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64" r:id="rId3"/>
    <p:sldId id="265" r:id="rId4"/>
    <p:sldId id="278" r:id="rId5"/>
    <p:sldId id="261" r:id="rId6"/>
    <p:sldId id="279" r:id="rId7"/>
    <p:sldId id="262" r:id="rId8"/>
    <p:sldId id="277" r:id="rId9"/>
    <p:sldId id="271" r:id="rId10"/>
    <p:sldId id="260" r:id="rId11"/>
    <p:sldId id="256" r:id="rId12"/>
    <p:sldId id="259" r:id="rId13"/>
    <p:sldId id="257" r:id="rId14"/>
    <p:sldId id="263" r:id="rId15"/>
    <p:sldId id="258" r:id="rId16"/>
    <p:sldId id="273" r:id="rId17"/>
  </p:sldIdLst>
  <p:sldSz cx="25199975" cy="14400213"/>
  <p:notesSz cx="6858000" cy="9144000"/>
  <p:custDataLst>
    <p:tags r:id="rId19"/>
  </p:custDataLst>
  <p:defaultTextStyle>
    <a:defPPr>
      <a:defRPr lang="zh-CN"/>
    </a:defPPr>
    <a:lvl1pPr marL="0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99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96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95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94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594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693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790" algn="l" defTabSz="91419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5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FF"/>
    <a:srgbClr val="FFFFFF"/>
    <a:srgbClr val="CCFFCC"/>
    <a:srgbClr val="C8EEBD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6349" autoAdjust="0"/>
  </p:normalViewPr>
  <p:slideViewPr>
    <p:cSldViewPr snapToGrid="0" showGuides="1">
      <p:cViewPr varScale="1">
        <p:scale>
          <a:sx n="59" d="100"/>
          <a:sy n="59" d="100"/>
        </p:scale>
        <p:origin x="264" y="78"/>
      </p:cViewPr>
      <p:guideLst>
        <p:guide orient="horz" pos="4605"/>
        <p:guide pos="79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66CC8-07FC-4E34-8FEE-81E2E66D847F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2FEE8-CC1A-4A46-BDEB-E5F5DFBC06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7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2FEE8-CC1A-4A46-BDEB-E5F5DFBC06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78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8663" y="1143000"/>
            <a:ext cx="54006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2FEE8-CC1A-4A46-BDEB-E5F5DFBC06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7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E8158-A051-4B8E-A8FB-A08251F8EF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477946" y="1920048"/>
            <a:ext cx="20255141" cy="539729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60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477946" y="7476085"/>
            <a:ext cx="20255141" cy="309172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041" spc="201"/>
            </a:lvl1pPr>
            <a:lvl2pPr marL="960213" indent="0" algn="ctr">
              <a:buNone/>
              <a:defRPr sz="4200"/>
            </a:lvl2pPr>
            <a:lvl3pPr marL="1920430" indent="0" algn="ctr">
              <a:buNone/>
              <a:defRPr sz="3781"/>
            </a:lvl3pPr>
            <a:lvl4pPr marL="2880009" indent="0" algn="ctr">
              <a:buNone/>
              <a:defRPr sz="3359"/>
            </a:lvl4pPr>
            <a:lvl5pPr marL="3840225" indent="0" algn="ctr">
              <a:buNone/>
              <a:defRPr sz="3359"/>
            </a:lvl5pPr>
            <a:lvl6pPr marL="4800439" indent="0" algn="ctr">
              <a:buNone/>
              <a:defRPr sz="3359"/>
            </a:lvl6pPr>
            <a:lvl7pPr marL="5760655" indent="0" algn="ctr">
              <a:buNone/>
              <a:defRPr sz="3359"/>
            </a:lvl7pPr>
            <a:lvl8pPr marL="6720868" indent="0" algn="ctr">
              <a:buNone/>
              <a:defRPr sz="3359"/>
            </a:lvl8pPr>
            <a:lvl9pPr marL="7680448" indent="0" algn="ctr">
              <a:buNone/>
              <a:defRPr sz="3359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57581" y="1625238"/>
            <a:ext cx="22680994" cy="1151271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477946" y="5215878"/>
            <a:ext cx="20255141" cy="213926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603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477946" y="7476085"/>
            <a:ext cx="20255141" cy="9902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041" spc="20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572AF-1443-4977-9AEC-B744F9C4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997" y="2356705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5736DB-BFEE-4B0A-B60F-C9BBB64C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997" y="7563448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C59FE-850D-40D3-A19C-019BE4D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A7838-038A-4526-BC23-0390D9BF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8AC84-CE66-49F4-A209-AEEB427A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B1C2-D176-495E-AA41-75C581B3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B368E-5449-4238-8B5F-7FD522A4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02915-6352-40F5-871E-AE2280D9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39514-433C-4C27-9A0E-13CBBBA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EE245-A103-4EFD-B7A1-EB75D09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0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7874-B930-41A8-A5A2-0DD9ADA6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BB580-0D92-4EF2-8AC2-EBD76650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42D5A-DE82-4F22-8045-9B7D7E62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7AB9D-2665-4DA5-AEB0-1C019DB8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6A665-D4AB-4AAB-A330-0F5A0185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4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8D86-4D96-45E0-B1B4-B121E0F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D216C-4254-4E24-B31D-7688BA3E3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498" y="3833392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EBB5B-60BC-4BDC-B45F-5759CC7B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57489" y="3833392"/>
            <a:ext cx="107099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0B2BA-66AD-48D2-8F7F-69F1D9F0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DE7CD-7481-4BB3-9F9B-F034D0E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D1680-3B42-44D6-B30C-9954386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9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F383-ADAC-4759-BB83-A2B1F8A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2" y="766679"/>
            <a:ext cx="21734978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08E38-16BD-4998-A08F-19DD13EA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781" y="3530055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BE6A0-EB91-402F-ADA6-A4DDB3037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799EA-B17A-4849-8CD9-0AF330C5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7487" y="3530055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9397D-C852-4911-8B09-1EEA8F9B7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4D8F1-832D-4983-8191-EA684849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28BA6-FE93-4C7C-9430-DC6B35A5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BC3CC-2D97-45C5-8745-06D1CF18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7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59C18-FEC6-45E1-8482-D47D81EE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E2484-108A-47A3-B90D-C8E9FDD7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A620C-E6C5-4A3D-BBE6-23C10EEE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E13B4-B21E-4DDB-A203-3CE425C8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04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28DE7-AA8A-4987-91F3-78F5B1E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A84AC-3317-4BEE-9893-9285AD93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D1452-6023-47DB-8592-B2920DEF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57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305E-DE8E-4B5F-A12F-7347DC84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3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EECD-BD7B-4267-966E-61273509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272" y="2073367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C7232-43AD-4489-8F63-4939844B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783" y="4320066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5B3DD-9973-47C9-A790-CBE7A4D5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4D8E7-3DD9-46C1-A5F4-EE6D8DF0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0A3A5-AD1B-4B89-9C4A-3C37E810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1" y="1277513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57581" y="3129528"/>
            <a:ext cx="22673553" cy="999330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DC025-A017-4508-92A9-038EA29E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3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07BED6-9D76-4160-B3EE-E7E9B339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3272" y="2073367"/>
            <a:ext cx="12757487" cy="10233485"/>
          </a:xfrm>
        </p:spPr>
        <p:txBody>
          <a:bodyPr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3A6AB-A6F3-4BF8-8BD4-00C441C9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783" y="4320066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A6723-8E11-470D-BF43-1EB6F73F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C66F0-189E-4045-909E-24EB05C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45AF5-6124-4F7F-9C5B-3EC78117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59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9128-FC10-444C-BA2F-0EA8369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1D254-3E66-4B25-AFF1-C8755F3AF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33106-9349-4B83-B370-1CCE5F8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B49B-3963-4DC7-A71B-0DA3472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487C5-488E-48F2-923B-35CA34E4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6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9BB16-3145-42EA-8DA4-5B3365DE9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3732" y="766680"/>
            <a:ext cx="54337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E6E15-F317-45CA-9785-88F0FDB9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2498" y="766680"/>
            <a:ext cx="1598623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929C-CF9B-456B-A8D6-DFE5AA48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D2D0B-40D0-4C17-9243-35B04536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A9141-F1E5-4B2A-A09F-520A7A96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115030" y="8080825"/>
            <a:ext cx="16058262" cy="1610117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924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115030" y="9690938"/>
            <a:ext cx="16058262" cy="182177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78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60213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2pPr>
            <a:lvl3pPr marL="1920430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3pPr>
            <a:lvl4pPr marL="2880009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4pPr>
            <a:lvl5pPr marL="3840225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5pPr>
            <a:lvl6pPr marL="4800439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6pPr>
            <a:lvl7pPr marL="5760655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7pPr>
            <a:lvl8pPr marL="6720868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8pPr>
            <a:lvl9pPr marL="7680448" indent="0">
              <a:buNone/>
              <a:defRPr sz="33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1" y="1277513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57576" y="3152203"/>
            <a:ext cx="10700548" cy="997062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3252905" y="3152203"/>
            <a:ext cx="10700548" cy="9970627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1" y="1277513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57580" y="3001018"/>
            <a:ext cx="11042847" cy="801278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213" indent="0">
              <a:buNone/>
              <a:defRPr sz="4200" b="1"/>
            </a:lvl2pPr>
            <a:lvl3pPr marL="1920430" indent="0">
              <a:buNone/>
              <a:defRPr sz="3781" b="1"/>
            </a:lvl3pPr>
            <a:lvl4pPr marL="2880009" indent="0">
              <a:buNone/>
              <a:defRPr sz="3359" b="1"/>
            </a:lvl4pPr>
            <a:lvl5pPr marL="3840225" indent="0">
              <a:buNone/>
              <a:defRPr sz="3359" b="1"/>
            </a:lvl5pPr>
            <a:lvl6pPr marL="4800439" indent="0">
              <a:buNone/>
              <a:defRPr sz="3359" b="1"/>
            </a:lvl6pPr>
            <a:lvl7pPr marL="5760655" indent="0">
              <a:buNone/>
              <a:defRPr sz="3359" b="1"/>
            </a:lvl7pPr>
            <a:lvl8pPr marL="6720868" indent="0">
              <a:buNone/>
              <a:defRPr sz="3359" b="1"/>
            </a:lvl8pPr>
            <a:lvl9pPr marL="7680448" indent="0">
              <a:buNone/>
              <a:defRPr sz="3359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57580" y="3893009"/>
            <a:ext cx="11042847" cy="922982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889427" y="2985330"/>
            <a:ext cx="11042847" cy="801278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200" b="1" spc="20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60213" indent="0">
              <a:buNone/>
              <a:defRPr sz="4200" b="1"/>
            </a:lvl2pPr>
            <a:lvl3pPr marL="1920430" indent="0">
              <a:buNone/>
              <a:defRPr sz="3781" b="1"/>
            </a:lvl3pPr>
            <a:lvl4pPr marL="2880009" indent="0">
              <a:buNone/>
              <a:defRPr sz="3359" b="1"/>
            </a:lvl4pPr>
            <a:lvl5pPr marL="3840225" indent="0">
              <a:buNone/>
              <a:defRPr sz="3359" b="1"/>
            </a:lvl5pPr>
            <a:lvl6pPr marL="4800439" indent="0">
              <a:buNone/>
              <a:defRPr sz="3359" b="1"/>
            </a:lvl6pPr>
            <a:lvl7pPr marL="5760655" indent="0">
              <a:buNone/>
              <a:defRPr sz="3359" b="1"/>
            </a:lvl7pPr>
            <a:lvl8pPr marL="6720868" indent="0">
              <a:buNone/>
              <a:defRPr sz="3359" b="1"/>
            </a:lvl8pPr>
            <a:lvl9pPr marL="7680448" indent="0">
              <a:buNone/>
              <a:defRPr sz="3359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889427" y="3893009"/>
            <a:ext cx="11042847" cy="922982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57581" y="1277513"/>
            <a:ext cx="22673553" cy="148160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57574" y="3265589"/>
            <a:ext cx="10816874" cy="96758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59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3126402" y="3265589"/>
            <a:ext cx="10804726" cy="967581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359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1155540" y="1920045"/>
            <a:ext cx="2157968" cy="10560249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881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90086" y="1920045"/>
            <a:ext cx="18952917" cy="10560249"/>
          </a:xfrm>
        </p:spPr>
        <p:txBody>
          <a:bodyPr vert="eaVert" lIns="46800" tIns="46800" rIns="46800" bIns="46800"/>
          <a:lstStyle>
            <a:lvl1pPr marL="480108" indent="-480108">
              <a:spcAft>
                <a:spcPts val="1000"/>
              </a:spcAft>
              <a:defRPr spc="300"/>
            </a:lvl1pPr>
            <a:lvl2pPr marL="1440322" indent="-480108">
              <a:defRPr spc="300"/>
            </a:lvl2pPr>
            <a:lvl3pPr marL="2401172" indent="-480108">
              <a:defRPr spc="300"/>
            </a:lvl3pPr>
            <a:lvl4pPr marL="3360117" indent="-480108">
              <a:defRPr spc="300"/>
            </a:lvl4pPr>
            <a:lvl5pPr marL="4320331" indent="-480108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257581" y="1277513"/>
            <a:ext cx="22673553" cy="148160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257581" y="3129528"/>
            <a:ext cx="22673553" cy="99933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265019" y="13258898"/>
            <a:ext cx="5580954" cy="665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8507853" y="13258898"/>
            <a:ext cx="8185398" cy="665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8350180" y="13258898"/>
            <a:ext cx="5580954" cy="665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920430" rtl="0" eaLnBrk="1" fontAlgn="auto" latinLnBrk="0" hangingPunct="1">
        <a:lnSpc>
          <a:spcPct val="100000"/>
        </a:lnSpc>
        <a:spcBef>
          <a:spcPct val="0"/>
        </a:spcBef>
        <a:buNone/>
        <a:defRPr sz="7562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80108" indent="-480108" algn="l" defTabSz="192043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781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440322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601"/>
        </a:spcAft>
        <a:buFont typeface="Arial" panose="020B0604020202020204" pitchFamily="34" charset="0"/>
        <a:buChar char="●"/>
        <a:tabLst>
          <a:tab pos="3380439" algn="l"/>
          <a:tab pos="3380439" algn="l"/>
          <a:tab pos="3380439" algn="l"/>
          <a:tab pos="3380439" algn="l"/>
        </a:tabLst>
        <a:defRPr sz="3359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401172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601"/>
        </a:spcAft>
        <a:buFont typeface="Arial" panose="020B0604020202020204" pitchFamily="34" charset="0"/>
        <a:buChar char="●"/>
        <a:defRPr sz="3359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360117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941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320331" indent="-480108" algn="l" defTabSz="192043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941" u="none" strike="noStrike" kern="1200" cap="none" spc="149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280547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6pPr>
      <a:lvl7pPr marL="6240760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7pPr>
      <a:lvl8pPr marL="7200977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8pPr>
      <a:lvl9pPr marL="8160556" indent="-480108" algn="l" defTabSz="1920430" rtl="0" eaLnBrk="1" latinLnBrk="0" hangingPunct="1">
        <a:lnSpc>
          <a:spcPct val="90000"/>
        </a:lnSpc>
        <a:spcBef>
          <a:spcPct val="211000"/>
        </a:spcBef>
        <a:buFont typeface="Arial" panose="020B0604020202020204" pitchFamily="34" charset="0"/>
        <a:buChar char="•"/>
        <a:defRPr sz="3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1pPr>
      <a:lvl2pPr marL="960213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2pPr>
      <a:lvl3pPr marL="1920430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9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4pPr>
      <a:lvl5pPr marL="3840225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5pPr>
      <a:lvl6pPr marL="4800439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6pPr>
      <a:lvl7pPr marL="5760655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7pPr>
      <a:lvl8pPr marL="6720868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8pPr>
      <a:lvl9pPr marL="7680448" algn="l" defTabSz="1920430" rtl="0" eaLnBrk="1" latinLnBrk="0" hangingPunct="1">
        <a:defRPr sz="3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77C58-A5CD-4EA9-B78E-E32D370D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00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0BCF2-3E90-4EAF-81E0-3176F312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500" y="3833392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B80FB-D699-40ED-A424-4B3352AB0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2499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3082-972B-4BBE-8651-87652ECA1EAC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3C178-02DB-497E-BC45-4B162BC4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493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94CC5-E07C-4BCE-A561-36C9F4A6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11" Type="http://schemas.openxmlformats.org/officeDocument/2006/relationships/image" Target="../media/image13.png"/><Relationship Id="rId5" Type="http://schemas.openxmlformats.org/officeDocument/2006/relationships/image" Target="../media/image28.pn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18" Type="http://schemas.openxmlformats.org/officeDocument/2006/relationships/image" Target="../media/image21.emf"/><Relationship Id="rId3" Type="http://schemas.openxmlformats.org/officeDocument/2006/relationships/image" Target="../media/image18.png"/><Relationship Id="rId21" Type="http://schemas.openxmlformats.org/officeDocument/2006/relationships/image" Target="../media/image41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70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20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0.png"/><Relationship Id="rId7" Type="http://schemas.openxmlformats.org/officeDocument/2006/relationships/image" Target="../media/image1.emf"/><Relationship Id="rId12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13.png"/><Relationship Id="rId5" Type="http://schemas.openxmlformats.org/officeDocument/2006/relationships/image" Target="../media/image150.png"/><Relationship Id="rId10" Type="http://schemas.openxmlformats.org/officeDocument/2006/relationships/image" Target="../media/image16.png"/><Relationship Id="rId4" Type="http://schemas.openxmlformats.org/officeDocument/2006/relationships/image" Target="../media/image14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0A77075-E9CC-40A6-9963-67895C692D14}"/>
              </a:ext>
            </a:extLst>
          </p:cNvPr>
          <p:cNvSpPr/>
          <p:nvPr/>
        </p:nvSpPr>
        <p:spPr>
          <a:xfrm>
            <a:off x="2882336" y="1019478"/>
            <a:ext cx="17832634" cy="22136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2882336" y="363929"/>
            <a:ext cx="178326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面向信道与阵列双稀疏的高频通感融合理论与方法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4ED5DD-BB7F-4B09-9017-AC845094C4AF}"/>
              </a:ext>
            </a:extLst>
          </p:cNvPr>
          <p:cNvGrpSpPr/>
          <p:nvPr/>
        </p:nvGrpSpPr>
        <p:grpSpPr>
          <a:xfrm>
            <a:off x="6393765" y="1203977"/>
            <a:ext cx="5687903" cy="1880543"/>
            <a:chOff x="5898463" y="1621335"/>
            <a:chExt cx="5687903" cy="18805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A846D2-72DE-40D7-9686-469DE4193283}"/>
                </a:ext>
              </a:extLst>
            </p:cNvPr>
            <p:cNvSpPr/>
            <p:nvPr/>
          </p:nvSpPr>
          <p:spPr>
            <a:xfrm>
              <a:off x="5898463" y="2237179"/>
              <a:ext cx="5687903" cy="1264699"/>
            </a:xfrm>
            <a:prstGeom prst="rect">
              <a:avLst/>
            </a:prstGeom>
            <a:gradFill flip="none" rotWithShape="1">
              <a:gsLst>
                <a:gs pos="10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2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B7A49F-9239-4A20-ACBD-397CDDF4C76A}"/>
                </a:ext>
              </a:extLst>
            </p:cNvPr>
            <p:cNvSpPr/>
            <p:nvPr/>
          </p:nvSpPr>
          <p:spPr>
            <a:xfrm>
              <a:off x="5898463" y="1621335"/>
              <a:ext cx="5687903" cy="61584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高频无线信道稀疏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73CB772-493E-40F8-8A02-CD5C4AE1FD1A}"/>
                </a:ext>
              </a:extLst>
            </p:cNvPr>
            <p:cNvSpPr txBox="1"/>
            <p:nvPr/>
          </p:nvSpPr>
          <p:spPr>
            <a:xfrm>
              <a:off x="5898463" y="2279336"/>
              <a:ext cx="568790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散射径衰弱、信道自由度欠缺</a:t>
              </a:r>
            </a:p>
          </p:txBody>
        </p:sp>
      </p:grp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FB1EB223-36BF-4940-B5C1-38C82E2D0A1A}"/>
              </a:ext>
            </a:extLst>
          </p:cNvPr>
          <p:cNvSpPr/>
          <p:nvPr/>
        </p:nvSpPr>
        <p:spPr>
          <a:xfrm>
            <a:off x="12466903" y="1950679"/>
            <a:ext cx="974035" cy="436122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28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FC2D7E-82C1-4029-BC73-A8945AF9C78E}"/>
              </a:ext>
            </a:extLst>
          </p:cNvPr>
          <p:cNvSpPr txBox="1"/>
          <p:nvPr/>
        </p:nvSpPr>
        <p:spPr>
          <a:xfrm>
            <a:off x="4017915" y="1694472"/>
            <a:ext cx="230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关键挑战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E379D0-BB72-415A-97C8-082571441FA7}"/>
              </a:ext>
            </a:extLst>
          </p:cNvPr>
          <p:cNvGrpSpPr/>
          <p:nvPr/>
        </p:nvGrpSpPr>
        <p:grpSpPr>
          <a:xfrm>
            <a:off x="13805834" y="1169678"/>
            <a:ext cx="5687903" cy="1914841"/>
            <a:chOff x="14407632" y="872171"/>
            <a:chExt cx="5687903" cy="191484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FDA17EB-7B1A-4A03-A2BE-9EA585220E66}"/>
                </a:ext>
              </a:extLst>
            </p:cNvPr>
            <p:cNvSpPr/>
            <p:nvPr/>
          </p:nvSpPr>
          <p:spPr>
            <a:xfrm>
              <a:off x="14407632" y="1488015"/>
              <a:ext cx="5687903" cy="1298997"/>
            </a:xfrm>
            <a:prstGeom prst="rect">
              <a:avLst/>
            </a:prstGeom>
            <a:gradFill flip="none" rotWithShape="1">
              <a:gsLst>
                <a:gs pos="10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2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12E3A11-F98E-4548-B325-841A4D79A48D}"/>
                </a:ext>
              </a:extLst>
            </p:cNvPr>
            <p:cNvSpPr/>
            <p:nvPr/>
          </p:nvSpPr>
          <p:spPr>
            <a:xfrm>
              <a:off x="14407632" y="872171"/>
              <a:ext cx="5687903" cy="61584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大规模天线阵列稀疏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6FD2A99-8D79-4D48-97BF-40869276166D}"/>
                </a:ext>
              </a:extLst>
            </p:cNvPr>
            <p:cNvSpPr txBox="1"/>
            <p:nvPr/>
          </p:nvSpPr>
          <p:spPr>
            <a:xfrm>
              <a:off x="14407633" y="1530172"/>
              <a:ext cx="5687902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硬件成本、复杂度、功耗降低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A7E1389F-0147-4758-AE48-18420AC073A1}"/>
              </a:ext>
            </a:extLst>
          </p:cNvPr>
          <p:cNvSpPr txBox="1"/>
          <p:nvPr/>
        </p:nvSpPr>
        <p:spPr>
          <a:xfrm>
            <a:off x="6393765" y="2411234"/>
            <a:ext cx="563600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感知精度提升、通信稳定性降低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AF5E4F4-F1D2-4692-9EAC-203958E2B5DC}"/>
              </a:ext>
            </a:extLst>
          </p:cNvPr>
          <p:cNvSpPr txBox="1"/>
          <p:nvPr/>
        </p:nvSpPr>
        <p:spPr>
          <a:xfrm>
            <a:off x="13805833" y="2379126"/>
            <a:ext cx="566659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波束分辨率提升、旁瓣干扰突出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0C8872-AD61-48FD-9F0B-C1F9A64A93E8}"/>
              </a:ext>
            </a:extLst>
          </p:cNvPr>
          <p:cNvSpPr/>
          <p:nvPr/>
        </p:nvSpPr>
        <p:spPr>
          <a:xfrm>
            <a:off x="2882336" y="3408039"/>
            <a:ext cx="17832634" cy="13531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806EEC-F0DF-46A2-97F6-82623095EACE}"/>
              </a:ext>
            </a:extLst>
          </p:cNvPr>
          <p:cNvSpPr txBox="1"/>
          <p:nvPr/>
        </p:nvSpPr>
        <p:spPr>
          <a:xfrm>
            <a:off x="3746109" y="3746181"/>
            <a:ext cx="231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关键科学问题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B5410EE-9DDA-4B62-B484-3A7EB5ECC7FB}"/>
              </a:ext>
            </a:extLst>
          </p:cNvPr>
          <p:cNvSpPr/>
          <p:nvPr/>
        </p:nvSpPr>
        <p:spPr>
          <a:xfrm>
            <a:off x="6393765" y="3575426"/>
            <a:ext cx="13126395" cy="104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明晰信道稀疏性与阵列稀疏特征对通信与感知功能的差异化影响，探索该双稀疏特征下</a:t>
            </a:r>
            <a:endParaRPr lang="en-US" altLang="zh-CN" sz="26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通信与感知融合性能极限，构建逼近性能极限的高频</a:t>
            </a:r>
            <a:r>
              <a:rPr lang="en-US" altLang="zh-CN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通信与感知融合设计方法</a:t>
            </a:r>
          </a:p>
        </p:txBody>
      </p:sp>
      <p:sp>
        <p:nvSpPr>
          <p:cNvPr id="135" name="箭头: 燕尾形 134">
            <a:extLst>
              <a:ext uri="{FF2B5EF4-FFF2-40B4-BE49-F238E27FC236}">
                <a16:creationId xmlns:a16="http://schemas.microsoft.com/office/drawing/2014/main" id="{A2CF1CE8-AFA5-4C3C-8C3B-C9C7B1C1BD4B}"/>
              </a:ext>
            </a:extLst>
          </p:cNvPr>
          <p:cNvSpPr/>
          <p:nvPr/>
        </p:nvSpPr>
        <p:spPr>
          <a:xfrm rot="5400000">
            <a:off x="8921911" y="3029286"/>
            <a:ext cx="612000" cy="612000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箭头: 燕尾形 135">
            <a:extLst>
              <a:ext uri="{FF2B5EF4-FFF2-40B4-BE49-F238E27FC236}">
                <a16:creationId xmlns:a16="http://schemas.microsoft.com/office/drawing/2014/main" id="{EFFE759D-D90B-409B-9848-11DF9212E856}"/>
              </a:ext>
            </a:extLst>
          </p:cNvPr>
          <p:cNvSpPr/>
          <p:nvPr/>
        </p:nvSpPr>
        <p:spPr>
          <a:xfrm rot="5400000">
            <a:off x="16377466" y="3032656"/>
            <a:ext cx="612000" cy="612000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94695F-DF53-4933-8FC8-02A8232052D6}"/>
              </a:ext>
            </a:extLst>
          </p:cNvPr>
          <p:cNvSpPr/>
          <p:nvPr/>
        </p:nvSpPr>
        <p:spPr>
          <a:xfrm>
            <a:off x="2882339" y="4902034"/>
            <a:ext cx="17832632" cy="88695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C81D5C2-D185-4F3C-A236-C97328E1B4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447437" y="8205081"/>
            <a:ext cx="2258871" cy="64263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实验验证</a:t>
            </a:r>
          </a:p>
        </p:txBody>
      </p:sp>
      <p:sp>
        <p:nvSpPr>
          <p:cNvPr id="112" name="箭头: 燕尾形 111">
            <a:extLst>
              <a:ext uri="{FF2B5EF4-FFF2-40B4-BE49-F238E27FC236}">
                <a16:creationId xmlns:a16="http://schemas.microsoft.com/office/drawing/2014/main" id="{FD56E2F0-887D-42AE-85D4-C555DE2ABB28}"/>
              </a:ext>
            </a:extLst>
          </p:cNvPr>
          <p:cNvSpPr/>
          <p:nvPr/>
        </p:nvSpPr>
        <p:spPr>
          <a:xfrm rot="5400000">
            <a:off x="12723246" y="4594680"/>
            <a:ext cx="612000" cy="612000"/>
          </a:xfrm>
          <a:prstGeom prst="notchedRightArrow">
            <a:avLst>
              <a:gd name="adj1" fmla="val 50000"/>
              <a:gd name="adj2" fmla="val 42936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A76C7FD-4CE7-4C51-B52E-49CE51206111}"/>
              </a:ext>
            </a:extLst>
          </p:cNvPr>
          <p:cNvSpPr/>
          <p:nvPr/>
        </p:nvSpPr>
        <p:spPr>
          <a:xfrm>
            <a:off x="4038362" y="521788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1C7A708-CE77-47EB-8AC8-ABDB8527A4C4}"/>
              </a:ext>
            </a:extLst>
          </p:cNvPr>
          <p:cNvGrpSpPr/>
          <p:nvPr/>
        </p:nvGrpSpPr>
        <p:grpSpPr>
          <a:xfrm>
            <a:off x="6455346" y="9395325"/>
            <a:ext cx="13038391" cy="2577971"/>
            <a:chOff x="5829511" y="4683145"/>
            <a:chExt cx="13038391" cy="2577971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03BA81C-17D3-412B-8E0E-E4996CFE8298}"/>
                </a:ext>
              </a:extLst>
            </p:cNvPr>
            <p:cNvSpPr/>
            <p:nvPr/>
          </p:nvSpPr>
          <p:spPr>
            <a:xfrm>
              <a:off x="5829511" y="4683145"/>
              <a:ext cx="13038391" cy="8115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3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高频双稀疏</a:t>
              </a:r>
              <a:r>
                <a:rPr lang="en-US" altLang="zh-CN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的通信与感知融合设计</a:t>
              </a:r>
              <a:endPara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AFEA6DA-E23B-42DC-875D-932951217876}"/>
                </a:ext>
              </a:extLst>
            </p:cNvPr>
            <p:cNvSpPr/>
            <p:nvPr/>
          </p:nvSpPr>
          <p:spPr>
            <a:xfrm>
              <a:off x="5829511" y="5516501"/>
              <a:ext cx="13017082" cy="17446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0CC0638-3ED4-4D77-98AB-C89E17FEDB8F}"/>
                </a:ext>
              </a:extLst>
            </p:cNvPr>
            <p:cNvSpPr txBox="1"/>
            <p:nvPr/>
          </p:nvSpPr>
          <p:spPr>
            <a:xfrm>
              <a:off x="8146139" y="5515616"/>
              <a:ext cx="8840856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面向高频双稀疏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的用户信道与目标参数联合获取方法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面向高频双稀疏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的通信与感知一体化波形设计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基于双稀疏性互补的多站协作通感设计与联合资源配置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D02653F-60FB-4C49-9869-172FC0C2F60F}"/>
              </a:ext>
            </a:extLst>
          </p:cNvPr>
          <p:cNvGrpSpPr/>
          <p:nvPr/>
        </p:nvGrpSpPr>
        <p:grpSpPr>
          <a:xfrm>
            <a:off x="13832162" y="5102568"/>
            <a:ext cx="5688000" cy="3822137"/>
            <a:chOff x="9503700" y="7602076"/>
            <a:chExt cx="5688000" cy="3822137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F8AD695-EB4E-4F9B-808D-AE937AE4F69D}"/>
                </a:ext>
              </a:extLst>
            </p:cNvPr>
            <p:cNvSpPr/>
            <p:nvPr/>
          </p:nvSpPr>
          <p:spPr>
            <a:xfrm>
              <a:off x="9503700" y="7602076"/>
              <a:ext cx="5688000" cy="13463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endPara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F4373A9-B070-4EFA-A2B1-634ED2C1D31B}"/>
                </a:ext>
              </a:extLst>
            </p:cNvPr>
            <p:cNvSpPr/>
            <p:nvPr/>
          </p:nvSpPr>
          <p:spPr>
            <a:xfrm>
              <a:off x="9877350" y="7751788"/>
              <a:ext cx="5036362" cy="1046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：大规模稀疏阵列下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通感性能域分析与传输优化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A0A553E-60CF-4290-A2DF-271CAA850A60}"/>
                </a:ext>
              </a:extLst>
            </p:cNvPr>
            <p:cNvSpPr/>
            <p:nvPr/>
          </p:nvSpPr>
          <p:spPr>
            <a:xfrm>
              <a:off x="9503700" y="8948389"/>
              <a:ext cx="5688000" cy="2475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EE5FE15-7DF8-4218-BAF0-7BD5F89F7A5E}"/>
                </a:ext>
              </a:extLst>
            </p:cNvPr>
            <p:cNvSpPr txBox="1"/>
            <p:nvPr/>
          </p:nvSpPr>
          <p:spPr>
            <a:xfrm>
              <a:off x="9717948" y="9020788"/>
              <a:ext cx="5426016" cy="224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大规模稀疏阵列下通感双目标可达性能域分析</a:t>
              </a: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匹配阵列稀疏性的阵元位置与通感一体化传输联合优化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33E8CE7-B894-4500-A687-85F7F512FDAD}"/>
              </a:ext>
            </a:extLst>
          </p:cNvPr>
          <p:cNvGrpSpPr/>
          <p:nvPr/>
        </p:nvGrpSpPr>
        <p:grpSpPr>
          <a:xfrm>
            <a:off x="6455344" y="5080797"/>
            <a:ext cx="5688000" cy="3822137"/>
            <a:chOff x="9503700" y="7602076"/>
            <a:chExt cx="5688000" cy="382213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C5CD44A-511F-442F-B951-94E2B581B2D6}"/>
                </a:ext>
              </a:extLst>
            </p:cNvPr>
            <p:cNvSpPr/>
            <p:nvPr/>
          </p:nvSpPr>
          <p:spPr>
            <a:xfrm>
              <a:off x="9503700" y="7602076"/>
              <a:ext cx="5688000" cy="13463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endPara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2145B93-5A1E-4507-88F9-3A33724529C8}"/>
                </a:ext>
              </a:extLst>
            </p:cNvPr>
            <p:cNvSpPr/>
            <p:nvPr/>
          </p:nvSpPr>
          <p:spPr>
            <a:xfrm>
              <a:off x="9534123" y="7751788"/>
              <a:ext cx="5595897" cy="1046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：稀疏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MIMO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信道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的通感性能域分析及波形设计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8DEC48B-6EBC-46A1-BAFC-A654C13B72DC}"/>
                </a:ext>
              </a:extLst>
            </p:cNvPr>
            <p:cNvSpPr/>
            <p:nvPr/>
          </p:nvSpPr>
          <p:spPr>
            <a:xfrm>
              <a:off x="9503700" y="8948389"/>
              <a:ext cx="5688000" cy="24758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A18D7DD-49B6-4E17-997A-90B4F45FB700}"/>
                </a:ext>
              </a:extLst>
            </p:cNvPr>
            <p:cNvSpPr txBox="1"/>
            <p:nvPr/>
          </p:nvSpPr>
          <p:spPr>
            <a:xfrm>
              <a:off x="9717947" y="9020788"/>
              <a:ext cx="5360177" cy="224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信道的通感双目标可达性能域分析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匹配高频稀疏信道的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通感一体化波形设计</a:t>
              </a:r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1F67F7D8-8DC3-44F1-8AB7-A7E2B00596CB}"/>
              </a:ext>
            </a:extLst>
          </p:cNvPr>
          <p:cNvSpPr/>
          <p:nvPr/>
        </p:nvSpPr>
        <p:spPr>
          <a:xfrm>
            <a:off x="6455344" y="12489955"/>
            <a:ext cx="13064814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5000"/>
              </a:lnSpc>
              <a:buClrTx/>
              <a:buSzTx/>
              <a:buNone/>
            </a:pP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研究内容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：高频稀疏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MIMO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通感融合实验演示与验证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箭头: 燕尾形 130">
            <a:extLst>
              <a:ext uri="{FF2B5EF4-FFF2-40B4-BE49-F238E27FC236}">
                <a16:creationId xmlns:a16="http://schemas.microsoft.com/office/drawing/2014/main" id="{28559D42-1768-4318-BEAD-66ADE30947C7}"/>
              </a:ext>
            </a:extLst>
          </p:cNvPr>
          <p:cNvSpPr/>
          <p:nvPr/>
        </p:nvSpPr>
        <p:spPr>
          <a:xfrm rot="5400000">
            <a:off x="1107304" y="9438367"/>
            <a:ext cx="7524000" cy="315502"/>
          </a:xfrm>
          <a:prstGeom prst="notchedRightArrow">
            <a:avLst>
              <a:gd name="adj1" fmla="val 50000"/>
              <a:gd name="adj2" fmla="val 97803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88ABC85-E9A2-4941-917F-A35C5549BF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881232" y="6606951"/>
            <a:ext cx="1978956" cy="69072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  理论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64E5D5A-3901-4221-AD2D-39567943EA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79826" y="9640753"/>
            <a:ext cx="1978956" cy="5041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技术  方法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437533D-463A-4E7F-8251-E1A5FBA1D39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878091" y="12467917"/>
            <a:ext cx="1978956" cy="5041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实验  演示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DC6D3C63-C33D-420F-9F7D-1868EFA48183}"/>
              </a:ext>
            </a:extLst>
          </p:cNvPr>
          <p:cNvCxnSpPr>
            <a:cxnSpLocks/>
          </p:cNvCxnSpPr>
          <p:nvPr/>
        </p:nvCxnSpPr>
        <p:spPr>
          <a:xfrm>
            <a:off x="13241312" y="11973294"/>
            <a:ext cx="0" cy="504000"/>
          </a:xfrm>
          <a:prstGeom prst="straightConnector1">
            <a:avLst/>
          </a:prstGeom>
          <a:ln w="63500">
            <a:solidFill>
              <a:schemeClr val="accent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1F54C88F-D351-4506-8AD7-D4545CB473CD}"/>
              </a:ext>
            </a:extLst>
          </p:cNvPr>
          <p:cNvCxnSpPr>
            <a:cxnSpLocks/>
          </p:cNvCxnSpPr>
          <p:nvPr/>
        </p:nvCxnSpPr>
        <p:spPr>
          <a:xfrm>
            <a:off x="9336199" y="8913816"/>
            <a:ext cx="0" cy="4680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3B42DDD-90F6-4418-96A1-597C946F5F30}"/>
              </a:ext>
            </a:extLst>
          </p:cNvPr>
          <p:cNvCxnSpPr>
            <a:cxnSpLocks/>
          </p:cNvCxnSpPr>
          <p:nvPr/>
        </p:nvCxnSpPr>
        <p:spPr>
          <a:xfrm>
            <a:off x="17060856" y="8913816"/>
            <a:ext cx="0" cy="4680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9D65B54-C0FA-4BDA-AF76-52F7EDBDC7DB}"/>
              </a:ext>
            </a:extLst>
          </p:cNvPr>
          <p:cNvCxnSpPr>
            <a:cxnSpLocks/>
          </p:cNvCxnSpPr>
          <p:nvPr/>
        </p:nvCxnSpPr>
        <p:spPr>
          <a:xfrm flipH="1">
            <a:off x="12181446" y="7217569"/>
            <a:ext cx="1515504" cy="0"/>
          </a:xfrm>
          <a:prstGeom prst="straightConnector1">
            <a:avLst/>
          </a:prstGeom>
          <a:ln w="6350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21F110F-7A55-4CB7-9B9E-23A15173126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484092" y="6618683"/>
            <a:ext cx="959589" cy="64263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85D461-858A-4E99-9AFC-653A8285E72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313627" y="11856854"/>
            <a:ext cx="1892187" cy="64263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   验证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32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204BEE-A759-4503-B43F-43F9C6D384CD}"/>
              </a:ext>
            </a:extLst>
          </p:cNvPr>
          <p:cNvGrpSpPr/>
          <p:nvPr/>
        </p:nvGrpSpPr>
        <p:grpSpPr>
          <a:xfrm>
            <a:off x="2887254" y="1587432"/>
            <a:ext cx="1294165" cy="10723226"/>
            <a:chOff x="1161263" y="1045986"/>
            <a:chExt cx="626130" cy="4023307"/>
          </a:xfrm>
        </p:grpSpPr>
        <p:sp>
          <p:nvSpPr>
            <p:cNvPr id="5" name="圆角矩形 3">
              <a:extLst>
                <a:ext uri="{FF2B5EF4-FFF2-40B4-BE49-F238E27FC236}">
                  <a16:creationId xmlns:a16="http://schemas.microsoft.com/office/drawing/2014/main" id="{93E8FAFF-203D-4F86-B1CC-DBAA7758C76B}"/>
                </a:ext>
              </a:extLst>
            </p:cNvPr>
            <p:cNvSpPr/>
            <p:nvPr/>
          </p:nvSpPr>
          <p:spPr>
            <a:xfrm>
              <a:off x="1161263" y="1283640"/>
              <a:ext cx="626130" cy="353635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A0D1562-91E1-43D4-B35A-8C7C8491A69E}"/>
                </a:ext>
              </a:extLst>
            </p:cNvPr>
            <p:cNvSpPr txBox="1"/>
            <p:nvPr/>
          </p:nvSpPr>
          <p:spPr>
            <a:xfrm>
              <a:off x="1298358" y="1045986"/>
              <a:ext cx="357373" cy="4023307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pPr algn="ctr" defTabSz="1889973">
                <a:defRPr/>
              </a:pPr>
              <a:r>
                <a:rPr lang="zh-CN" altLang="en-US" sz="3600" b="1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大规模稀疏阵列下通感性能域分析与传输优化</a:t>
              </a:r>
            </a:p>
          </p:txBody>
        </p:sp>
      </p:grpSp>
      <p:sp>
        <p:nvSpPr>
          <p:cNvPr id="7" name="右箭头 14">
            <a:extLst>
              <a:ext uri="{FF2B5EF4-FFF2-40B4-BE49-F238E27FC236}">
                <a16:creationId xmlns:a16="http://schemas.microsoft.com/office/drawing/2014/main" id="{7762223F-7964-49C6-9F73-56AEC681FE18}"/>
              </a:ext>
            </a:extLst>
          </p:cNvPr>
          <p:cNvSpPr/>
          <p:nvPr/>
        </p:nvSpPr>
        <p:spPr>
          <a:xfrm>
            <a:off x="4181417" y="6442543"/>
            <a:ext cx="1017844" cy="9351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0EA91A-76B6-43B7-8285-731B2B6C60B6}"/>
              </a:ext>
            </a:extLst>
          </p:cNvPr>
          <p:cNvGrpSpPr/>
          <p:nvPr/>
        </p:nvGrpSpPr>
        <p:grpSpPr>
          <a:xfrm>
            <a:off x="5487451" y="3086724"/>
            <a:ext cx="6550588" cy="1375127"/>
            <a:chOff x="2720562" y="1462166"/>
            <a:chExt cx="3169240" cy="665300"/>
          </a:xfrm>
        </p:grpSpPr>
        <p:sp>
          <p:nvSpPr>
            <p:cNvPr id="9" name="圆角矩形 16">
              <a:extLst>
                <a:ext uri="{FF2B5EF4-FFF2-40B4-BE49-F238E27FC236}">
                  <a16:creationId xmlns:a16="http://schemas.microsoft.com/office/drawing/2014/main" id="{C44BE933-999E-4B56-BC48-2E3B70B8892B}"/>
                </a:ext>
              </a:extLst>
            </p:cNvPr>
            <p:cNvSpPr/>
            <p:nvPr/>
          </p:nvSpPr>
          <p:spPr>
            <a:xfrm>
              <a:off x="2720562" y="1462166"/>
              <a:ext cx="3169240" cy="6653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08130A-9386-4A3F-94ED-EE0BF01E97D0}"/>
                </a:ext>
              </a:extLst>
            </p:cNvPr>
            <p:cNvSpPr txBox="1"/>
            <p:nvPr/>
          </p:nvSpPr>
          <p:spPr>
            <a:xfrm>
              <a:off x="2870684" y="1477468"/>
              <a:ext cx="2883261" cy="59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89973">
                <a:lnSpc>
                  <a:spcPct val="120000"/>
                </a:lnSpc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大规模稀疏阵列系统模型</a:t>
              </a:r>
              <a:endParaRPr lang="en-US" altLang="zh-CN" sz="3307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defTabSz="1889973">
                <a:lnSpc>
                  <a:spcPct val="120000"/>
                </a:lnSpc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构建与几何特性分析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A5CB26-EDA0-497B-9C4F-1EC5460459C2}"/>
              </a:ext>
            </a:extLst>
          </p:cNvPr>
          <p:cNvGrpSpPr/>
          <p:nvPr/>
        </p:nvGrpSpPr>
        <p:grpSpPr>
          <a:xfrm>
            <a:off x="5478960" y="9314837"/>
            <a:ext cx="6578880" cy="1389585"/>
            <a:chOff x="2686152" y="3990851"/>
            <a:chExt cx="3169243" cy="672295"/>
          </a:xfrm>
        </p:grpSpPr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B866ADE0-567F-4AB7-9A40-5FE23D59AA44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637701-D0D0-46E2-8555-F15BC0551295}"/>
                </a:ext>
              </a:extLst>
            </p:cNvPr>
            <p:cNvSpPr txBox="1"/>
            <p:nvPr/>
          </p:nvSpPr>
          <p:spPr>
            <a:xfrm>
              <a:off x="2957610" y="4013834"/>
              <a:ext cx="2533832" cy="59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89973">
                <a:lnSpc>
                  <a:spcPct val="120000"/>
                </a:lnSpc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稀疏阵列阵元位置与通感</a:t>
              </a:r>
              <a:endParaRPr lang="en-US" altLang="zh-CN" sz="3307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defTabSz="1889973">
                <a:lnSpc>
                  <a:spcPct val="120000"/>
                </a:lnSpc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一体波束赋形联合设计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1889D2-CA44-4BFB-A1D4-9B0888E0B3D7}"/>
              </a:ext>
            </a:extLst>
          </p:cNvPr>
          <p:cNvGrpSpPr/>
          <p:nvPr/>
        </p:nvGrpSpPr>
        <p:grpSpPr>
          <a:xfrm>
            <a:off x="13869148" y="2850056"/>
            <a:ext cx="9593871" cy="1887663"/>
            <a:chOff x="6774154" y="991020"/>
            <a:chExt cx="3907795" cy="938930"/>
          </a:xfrm>
        </p:grpSpPr>
        <p:sp>
          <p:nvSpPr>
            <p:cNvPr id="15" name="圆角矩形 28">
              <a:extLst>
                <a:ext uri="{FF2B5EF4-FFF2-40B4-BE49-F238E27FC236}">
                  <a16:creationId xmlns:a16="http://schemas.microsoft.com/office/drawing/2014/main" id="{90171606-F963-4EBB-91FB-9FBC12BCDADB}"/>
                </a:ext>
              </a:extLst>
            </p:cNvPr>
            <p:cNvSpPr/>
            <p:nvPr/>
          </p:nvSpPr>
          <p:spPr>
            <a:xfrm>
              <a:off x="6774154" y="991020"/>
              <a:ext cx="3907795" cy="93893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36A0F7-B972-4A09-9861-8D1E9BE1FB8A}"/>
                </a:ext>
              </a:extLst>
            </p:cNvPr>
            <p:cNvSpPr txBox="1"/>
            <p:nvPr/>
          </p:nvSpPr>
          <p:spPr>
            <a:xfrm>
              <a:off x="6897899" y="1067782"/>
              <a:ext cx="3722795" cy="805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构建均匀稀疏</a:t>
              </a:r>
              <a:r>
                <a:rPr lang="en-US" altLang="zh-CN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阵列的通感融合模型</a:t>
              </a:r>
              <a:endParaRPr lang="en-US" altLang="zh-CN" sz="3307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推导栅瓣方向与阵列稀疏结构的显式关系</a:t>
              </a:r>
            </a:p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分析对比不同阵列几何特征的特点与影响</a:t>
              </a:r>
            </a:p>
          </p:txBody>
        </p:sp>
      </p:grpSp>
      <p:sp>
        <p:nvSpPr>
          <p:cNvPr id="17" name="下箭头 42">
            <a:extLst>
              <a:ext uri="{FF2B5EF4-FFF2-40B4-BE49-F238E27FC236}">
                <a16:creationId xmlns:a16="http://schemas.microsoft.com/office/drawing/2014/main" id="{648133A1-FE84-4F1E-9389-6DC9F72C08D1}"/>
              </a:ext>
            </a:extLst>
          </p:cNvPr>
          <p:cNvSpPr/>
          <p:nvPr/>
        </p:nvSpPr>
        <p:spPr>
          <a:xfrm>
            <a:off x="7073522" y="4461846"/>
            <a:ext cx="929733" cy="174749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下箭头 43">
            <a:extLst>
              <a:ext uri="{FF2B5EF4-FFF2-40B4-BE49-F238E27FC236}">
                <a16:creationId xmlns:a16="http://schemas.microsoft.com/office/drawing/2014/main" id="{17BA80C4-58A1-473E-B45E-F18589B3BCA0}"/>
              </a:ext>
            </a:extLst>
          </p:cNvPr>
          <p:cNvSpPr/>
          <p:nvPr/>
        </p:nvSpPr>
        <p:spPr>
          <a:xfrm>
            <a:off x="9347853" y="4475260"/>
            <a:ext cx="929733" cy="48395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FFD59404-4F2B-4EDB-A25C-EEEC048150C1}"/>
              </a:ext>
            </a:extLst>
          </p:cNvPr>
          <p:cNvSpPr/>
          <p:nvPr/>
        </p:nvSpPr>
        <p:spPr>
          <a:xfrm>
            <a:off x="5225177" y="2220850"/>
            <a:ext cx="7155648" cy="9425357"/>
          </a:xfrm>
          <a:prstGeom prst="flowChartProcess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45C61C-3B22-4255-9CD4-0713BAD9F63D}"/>
              </a:ext>
            </a:extLst>
          </p:cNvPr>
          <p:cNvGrpSpPr/>
          <p:nvPr/>
        </p:nvGrpSpPr>
        <p:grpSpPr>
          <a:xfrm>
            <a:off x="5478958" y="6227627"/>
            <a:ext cx="6550592" cy="1431341"/>
            <a:chOff x="2707046" y="2712910"/>
            <a:chExt cx="3169242" cy="692497"/>
          </a:xfrm>
        </p:grpSpPr>
        <p:sp>
          <p:nvSpPr>
            <p:cNvPr id="21" name="圆角矩形 17">
              <a:extLst>
                <a:ext uri="{FF2B5EF4-FFF2-40B4-BE49-F238E27FC236}">
                  <a16:creationId xmlns:a16="http://schemas.microsoft.com/office/drawing/2014/main" id="{573B5B25-6EC9-4C9F-B9E1-37DAAA95F9D7}"/>
                </a:ext>
              </a:extLst>
            </p:cNvPr>
            <p:cNvSpPr/>
            <p:nvPr/>
          </p:nvSpPr>
          <p:spPr>
            <a:xfrm>
              <a:off x="2707046" y="2712910"/>
              <a:ext cx="3169242" cy="69249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F718C8-B133-4785-B5E9-0B8848300C60}"/>
                </a:ext>
              </a:extLst>
            </p:cNvPr>
            <p:cNvSpPr txBox="1"/>
            <p:nvPr/>
          </p:nvSpPr>
          <p:spPr>
            <a:xfrm>
              <a:off x="2954591" y="2767056"/>
              <a:ext cx="2602627" cy="59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889973">
                <a:lnSpc>
                  <a:spcPct val="120000"/>
                </a:lnSpc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通信感知可达性能域</a:t>
              </a:r>
              <a:endParaRPr lang="en-US" altLang="zh-CN" sz="3307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defTabSz="1889973">
                <a:lnSpc>
                  <a:spcPct val="120000"/>
                </a:lnSpc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边界刻画与分析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70C385C-0093-4A9D-A70A-82D2CEE1E099}"/>
              </a:ext>
            </a:extLst>
          </p:cNvPr>
          <p:cNvGrpSpPr/>
          <p:nvPr/>
        </p:nvGrpSpPr>
        <p:grpSpPr>
          <a:xfrm>
            <a:off x="13852948" y="5978645"/>
            <a:ext cx="9629177" cy="1887662"/>
            <a:chOff x="6754534" y="2431815"/>
            <a:chExt cx="4329915" cy="1200328"/>
          </a:xfrm>
        </p:grpSpPr>
        <p:sp>
          <p:nvSpPr>
            <p:cNvPr id="24" name="圆角矩形 28">
              <a:extLst>
                <a:ext uri="{FF2B5EF4-FFF2-40B4-BE49-F238E27FC236}">
                  <a16:creationId xmlns:a16="http://schemas.microsoft.com/office/drawing/2014/main" id="{60A5B839-CF47-4AD8-BFF7-79B63EB6E158}"/>
                </a:ext>
              </a:extLst>
            </p:cNvPr>
            <p:cNvSpPr/>
            <p:nvPr/>
          </p:nvSpPr>
          <p:spPr>
            <a:xfrm>
              <a:off x="6754534" y="2431815"/>
              <a:ext cx="4329915" cy="120032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7E54183-47AB-4787-A409-80D34BAAEA43}"/>
                </a:ext>
              </a:extLst>
            </p:cNvPr>
            <p:cNvSpPr txBox="1"/>
            <p:nvPr/>
          </p:nvSpPr>
          <p:spPr>
            <a:xfrm>
              <a:off x="6893702" y="2499155"/>
              <a:ext cx="4127698" cy="1029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分析通感性能随阵列关键参数的变化规律</a:t>
              </a:r>
            </a:p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刻画稀疏</a:t>
              </a:r>
              <a:r>
                <a:rPr lang="en-US" altLang="zh-CN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下通感双目标性能域边界</a:t>
              </a:r>
            </a:p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揭示阵列几何特征与性能边界的关联规律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0DDFC-B1B4-47D1-B8E6-A73E4A6C62BC}"/>
              </a:ext>
            </a:extLst>
          </p:cNvPr>
          <p:cNvSpPr txBox="1"/>
          <p:nvPr/>
        </p:nvSpPr>
        <p:spPr>
          <a:xfrm>
            <a:off x="5225179" y="1558354"/>
            <a:ext cx="2275753" cy="6647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defTabSz="1889973">
              <a:defRPr/>
            </a:pPr>
            <a:r>
              <a: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研究内容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BB2C5E-CA42-49B1-AC72-0D723EF9C4C9}"/>
              </a:ext>
            </a:extLst>
          </p:cNvPr>
          <p:cNvGrpSpPr/>
          <p:nvPr/>
        </p:nvGrpSpPr>
        <p:grpSpPr>
          <a:xfrm>
            <a:off x="13152888" y="1558346"/>
            <a:ext cx="10668572" cy="10087858"/>
            <a:chOff x="6132659" y="684655"/>
            <a:chExt cx="4030516" cy="4509232"/>
          </a:xfrm>
        </p:grpSpPr>
        <p:sp>
          <p:nvSpPr>
            <p:cNvPr id="29" name="流程图: 过程 28">
              <a:extLst>
                <a:ext uri="{FF2B5EF4-FFF2-40B4-BE49-F238E27FC236}">
                  <a16:creationId xmlns:a16="http://schemas.microsoft.com/office/drawing/2014/main" id="{2198FBAC-9538-4AEC-9513-AAAE786CE57D}"/>
                </a:ext>
              </a:extLst>
            </p:cNvPr>
            <p:cNvSpPr/>
            <p:nvPr/>
          </p:nvSpPr>
          <p:spPr>
            <a:xfrm>
              <a:off x="6132659" y="980789"/>
              <a:ext cx="4030516" cy="4213098"/>
            </a:xfrm>
            <a:prstGeom prst="flowChartProcess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E384532-A8A0-4636-A42E-4D7F9880CDE4}"/>
                </a:ext>
              </a:extLst>
            </p:cNvPr>
            <p:cNvSpPr txBox="1"/>
            <p:nvPr/>
          </p:nvSpPr>
          <p:spPr>
            <a:xfrm>
              <a:off x="6132659" y="684655"/>
              <a:ext cx="859764" cy="29716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 defTabSz="1889973">
                <a:defRPr/>
              </a:pPr>
              <a:r>
                <a:rPr lang="zh-CN" altLang="en-US" sz="372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技术步骤</a:t>
              </a:r>
            </a:p>
          </p:txBody>
        </p:sp>
      </p:grpSp>
      <p:sp>
        <p:nvSpPr>
          <p:cNvPr id="31" name="右箭头 14">
            <a:extLst>
              <a:ext uri="{FF2B5EF4-FFF2-40B4-BE49-F238E27FC236}">
                <a16:creationId xmlns:a16="http://schemas.microsoft.com/office/drawing/2014/main" id="{A5C0341F-84A0-40A7-A0AE-35AA8AD1B615}"/>
              </a:ext>
            </a:extLst>
          </p:cNvPr>
          <p:cNvSpPr/>
          <p:nvPr/>
        </p:nvSpPr>
        <p:spPr>
          <a:xfrm>
            <a:off x="12038043" y="3380756"/>
            <a:ext cx="1814907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右箭头 14">
            <a:extLst>
              <a:ext uri="{FF2B5EF4-FFF2-40B4-BE49-F238E27FC236}">
                <a16:creationId xmlns:a16="http://schemas.microsoft.com/office/drawing/2014/main" id="{8C8DB021-8B1E-4C8B-A283-56CB6FC50B09}"/>
              </a:ext>
            </a:extLst>
          </p:cNvPr>
          <p:cNvSpPr/>
          <p:nvPr/>
        </p:nvSpPr>
        <p:spPr>
          <a:xfrm>
            <a:off x="12029551" y="6507006"/>
            <a:ext cx="1800258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右箭头 14">
            <a:extLst>
              <a:ext uri="{FF2B5EF4-FFF2-40B4-BE49-F238E27FC236}">
                <a16:creationId xmlns:a16="http://schemas.microsoft.com/office/drawing/2014/main" id="{0BFFCC86-951F-487F-894A-8DF6E9ACEFD8}"/>
              </a:ext>
            </a:extLst>
          </p:cNvPr>
          <p:cNvSpPr/>
          <p:nvPr/>
        </p:nvSpPr>
        <p:spPr>
          <a:xfrm>
            <a:off x="12057840" y="9592115"/>
            <a:ext cx="1756549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下箭头 42">
            <a:extLst>
              <a:ext uri="{FF2B5EF4-FFF2-40B4-BE49-F238E27FC236}">
                <a16:creationId xmlns:a16="http://schemas.microsoft.com/office/drawing/2014/main" id="{0B923158-2AE1-4706-AD8C-CFBBA8120009}"/>
              </a:ext>
            </a:extLst>
          </p:cNvPr>
          <p:cNvSpPr/>
          <p:nvPr/>
        </p:nvSpPr>
        <p:spPr>
          <a:xfrm>
            <a:off x="7036065" y="7658968"/>
            <a:ext cx="929733" cy="165586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7598B6-1F80-4753-BB7A-535AD8533605}"/>
              </a:ext>
            </a:extLst>
          </p:cNvPr>
          <p:cNvGrpSpPr/>
          <p:nvPr/>
        </p:nvGrpSpPr>
        <p:grpSpPr>
          <a:xfrm>
            <a:off x="13838302" y="9060924"/>
            <a:ext cx="9626171" cy="1887665"/>
            <a:chOff x="6695108" y="4158378"/>
            <a:chExt cx="4657238" cy="913271"/>
          </a:xfrm>
        </p:grpSpPr>
        <p:sp>
          <p:nvSpPr>
            <p:cNvPr id="26" name="圆角矩形 28">
              <a:extLst>
                <a:ext uri="{FF2B5EF4-FFF2-40B4-BE49-F238E27FC236}">
                  <a16:creationId xmlns:a16="http://schemas.microsoft.com/office/drawing/2014/main" id="{72F4FA9C-23D0-4920-8100-72210559AFE9}"/>
                </a:ext>
              </a:extLst>
            </p:cNvPr>
            <p:cNvSpPr/>
            <p:nvPr/>
          </p:nvSpPr>
          <p:spPr>
            <a:xfrm>
              <a:off x="6695108" y="4158378"/>
              <a:ext cx="4657238" cy="91327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89973">
                <a:defRPr/>
              </a:pPr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558736E-B225-4331-8645-9D6057668A18}"/>
                </a:ext>
              </a:extLst>
            </p:cNvPr>
            <p:cNvSpPr txBox="1"/>
            <p:nvPr/>
          </p:nvSpPr>
          <p:spPr>
            <a:xfrm>
              <a:off x="6834479" y="4221519"/>
              <a:ext cx="4517867" cy="783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设计基础的稀疏阵列结构与阵元分布方式</a:t>
              </a:r>
            </a:p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构建天线选择与通感一体波形联合优化问题</a:t>
              </a:r>
              <a:endParaRPr lang="en-US" altLang="zh-CN" sz="3307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708740" indent="-708740" defTabSz="1889973">
                <a:buFontTx/>
                <a:buAutoNum type="arabicPeriod"/>
                <a:defRPr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研究低复杂度的动态联合优化设计算法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2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628FB0F0-350F-4282-859E-77798115CCE9}"/>
              </a:ext>
            </a:extLst>
          </p:cNvPr>
          <p:cNvSpPr/>
          <p:nvPr/>
        </p:nvSpPr>
        <p:spPr>
          <a:xfrm>
            <a:off x="910711" y="353281"/>
            <a:ext cx="13282977" cy="10585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DDBD3FB-B75F-4EAF-A5DC-D1BF450D7216}"/>
              </a:ext>
            </a:extLst>
          </p:cNvPr>
          <p:cNvSpPr/>
          <p:nvPr/>
        </p:nvSpPr>
        <p:spPr>
          <a:xfrm>
            <a:off x="6364453" y="1719835"/>
            <a:ext cx="3012769" cy="67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射频链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2491BB-FB10-4A21-8CCA-DC3BFE73D0EC}"/>
              </a:ext>
            </a:extLst>
          </p:cNvPr>
          <p:cNvSpPr/>
          <p:nvPr/>
        </p:nvSpPr>
        <p:spPr>
          <a:xfrm>
            <a:off x="6364453" y="4037112"/>
            <a:ext cx="3012769" cy="67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射频链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EE9E21-C9ED-4142-8718-C48D506171A9}"/>
              </a:ext>
            </a:extLst>
          </p:cNvPr>
          <p:cNvSpPr/>
          <p:nvPr/>
        </p:nvSpPr>
        <p:spPr>
          <a:xfrm>
            <a:off x="10393280" y="1439141"/>
            <a:ext cx="2544949" cy="3779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发射端</a:t>
            </a:r>
            <a:endParaRPr lang="en-US" altLang="zh-CN" sz="3718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天线选择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E27344B-D8FA-444E-A6AE-9D56E910378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356673" y="2056665"/>
            <a:ext cx="100777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02477C6-F291-4AA9-A060-79DB0CFC8284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9377221" y="2056665"/>
            <a:ext cx="101605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A2E2DF1-C2EA-4283-BCFD-F44DFB966C9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356673" y="4373943"/>
            <a:ext cx="1007778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A70D79-562E-4D09-8436-AD4BBB84CF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377221" y="4373943"/>
            <a:ext cx="1016058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C3D1708-E524-4CE0-B8ED-8317E7F8B7A7}"/>
                  </a:ext>
                </a:extLst>
              </p:cNvPr>
              <p:cNvSpPr txBox="1"/>
              <p:nvPr/>
            </p:nvSpPr>
            <p:spPr>
              <a:xfrm>
                <a:off x="7675559" y="2883137"/>
                <a:ext cx="390552" cy="763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88997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96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96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C3D1708-E524-4CE0-B8ED-8317E7F8B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59" y="2883137"/>
                <a:ext cx="390552" cy="7634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7E917554-6DD5-4755-9A01-D5B5F3EDF857}"/>
              </a:ext>
            </a:extLst>
          </p:cNvPr>
          <p:cNvGrpSpPr/>
          <p:nvPr/>
        </p:nvGrpSpPr>
        <p:grpSpPr>
          <a:xfrm>
            <a:off x="12938227" y="1479084"/>
            <a:ext cx="584618" cy="3495655"/>
            <a:chOff x="7049635" y="1006149"/>
            <a:chExt cx="282844" cy="169123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B078194-088E-421D-B2D1-D826E3ECBB7C}"/>
                </a:ext>
              </a:extLst>
            </p:cNvPr>
            <p:cNvGrpSpPr/>
            <p:nvPr/>
          </p:nvGrpSpPr>
          <p:grpSpPr>
            <a:xfrm>
              <a:off x="7049635" y="1006149"/>
              <a:ext cx="282844" cy="262220"/>
              <a:chOff x="7432562" y="2875427"/>
              <a:chExt cx="282844" cy="262220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D98DDC0-927E-4A32-A3B7-189F15912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02ABBF4A-6FD3-4BD4-9C6C-5E3FB67DCF77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BEF4630E-5853-4AB4-9F35-32CCC5D5DD1A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A3928AF-18F0-4868-8412-8E4336C187E5}"/>
                </a:ext>
              </a:extLst>
            </p:cNvPr>
            <p:cNvGrpSpPr/>
            <p:nvPr/>
          </p:nvGrpSpPr>
          <p:grpSpPr>
            <a:xfrm>
              <a:off x="7049635" y="1345970"/>
              <a:ext cx="282844" cy="262220"/>
              <a:chOff x="7432562" y="2875427"/>
              <a:chExt cx="282844" cy="262220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9877B9C-1FFD-4C00-B624-E8005C0E6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D8D7DF26-7C18-4847-86DF-09DCF9AAC040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4ABFE28A-66FC-4103-A305-DE698A713BA5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7CBC269-C26C-4F34-A6CF-F2B5C17B66CB}"/>
                </a:ext>
              </a:extLst>
            </p:cNvPr>
            <p:cNvGrpSpPr/>
            <p:nvPr/>
          </p:nvGrpSpPr>
          <p:grpSpPr>
            <a:xfrm>
              <a:off x="7049635" y="1685791"/>
              <a:ext cx="282844" cy="262220"/>
              <a:chOff x="7432562" y="2875427"/>
              <a:chExt cx="282844" cy="262220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3E06454D-0F7A-4781-8DEC-1E0A3BF94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99110C10-4E08-49F2-976E-2B8DEFF6F10C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1D8A2A08-15FC-4614-A7D7-95D2DDA44850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EF8FF1B-E3CE-4500-AD4B-E408D3A0CC4F}"/>
                </a:ext>
              </a:extLst>
            </p:cNvPr>
            <p:cNvGrpSpPr/>
            <p:nvPr/>
          </p:nvGrpSpPr>
          <p:grpSpPr>
            <a:xfrm>
              <a:off x="7049635" y="2435162"/>
              <a:ext cx="282844" cy="262220"/>
              <a:chOff x="7432562" y="2875427"/>
              <a:chExt cx="282844" cy="262220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35318641-EE45-4FCE-89F0-F37014CE6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E3280D5-C1E9-46FE-890D-D1F278E00165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等腰三角形 66">
                <a:extLst>
                  <a:ext uri="{FF2B5EF4-FFF2-40B4-BE49-F238E27FC236}">
                    <a16:creationId xmlns:a16="http://schemas.microsoft.com/office/drawing/2014/main" id="{01465723-D9DD-4B5A-B089-4ABF6F601356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3CF4952-3998-4CF5-9ED0-23B9EF28C022}"/>
                    </a:ext>
                  </a:extLst>
                </p:cNvPr>
                <p:cNvSpPr txBox="1"/>
                <p:nvPr/>
              </p:nvSpPr>
              <p:spPr>
                <a:xfrm>
                  <a:off x="7179992" y="2069371"/>
                  <a:ext cx="134946" cy="276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7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372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3CF4952-3998-4CF5-9ED0-23B9EF28C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992" y="2069371"/>
                  <a:ext cx="134946" cy="2769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133EDA8-4F8C-4892-8A08-F6987AAB6E85}"/>
              </a:ext>
            </a:extLst>
          </p:cNvPr>
          <p:cNvSpPr/>
          <p:nvPr/>
        </p:nvSpPr>
        <p:spPr>
          <a:xfrm>
            <a:off x="2662025" y="6583967"/>
            <a:ext cx="2694651" cy="37799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A2657B5-8E16-4C84-9C26-1A64DD505B6E}"/>
              </a:ext>
            </a:extLst>
          </p:cNvPr>
          <p:cNvSpPr/>
          <p:nvPr/>
        </p:nvSpPr>
        <p:spPr>
          <a:xfrm>
            <a:off x="6364453" y="6864658"/>
            <a:ext cx="3012769" cy="67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射频链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08A9146-4CBA-4A9F-B7D5-38BE63DC5D9F}"/>
              </a:ext>
            </a:extLst>
          </p:cNvPr>
          <p:cNvSpPr/>
          <p:nvPr/>
        </p:nvSpPr>
        <p:spPr>
          <a:xfrm>
            <a:off x="6364453" y="9181936"/>
            <a:ext cx="3012769" cy="67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射频链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6F583C9-7606-444E-BED5-BE52D5ED8C99}"/>
              </a:ext>
            </a:extLst>
          </p:cNvPr>
          <p:cNvSpPr/>
          <p:nvPr/>
        </p:nvSpPr>
        <p:spPr>
          <a:xfrm>
            <a:off x="10393280" y="6583964"/>
            <a:ext cx="2544949" cy="3779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接收端</a:t>
            </a:r>
            <a:endParaRPr lang="en-US" altLang="zh-CN" sz="3718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天线选择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1F3D59C-D023-4B96-8B1B-A1502413F6F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5356673" y="7201489"/>
            <a:ext cx="1007778" cy="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E255B53-323F-449C-B857-30221D1AFABA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9377221" y="7201489"/>
            <a:ext cx="1016058" cy="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280FC0E-E456-4AC6-A92F-7EB4EBF5EDF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356673" y="9518766"/>
            <a:ext cx="1007778" cy="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F606A81-F739-4D8A-A678-16BC05ED649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9377221" y="9518766"/>
            <a:ext cx="1016058" cy="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F6FACA1-7137-4784-B8AB-C4620DDEF2E0}"/>
                  </a:ext>
                </a:extLst>
              </p:cNvPr>
              <p:cNvSpPr txBox="1"/>
              <p:nvPr/>
            </p:nvSpPr>
            <p:spPr>
              <a:xfrm>
                <a:off x="7675559" y="8027960"/>
                <a:ext cx="390552" cy="763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188997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96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496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F6FACA1-7137-4784-B8AB-C4620DDE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59" y="8027960"/>
                <a:ext cx="390552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E61E150C-3AC5-46C0-B56E-4C1B95E598C3}"/>
              </a:ext>
            </a:extLst>
          </p:cNvPr>
          <p:cNvGrpSpPr/>
          <p:nvPr/>
        </p:nvGrpSpPr>
        <p:grpSpPr>
          <a:xfrm>
            <a:off x="12938227" y="6623908"/>
            <a:ext cx="584618" cy="3495655"/>
            <a:chOff x="7049635" y="1006149"/>
            <a:chExt cx="282844" cy="1691233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68368EE-9C2D-4040-96ED-B12D965EEC63}"/>
                </a:ext>
              </a:extLst>
            </p:cNvPr>
            <p:cNvGrpSpPr/>
            <p:nvPr/>
          </p:nvGrpSpPr>
          <p:grpSpPr>
            <a:xfrm>
              <a:off x="7049635" y="1006149"/>
              <a:ext cx="282844" cy="262220"/>
              <a:chOff x="7432562" y="2875427"/>
              <a:chExt cx="282844" cy="262220"/>
            </a:xfrm>
          </p:grpSpPr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E553F666-A751-4898-BC85-1112745E5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735313E-7E45-4466-977E-6EB8F2E8FE26}"/>
                  </a:ext>
                </a:extLst>
              </p:cNvPr>
              <p:cNvCxnSpPr>
                <a:cxnSpLocks/>
                <a:endCxn id="100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742485E1-E25E-4E4C-82FB-CB11A9D3C8A3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19DFE8B-0504-43C1-8FFF-2774049DA378}"/>
                </a:ext>
              </a:extLst>
            </p:cNvPr>
            <p:cNvGrpSpPr/>
            <p:nvPr/>
          </p:nvGrpSpPr>
          <p:grpSpPr>
            <a:xfrm>
              <a:off x="7049635" y="1345970"/>
              <a:ext cx="282844" cy="262220"/>
              <a:chOff x="7432562" y="2875427"/>
              <a:chExt cx="282844" cy="262220"/>
            </a:xfrm>
          </p:grpSpPr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D8AB0B9E-7ECB-4238-8ADA-046676539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6816709F-CF3A-4E8A-8DA0-F0D7F365C89F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等腰三角形 96">
                <a:extLst>
                  <a:ext uri="{FF2B5EF4-FFF2-40B4-BE49-F238E27FC236}">
                    <a16:creationId xmlns:a16="http://schemas.microsoft.com/office/drawing/2014/main" id="{02A7AEA4-D513-4641-9F20-F2C7D8B35035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7B603A1-44E6-4495-A5C4-CC159671C0E2}"/>
                </a:ext>
              </a:extLst>
            </p:cNvPr>
            <p:cNvGrpSpPr/>
            <p:nvPr/>
          </p:nvGrpSpPr>
          <p:grpSpPr>
            <a:xfrm>
              <a:off x="7049635" y="1685791"/>
              <a:ext cx="282844" cy="262220"/>
              <a:chOff x="7432562" y="2875427"/>
              <a:chExt cx="282844" cy="262220"/>
            </a:xfrm>
          </p:grpSpPr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609DB1E-C80B-4925-856F-FE111AA15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57A17D4F-97C5-4BED-933C-35ECADA3A7ED}"/>
                  </a:ext>
                </a:extLst>
              </p:cNvPr>
              <p:cNvCxnSpPr>
                <a:cxnSpLocks/>
                <a:endCxn id="94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等腰三角形 93">
                <a:extLst>
                  <a:ext uri="{FF2B5EF4-FFF2-40B4-BE49-F238E27FC236}">
                    <a16:creationId xmlns:a16="http://schemas.microsoft.com/office/drawing/2014/main" id="{31FDE70B-361A-47E5-9227-A526DD091351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FCF04FF-9FED-4843-8A04-0BAFBEE7F566}"/>
                </a:ext>
              </a:extLst>
            </p:cNvPr>
            <p:cNvGrpSpPr/>
            <p:nvPr/>
          </p:nvGrpSpPr>
          <p:grpSpPr>
            <a:xfrm>
              <a:off x="7049635" y="2435162"/>
              <a:ext cx="282844" cy="262220"/>
              <a:chOff x="7432562" y="2875427"/>
              <a:chExt cx="282844" cy="262220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C67F111-39FA-47E8-A706-1C69D115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2562" y="3137647"/>
                <a:ext cx="1998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D1395DC6-165A-4BED-96E3-3FF30037F9F1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 flipV="1">
                <a:off x="7631952" y="2981847"/>
                <a:ext cx="0" cy="15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1A589544-A159-401D-A96D-32650B91ED67}"/>
                  </a:ext>
                </a:extLst>
              </p:cNvPr>
              <p:cNvSpPr/>
              <p:nvPr/>
            </p:nvSpPr>
            <p:spPr>
              <a:xfrm rot="10800000">
                <a:off x="7548499" y="2875427"/>
                <a:ext cx="166907" cy="106420"/>
              </a:xfrm>
              <a:prstGeom prst="triangl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889973">
                  <a:defRPr/>
                </a:pPr>
                <a:endParaRPr lang="zh-CN" altLang="en-US" sz="372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02CFA73-DB4F-45E0-870A-AEEFA348645B}"/>
                    </a:ext>
                  </a:extLst>
                </p:cNvPr>
                <p:cNvSpPr txBox="1"/>
                <p:nvPr/>
              </p:nvSpPr>
              <p:spPr>
                <a:xfrm>
                  <a:off x="7179992" y="2069371"/>
                  <a:ext cx="134946" cy="276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72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372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502CFA73-DB4F-45E0-870A-AEEFA3486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992" y="2069371"/>
                  <a:ext cx="134946" cy="2769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90EE7EC-3D43-4553-90BA-21A020246C01}"/>
              </a:ext>
            </a:extLst>
          </p:cNvPr>
          <p:cNvGrpSpPr/>
          <p:nvPr/>
        </p:nvGrpSpPr>
        <p:grpSpPr>
          <a:xfrm>
            <a:off x="2662025" y="1439142"/>
            <a:ext cx="2694651" cy="3779998"/>
            <a:chOff x="1394234" y="986826"/>
            <a:chExt cx="1303699" cy="18288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E99E1EF-8F04-42F6-AC7D-18A30F1AFA86}"/>
                </a:ext>
              </a:extLst>
            </p:cNvPr>
            <p:cNvSpPr/>
            <p:nvPr/>
          </p:nvSpPr>
          <p:spPr>
            <a:xfrm>
              <a:off x="1394234" y="986826"/>
              <a:ext cx="1303699" cy="18288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64AE1D6-CBD4-4A5F-AB6A-432FF1140E92}"/>
                </a:ext>
              </a:extLst>
            </p:cNvPr>
            <p:cNvSpPr txBox="1"/>
            <p:nvPr/>
          </p:nvSpPr>
          <p:spPr>
            <a:xfrm>
              <a:off x="1469776" y="1114493"/>
              <a:ext cx="1156281" cy="598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1889973">
                <a:defRPr/>
              </a:pPr>
              <a:r>
                <a:rPr lang="zh-CN" altLang="en-US" sz="3720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基带数字预编码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D382F75-E758-4F2F-965D-82F865AD843D}"/>
                </a:ext>
              </a:extLst>
            </p:cNvPr>
            <p:cNvSpPr txBox="1"/>
            <p:nvPr/>
          </p:nvSpPr>
          <p:spPr>
            <a:xfrm>
              <a:off x="1560635" y="1854599"/>
              <a:ext cx="959843" cy="2601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 defTabSz="1889973">
                <a:defRPr/>
              </a:pPr>
              <a:r>
                <a:rPr lang="zh-CN" altLang="en-US" sz="2894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通信符号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0AC5488-9C3D-4C80-96CF-3723D358E4EE}"/>
                </a:ext>
              </a:extLst>
            </p:cNvPr>
            <p:cNvSpPr txBox="1"/>
            <p:nvPr/>
          </p:nvSpPr>
          <p:spPr>
            <a:xfrm>
              <a:off x="1571690" y="2338696"/>
              <a:ext cx="959843" cy="26015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 defTabSz="1889973">
                <a:defRPr/>
              </a:pPr>
              <a:r>
                <a:rPr lang="zh-CN" altLang="en-US" sz="2894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感知波型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4548F1D-7330-4FE1-B24E-5C18E661DD08}"/>
                    </a:ext>
                  </a:extLst>
                </p:cNvPr>
                <p:cNvSpPr txBox="1"/>
                <p:nvPr/>
              </p:nvSpPr>
              <p:spPr>
                <a:xfrm>
                  <a:off x="1966783" y="2141194"/>
                  <a:ext cx="183030" cy="2154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94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2894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A4548F1D-7330-4FE1-B24E-5C18E661D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783" y="2141194"/>
                  <a:ext cx="183030" cy="21547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F1C1ACD-7966-49B9-A9DA-F77C4634EE27}"/>
              </a:ext>
            </a:extLst>
          </p:cNvPr>
          <p:cNvSpPr txBox="1"/>
          <p:nvPr/>
        </p:nvSpPr>
        <p:spPr>
          <a:xfrm>
            <a:off x="2853226" y="6968345"/>
            <a:ext cx="2389949" cy="123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89973">
              <a:defRPr/>
            </a:pPr>
            <a:r>
              <a:rPr lang="zh-CN" altLang="en-US" sz="372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数字信号处理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F2E349E-B9E3-4805-902E-97283138FC9A}"/>
              </a:ext>
            </a:extLst>
          </p:cNvPr>
          <p:cNvSpPr txBox="1"/>
          <p:nvPr/>
        </p:nvSpPr>
        <p:spPr>
          <a:xfrm>
            <a:off x="3086344" y="8566136"/>
            <a:ext cx="823623" cy="111017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 defTabSz="1889973">
              <a:defRPr/>
            </a:pPr>
            <a:r>
              <a:rPr lang="zh-CN" altLang="en-US" sz="3307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通信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2EA8817-C1EB-4FDC-B816-D7FC9F6B1A09}"/>
              </a:ext>
            </a:extLst>
          </p:cNvPr>
          <p:cNvSpPr txBox="1"/>
          <p:nvPr/>
        </p:nvSpPr>
        <p:spPr>
          <a:xfrm>
            <a:off x="4124775" y="8566136"/>
            <a:ext cx="823623" cy="111017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 defTabSz="1889973">
              <a:defRPr/>
            </a:pPr>
            <a:r>
              <a:rPr lang="zh-CN" altLang="en-US" sz="3307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感知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868517E-0035-4C29-8BF9-F89E9FFE5DC6}"/>
              </a:ext>
            </a:extLst>
          </p:cNvPr>
          <p:cNvSpPr txBox="1"/>
          <p:nvPr/>
        </p:nvSpPr>
        <p:spPr>
          <a:xfrm>
            <a:off x="2662025" y="592865"/>
            <a:ext cx="2234011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b="1" dirty="0">
                <a:latin typeface="仿宋" panose="02010609060101010101" pitchFamily="49" charset="-122"/>
                <a:ea typeface="仿宋" panose="02010609060101010101" pitchFamily="49" charset="-122"/>
              </a:rPr>
              <a:t>发射机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57A6DC5-7BD9-414C-A615-3ECC0911831F}"/>
              </a:ext>
            </a:extLst>
          </p:cNvPr>
          <p:cNvSpPr/>
          <p:nvPr/>
        </p:nvSpPr>
        <p:spPr>
          <a:xfrm>
            <a:off x="2465103" y="575198"/>
            <a:ext cx="11322325" cy="494367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1170DDF-B402-4BA5-ACC8-7CEF890925F1}"/>
              </a:ext>
            </a:extLst>
          </p:cNvPr>
          <p:cNvSpPr txBox="1"/>
          <p:nvPr/>
        </p:nvSpPr>
        <p:spPr>
          <a:xfrm>
            <a:off x="2681014" y="5748014"/>
            <a:ext cx="2234011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b="1" dirty="0">
                <a:latin typeface="仿宋" panose="02010609060101010101" pitchFamily="49" charset="-122"/>
                <a:ea typeface="仿宋" panose="02010609060101010101" pitchFamily="49" charset="-122"/>
              </a:rPr>
              <a:t>接收机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C65C98E0-80BB-4CB5-9F42-0E51B462F26E}"/>
              </a:ext>
            </a:extLst>
          </p:cNvPr>
          <p:cNvSpPr/>
          <p:nvPr/>
        </p:nvSpPr>
        <p:spPr>
          <a:xfrm>
            <a:off x="2484092" y="5748011"/>
            <a:ext cx="11322325" cy="494367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DC9162F-CECF-4F64-973F-FF4D62103EFB}"/>
              </a:ext>
            </a:extLst>
          </p:cNvPr>
          <p:cNvSpPr txBox="1"/>
          <p:nvPr/>
        </p:nvSpPr>
        <p:spPr>
          <a:xfrm>
            <a:off x="1252537" y="1307630"/>
            <a:ext cx="820866" cy="91280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134" b="1" spc="12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大规模稀疏阵列通感融合基站</a:t>
            </a:r>
          </a:p>
        </p:txBody>
      </p:sp>
      <p:sp>
        <p:nvSpPr>
          <p:cNvPr id="119" name="云形 118">
            <a:extLst>
              <a:ext uri="{FF2B5EF4-FFF2-40B4-BE49-F238E27FC236}">
                <a16:creationId xmlns:a16="http://schemas.microsoft.com/office/drawing/2014/main" id="{BE786744-31BC-4E04-AE1C-7A0D4D3DE0AA}"/>
              </a:ext>
            </a:extLst>
          </p:cNvPr>
          <p:cNvSpPr/>
          <p:nvPr/>
        </p:nvSpPr>
        <p:spPr>
          <a:xfrm>
            <a:off x="16891691" y="1593235"/>
            <a:ext cx="1764323" cy="94604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6D9FE470-B8C0-400C-9158-16CB0BD500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15455" y="5554464"/>
            <a:ext cx="1531297" cy="1686914"/>
          </a:xfrm>
          <a:prstGeom prst="rect">
            <a:avLst/>
          </a:prstGeom>
        </p:spPr>
      </p:pic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1CA7619-151F-4021-AD38-8A333726F872}"/>
              </a:ext>
            </a:extLst>
          </p:cNvPr>
          <p:cNvCxnSpPr>
            <a:cxnSpLocks/>
          </p:cNvCxnSpPr>
          <p:nvPr/>
        </p:nvCxnSpPr>
        <p:spPr>
          <a:xfrm>
            <a:off x="17659790" y="2055936"/>
            <a:ext cx="3410982" cy="6190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15D7AE1-AF4E-474F-AB6B-5CF004AFFE9F}"/>
              </a:ext>
            </a:extLst>
          </p:cNvPr>
          <p:cNvCxnSpPr>
            <a:cxnSpLocks/>
          </p:cNvCxnSpPr>
          <p:nvPr/>
        </p:nvCxnSpPr>
        <p:spPr>
          <a:xfrm flipH="1" flipV="1">
            <a:off x="14582278" y="8732771"/>
            <a:ext cx="6556911" cy="112283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D2026D5-1B36-4BDF-9D55-686C732AA5A5}"/>
              </a:ext>
            </a:extLst>
          </p:cNvPr>
          <p:cNvSpPr txBox="1"/>
          <p:nvPr/>
        </p:nvSpPr>
        <p:spPr>
          <a:xfrm>
            <a:off x="21171888" y="1479082"/>
            <a:ext cx="2408191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89973">
              <a:defRPr/>
            </a:pPr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下行用户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0EE8344-C4BE-411A-AFEF-8E90026BDD7F}"/>
              </a:ext>
            </a:extLst>
          </p:cNvPr>
          <p:cNvSpPr txBox="1"/>
          <p:nvPr/>
        </p:nvSpPr>
        <p:spPr>
          <a:xfrm>
            <a:off x="22001987" y="8810431"/>
            <a:ext cx="2408191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sz="3718" dirty="0"/>
              <a:t>上行用户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1CA49081-2FDD-4F42-9F89-991DB94685FD}"/>
              </a:ext>
            </a:extLst>
          </p:cNvPr>
          <p:cNvSpPr txBox="1"/>
          <p:nvPr/>
        </p:nvSpPr>
        <p:spPr>
          <a:xfrm>
            <a:off x="21839833" y="5390322"/>
            <a:ext cx="2809867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感知目标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9F295F1-AC36-4C97-B727-240C62681F95}"/>
              </a:ext>
            </a:extLst>
          </p:cNvPr>
          <p:cNvCxnSpPr>
            <a:cxnSpLocks/>
          </p:cNvCxnSpPr>
          <p:nvPr/>
        </p:nvCxnSpPr>
        <p:spPr>
          <a:xfrm flipV="1">
            <a:off x="14452034" y="2055935"/>
            <a:ext cx="3273822" cy="996306"/>
          </a:xfrm>
          <a:prstGeom prst="straightConnector1">
            <a:avLst/>
          </a:prstGeom>
          <a:ln w="762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FF81FCF-5A14-4C79-9668-CA8FBA6EF410}"/>
              </a:ext>
            </a:extLst>
          </p:cNvPr>
          <p:cNvCxnSpPr>
            <a:cxnSpLocks/>
          </p:cNvCxnSpPr>
          <p:nvPr/>
        </p:nvCxnSpPr>
        <p:spPr>
          <a:xfrm>
            <a:off x="14452036" y="3535942"/>
            <a:ext cx="6414369" cy="251080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9DED4941-4FAB-430D-A2D5-4DB1686F05CB}"/>
              </a:ext>
            </a:extLst>
          </p:cNvPr>
          <p:cNvCxnSpPr>
            <a:cxnSpLocks/>
          </p:cNvCxnSpPr>
          <p:nvPr/>
        </p:nvCxnSpPr>
        <p:spPr>
          <a:xfrm flipH="1">
            <a:off x="14498494" y="6640863"/>
            <a:ext cx="5895486" cy="169173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7395F71-B918-460B-BEAF-FBEDC09310DD}"/>
              </a:ext>
            </a:extLst>
          </p:cNvPr>
          <p:cNvCxnSpPr>
            <a:cxnSpLocks/>
          </p:cNvCxnSpPr>
          <p:nvPr/>
        </p:nvCxnSpPr>
        <p:spPr>
          <a:xfrm flipH="1">
            <a:off x="14498491" y="2393499"/>
            <a:ext cx="3060187" cy="5745158"/>
          </a:xfrm>
          <a:prstGeom prst="straightConnector1">
            <a:avLst/>
          </a:prstGeom>
          <a:ln w="76200">
            <a:solidFill>
              <a:srgbClr val="C0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874C0CF-E8B1-4864-8619-438CA799A083}"/>
              </a:ext>
            </a:extLst>
          </p:cNvPr>
          <p:cNvSpPr txBox="1"/>
          <p:nvPr/>
        </p:nvSpPr>
        <p:spPr>
          <a:xfrm>
            <a:off x="17958452" y="7305632"/>
            <a:ext cx="2809867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89973">
              <a:defRPr/>
            </a:pPr>
            <a:r>
              <a:rPr lang="zh-CN" altLang="en-US" sz="3718" dirty="0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感知回波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008C99B-11A6-4F65-BE3E-AEECD2CC54E3}"/>
              </a:ext>
            </a:extLst>
          </p:cNvPr>
          <p:cNvSpPr txBox="1"/>
          <p:nvPr/>
        </p:nvSpPr>
        <p:spPr>
          <a:xfrm>
            <a:off x="15424184" y="5266079"/>
            <a:ext cx="2185048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89973">
              <a:defRPr/>
            </a:pPr>
            <a:r>
              <a:rPr lang="zh-CN" altLang="en-US" sz="3718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杂波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19F4AB0-55C0-414D-BCA4-F8B61A8FFFB2}"/>
              </a:ext>
            </a:extLst>
          </p:cNvPr>
          <p:cNvSpPr txBox="1"/>
          <p:nvPr/>
        </p:nvSpPr>
        <p:spPr>
          <a:xfrm>
            <a:off x="18031287" y="2489227"/>
            <a:ext cx="2339503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89973">
              <a:defRPr/>
            </a:pPr>
            <a:r>
              <a:rPr lang="zh-CN" altLang="en-US" sz="3718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下行信号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B8C6F11-DF8A-466A-AC3F-DF6DB4D40557}"/>
              </a:ext>
            </a:extLst>
          </p:cNvPr>
          <p:cNvSpPr txBox="1"/>
          <p:nvPr/>
        </p:nvSpPr>
        <p:spPr>
          <a:xfrm>
            <a:off x="16861537" y="9505719"/>
            <a:ext cx="2339503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89973">
              <a:defRPr/>
            </a:pPr>
            <a:r>
              <a:rPr lang="zh-CN" altLang="en-US" sz="3718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上行信号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6622DBBA-F408-4252-BF77-0BFF693E85C3}"/>
              </a:ext>
            </a:extLst>
          </p:cNvPr>
          <p:cNvSpPr txBox="1"/>
          <p:nvPr/>
        </p:nvSpPr>
        <p:spPr>
          <a:xfrm>
            <a:off x="7167434" y="12054854"/>
            <a:ext cx="1602398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61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961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8504E24-C225-49EA-83B9-459ABA5D00D1}"/>
              </a:ext>
            </a:extLst>
          </p:cNvPr>
          <p:cNvSpPr/>
          <p:nvPr/>
        </p:nvSpPr>
        <p:spPr>
          <a:xfrm>
            <a:off x="1178499" y="12187534"/>
            <a:ext cx="12887764" cy="95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DCD37CD5-84B8-4F3C-9B24-1025E09523D5}"/>
              </a:ext>
            </a:extLst>
          </p:cNvPr>
          <p:cNvSpPr txBox="1"/>
          <p:nvPr/>
        </p:nvSpPr>
        <p:spPr>
          <a:xfrm>
            <a:off x="974530" y="11291472"/>
            <a:ext cx="4743581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b="1" dirty="0">
                <a:latin typeface="仿宋" panose="02010609060101010101" pitchFamily="49" charset="-122"/>
                <a:ea typeface="仿宋" panose="02010609060101010101" pitchFamily="49" charset="-122"/>
              </a:rPr>
              <a:t>大规模稀疏天线阵列</a:t>
            </a: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E490DAE-3ADC-4112-8369-ED2BCE869D5B}"/>
              </a:ext>
            </a:extLst>
          </p:cNvPr>
          <p:cNvSpPr/>
          <p:nvPr/>
        </p:nvSpPr>
        <p:spPr>
          <a:xfrm>
            <a:off x="15865717" y="11783486"/>
            <a:ext cx="446456" cy="446456"/>
          </a:xfrm>
          <a:prstGeom prst="ellipse">
            <a:avLst/>
          </a:prstGeom>
          <a:solidFill>
            <a:srgbClr val="4F845C"/>
          </a:solidFill>
          <a:ln>
            <a:solidFill>
              <a:srgbClr val="4F8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pic>
        <p:nvPicPr>
          <p:cNvPr id="220" name="图片 219">
            <a:extLst>
              <a:ext uri="{FF2B5EF4-FFF2-40B4-BE49-F238E27FC236}">
                <a16:creationId xmlns:a16="http://schemas.microsoft.com/office/drawing/2014/main" id="{855FCA8E-6A68-41DD-B885-B60D5DE3E7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792" y="12462262"/>
            <a:ext cx="4888686" cy="471199"/>
          </a:xfrm>
          <a:prstGeom prst="rect">
            <a:avLst/>
          </a:prstGeom>
        </p:spPr>
      </p:pic>
      <p:pic>
        <p:nvPicPr>
          <p:cNvPr id="222" name="图片 221">
            <a:extLst>
              <a:ext uri="{FF2B5EF4-FFF2-40B4-BE49-F238E27FC236}">
                <a16:creationId xmlns:a16="http://schemas.microsoft.com/office/drawing/2014/main" id="{5C065F0C-BC25-450B-9432-C78830126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7014" y="12462259"/>
            <a:ext cx="5024005" cy="484242"/>
          </a:xfrm>
          <a:prstGeom prst="rect">
            <a:avLst/>
          </a:prstGeom>
        </p:spPr>
      </p:pic>
      <p:sp>
        <p:nvSpPr>
          <p:cNvPr id="223" name="椭圆 222">
            <a:extLst>
              <a:ext uri="{FF2B5EF4-FFF2-40B4-BE49-F238E27FC236}">
                <a16:creationId xmlns:a16="http://schemas.microsoft.com/office/drawing/2014/main" id="{FEDF5CB3-F339-4097-B6CD-AC9A15CB10C2}"/>
              </a:ext>
            </a:extLst>
          </p:cNvPr>
          <p:cNvSpPr/>
          <p:nvPr/>
        </p:nvSpPr>
        <p:spPr>
          <a:xfrm>
            <a:off x="15865717" y="12497634"/>
            <a:ext cx="446456" cy="446456"/>
          </a:xfrm>
          <a:prstGeom prst="ellipse">
            <a:avLst/>
          </a:prstGeom>
          <a:solidFill>
            <a:srgbClr val="B83945"/>
          </a:solidFill>
          <a:ln>
            <a:solidFill>
              <a:srgbClr val="B839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A9645D7-6AB9-4457-89B1-20896E239C38}"/>
              </a:ext>
            </a:extLst>
          </p:cNvPr>
          <p:cNvSpPr txBox="1"/>
          <p:nvPr/>
        </p:nvSpPr>
        <p:spPr>
          <a:xfrm>
            <a:off x="16736660" y="11580898"/>
            <a:ext cx="3634129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89973">
              <a:defRPr/>
            </a:pPr>
            <a:r>
              <a:rPr lang="zh-CN" altLang="en-US" sz="372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激活天线阵元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CF21ABF-C9A8-4B2A-BBF7-0F6990BC4218}"/>
              </a:ext>
            </a:extLst>
          </p:cNvPr>
          <p:cNvSpPr txBox="1"/>
          <p:nvPr/>
        </p:nvSpPr>
        <p:spPr>
          <a:xfrm>
            <a:off x="16736659" y="12297212"/>
            <a:ext cx="4031659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89973">
              <a:defRPr/>
            </a:pPr>
            <a:r>
              <a:rPr lang="zh-CN" altLang="en-US" sz="372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未激活天线阵元</a:t>
            </a:r>
          </a:p>
        </p:txBody>
      </p:sp>
      <p:pic>
        <p:nvPicPr>
          <p:cNvPr id="228" name="图片 227">
            <a:extLst>
              <a:ext uri="{FF2B5EF4-FFF2-40B4-BE49-F238E27FC236}">
                <a16:creationId xmlns:a16="http://schemas.microsoft.com/office/drawing/2014/main" id="{6F344127-8CFF-45B8-A920-FDF0F6968E5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448" r="3448"/>
          <a:stretch/>
        </p:blipFill>
        <p:spPr>
          <a:xfrm>
            <a:off x="15789156" y="13096162"/>
            <a:ext cx="655084" cy="655084"/>
          </a:xfrm>
          <a:prstGeom prst="rect">
            <a:avLst/>
          </a:prstGeom>
        </p:spPr>
      </p:pic>
      <p:sp>
        <p:nvSpPr>
          <p:cNvPr id="229" name="文本框 228">
            <a:extLst>
              <a:ext uri="{FF2B5EF4-FFF2-40B4-BE49-F238E27FC236}">
                <a16:creationId xmlns:a16="http://schemas.microsoft.com/office/drawing/2014/main" id="{BD542599-09BB-44BC-ACC2-61867FB377E5}"/>
              </a:ext>
            </a:extLst>
          </p:cNvPr>
          <p:cNvSpPr txBox="1"/>
          <p:nvPr/>
        </p:nvSpPr>
        <p:spPr>
          <a:xfrm>
            <a:off x="16736660" y="13028830"/>
            <a:ext cx="3634129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89973">
              <a:defRPr/>
            </a:pPr>
            <a:r>
              <a:rPr lang="zh-CN" altLang="en-US" sz="372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空缺位置</a:t>
            </a:r>
          </a:p>
        </p:txBody>
      </p:sp>
      <p:sp>
        <p:nvSpPr>
          <p:cNvPr id="230" name="右大括号 229">
            <a:extLst>
              <a:ext uri="{FF2B5EF4-FFF2-40B4-BE49-F238E27FC236}">
                <a16:creationId xmlns:a16="http://schemas.microsoft.com/office/drawing/2014/main" id="{9833D42C-438F-484D-B8F3-20A230EC1DAE}"/>
              </a:ext>
            </a:extLst>
          </p:cNvPr>
          <p:cNvSpPr/>
          <p:nvPr/>
        </p:nvSpPr>
        <p:spPr>
          <a:xfrm rot="5400000">
            <a:off x="1901516" y="12945606"/>
            <a:ext cx="168273" cy="71951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49617DC6-4267-48A9-890E-93AC6956A548}"/>
              </a:ext>
            </a:extLst>
          </p:cNvPr>
          <p:cNvSpPr txBox="1"/>
          <p:nvPr/>
        </p:nvSpPr>
        <p:spPr>
          <a:xfrm>
            <a:off x="1259594" y="13396421"/>
            <a:ext cx="2027713" cy="53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89973">
              <a:defRPr/>
            </a:pPr>
            <a:r>
              <a:rPr lang="zh-CN" altLang="en-US" sz="289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半波长</a:t>
            </a:r>
          </a:p>
        </p:txBody>
      </p:sp>
      <p:pic>
        <p:nvPicPr>
          <p:cNvPr id="101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E71FE732-A9D0-42B5-B932-CC1CCE0C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886" y="2234961"/>
            <a:ext cx="1021318" cy="10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47F310C4-7C22-4080-BF36-5BF2BCACF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1237" y="9418618"/>
            <a:ext cx="1021318" cy="10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弧形 102">
            <a:extLst>
              <a:ext uri="{FF2B5EF4-FFF2-40B4-BE49-F238E27FC236}">
                <a16:creationId xmlns:a16="http://schemas.microsoft.com/office/drawing/2014/main" id="{30BD87BC-A636-4CBB-A5E6-91A0F3CE2DA2}"/>
              </a:ext>
            </a:extLst>
          </p:cNvPr>
          <p:cNvSpPr/>
          <p:nvPr/>
        </p:nvSpPr>
        <p:spPr>
          <a:xfrm rot="5805893">
            <a:off x="10147195" y="9994044"/>
            <a:ext cx="2671846" cy="1095393"/>
          </a:xfrm>
          <a:prstGeom prst="arc">
            <a:avLst>
              <a:gd name="adj1" fmla="val 11834016"/>
              <a:gd name="adj2" fmla="val 21214874"/>
            </a:avLst>
          </a:prstGeom>
          <a:ln>
            <a:solidFill>
              <a:srgbClr val="C0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636F996-17E2-4451-AC3E-9D7BC4A72F54}"/>
              </a:ext>
            </a:extLst>
          </p:cNvPr>
          <p:cNvSpPr/>
          <p:nvPr/>
        </p:nvSpPr>
        <p:spPr>
          <a:xfrm>
            <a:off x="929887" y="11252009"/>
            <a:ext cx="13282977" cy="2725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</p:spTree>
    <p:extLst>
      <p:ext uri="{BB962C8B-B14F-4D97-AF65-F5344CB8AC3E}">
        <p14:creationId xmlns:p14="http://schemas.microsoft.com/office/powerpoint/2010/main" val="18949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9204BEE-A759-4503-B43F-43F9C6D384CD}"/>
              </a:ext>
            </a:extLst>
          </p:cNvPr>
          <p:cNvGrpSpPr/>
          <p:nvPr/>
        </p:nvGrpSpPr>
        <p:grpSpPr>
          <a:xfrm>
            <a:off x="2455252" y="2076846"/>
            <a:ext cx="1294165" cy="9430737"/>
            <a:chOff x="1161263" y="1141251"/>
            <a:chExt cx="626130" cy="4230209"/>
          </a:xfrm>
        </p:grpSpPr>
        <p:sp>
          <p:nvSpPr>
            <p:cNvPr id="5" name="圆角矩形 3">
              <a:extLst>
                <a:ext uri="{FF2B5EF4-FFF2-40B4-BE49-F238E27FC236}">
                  <a16:creationId xmlns:a16="http://schemas.microsoft.com/office/drawing/2014/main" id="{93E8FAFF-203D-4F86-B1CC-DBAA7758C76B}"/>
                </a:ext>
              </a:extLst>
            </p:cNvPr>
            <p:cNvSpPr/>
            <p:nvPr/>
          </p:nvSpPr>
          <p:spPr>
            <a:xfrm>
              <a:off x="1161263" y="1141251"/>
              <a:ext cx="626130" cy="4227796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A0D1562-91E1-43D4-B35A-8C7C8491A69E}"/>
                </a:ext>
              </a:extLst>
            </p:cNvPr>
            <p:cNvSpPr txBox="1"/>
            <p:nvPr/>
          </p:nvSpPr>
          <p:spPr>
            <a:xfrm>
              <a:off x="1261419" y="1175514"/>
              <a:ext cx="397143" cy="4195946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lang="zh-CN" altLang="en-US" sz="4134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高频双稀疏</a:t>
              </a:r>
              <a:r>
                <a:rPr lang="en-US" altLang="zh-CN" sz="4134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sz="4134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的通信感知融合设计</a:t>
              </a:r>
            </a:p>
          </p:txBody>
        </p:sp>
      </p:grpSp>
      <p:sp>
        <p:nvSpPr>
          <p:cNvPr id="7" name="右箭头 14">
            <a:extLst>
              <a:ext uri="{FF2B5EF4-FFF2-40B4-BE49-F238E27FC236}">
                <a16:creationId xmlns:a16="http://schemas.microsoft.com/office/drawing/2014/main" id="{7762223F-7964-49C6-9F73-56AEC681FE18}"/>
              </a:ext>
            </a:extLst>
          </p:cNvPr>
          <p:cNvSpPr/>
          <p:nvPr/>
        </p:nvSpPr>
        <p:spPr>
          <a:xfrm>
            <a:off x="3749416" y="6298540"/>
            <a:ext cx="1017844" cy="9351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0EA91A-76B6-43B7-8285-731B2B6C60B6}"/>
              </a:ext>
            </a:extLst>
          </p:cNvPr>
          <p:cNvGrpSpPr/>
          <p:nvPr/>
        </p:nvGrpSpPr>
        <p:grpSpPr>
          <a:xfrm>
            <a:off x="5055451" y="3095120"/>
            <a:ext cx="6550588" cy="1375126"/>
            <a:chOff x="2720562" y="1462166"/>
            <a:chExt cx="3169240" cy="665300"/>
          </a:xfrm>
        </p:grpSpPr>
        <p:sp>
          <p:nvSpPr>
            <p:cNvPr id="9" name="圆角矩形 16">
              <a:extLst>
                <a:ext uri="{FF2B5EF4-FFF2-40B4-BE49-F238E27FC236}">
                  <a16:creationId xmlns:a16="http://schemas.microsoft.com/office/drawing/2014/main" id="{C44BE933-999E-4B56-BC48-2E3B70B8892B}"/>
                </a:ext>
              </a:extLst>
            </p:cNvPr>
            <p:cNvSpPr/>
            <p:nvPr/>
          </p:nvSpPr>
          <p:spPr>
            <a:xfrm>
              <a:off x="2720562" y="1462166"/>
              <a:ext cx="3169240" cy="6653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08130A-9386-4A3F-94ED-EE0BF01E97D0}"/>
                </a:ext>
              </a:extLst>
            </p:cNvPr>
            <p:cNvSpPr txBox="1"/>
            <p:nvPr/>
          </p:nvSpPr>
          <p:spPr>
            <a:xfrm>
              <a:off x="2889734" y="1495347"/>
              <a:ext cx="2883261" cy="60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面向高频双稀疏</a:t>
              </a:r>
              <a:r>
                <a:rPr lang="en-US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的用户信道与目标参数联合获取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FA5CB26-EDA0-497B-9C4F-1EC5460459C2}"/>
              </a:ext>
            </a:extLst>
          </p:cNvPr>
          <p:cNvGrpSpPr/>
          <p:nvPr/>
        </p:nvGrpSpPr>
        <p:grpSpPr>
          <a:xfrm>
            <a:off x="5048509" y="8953095"/>
            <a:ext cx="6588378" cy="1389585"/>
            <a:chOff x="2682796" y="3990851"/>
            <a:chExt cx="3187523" cy="672295"/>
          </a:xfrm>
        </p:grpSpPr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B866ADE0-567F-4AB7-9A40-5FE23D59AA44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637701-D0D0-46E2-8555-F15BC0551295}"/>
                </a:ext>
              </a:extLst>
            </p:cNvPr>
            <p:cNvSpPr txBox="1"/>
            <p:nvPr/>
          </p:nvSpPr>
          <p:spPr>
            <a:xfrm>
              <a:off x="2682796" y="4023420"/>
              <a:ext cx="3187523" cy="60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基于稀疏性互补的跨空间多站协作通感设计与联合资源配置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11889D2-CA44-4BFB-A1D4-9B0888E0B3D7}"/>
              </a:ext>
            </a:extLst>
          </p:cNvPr>
          <p:cNvGrpSpPr/>
          <p:nvPr/>
        </p:nvGrpSpPr>
        <p:grpSpPr>
          <a:xfrm>
            <a:off x="13438600" y="2698762"/>
            <a:ext cx="7866301" cy="2083462"/>
            <a:chOff x="6774155" y="991019"/>
            <a:chExt cx="3805795" cy="1008000"/>
          </a:xfrm>
        </p:grpSpPr>
        <p:sp>
          <p:nvSpPr>
            <p:cNvPr id="15" name="圆角矩形 28">
              <a:extLst>
                <a:ext uri="{FF2B5EF4-FFF2-40B4-BE49-F238E27FC236}">
                  <a16:creationId xmlns:a16="http://schemas.microsoft.com/office/drawing/2014/main" id="{90171606-F963-4EBB-91FB-9FBC12BCDADB}"/>
                </a:ext>
              </a:extLst>
            </p:cNvPr>
            <p:cNvSpPr/>
            <p:nvPr/>
          </p:nvSpPr>
          <p:spPr>
            <a:xfrm>
              <a:off x="6774155" y="991019"/>
              <a:ext cx="3753972" cy="10080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A36A0F7-B972-4A09-9861-8D1E9BE1FB8A}"/>
                </a:ext>
              </a:extLst>
            </p:cNvPr>
            <p:cNvSpPr txBox="1"/>
            <p:nvPr/>
          </p:nvSpPr>
          <p:spPr>
            <a:xfrm>
              <a:off x="6798782" y="1116388"/>
              <a:ext cx="3781168" cy="783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08740" indent="-708740">
                <a:buAutoNum type="arabicPeriod"/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分析稀疏阵列下的栅瓣空域分布特征</a:t>
              </a:r>
            </a:p>
            <a:p>
              <a:pPr marL="708740" indent="-708740">
                <a:buAutoNum type="arabicPeriod"/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建立角度</a:t>
              </a:r>
              <a:r>
                <a:rPr lang="en-US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波束增益的数学表征图谱</a:t>
              </a:r>
              <a:endParaRPr lang="en-US" altLang="zh-CN" sz="3307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708740" indent="-708740">
                <a:buAutoNum type="arabicPeriod"/>
              </a:pPr>
              <a:r>
                <a:rPr lang="zh-CN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研究高频双稀疏</a:t>
              </a: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动态</a:t>
              </a:r>
              <a:r>
                <a:rPr lang="zh-CN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分层码本设计</a:t>
              </a:r>
              <a:endParaRPr lang="en-US" altLang="zh-CN" sz="3307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下箭头 42">
            <a:extLst>
              <a:ext uri="{FF2B5EF4-FFF2-40B4-BE49-F238E27FC236}">
                <a16:creationId xmlns:a16="http://schemas.microsoft.com/office/drawing/2014/main" id="{648133A1-FE84-4F1E-9389-6DC9F72C08D1}"/>
              </a:ext>
            </a:extLst>
          </p:cNvPr>
          <p:cNvSpPr/>
          <p:nvPr/>
        </p:nvSpPr>
        <p:spPr>
          <a:xfrm>
            <a:off x="6641520" y="4470244"/>
            <a:ext cx="929733" cy="15087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下箭头 43">
            <a:extLst>
              <a:ext uri="{FF2B5EF4-FFF2-40B4-BE49-F238E27FC236}">
                <a16:creationId xmlns:a16="http://schemas.microsoft.com/office/drawing/2014/main" id="{17BA80C4-58A1-473E-B45E-F18589B3BCA0}"/>
              </a:ext>
            </a:extLst>
          </p:cNvPr>
          <p:cNvSpPr/>
          <p:nvPr/>
        </p:nvSpPr>
        <p:spPr>
          <a:xfrm>
            <a:off x="8915851" y="4483658"/>
            <a:ext cx="929733" cy="444259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FFD59404-4F2B-4EDB-A25C-EEEC048150C1}"/>
              </a:ext>
            </a:extLst>
          </p:cNvPr>
          <p:cNvSpPr/>
          <p:nvPr/>
        </p:nvSpPr>
        <p:spPr>
          <a:xfrm>
            <a:off x="4793176" y="2076847"/>
            <a:ext cx="7155648" cy="9425357"/>
          </a:xfrm>
          <a:prstGeom prst="flowChartProcess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F45C61C-3B22-4255-9CD4-0713BAD9F63D}"/>
              </a:ext>
            </a:extLst>
          </p:cNvPr>
          <p:cNvGrpSpPr/>
          <p:nvPr/>
        </p:nvGrpSpPr>
        <p:grpSpPr>
          <a:xfrm>
            <a:off x="5058266" y="5996001"/>
            <a:ext cx="6550592" cy="1431341"/>
            <a:chOff x="2707046" y="2712910"/>
            <a:chExt cx="3169242" cy="692497"/>
          </a:xfrm>
        </p:grpSpPr>
        <p:sp>
          <p:nvSpPr>
            <p:cNvPr id="21" name="圆角矩形 17">
              <a:extLst>
                <a:ext uri="{FF2B5EF4-FFF2-40B4-BE49-F238E27FC236}">
                  <a16:creationId xmlns:a16="http://schemas.microsoft.com/office/drawing/2014/main" id="{573B5B25-6EC9-4C9F-B9E1-37DAAA95F9D7}"/>
                </a:ext>
              </a:extLst>
            </p:cNvPr>
            <p:cNvSpPr/>
            <p:nvPr/>
          </p:nvSpPr>
          <p:spPr>
            <a:xfrm>
              <a:off x="2707046" y="2712910"/>
              <a:ext cx="3169242" cy="69249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F718C8-B133-4785-B5E9-0B8848300C60}"/>
                </a:ext>
              </a:extLst>
            </p:cNvPr>
            <p:cNvSpPr txBox="1"/>
            <p:nvPr/>
          </p:nvSpPr>
          <p:spPr>
            <a:xfrm>
              <a:off x="2847687" y="2769610"/>
              <a:ext cx="2947324" cy="60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高频双稀疏</a:t>
              </a:r>
              <a:r>
                <a:rPr lang="en-US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下多用户调度与通感一体传输联合优化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70C385C-0093-4A9D-A70A-82D2CEE1E099}"/>
              </a:ext>
            </a:extLst>
          </p:cNvPr>
          <p:cNvGrpSpPr/>
          <p:nvPr/>
        </p:nvGrpSpPr>
        <p:grpSpPr>
          <a:xfrm>
            <a:off x="13406300" y="5657826"/>
            <a:ext cx="7759186" cy="2083463"/>
            <a:chOff x="6754535" y="2508015"/>
            <a:chExt cx="3753972" cy="1008000"/>
          </a:xfrm>
        </p:grpSpPr>
        <p:sp>
          <p:nvSpPr>
            <p:cNvPr id="24" name="圆角矩形 28">
              <a:extLst>
                <a:ext uri="{FF2B5EF4-FFF2-40B4-BE49-F238E27FC236}">
                  <a16:creationId xmlns:a16="http://schemas.microsoft.com/office/drawing/2014/main" id="{60A5B839-CF47-4AD8-BFF7-79B63EB6E158}"/>
                </a:ext>
              </a:extLst>
            </p:cNvPr>
            <p:cNvSpPr/>
            <p:nvPr/>
          </p:nvSpPr>
          <p:spPr>
            <a:xfrm>
              <a:off x="6754535" y="2508015"/>
              <a:ext cx="3753972" cy="10080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7E54183-47AB-4787-A409-80D34BAAEA43}"/>
                </a:ext>
              </a:extLst>
            </p:cNvPr>
            <p:cNvSpPr txBox="1"/>
            <p:nvPr/>
          </p:nvSpPr>
          <p:spPr>
            <a:xfrm>
              <a:off x="6779162" y="2622127"/>
              <a:ext cx="3729345" cy="783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08740" indent="-708740">
                <a:buAutoNum type="arabicPeriod"/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高频</a:t>
              </a:r>
              <a:r>
                <a:rPr lang="zh-CN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信道及感知响应</a:t>
              </a: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矩阵模型表征</a:t>
              </a:r>
            </a:p>
            <a:p>
              <a:pPr marL="708740" indent="-708740">
                <a:buAutoNum type="arabicPeriod"/>
              </a:pPr>
              <a:r>
                <a:rPr lang="zh-CN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建立通信</a:t>
              </a:r>
              <a:r>
                <a:rPr lang="en-US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zh-CN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感知双模态波形</a:t>
              </a: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优化框架</a:t>
              </a:r>
              <a:endParaRPr lang="en-US" altLang="zh-CN" sz="3307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708740" indent="-708740">
                <a:buAutoNum type="arabicPeriod"/>
              </a:pPr>
              <a:r>
                <a:rPr lang="zh-CN" altLang="en-US" sz="3307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联合优化用户调度与通感一体波形</a:t>
              </a:r>
              <a:endParaRPr lang="en-US" altLang="zh-CN" sz="3307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圆角矩形 28">
            <a:extLst>
              <a:ext uri="{FF2B5EF4-FFF2-40B4-BE49-F238E27FC236}">
                <a16:creationId xmlns:a16="http://schemas.microsoft.com/office/drawing/2014/main" id="{72F4FA9C-23D0-4920-8100-72210559AFE9}"/>
              </a:ext>
            </a:extLst>
          </p:cNvPr>
          <p:cNvSpPr/>
          <p:nvPr/>
        </p:nvSpPr>
        <p:spPr>
          <a:xfrm>
            <a:off x="13406300" y="8721176"/>
            <a:ext cx="7759186" cy="20834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60DDFC-B1B4-47D1-B8E6-A73E4A6C62BC}"/>
              </a:ext>
            </a:extLst>
          </p:cNvPr>
          <p:cNvSpPr txBox="1"/>
          <p:nvPr/>
        </p:nvSpPr>
        <p:spPr>
          <a:xfrm>
            <a:off x="4793176" y="1414350"/>
            <a:ext cx="2275753" cy="6644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18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研究内容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BB2C5E-CA42-49B1-AC72-0D723EF9C4C9}"/>
              </a:ext>
            </a:extLst>
          </p:cNvPr>
          <p:cNvGrpSpPr/>
          <p:nvPr/>
        </p:nvGrpSpPr>
        <p:grpSpPr>
          <a:xfrm>
            <a:off x="12720889" y="1414345"/>
            <a:ext cx="9021453" cy="10087858"/>
            <a:chOff x="6132659" y="684655"/>
            <a:chExt cx="4030516" cy="4509232"/>
          </a:xfrm>
        </p:grpSpPr>
        <p:sp>
          <p:nvSpPr>
            <p:cNvPr id="29" name="流程图: 过程 28">
              <a:extLst>
                <a:ext uri="{FF2B5EF4-FFF2-40B4-BE49-F238E27FC236}">
                  <a16:creationId xmlns:a16="http://schemas.microsoft.com/office/drawing/2014/main" id="{2198FBAC-9538-4AEC-9513-AAAE786CE57D}"/>
                </a:ext>
              </a:extLst>
            </p:cNvPr>
            <p:cNvSpPr/>
            <p:nvPr/>
          </p:nvSpPr>
          <p:spPr>
            <a:xfrm>
              <a:off x="6132659" y="980789"/>
              <a:ext cx="4030516" cy="4213098"/>
            </a:xfrm>
            <a:prstGeom prst="flowChartProcess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71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E384532-A8A0-4636-A42E-4D7F9880CDE4}"/>
                </a:ext>
              </a:extLst>
            </p:cNvPr>
            <p:cNvSpPr txBox="1"/>
            <p:nvPr/>
          </p:nvSpPr>
          <p:spPr>
            <a:xfrm>
              <a:off x="6132659" y="684655"/>
              <a:ext cx="1016738" cy="29701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718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技术步骤</a:t>
              </a:r>
            </a:p>
          </p:txBody>
        </p:sp>
      </p:grpSp>
      <p:sp>
        <p:nvSpPr>
          <p:cNvPr id="31" name="右箭头 14">
            <a:extLst>
              <a:ext uri="{FF2B5EF4-FFF2-40B4-BE49-F238E27FC236}">
                <a16:creationId xmlns:a16="http://schemas.microsoft.com/office/drawing/2014/main" id="{A5C0341F-84A0-40A7-A0AE-35AA8AD1B615}"/>
              </a:ext>
            </a:extLst>
          </p:cNvPr>
          <p:cNvSpPr/>
          <p:nvPr/>
        </p:nvSpPr>
        <p:spPr>
          <a:xfrm>
            <a:off x="11636887" y="3389156"/>
            <a:ext cx="1769412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右箭头 14">
            <a:extLst>
              <a:ext uri="{FF2B5EF4-FFF2-40B4-BE49-F238E27FC236}">
                <a16:creationId xmlns:a16="http://schemas.microsoft.com/office/drawing/2014/main" id="{8C8DB021-8B1E-4C8B-A283-56CB6FC50B09}"/>
              </a:ext>
            </a:extLst>
          </p:cNvPr>
          <p:cNvSpPr/>
          <p:nvPr/>
        </p:nvSpPr>
        <p:spPr>
          <a:xfrm>
            <a:off x="11636887" y="6298541"/>
            <a:ext cx="1769412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右箭头 14">
            <a:extLst>
              <a:ext uri="{FF2B5EF4-FFF2-40B4-BE49-F238E27FC236}">
                <a16:creationId xmlns:a16="http://schemas.microsoft.com/office/drawing/2014/main" id="{0BFFCC86-951F-487F-894A-8DF6E9ACEFD8}"/>
              </a:ext>
            </a:extLst>
          </p:cNvPr>
          <p:cNvSpPr/>
          <p:nvPr/>
        </p:nvSpPr>
        <p:spPr>
          <a:xfrm>
            <a:off x="11612976" y="9234754"/>
            <a:ext cx="1769412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下箭头 42">
            <a:extLst>
              <a:ext uri="{FF2B5EF4-FFF2-40B4-BE49-F238E27FC236}">
                <a16:creationId xmlns:a16="http://schemas.microsoft.com/office/drawing/2014/main" id="{0B923158-2AE1-4706-AD8C-CFBBA8120009}"/>
              </a:ext>
            </a:extLst>
          </p:cNvPr>
          <p:cNvSpPr/>
          <p:nvPr/>
        </p:nvSpPr>
        <p:spPr>
          <a:xfrm>
            <a:off x="6604063" y="7430894"/>
            <a:ext cx="929733" cy="15087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558736E-B225-4331-8645-9D6057668A18}"/>
              </a:ext>
            </a:extLst>
          </p:cNvPr>
          <p:cNvSpPr txBox="1"/>
          <p:nvPr/>
        </p:nvSpPr>
        <p:spPr>
          <a:xfrm>
            <a:off x="13489502" y="8955028"/>
            <a:ext cx="8107466" cy="161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8740" indent="-708740">
              <a:buAutoNum type="arabicPeriod"/>
            </a:pPr>
            <a:r>
              <a:rPr lang="zh-CN" altLang="en-US" sz="3307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分析多站协作感知与干扰消除方法</a:t>
            </a:r>
            <a:endParaRPr lang="en-US" altLang="zh-CN" sz="3307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708740" indent="-708740">
              <a:buAutoNum type="arabicPeriod"/>
            </a:pPr>
            <a:r>
              <a:rPr lang="zh-CN" altLang="en-US" sz="3307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构建多基通感设计联合优化设计问题</a:t>
            </a:r>
            <a:endParaRPr lang="en-US" altLang="zh-CN" sz="3307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708740" indent="-708740">
              <a:buAutoNum type="arabicPeriod"/>
            </a:pPr>
            <a:r>
              <a:rPr lang="zh-CN" altLang="en-US" sz="3307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研究低交互开销的分布式优化算法</a:t>
            </a:r>
            <a:endParaRPr lang="en-US" altLang="zh-CN" sz="3307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D6AF7FF-D528-492D-A998-828A2A6712A9}"/>
              </a:ext>
            </a:extLst>
          </p:cNvPr>
          <p:cNvGrpSpPr/>
          <p:nvPr/>
        </p:nvGrpSpPr>
        <p:grpSpPr>
          <a:xfrm>
            <a:off x="378125" y="3392666"/>
            <a:ext cx="15792795" cy="6461801"/>
            <a:chOff x="700656" y="1255293"/>
            <a:chExt cx="10938821" cy="4034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828741C7-4039-4012-B39E-5E30B97C2AB1}"/>
                    </a:ext>
                  </a:extLst>
                </p:cNvPr>
                <p:cNvSpPr txBox="1"/>
                <p:nvPr/>
              </p:nvSpPr>
              <p:spPr>
                <a:xfrm>
                  <a:off x="9691678" y="4846809"/>
                  <a:ext cx="1947799" cy="4425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718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718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371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718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3718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72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828741C7-4039-4012-B39E-5E30B97C2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678" y="4846809"/>
                  <a:ext cx="1947799" cy="4425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CFACDE3-BB97-4793-BC36-0BEBE5E56F8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3856136" y="1735754"/>
              <a:ext cx="1897482" cy="539356"/>
            </a:xfrm>
            <a:prstGeom prst="straightConnector1">
              <a:avLst/>
            </a:prstGeom>
            <a:ln w="3175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2546C4C-CB40-4649-879E-A6A73E6CC599}"/>
                    </a:ext>
                  </a:extLst>
                </p:cNvPr>
                <p:cNvSpPr txBox="1"/>
                <p:nvPr/>
              </p:nvSpPr>
              <p:spPr>
                <a:xfrm>
                  <a:off x="3432521" y="1255293"/>
                  <a:ext cx="6094948" cy="414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18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18" b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zh-CN" altLang="en-US" sz="3718" b="1" dirty="0">
                    <a:solidFill>
                      <a:schemeClr val="accent4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2546C4C-CB40-4649-879E-A6A73E6CC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521" y="1255293"/>
                  <a:ext cx="6094948" cy="4148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51FF971-56D1-416D-88AF-C556AC6D340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048570" y="1722125"/>
              <a:ext cx="2378831" cy="57603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00A9BD1-2523-45F6-8E92-39F7BF899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21594" y="1735754"/>
              <a:ext cx="0" cy="55793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4FF7AE3-6392-4E8C-AD97-9A3516B10CDC}"/>
                    </a:ext>
                  </a:extLst>
                </p:cNvPr>
                <p:cNvSpPr txBox="1"/>
                <p:nvPr/>
              </p:nvSpPr>
              <p:spPr>
                <a:xfrm>
                  <a:off x="3192180" y="2275110"/>
                  <a:ext cx="1327911" cy="414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18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18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zh-CN" altLang="en-US" sz="3718" b="1" dirty="0">
                    <a:solidFill>
                      <a:srgbClr val="C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4FF7AE3-6392-4E8C-AD97-9A3516B10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180" y="2275110"/>
                  <a:ext cx="1327911" cy="4148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ED728FF-8800-4002-9D3C-C59F9C692CA6}"/>
                    </a:ext>
                  </a:extLst>
                </p:cNvPr>
                <p:cNvSpPr txBox="1"/>
                <p:nvPr/>
              </p:nvSpPr>
              <p:spPr>
                <a:xfrm>
                  <a:off x="5956731" y="2293689"/>
                  <a:ext cx="1162647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(1,2)</m:t>
                        </m:r>
                      </m:oMath>
                    </m:oMathPara>
                  </a14:m>
                  <a:endParaRPr lang="zh-CN" altLang="en-US" sz="372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ED728FF-8800-4002-9D3C-C59F9C692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731" y="2293689"/>
                  <a:ext cx="1162647" cy="4150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3071B85-93B2-400D-B814-3D04FECE5C1B}"/>
                    </a:ext>
                  </a:extLst>
                </p:cNvPr>
                <p:cNvSpPr txBox="1"/>
                <p:nvPr/>
              </p:nvSpPr>
              <p:spPr>
                <a:xfrm>
                  <a:off x="8923710" y="2298157"/>
                  <a:ext cx="1007383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(1,3)</m:t>
                        </m:r>
                      </m:oMath>
                    </m:oMathPara>
                  </a14:m>
                  <a:endParaRPr lang="zh-CN" altLang="en-US" sz="372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43071B85-93B2-400D-B814-3D04FECE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3710" y="2298157"/>
                  <a:ext cx="1007383" cy="4150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D0DCAF0-6B02-4E90-9BA0-48B212396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7616" y="2732199"/>
              <a:ext cx="612975" cy="592139"/>
            </a:xfrm>
            <a:prstGeom prst="straightConnector1">
              <a:avLst/>
            </a:prstGeom>
            <a:ln w="3175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776B21E-209E-4B80-87F3-8AC595623C6E}"/>
                </a:ext>
              </a:extLst>
            </p:cNvPr>
            <p:cNvCxnSpPr>
              <a:cxnSpLocks/>
            </p:cNvCxnSpPr>
            <p:nvPr/>
          </p:nvCxnSpPr>
          <p:spPr>
            <a:xfrm>
              <a:off x="4015812" y="2724637"/>
              <a:ext cx="610611" cy="59213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1826B0C4-AE96-4E02-AA4B-E755090AE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3617" y="2743974"/>
              <a:ext cx="612975" cy="59213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1A5F672-9FFA-4807-8C55-562D975F702E}"/>
                </a:ext>
              </a:extLst>
            </p:cNvPr>
            <p:cNvCxnSpPr>
              <a:cxnSpLocks/>
            </p:cNvCxnSpPr>
            <p:nvPr/>
          </p:nvCxnSpPr>
          <p:spPr>
            <a:xfrm>
              <a:off x="6797924" y="2732199"/>
              <a:ext cx="610611" cy="59213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484A949-2C3C-4040-A6FF-9F0BA03F0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0720" y="2743973"/>
              <a:ext cx="612975" cy="59213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F55AF01-82B3-4448-945D-38DB4BFDF021}"/>
                </a:ext>
              </a:extLst>
            </p:cNvPr>
            <p:cNvCxnSpPr>
              <a:cxnSpLocks/>
            </p:cNvCxnSpPr>
            <p:nvPr/>
          </p:nvCxnSpPr>
          <p:spPr>
            <a:xfrm>
              <a:off x="9691678" y="2756284"/>
              <a:ext cx="610611" cy="59213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3DB067D-B570-4EE9-B5AB-747FD7226295}"/>
                    </a:ext>
                  </a:extLst>
                </p:cNvPr>
                <p:cNvSpPr txBox="1"/>
                <p:nvPr/>
              </p:nvSpPr>
              <p:spPr>
                <a:xfrm>
                  <a:off x="2281684" y="3302744"/>
                  <a:ext cx="1436304" cy="414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18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18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(2,1)</m:t>
                        </m:r>
                      </m:oMath>
                    </m:oMathPara>
                  </a14:m>
                  <a:endParaRPr lang="zh-CN" altLang="en-US" sz="3718" b="1" dirty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3DB067D-B570-4EE9-B5AB-747FD7226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684" y="3302744"/>
                  <a:ext cx="1436304" cy="414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16D4DBD-954E-47FA-8153-288358D47381}"/>
                    </a:ext>
                  </a:extLst>
                </p:cNvPr>
                <p:cNvSpPr txBox="1"/>
                <p:nvPr/>
              </p:nvSpPr>
              <p:spPr>
                <a:xfrm>
                  <a:off x="3960210" y="3303118"/>
                  <a:ext cx="1248254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72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A16D4DBD-954E-47FA-8153-288358D47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210" y="3303118"/>
                  <a:ext cx="1248254" cy="4150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4A97443-C126-466A-A850-8984FDDA42E3}"/>
                    </a:ext>
                  </a:extLst>
                </p:cNvPr>
                <p:cNvSpPr txBox="1"/>
                <p:nvPr/>
              </p:nvSpPr>
              <p:spPr>
                <a:xfrm>
                  <a:off x="5259411" y="3302742"/>
                  <a:ext cx="869907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72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4A97443-C126-466A-A850-8984FDDA4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411" y="3302742"/>
                  <a:ext cx="869907" cy="415031"/>
                </a:xfrm>
                <a:prstGeom prst="rect">
                  <a:avLst/>
                </a:prstGeom>
                <a:blipFill>
                  <a:blip r:embed="rId9"/>
                  <a:stretch>
                    <a:fillRect r="-155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18277B1-0A9E-47D3-83FC-3F413BF7A203}"/>
                    </a:ext>
                  </a:extLst>
                </p:cNvPr>
                <p:cNvSpPr txBox="1"/>
                <p:nvPr/>
              </p:nvSpPr>
              <p:spPr>
                <a:xfrm>
                  <a:off x="6678029" y="3286883"/>
                  <a:ext cx="1156156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72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18277B1-0A9E-47D3-83FC-3F413BF7A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029" y="3286883"/>
                  <a:ext cx="1156156" cy="4150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C33FB4BC-ACA4-4AE7-BEBA-D8F468BC1906}"/>
                    </a:ext>
                  </a:extLst>
                </p:cNvPr>
                <p:cNvSpPr txBox="1"/>
                <p:nvPr/>
              </p:nvSpPr>
              <p:spPr>
                <a:xfrm>
                  <a:off x="8130559" y="3278403"/>
                  <a:ext cx="958803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72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C33FB4BC-ACA4-4AE7-BEBA-D8F468BC1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559" y="3278403"/>
                  <a:ext cx="958803" cy="415031"/>
                </a:xfrm>
                <a:prstGeom prst="rect">
                  <a:avLst/>
                </a:prstGeom>
                <a:blipFill>
                  <a:blip r:embed="rId11"/>
                  <a:stretch>
                    <a:fillRect r="-4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31E60DE-3E7C-4471-B603-E6DBA45B421E}"/>
                    </a:ext>
                  </a:extLst>
                </p:cNvPr>
                <p:cNvSpPr txBox="1"/>
                <p:nvPr/>
              </p:nvSpPr>
              <p:spPr>
                <a:xfrm>
                  <a:off x="9744725" y="3305095"/>
                  <a:ext cx="869907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(2,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72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B31E60DE-3E7C-4471-B603-E6DBA45B4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4725" y="3305095"/>
                  <a:ext cx="869907" cy="415031"/>
                </a:xfrm>
                <a:prstGeom prst="rect">
                  <a:avLst/>
                </a:prstGeom>
                <a:blipFill>
                  <a:blip r:embed="rId12"/>
                  <a:stretch>
                    <a:fillRect r="-155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6BF3E670-6760-475E-B7ED-308BEF5D2CB0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2628072" y="3717575"/>
              <a:ext cx="371765" cy="911199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A864CFA-8806-46C0-A3F1-3BB7698D0102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553" y="3779320"/>
              <a:ext cx="316017" cy="849454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731F97E-970A-4BAE-B3A8-281887C5A249}"/>
                    </a:ext>
                  </a:extLst>
                </p:cNvPr>
                <p:cNvSpPr txBox="1"/>
                <p:nvPr/>
              </p:nvSpPr>
              <p:spPr>
                <a:xfrm>
                  <a:off x="1979616" y="4762075"/>
                  <a:ext cx="1668673" cy="415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889973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720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72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3720">
                            <a:latin typeface="Cambria Math" panose="02040503050406030204" pitchFamily="18" charset="0"/>
                          </a:rPr>
                          <m:t>,1)</m:t>
                        </m:r>
                      </m:oMath>
                    </m:oMathPara>
                  </a14:m>
                  <a:endParaRPr lang="zh-CN" altLang="en-US" sz="372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4731F97E-970A-4BAE-B3A8-281887C5A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16" y="4762075"/>
                  <a:ext cx="1668673" cy="4150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331A847E-E26C-4622-A5D0-77BAFB74109B}"/>
                    </a:ext>
                  </a:extLst>
                </p:cNvPr>
                <p:cNvSpPr txBox="1"/>
                <p:nvPr/>
              </p:nvSpPr>
              <p:spPr>
                <a:xfrm>
                  <a:off x="756566" y="1428340"/>
                  <a:ext cx="1462924" cy="414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altLang="zh-CN" sz="3718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层</a:t>
                  </a: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331A847E-E26C-4622-A5D0-77BAFB74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566" y="1428340"/>
                  <a:ext cx="1462924" cy="414831"/>
                </a:xfrm>
                <a:prstGeom prst="rect">
                  <a:avLst/>
                </a:prstGeom>
                <a:blipFill>
                  <a:blip r:embed="rId14"/>
                  <a:stretch>
                    <a:fillRect l="-8934" t="-17431" b="-31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2F6FDB4-11C8-409D-91CB-9C1DD7C5D980}"/>
                    </a:ext>
                  </a:extLst>
                </p:cNvPr>
                <p:cNvSpPr txBox="1"/>
                <p:nvPr/>
              </p:nvSpPr>
              <p:spPr>
                <a:xfrm>
                  <a:off x="722610" y="2293689"/>
                  <a:ext cx="1433266" cy="414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altLang="zh-CN" sz="3718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层</a:t>
                  </a: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2F6FDB4-11C8-409D-91CB-9C1DD7C5D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610" y="2293689"/>
                  <a:ext cx="1433266" cy="414831"/>
                </a:xfrm>
                <a:prstGeom prst="rect">
                  <a:avLst/>
                </a:prstGeom>
                <a:blipFill>
                  <a:blip r:embed="rId15"/>
                  <a:stretch>
                    <a:fillRect l="-9118" t="-17431" b="-31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D3D08469-3482-4DC5-BA4D-AD685A0D6F1B}"/>
                    </a:ext>
                  </a:extLst>
                </p:cNvPr>
                <p:cNvSpPr txBox="1"/>
                <p:nvPr/>
              </p:nvSpPr>
              <p:spPr>
                <a:xfrm>
                  <a:off x="705342" y="3309697"/>
                  <a:ext cx="1525392" cy="414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altLang="zh-CN" sz="3718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层</a:t>
                  </a: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D3D08469-3482-4DC5-BA4D-AD685A0D6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42" y="3309697"/>
                  <a:ext cx="1525392" cy="414831"/>
                </a:xfrm>
                <a:prstGeom prst="rect">
                  <a:avLst/>
                </a:prstGeom>
                <a:blipFill>
                  <a:blip r:embed="rId16"/>
                  <a:stretch>
                    <a:fillRect l="-8587" t="-17431" b="-31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2E13C55-7C1A-4090-9C7D-0B1C33C00CD4}"/>
                    </a:ext>
                  </a:extLst>
                </p:cNvPr>
                <p:cNvSpPr txBox="1"/>
                <p:nvPr/>
              </p:nvSpPr>
              <p:spPr>
                <a:xfrm>
                  <a:off x="700656" y="4756585"/>
                  <a:ext cx="1168910" cy="414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altLang="zh-CN" sz="3718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zh-CN" altLang="en-US" sz="3718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层</a:t>
                  </a: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2E13C55-7C1A-4090-9C7D-0B1C33C00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6" y="4756585"/>
                  <a:ext cx="1168910" cy="414831"/>
                </a:xfrm>
                <a:prstGeom prst="rect">
                  <a:avLst/>
                </a:prstGeom>
                <a:blipFill>
                  <a:blip r:embed="rId17"/>
                  <a:stretch>
                    <a:fillRect l="-11191" t="-17431" b="-31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3ACFD53-FC03-42BD-945B-59F1424D8BD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3" t="1917" r="7679" b="4380"/>
          <a:stretch/>
        </p:blipFill>
        <p:spPr>
          <a:xfrm>
            <a:off x="16228139" y="3392666"/>
            <a:ext cx="7775534" cy="6904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89F08F-F405-41FE-BDF4-679D75F568F5}"/>
                  </a:ext>
                </a:extLst>
              </p:cNvPr>
              <p:cNvSpPr txBox="1"/>
              <p:nvPr/>
            </p:nvSpPr>
            <p:spPr>
              <a:xfrm>
                <a:off x="8563932" y="9315155"/>
                <a:ext cx="538609" cy="572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718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3718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89F08F-F405-41FE-BDF4-679D75F5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32" y="9315155"/>
                <a:ext cx="538609" cy="5721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C3B916-74E4-421B-A77C-FC7E045525BC}"/>
                  </a:ext>
                </a:extLst>
              </p:cNvPr>
              <p:cNvSpPr txBox="1"/>
              <p:nvPr/>
            </p:nvSpPr>
            <p:spPr>
              <a:xfrm>
                <a:off x="8354399" y="8000482"/>
                <a:ext cx="658835" cy="1144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718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3718" dirty="0"/>
              </a:p>
              <a:p>
                <a:endParaRPr lang="en-US" altLang="zh-CN" sz="3718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C3B916-74E4-421B-A77C-FC7E04552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399" y="8000482"/>
                <a:ext cx="658835" cy="11442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7230000-6A21-4077-9911-78BD3B18C3A4}"/>
                  </a:ext>
                </a:extLst>
              </p:cNvPr>
              <p:cNvSpPr txBox="1"/>
              <p:nvPr/>
            </p:nvSpPr>
            <p:spPr>
              <a:xfrm>
                <a:off x="792294" y="7864755"/>
                <a:ext cx="658835" cy="1144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718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3718" dirty="0"/>
              </a:p>
              <a:p>
                <a:endParaRPr lang="en-US" altLang="zh-CN" sz="3718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7230000-6A21-4077-9911-78BD3B18C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4" y="7864755"/>
                <a:ext cx="658835" cy="11442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96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905D839-C80C-4C19-AA95-E118404A681E}"/>
              </a:ext>
            </a:extLst>
          </p:cNvPr>
          <p:cNvSpPr/>
          <p:nvPr/>
        </p:nvSpPr>
        <p:spPr>
          <a:xfrm>
            <a:off x="2556354" y="4765518"/>
            <a:ext cx="5971751" cy="166955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F4FDAE0-A82F-4311-82F0-282AF160C16C}"/>
              </a:ext>
            </a:extLst>
          </p:cNvPr>
          <p:cNvSpPr/>
          <p:nvPr/>
        </p:nvSpPr>
        <p:spPr>
          <a:xfrm>
            <a:off x="2556358" y="1016225"/>
            <a:ext cx="6013472" cy="825374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6D96340-C8CE-4088-9889-0456E341F023}"/>
                  </a:ext>
                </a:extLst>
              </p:cNvPr>
              <p:cNvSpPr/>
              <p:nvPr/>
            </p:nvSpPr>
            <p:spPr>
              <a:xfrm>
                <a:off x="2535497" y="2748344"/>
                <a:ext cx="6013474" cy="959833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718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构建增广拉格朗日函数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718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3718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zh-CN" altLang="en-US" sz="3718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𝜌</m:t>
                        </m:r>
                      </m:sub>
                    </m:sSub>
                  </m:oMath>
                </a14:m>
                <a:endParaRPr lang="zh-CN" altLang="en-US" sz="3718" i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6D96340-C8CE-4088-9889-0456E341F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97" y="2748344"/>
                <a:ext cx="6013474" cy="959833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b="-2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14ECFE-E438-45C6-876F-1995054A22E5}"/>
              </a:ext>
            </a:extLst>
          </p:cNvPr>
          <p:cNvSpPr/>
          <p:nvPr/>
        </p:nvSpPr>
        <p:spPr>
          <a:xfrm>
            <a:off x="2767472" y="5068296"/>
            <a:ext cx="2195887" cy="1086813"/>
          </a:xfrm>
          <a:prstGeom prst="roundRect">
            <a:avLst>
              <a:gd name="adj" fmla="val 320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子问题</a:t>
            </a:r>
            <a:r>
              <a:rPr lang="en-US" altLang="zh-CN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3718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E08B8E70-A76E-4B07-A26E-4BC1C0B8285E}"/>
              </a:ext>
            </a:extLst>
          </p:cNvPr>
          <p:cNvSpPr/>
          <p:nvPr/>
        </p:nvSpPr>
        <p:spPr>
          <a:xfrm>
            <a:off x="2963086" y="7426335"/>
            <a:ext cx="5139156" cy="1781393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是否收敛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C57E56D-FBCD-4032-8DA4-7036DF2AD5F5}"/>
              </a:ext>
            </a:extLst>
          </p:cNvPr>
          <p:cNvSpPr/>
          <p:nvPr/>
        </p:nvSpPr>
        <p:spPr>
          <a:xfrm>
            <a:off x="2576992" y="10266867"/>
            <a:ext cx="6013474" cy="104440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718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624F7A-AF3A-49A3-AABA-4689082BF8BE}"/>
              </a:ext>
            </a:extLst>
          </p:cNvPr>
          <p:cNvCxnSpPr>
            <a:cxnSpLocks/>
          </p:cNvCxnSpPr>
          <p:nvPr/>
        </p:nvCxnSpPr>
        <p:spPr>
          <a:xfrm>
            <a:off x="5561089" y="3722423"/>
            <a:ext cx="2003" cy="104309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DF7F0F-3BC0-4B9F-8DBF-C3966D4C224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63094" y="1841599"/>
            <a:ext cx="0" cy="9107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E4FC65-811F-47A6-A8E7-8D6A11F00972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flipH="1">
            <a:off x="5532664" y="6435076"/>
            <a:ext cx="9566" cy="99125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FE4C3C-F834-438F-B7C1-F19DEE20641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532664" y="9207728"/>
            <a:ext cx="1" cy="1083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CA3083-118A-42E5-8CE6-4033D41B27BA}"/>
              </a:ext>
            </a:extLst>
          </p:cNvPr>
          <p:cNvSpPr txBox="1"/>
          <p:nvPr/>
        </p:nvSpPr>
        <p:spPr>
          <a:xfrm>
            <a:off x="6199260" y="9331898"/>
            <a:ext cx="919506" cy="66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CF07207-4670-4B65-8EC3-C28F9B390A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84807" y="8317032"/>
            <a:ext cx="1878279" cy="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7DAD080-DECB-478C-9E9C-A7C63784FCA3}"/>
              </a:ext>
            </a:extLst>
          </p:cNvPr>
          <p:cNvCxnSpPr>
            <a:cxnSpLocks/>
          </p:cNvCxnSpPr>
          <p:nvPr/>
        </p:nvCxnSpPr>
        <p:spPr>
          <a:xfrm flipV="1">
            <a:off x="1084807" y="5600760"/>
            <a:ext cx="8127" cy="2716271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F26456A-BD85-4092-B36E-9A2D3446D01B}"/>
              </a:ext>
            </a:extLst>
          </p:cNvPr>
          <p:cNvCxnSpPr>
            <a:cxnSpLocks/>
          </p:cNvCxnSpPr>
          <p:nvPr/>
        </p:nvCxnSpPr>
        <p:spPr>
          <a:xfrm>
            <a:off x="1092934" y="5600296"/>
            <a:ext cx="14840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A4E9CCB-7BE3-4A74-A7DC-9D2EF1A413C6}"/>
              </a:ext>
            </a:extLst>
          </p:cNvPr>
          <p:cNvSpPr txBox="1"/>
          <p:nvPr/>
        </p:nvSpPr>
        <p:spPr>
          <a:xfrm>
            <a:off x="1524593" y="8563375"/>
            <a:ext cx="919506" cy="66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C0EB2E33-C467-43C7-981D-B06B82CE3E62}"/>
                  </a:ext>
                </a:extLst>
              </p:cNvPr>
              <p:cNvSpPr/>
              <p:nvPr/>
            </p:nvSpPr>
            <p:spPr>
              <a:xfrm>
                <a:off x="6178300" y="5077772"/>
                <a:ext cx="2195887" cy="1086813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718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子问题</a:t>
                </a:r>
                <a14:m>
                  <m:oMath xmlns:m="http://schemas.openxmlformats.org/officeDocument/2006/math">
                    <m:r>
                      <a:rPr lang="en-US" altLang="zh-CN" sz="3718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𝐵</m:t>
                    </m:r>
                  </m:oMath>
                </a14:m>
                <a:endParaRPr lang="zh-CN" altLang="en-US" sz="3718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C0EB2E33-C467-43C7-981D-B06B82CE3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300" y="5077772"/>
                <a:ext cx="2195887" cy="1086813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2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216800E5-556F-4F5F-B6C5-D41395F209C6}"/>
                  </a:ext>
                </a:extLst>
              </p:cNvPr>
              <p:cNvSpPr/>
              <p:nvPr/>
            </p:nvSpPr>
            <p:spPr>
              <a:xfrm>
                <a:off x="11252430" y="3076168"/>
                <a:ext cx="5571760" cy="1351359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固定辅助变量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718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3718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718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𝚵</m:t>
                            </m:r>
                          </m:e>
                          <m:sub>
                            <m:r>
                              <a:rPr lang="en-US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p>
                        </m:sSubSup>
                      </m:e>
                    </m:d>
                    <m:r>
                      <a:rPr lang="en-US" altLang="zh-CN" sz="3718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3718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718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3718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216800E5-556F-4F5F-B6C5-D41395F20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430" y="3076168"/>
                <a:ext cx="5571760" cy="1351359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7F7D774B-5F59-4C4A-9DA9-D6EE67EC63D1}"/>
              </a:ext>
            </a:extLst>
          </p:cNvPr>
          <p:cNvSpPr/>
          <p:nvPr/>
        </p:nvSpPr>
        <p:spPr>
          <a:xfrm>
            <a:off x="9988651" y="1016226"/>
            <a:ext cx="14564734" cy="10295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1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7A800F-B941-4F62-8F5C-29718955AA24}"/>
                  </a:ext>
                </a:extLst>
              </p:cNvPr>
              <p:cNvSpPr txBox="1"/>
              <p:nvPr/>
            </p:nvSpPr>
            <p:spPr>
              <a:xfrm>
                <a:off x="11325905" y="1925352"/>
                <a:ext cx="5266102" cy="619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307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307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307" i="1"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3307" i="1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altLang="zh-CN" sz="3307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zh-CN" altLang="en-US" sz="3307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7A800F-B941-4F62-8F5C-29718955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905" y="1925352"/>
                <a:ext cx="5266102" cy="619208"/>
              </a:xfrm>
              <a:prstGeom prst="rect">
                <a:avLst/>
              </a:prstGeom>
              <a:blipFill>
                <a:blip r:embed="rId6"/>
                <a:stretch>
                  <a:fillRect t="-16832" b="-27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2AD59ED-5FD2-426E-B8B1-2AD0B04C7471}"/>
                  </a:ext>
                </a:extLst>
              </p:cNvPr>
              <p:cNvSpPr txBox="1"/>
              <p:nvPr/>
            </p:nvSpPr>
            <p:spPr>
              <a:xfrm>
                <a:off x="17674381" y="1882470"/>
                <a:ext cx="6703523" cy="682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307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求解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330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3307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307" b="1" i="1">
                                <a:latin typeface="Cambria Math" panose="02040503050406030204" pitchFamily="18" charset="0"/>
                              </a:rPr>
                              <m:t>𝚵</m:t>
                            </m:r>
                          </m:e>
                          <m:sub>
                            <m:r>
                              <a:rPr lang="en-US" altLang="zh-CN" sz="3307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3307" i="1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altLang="zh-CN" sz="3307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US" altLang="zh-CN" sz="3307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330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3307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307" b="1" i="1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altLang="zh-CN" sz="3307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3307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307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3307" i="1"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altLang="zh-CN" sz="3307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3307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2AD59ED-5FD2-426E-B8B1-2AD0B04C7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381" y="1882470"/>
                <a:ext cx="6703523" cy="682495"/>
              </a:xfrm>
              <a:prstGeom prst="rect">
                <a:avLst/>
              </a:prstGeom>
              <a:blipFill>
                <a:blip r:embed="rId7"/>
                <a:stretch>
                  <a:fillRect t="-10714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C9259BF1-F4AC-4CCD-B8B6-17B4F00C2C70}"/>
                  </a:ext>
                </a:extLst>
              </p:cNvPr>
              <p:cNvSpPr/>
              <p:nvPr/>
            </p:nvSpPr>
            <p:spPr>
              <a:xfrm>
                <a:off x="11273199" y="6651259"/>
                <a:ext cx="5550991" cy="2476577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68000" indent="-22322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基于一阶泰勒展开的</a:t>
                </a:r>
                <a:r>
                  <a:rPr lang="en-US" altLang="zh-CN" sz="3307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SCA</a:t>
                </a:r>
                <a:endParaRPr lang="zh-CN" altLang="en-US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68000" indent="-22322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得到波束赋形集合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94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94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2894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altLang="zh-CN" sz="2894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3718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68000" indent="-22322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站间交互所求得解</a:t>
                </a:r>
                <a:endParaRPr lang="en-US" altLang="zh-CN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C9259BF1-F4AC-4CCD-B8B6-17B4F00C2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199" y="6651259"/>
                <a:ext cx="5550991" cy="2476577"/>
              </a:xfrm>
              <a:prstGeom prst="roundRect">
                <a:avLst>
                  <a:gd name="adj" fmla="val 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304A5297-7FA3-44D1-9FD3-A8328F46E3FF}"/>
                  </a:ext>
                </a:extLst>
              </p:cNvPr>
              <p:cNvSpPr/>
              <p:nvPr/>
            </p:nvSpPr>
            <p:spPr>
              <a:xfrm>
                <a:off x="18247333" y="3031373"/>
                <a:ext cx="5713679" cy="137727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固定波束赋形变量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30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30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330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altLang="zh-CN" sz="3307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304A5297-7FA3-44D1-9FD3-A8328F46E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333" y="3031373"/>
                <a:ext cx="5713679" cy="1377270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3D4E2F-9972-4C45-AC58-C6CC278DAFC6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4038311" y="4427526"/>
            <a:ext cx="10384" cy="222373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2CEEDD9-0F81-4B37-8933-DCCAEA5ECDDD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21124544" y="9127836"/>
            <a:ext cx="0" cy="1424133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6EFCBF3-8580-4082-B9B7-FD364834BC83}"/>
              </a:ext>
            </a:extLst>
          </p:cNvPr>
          <p:cNvCxnSpPr>
            <a:cxnSpLocks/>
          </p:cNvCxnSpPr>
          <p:nvPr/>
        </p:nvCxnSpPr>
        <p:spPr>
          <a:xfrm flipH="1" flipV="1">
            <a:off x="13958956" y="10572187"/>
            <a:ext cx="7165588" cy="1"/>
          </a:xfrm>
          <a:prstGeom prst="straightConnector1">
            <a:avLst/>
          </a:prstGeom>
          <a:ln w="158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F2FB828-5165-44B2-A86A-93395831B6F6}"/>
              </a:ext>
            </a:extLst>
          </p:cNvPr>
          <p:cNvCxnSpPr>
            <a:cxnSpLocks/>
          </p:cNvCxnSpPr>
          <p:nvPr/>
        </p:nvCxnSpPr>
        <p:spPr>
          <a:xfrm flipV="1">
            <a:off x="16821346" y="8033233"/>
            <a:ext cx="776790" cy="4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05AD684-738F-45C7-ACF4-89F9FB6495BC}"/>
              </a:ext>
            </a:extLst>
          </p:cNvPr>
          <p:cNvCxnSpPr>
            <a:cxnSpLocks/>
          </p:cNvCxnSpPr>
          <p:nvPr/>
        </p:nvCxnSpPr>
        <p:spPr>
          <a:xfrm flipV="1">
            <a:off x="17598136" y="3720007"/>
            <a:ext cx="0" cy="4313228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DCA9196-997B-4BAD-99FD-052CBB7BF4F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7598136" y="3720007"/>
            <a:ext cx="649197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55EADE-A7FB-4142-A937-95576644640A}"/>
              </a:ext>
            </a:extLst>
          </p:cNvPr>
          <p:cNvCxnSpPr>
            <a:cxnSpLocks/>
          </p:cNvCxnSpPr>
          <p:nvPr/>
        </p:nvCxnSpPr>
        <p:spPr>
          <a:xfrm>
            <a:off x="10522236" y="10568907"/>
            <a:ext cx="3551048" cy="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AB44D12-1193-4A7D-A6F1-750C4B723423}"/>
              </a:ext>
            </a:extLst>
          </p:cNvPr>
          <p:cNvCxnSpPr>
            <a:cxnSpLocks/>
          </p:cNvCxnSpPr>
          <p:nvPr/>
        </p:nvCxnSpPr>
        <p:spPr>
          <a:xfrm flipH="1" flipV="1">
            <a:off x="10507638" y="3751847"/>
            <a:ext cx="14598" cy="6817060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8B9558D-3FC9-44CC-B87E-5B8C7FC0C8A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512758" y="3751848"/>
            <a:ext cx="73967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2F0E3D2C-7955-420C-AF34-DAACEC36D21E}"/>
              </a:ext>
            </a:extLst>
          </p:cNvPr>
          <p:cNvSpPr txBox="1"/>
          <p:nvPr/>
        </p:nvSpPr>
        <p:spPr>
          <a:xfrm>
            <a:off x="4976564" y="5049611"/>
            <a:ext cx="954108" cy="728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134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. .</a:t>
            </a:r>
            <a:endParaRPr lang="zh-CN" altLang="en-US" sz="4134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5E8C6CD7-DA2A-428A-AEDA-105961F7E0B4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8528105" y="1016225"/>
            <a:ext cx="1460543" cy="458407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8F90B4BF-C440-4A95-85B0-71298DDCE2F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528105" y="5600297"/>
            <a:ext cx="1460545" cy="5710972"/>
          </a:xfrm>
          <a:prstGeom prst="straightConnector1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D5497C0F-3AC7-4778-844B-32B44500BBE0}"/>
                  </a:ext>
                </a:extLst>
              </p:cNvPr>
              <p:cNvSpPr txBox="1"/>
              <p:nvPr/>
            </p:nvSpPr>
            <p:spPr>
              <a:xfrm>
                <a:off x="16888949" y="8138797"/>
                <a:ext cx="1196999" cy="601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7" i="1" kern="10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𝒳</m:t>
                      </m:r>
                    </m:oMath>
                  </m:oMathPara>
                </a14:m>
                <a:endParaRPr lang="zh-CN" altLang="en-US" sz="3307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D5497C0F-3AC7-4778-844B-32B44500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8949" y="8138797"/>
                <a:ext cx="1196999" cy="6012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28EAE3D2-B801-4D35-BDA4-CD5B63F3117D}"/>
                  </a:ext>
                </a:extLst>
              </p:cNvPr>
              <p:cNvSpPr/>
              <p:nvPr/>
            </p:nvSpPr>
            <p:spPr>
              <a:xfrm>
                <a:off x="18267705" y="6628281"/>
                <a:ext cx="5713677" cy="2499555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32000" indent="-22322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更新辅助变量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94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94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94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𝚵</m:t>
                            </m:r>
                          </m:e>
                          <m:sub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altLang="zh-CN" sz="289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US" altLang="zh-CN" sz="2894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94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94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altLang="zh-CN" sz="289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32000" indent="-22322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更新乘子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94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94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94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𝚿</m:t>
                            </m:r>
                          </m:e>
                          <m:sub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altLang="zh-CN" sz="289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  <m:r>
                      <a:rPr lang="en-US" altLang="zh-CN" sz="2894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94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94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𝚼</m:t>
                            </m:r>
                          </m:e>
                          <m:sub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94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𝓁</m:t>
                            </m:r>
                            <m:r>
                              <a:rPr lang="en-US" altLang="zh-CN" sz="2894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432000" indent="-22322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307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站间交互所求得解</a:t>
                </a:r>
                <a:endParaRPr lang="en-US" altLang="zh-CN" sz="3307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28EAE3D2-B801-4D35-BDA4-CD5B63F31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705" y="6628281"/>
                <a:ext cx="5713677" cy="2499555"/>
              </a:xfrm>
              <a:prstGeom prst="roundRect">
                <a:avLst>
                  <a:gd name="adj" fmla="val 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1F63CBB1-1FFC-461A-8958-7C8224E35E51}"/>
              </a:ext>
            </a:extLst>
          </p:cNvPr>
          <p:cNvCxnSpPr>
            <a:cxnSpLocks/>
            <a:stCxn id="47" idx="2"/>
            <a:endCxn id="145" idx="0"/>
          </p:cNvCxnSpPr>
          <p:nvPr/>
        </p:nvCxnSpPr>
        <p:spPr>
          <a:xfrm>
            <a:off x="21104174" y="4408643"/>
            <a:ext cx="20370" cy="221963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0479957-2A50-4662-829E-1F7335E359BE}"/>
                  </a:ext>
                </a:extLst>
              </p:cNvPr>
              <p:cNvSpPr txBox="1"/>
              <p:nvPr/>
            </p:nvSpPr>
            <p:spPr>
              <a:xfrm>
                <a:off x="9968015" y="1046244"/>
                <a:ext cx="1770394" cy="661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37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基站</a:t>
                </a:r>
                <a14:m>
                  <m:oMath xmlns:m="http://schemas.openxmlformats.org/officeDocument/2006/math">
                    <m:r>
                      <a:rPr lang="en-US" altLang="zh-CN" sz="37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𝑏</m:t>
                    </m:r>
                  </m:oMath>
                </a14:m>
                <a:endParaRPr lang="zh-CN" altLang="en-US" sz="37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0479957-2A50-4662-829E-1F7335E3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015" y="1046244"/>
                <a:ext cx="1770394" cy="661720"/>
              </a:xfrm>
              <a:prstGeom prst="rect">
                <a:avLst/>
              </a:prstGeom>
              <a:blipFill>
                <a:blip r:embed="rId12"/>
                <a:stretch>
                  <a:fillRect t="-17593" b="-32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4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57AA1DDA-BC00-4750-8B3F-DA4E45460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65" y="9501885"/>
            <a:ext cx="16529287" cy="4898328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8AD04F0-22BB-4582-8D4A-078D5DEFB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52" y="388318"/>
            <a:ext cx="16478233" cy="89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5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0A77075-E9CC-40A6-9963-67895C692D14}"/>
              </a:ext>
            </a:extLst>
          </p:cNvPr>
          <p:cNvSpPr/>
          <p:nvPr/>
        </p:nvSpPr>
        <p:spPr>
          <a:xfrm>
            <a:off x="2809184" y="1019478"/>
            <a:ext cx="17832634" cy="22136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2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>
            <p:custDataLst>
              <p:tags r:id="rId2"/>
            </p:custDataLst>
          </p:nvPr>
        </p:nvSpPr>
        <p:spPr>
          <a:xfrm>
            <a:off x="2827472" y="363929"/>
            <a:ext cx="178326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面向信道与阵列双稀疏的高频通感融合理论与方法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4ED5DD-BB7F-4B09-9017-AC845094C4AF}"/>
              </a:ext>
            </a:extLst>
          </p:cNvPr>
          <p:cNvGrpSpPr/>
          <p:nvPr/>
        </p:nvGrpSpPr>
        <p:grpSpPr>
          <a:xfrm>
            <a:off x="5668625" y="1169678"/>
            <a:ext cx="6840001" cy="1880543"/>
            <a:chOff x="5898461" y="1621335"/>
            <a:chExt cx="6840001" cy="18805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A846D2-72DE-40D7-9686-469DE4193283}"/>
                </a:ext>
              </a:extLst>
            </p:cNvPr>
            <p:cNvSpPr/>
            <p:nvPr/>
          </p:nvSpPr>
          <p:spPr>
            <a:xfrm>
              <a:off x="5898461" y="2237179"/>
              <a:ext cx="6839999" cy="1264699"/>
            </a:xfrm>
            <a:prstGeom prst="rect">
              <a:avLst/>
            </a:prstGeom>
            <a:gradFill flip="none" rotWithShape="1">
              <a:gsLst>
                <a:gs pos="10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2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CB7A49F-9239-4A20-ACBD-397CDDF4C76A}"/>
                </a:ext>
              </a:extLst>
            </p:cNvPr>
            <p:cNvSpPr/>
            <p:nvPr/>
          </p:nvSpPr>
          <p:spPr>
            <a:xfrm>
              <a:off x="5898462" y="1621335"/>
              <a:ext cx="6840000" cy="61584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高频无线信道稀疏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73CB772-493E-40F8-8A02-CD5C4AE1FD1A}"/>
                </a:ext>
              </a:extLst>
            </p:cNvPr>
            <p:cNvSpPr txBox="1"/>
            <p:nvPr/>
          </p:nvSpPr>
          <p:spPr>
            <a:xfrm>
              <a:off x="5898462" y="2279336"/>
              <a:ext cx="683119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信道以直达径分量为主，自由度欠缺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2FC2D7E-82C1-4029-BC73-A8945AF9C78E}"/>
              </a:ext>
            </a:extLst>
          </p:cNvPr>
          <p:cNvSpPr txBox="1"/>
          <p:nvPr/>
        </p:nvSpPr>
        <p:spPr>
          <a:xfrm>
            <a:off x="3487598" y="1750310"/>
            <a:ext cx="2302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关键挑战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E379D0-BB72-415A-97C8-082571441FA7}"/>
              </a:ext>
            </a:extLst>
          </p:cNvPr>
          <p:cNvGrpSpPr/>
          <p:nvPr/>
        </p:nvGrpSpPr>
        <p:grpSpPr>
          <a:xfrm>
            <a:off x="13225144" y="1169678"/>
            <a:ext cx="6842050" cy="1859611"/>
            <a:chOff x="14551631" y="872171"/>
            <a:chExt cx="6842050" cy="1859611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FDA17EB-7B1A-4A03-A2BE-9EA585220E66}"/>
                </a:ext>
              </a:extLst>
            </p:cNvPr>
            <p:cNvSpPr/>
            <p:nvPr/>
          </p:nvSpPr>
          <p:spPr>
            <a:xfrm>
              <a:off x="14551631" y="1488016"/>
              <a:ext cx="6840000" cy="1243766"/>
            </a:xfrm>
            <a:prstGeom prst="rect">
              <a:avLst/>
            </a:prstGeom>
            <a:gradFill flip="none" rotWithShape="1">
              <a:gsLst>
                <a:gs pos="1000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2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12E3A11-F98E-4548-B325-841A4D79A48D}"/>
                </a:ext>
              </a:extLst>
            </p:cNvPr>
            <p:cNvSpPr/>
            <p:nvPr/>
          </p:nvSpPr>
          <p:spPr>
            <a:xfrm>
              <a:off x="14553681" y="872171"/>
              <a:ext cx="6840000" cy="61584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大规模天线阵列稀疏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6FD2A99-8D79-4D48-97BF-40869276166D}"/>
                </a:ext>
              </a:extLst>
            </p:cNvPr>
            <p:cNvSpPr txBox="1"/>
            <p:nvPr/>
          </p:nvSpPr>
          <p:spPr>
            <a:xfrm>
              <a:off x="14551631" y="1530172"/>
              <a:ext cx="6840000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阵元间距增大，硬件成本与复杂性降低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A7E1389F-0147-4758-AE48-18420AC073A1}"/>
              </a:ext>
            </a:extLst>
          </p:cNvPr>
          <p:cNvSpPr txBox="1"/>
          <p:nvPr/>
        </p:nvSpPr>
        <p:spPr>
          <a:xfrm>
            <a:off x="5690241" y="2411234"/>
            <a:ext cx="680957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感知精度提升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通信稳定性降低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AF5E4F4-F1D2-4692-9EAC-203958E2B5DC}"/>
              </a:ext>
            </a:extLst>
          </p:cNvPr>
          <p:cNvSpPr txBox="1"/>
          <p:nvPr/>
        </p:nvSpPr>
        <p:spPr>
          <a:xfrm>
            <a:off x="13225146" y="2411234"/>
            <a:ext cx="684000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波束分辨率提升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栅瓣干扰突出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0C8872-AD61-48FD-9F0B-C1F9A64A93E8}"/>
              </a:ext>
            </a:extLst>
          </p:cNvPr>
          <p:cNvSpPr/>
          <p:nvPr/>
        </p:nvSpPr>
        <p:spPr>
          <a:xfrm>
            <a:off x="2809184" y="3408039"/>
            <a:ext cx="17832634" cy="13531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20000"/>
                  <a:lumOff val="80000"/>
                </a:schemeClr>
              </a:gs>
              <a:gs pos="83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5806EEC-F0DF-46A2-97F6-82623095EACE}"/>
              </a:ext>
            </a:extLst>
          </p:cNvPr>
          <p:cNvSpPr txBox="1"/>
          <p:nvPr/>
        </p:nvSpPr>
        <p:spPr>
          <a:xfrm>
            <a:off x="3112075" y="3801995"/>
            <a:ext cx="2647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关键科学问题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B5410EE-9DDA-4B62-B484-3A7EB5ECC7FB}"/>
              </a:ext>
            </a:extLst>
          </p:cNvPr>
          <p:cNvSpPr/>
          <p:nvPr/>
        </p:nvSpPr>
        <p:spPr>
          <a:xfrm>
            <a:off x="5659814" y="3575426"/>
            <a:ext cx="14405230" cy="104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明晰信道稀疏性与阵列稀疏特征对通信与感知功能的差异化影响，探索该双稀疏特征下</a:t>
            </a:r>
            <a:endParaRPr lang="en-US" altLang="zh-CN" sz="26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通信与感知融合性能极限，构建逼近性能极限的高频</a:t>
            </a:r>
            <a:r>
              <a:rPr lang="en-US" altLang="zh-CN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z="26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通信与感知融合设计方法</a:t>
            </a:r>
          </a:p>
        </p:txBody>
      </p:sp>
      <p:sp>
        <p:nvSpPr>
          <p:cNvPr id="135" name="箭头: 燕尾形 134">
            <a:extLst>
              <a:ext uri="{FF2B5EF4-FFF2-40B4-BE49-F238E27FC236}">
                <a16:creationId xmlns:a16="http://schemas.microsoft.com/office/drawing/2014/main" id="{A2CF1CE8-AFA5-4C3C-8C3B-C9C7B1C1BD4B}"/>
              </a:ext>
            </a:extLst>
          </p:cNvPr>
          <p:cNvSpPr/>
          <p:nvPr/>
        </p:nvSpPr>
        <p:spPr>
          <a:xfrm rot="5400000">
            <a:off x="8891199" y="3027181"/>
            <a:ext cx="612000" cy="612000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箭头: 燕尾形 135">
            <a:extLst>
              <a:ext uri="{FF2B5EF4-FFF2-40B4-BE49-F238E27FC236}">
                <a16:creationId xmlns:a16="http://schemas.microsoft.com/office/drawing/2014/main" id="{EFFE759D-D90B-409B-9848-11DF9212E856}"/>
              </a:ext>
            </a:extLst>
          </p:cNvPr>
          <p:cNvSpPr/>
          <p:nvPr/>
        </p:nvSpPr>
        <p:spPr>
          <a:xfrm rot="5400000">
            <a:off x="16232812" y="3032611"/>
            <a:ext cx="612000" cy="612000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94695F-DF53-4933-8FC8-02A8232052D6}"/>
              </a:ext>
            </a:extLst>
          </p:cNvPr>
          <p:cNvSpPr/>
          <p:nvPr/>
        </p:nvSpPr>
        <p:spPr>
          <a:xfrm>
            <a:off x="2809187" y="4902034"/>
            <a:ext cx="17832632" cy="81662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箭头: 燕尾形 111">
            <a:extLst>
              <a:ext uri="{FF2B5EF4-FFF2-40B4-BE49-F238E27FC236}">
                <a16:creationId xmlns:a16="http://schemas.microsoft.com/office/drawing/2014/main" id="{FD56E2F0-887D-42AE-85D4-C555DE2ABB28}"/>
              </a:ext>
            </a:extLst>
          </p:cNvPr>
          <p:cNvSpPr/>
          <p:nvPr/>
        </p:nvSpPr>
        <p:spPr>
          <a:xfrm rot="5400000">
            <a:off x="12628404" y="4573603"/>
            <a:ext cx="431968" cy="735259"/>
          </a:xfrm>
          <a:prstGeom prst="notchedRightArrow">
            <a:avLst>
              <a:gd name="adj1" fmla="val 50000"/>
              <a:gd name="adj2" fmla="val 42936"/>
            </a:avLst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A76C7FD-4CE7-4C51-B52E-49CE51206111}"/>
              </a:ext>
            </a:extLst>
          </p:cNvPr>
          <p:cNvSpPr/>
          <p:nvPr/>
        </p:nvSpPr>
        <p:spPr>
          <a:xfrm>
            <a:off x="3487600" y="5143674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zh-CN" altLang="en-US" sz="3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1C7A708-CE77-47EB-8AC8-ABDB8527A4C4}"/>
              </a:ext>
            </a:extLst>
          </p:cNvPr>
          <p:cNvGrpSpPr/>
          <p:nvPr/>
        </p:nvGrpSpPr>
        <p:grpSpPr>
          <a:xfrm>
            <a:off x="5659815" y="8590651"/>
            <a:ext cx="14369154" cy="2725228"/>
            <a:chOff x="5829510" y="4683145"/>
            <a:chExt cx="14369154" cy="2725228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03BA81C-17D3-412B-8E0E-E4996CFE8298}"/>
                </a:ext>
              </a:extLst>
            </p:cNvPr>
            <p:cNvSpPr/>
            <p:nvPr/>
          </p:nvSpPr>
          <p:spPr>
            <a:xfrm>
              <a:off x="5829511" y="4683145"/>
              <a:ext cx="14369153" cy="8115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None/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3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charset="-122"/>
                  <a:sym typeface="+mn-ea"/>
                </a:rPr>
                <a:t>：</a:t>
              </a:r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高频双稀疏</a:t>
              </a:r>
              <a:r>
                <a:rPr lang="en-US" altLang="zh-CN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的通信与感知融合设计</a:t>
              </a:r>
              <a:endPara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AFEA6DA-E23B-42DC-875D-932951217876}"/>
                </a:ext>
              </a:extLst>
            </p:cNvPr>
            <p:cNvSpPr/>
            <p:nvPr/>
          </p:nvSpPr>
          <p:spPr>
            <a:xfrm>
              <a:off x="5829510" y="5516501"/>
              <a:ext cx="14369153" cy="18918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10CC0638-3ED4-4D77-98AB-C89E17FEDB8F}"/>
                </a:ext>
              </a:extLst>
            </p:cNvPr>
            <p:cNvSpPr txBox="1"/>
            <p:nvPr/>
          </p:nvSpPr>
          <p:spPr>
            <a:xfrm>
              <a:off x="8361790" y="5546576"/>
              <a:ext cx="9579699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面向高频双稀疏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的用户信道与目标参数联合获取方法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面向高频双稀疏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的多用户调度与通感一体传输联合优化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基于双稀疏性互补的跨空间多站协作通感设计与联合资源配置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D02653F-60FB-4C49-9869-172FC0C2F60F}"/>
              </a:ext>
            </a:extLst>
          </p:cNvPr>
          <p:cNvGrpSpPr/>
          <p:nvPr/>
        </p:nvGrpSpPr>
        <p:grpSpPr>
          <a:xfrm>
            <a:off x="13018433" y="5274939"/>
            <a:ext cx="7010537" cy="2823278"/>
            <a:chOff x="9477159" y="7602076"/>
            <a:chExt cx="7010537" cy="2823278"/>
          </a:xfrm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F8AD695-EB4E-4F9B-808D-AE937AE4F69D}"/>
                </a:ext>
              </a:extLst>
            </p:cNvPr>
            <p:cNvSpPr/>
            <p:nvPr/>
          </p:nvSpPr>
          <p:spPr>
            <a:xfrm>
              <a:off x="9647130" y="7602076"/>
              <a:ext cx="6840000" cy="13463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endPara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F4373A9-B070-4EFA-A2B1-634ED2C1D31B}"/>
                </a:ext>
              </a:extLst>
            </p:cNvPr>
            <p:cNvSpPr/>
            <p:nvPr/>
          </p:nvSpPr>
          <p:spPr>
            <a:xfrm>
              <a:off x="9477159" y="7751178"/>
              <a:ext cx="7010537" cy="1085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：大规模稀疏阵列下通感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性能域分析与传输优化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BA0A553E-60CF-4290-A2DF-271CAA850A60}"/>
                </a:ext>
              </a:extLst>
            </p:cNvPr>
            <p:cNvSpPr/>
            <p:nvPr/>
          </p:nvSpPr>
          <p:spPr>
            <a:xfrm>
              <a:off x="9647130" y="8956094"/>
              <a:ext cx="6840000" cy="1469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EE5FE15-7DF8-4218-BAF0-7BD5F89F7A5E}"/>
                </a:ext>
              </a:extLst>
            </p:cNvPr>
            <p:cNvSpPr txBox="1"/>
            <p:nvPr/>
          </p:nvSpPr>
          <p:spPr>
            <a:xfrm>
              <a:off x="9670316" y="9072771"/>
              <a:ext cx="6768000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大规模稀疏阵列下通感双目标可达性能域分析</a:t>
              </a: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稀疏阵列阵元位置与通感一体化传输联合优化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33E8CE7-B894-4500-A687-85F7F512FDAD}"/>
              </a:ext>
            </a:extLst>
          </p:cNvPr>
          <p:cNvGrpSpPr/>
          <p:nvPr/>
        </p:nvGrpSpPr>
        <p:grpSpPr>
          <a:xfrm>
            <a:off x="5659814" y="5263675"/>
            <a:ext cx="6985594" cy="2837344"/>
            <a:chOff x="9503698" y="7602076"/>
            <a:chExt cx="6985594" cy="2837344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C5CD44A-511F-442F-B951-94E2B581B2D6}"/>
                </a:ext>
              </a:extLst>
            </p:cNvPr>
            <p:cNvSpPr/>
            <p:nvPr/>
          </p:nvSpPr>
          <p:spPr>
            <a:xfrm>
              <a:off x="9503700" y="7602076"/>
              <a:ext cx="6840000" cy="13463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endPara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2145B93-5A1E-4507-88F9-3A33724529C8}"/>
                </a:ext>
              </a:extLst>
            </p:cNvPr>
            <p:cNvSpPr/>
            <p:nvPr/>
          </p:nvSpPr>
          <p:spPr>
            <a:xfrm>
              <a:off x="9534123" y="7755753"/>
              <a:ext cx="6955169" cy="10853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：稀疏</a:t>
              </a:r>
              <a:r>
                <a:rPr lang="en-US" altLang="zh-CN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MIMO</a:t>
              </a: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信道的通感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2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性能域分析及波形设计</a:t>
              </a:r>
              <a:endPara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58DEC48B-6EBC-46A1-BAFC-A654C13B72DC}"/>
                </a:ext>
              </a:extLst>
            </p:cNvPr>
            <p:cNvSpPr/>
            <p:nvPr/>
          </p:nvSpPr>
          <p:spPr>
            <a:xfrm>
              <a:off x="9503700" y="8948389"/>
              <a:ext cx="6840000" cy="14910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A18D7DD-49B6-4E17-997A-90B4F45FB700}"/>
                </a:ext>
              </a:extLst>
            </p:cNvPr>
            <p:cNvSpPr txBox="1"/>
            <p:nvPr/>
          </p:nvSpPr>
          <p:spPr>
            <a:xfrm>
              <a:off x="9503698" y="9088580"/>
              <a:ext cx="6840000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稀疏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信道的通感双目标可达性能域分析</a:t>
              </a:r>
              <a:endPara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894" indent="-342894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匹配稀疏信道的</a:t>
              </a:r>
              <a:r>
                <a:rPr lang="en-US" altLang="zh-CN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通感一体化波形设计</a:t>
              </a:r>
            </a:p>
          </p:txBody>
        </p: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1F67F7D8-8DC3-44F1-8AB7-A7E2B00596CB}"/>
              </a:ext>
            </a:extLst>
          </p:cNvPr>
          <p:cNvSpPr/>
          <p:nvPr/>
        </p:nvSpPr>
        <p:spPr>
          <a:xfrm>
            <a:off x="5659817" y="11920912"/>
            <a:ext cx="14405329" cy="90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5000"/>
              </a:lnSpc>
              <a:buClrTx/>
              <a:buSzTx/>
              <a:buNone/>
            </a:pP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研究内容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：高频稀疏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MIMO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通感融合实验演示与验证</a:t>
            </a:r>
            <a:endParaRPr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箭头: 燕尾形 130">
            <a:extLst>
              <a:ext uri="{FF2B5EF4-FFF2-40B4-BE49-F238E27FC236}">
                <a16:creationId xmlns:a16="http://schemas.microsoft.com/office/drawing/2014/main" id="{28559D42-1768-4318-BEAD-66ADE30947C7}"/>
              </a:ext>
            </a:extLst>
          </p:cNvPr>
          <p:cNvSpPr/>
          <p:nvPr/>
        </p:nvSpPr>
        <p:spPr>
          <a:xfrm rot="5400000">
            <a:off x="893372" y="9124518"/>
            <a:ext cx="6912000" cy="315502"/>
          </a:xfrm>
          <a:prstGeom prst="notchedRightArrow">
            <a:avLst>
              <a:gd name="adj1" fmla="val 50000"/>
              <a:gd name="adj2" fmla="val 97803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88ABC85-E9A2-4941-917F-A35C5549BFA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44521" y="6134624"/>
            <a:ext cx="1978956" cy="69072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基础  理论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64E5D5A-3901-4221-AD2D-39567943EA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43115" y="9168426"/>
            <a:ext cx="1978956" cy="5041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技术  方法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437533D-463A-4E7F-8251-E1A5FBA1D39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41380" y="11995590"/>
            <a:ext cx="1978956" cy="5041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实验  演示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1F54C88F-D351-4506-8AD7-D4545CB473CD}"/>
              </a:ext>
            </a:extLst>
          </p:cNvPr>
          <p:cNvCxnSpPr>
            <a:cxnSpLocks/>
          </p:cNvCxnSpPr>
          <p:nvPr/>
        </p:nvCxnSpPr>
        <p:spPr>
          <a:xfrm>
            <a:off x="9092643" y="8101019"/>
            <a:ext cx="0" cy="4680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3B42DDD-90F6-4418-96A1-597C946F5F30}"/>
              </a:ext>
            </a:extLst>
          </p:cNvPr>
          <p:cNvCxnSpPr>
            <a:cxnSpLocks/>
          </p:cNvCxnSpPr>
          <p:nvPr/>
        </p:nvCxnSpPr>
        <p:spPr>
          <a:xfrm>
            <a:off x="16707572" y="8101019"/>
            <a:ext cx="0" cy="4680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DAB62C-B733-42FC-A7F3-DF6B2DE07159}"/>
              </a:ext>
            </a:extLst>
          </p:cNvPr>
          <p:cNvGrpSpPr/>
          <p:nvPr/>
        </p:nvGrpSpPr>
        <p:grpSpPr>
          <a:xfrm>
            <a:off x="11954484" y="11267767"/>
            <a:ext cx="1892187" cy="642638"/>
            <a:chOff x="12313625" y="11856854"/>
            <a:chExt cx="1892187" cy="642638"/>
          </a:xfrm>
        </p:grpSpPr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DC6D3C63-C33D-420F-9F7D-1868EFA48183}"/>
                </a:ext>
              </a:extLst>
            </p:cNvPr>
            <p:cNvCxnSpPr>
              <a:cxnSpLocks/>
            </p:cNvCxnSpPr>
            <p:nvPr/>
          </p:nvCxnSpPr>
          <p:spPr>
            <a:xfrm>
              <a:off x="13241312" y="11973294"/>
              <a:ext cx="0" cy="504000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585D461-858A-4E99-9AFC-653A8285E727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2313625" y="11856854"/>
              <a:ext cx="1892187" cy="64263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600" b="1" dirty="0">
                  <a:solidFill>
                    <a:schemeClr val="accent2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实验   验证</a:t>
              </a:r>
            </a:p>
          </p:txBody>
        </p:sp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74570A-FB3D-48DF-9F2F-87841CBA2C7E}"/>
              </a:ext>
            </a:extLst>
          </p:cNvPr>
          <p:cNvCxnSpPr>
            <a:cxnSpLocks/>
          </p:cNvCxnSpPr>
          <p:nvPr/>
        </p:nvCxnSpPr>
        <p:spPr>
          <a:xfrm>
            <a:off x="12478614" y="2189283"/>
            <a:ext cx="720000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4FBBA08-8E78-4892-AF0A-744AC26CA9F8}"/>
              </a:ext>
            </a:extLst>
          </p:cNvPr>
          <p:cNvCxnSpPr>
            <a:cxnSpLocks/>
          </p:cNvCxnSpPr>
          <p:nvPr/>
        </p:nvCxnSpPr>
        <p:spPr>
          <a:xfrm flipH="1">
            <a:off x="12468402" y="6825350"/>
            <a:ext cx="720000" cy="0"/>
          </a:xfrm>
          <a:prstGeom prst="straightConnector1">
            <a:avLst/>
          </a:prstGeom>
          <a:ln w="6350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435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云形 158">
            <a:extLst>
              <a:ext uri="{FF2B5EF4-FFF2-40B4-BE49-F238E27FC236}">
                <a16:creationId xmlns:a16="http://schemas.microsoft.com/office/drawing/2014/main" id="{E1503499-84FB-4386-A679-213FA462F11D}"/>
              </a:ext>
            </a:extLst>
          </p:cNvPr>
          <p:cNvSpPr/>
          <p:nvPr/>
        </p:nvSpPr>
        <p:spPr>
          <a:xfrm>
            <a:off x="17346787" y="2274432"/>
            <a:ext cx="1514493" cy="96201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2800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8" name="云形 157">
            <a:extLst>
              <a:ext uri="{FF2B5EF4-FFF2-40B4-BE49-F238E27FC236}">
                <a16:creationId xmlns:a16="http://schemas.microsoft.com/office/drawing/2014/main" id="{65BBDDEF-3E5C-45A1-B9D2-DAE949888E19}"/>
              </a:ext>
            </a:extLst>
          </p:cNvPr>
          <p:cNvSpPr/>
          <p:nvPr/>
        </p:nvSpPr>
        <p:spPr>
          <a:xfrm>
            <a:off x="17849932" y="5687521"/>
            <a:ext cx="1514493" cy="96201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2800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6" name="云形 155">
            <a:extLst>
              <a:ext uri="{FF2B5EF4-FFF2-40B4-BE49-F238E27FC236}">
                <a16:creationId xmlns:a16="http://schemas.microsoft.com/office/drawing/2014/main" id="{8C8D11F4-BBFD-46E7-A3B0-7B0D95166BDF}"/>
              </a:ext>
            </a:extLst>
          </p:cNvPr>
          <p:cNvSpPr/>
          <p:nvPr/>
        </p:nvSpPr>
        <p:spPr>
          <a:xfrm>
            <a:off x="6943620" y="5448146"/>
            <a:ext cx="1514493" cy="96201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2800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57" name="云形 156">
            <a:extLst>
              <a:ext uri="{FF2B5EF4-FFF2-40B4-BE49-F238E27FC236}">
                <a16:creationId xmlns:a16="http://schemas.microsoft.com/office/drawing/2014/main" id="{8F4C286C-CB2D-41E2-8877-3E256F187EB6}"/>
              </a:ext>
            </a:extLst>
          </p:cNvPr>
          <p:cNvSpPr/>
          <p:nvPr/>
        </p:nvSpPr>
        <p:spPr>
          <a:xfrm>
            <a:off x="6195259" y="2162629"/>
            <a:ext cx="1514493" cy="96201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2800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9A92CEF-EAD6-451D-A4A4-E098221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04" y="3730646"/>
            <a:ext cx="1581362" cy="3135070"/>
          </a:xfrm>
          <a:prstGeom prst="rect">
            <a:avLst/>
          </a:prstGeom>
        </p:spPr>
      </p:pic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E1945978-C780-4C5F-A83D-6ACF911473B2}"/>
              </a:ext>
            </a:extLst>
          </p:cNvPr>
          <p:cNvSpPr/>
          <p:nvPr/>
        </p:nvSpPr>
        <p:spPr bwMode="auto">
          <a:xfrm>
            <a:off x="10395176" y="5222161"/>
            <a:ext cx="521546" cy="48266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94AFFA-23D7-4390-A716-BA23F8184A85}"/>
              </a:ext>
            </a:extLst>
          </p:cNvPr>
          <p:cNvCxnSpPr>
            <a:cxnSpLocks/>
          </p:cNvCxnSpPr>
          <p:nvPr/>
        </p:nvCxnSpPr>
        <p:spPr>
          <a:xfrm>
            <a:off x="4651864" y="3038911"/>
            <a:ext cx="5608436" cy="24012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97D26A-FAF1-4EED-BB9F-3E3ED5D5470E}"/>
              </a:ext>
            </a:extLst>
          </p:cNvPr>
          <p:cNvCxnSpPr>
            <a:cxnSpLocks/>
          </p:cNvCxnSpPr>
          <p:nvPr/>
        </p:nvCxnSpPr>
        <p:spPr>
          <a:xfrm flipV="1">
            <a:off x="7601639" y="5661676"/>
            <a:ext cx="2658661" cy="28307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5836657-A3AF-482C-A254-2B4D999BB7F6}"/>
              </a:ext>
            </a:extLst>
          </p:cNvPr>
          <p:cNvCxnSpPr>
            <a:cxnSpLocks/>
          </p:cNvCxnSpPr>
          <p:nvPr/>
        </p:nvCxnSpPr>
        <p:spPr>
          <a:xfrm>
            <a:off x="7005915" y="2650701"/>
            <a:ext cx="3451482" cy="253837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163861-A0AF-4735-908A-27495C54F543}"/>
              </a:ext>
            </a:extLst>
          </p:cNvPr>
          <p:cNvCxnSpPr>
            <a:cxnSpLocks/>
          </p:cNvCxnSpPr>
          <p:nvPr/>
        </p:nvCxnSpPr>
        <p:spPr>
          <a:xfrm flipV="1">
            <a:off x="4607646" y="2650701"/>
            <a:ext cx="2398269" cy="3237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7B143B-FDD9-4D96-AF84-C94A378F1B98}"/>
              </a:ext>
            </a:extLst>
          </p:cNvPr>
          <p:cNvCxnSpPr>
            <a:cxnSpLocks/>
          </p:cNvCxnSpPr>
          <p:nvPr/>
        </p:nvCxnSpPr>
        <p:spPr>
          <a:xfrm>
            <a:off x="4610492" y="3072691"/>
            <a:ext cx="3022936" cy="28720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BF918E2-BEDB-48A3-94C1-A31355E2A301}"/>
              </a:ext>
            </a:extLst>
          </p:cNvPr>
          <p:cNvSpPr txBox="1"/>
          <p:nvPr/>
        </p:nvSpPr>
        <p:spPr>
          <a:xfrm rot="1622530">
            <a:off x="5864263" y="4111949"/>
            <a:ext cx="2522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Sub-6G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信号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A739BE7-F338-493A-A1C0-FAC053926720}"/>
              </a:ext>
            </a:extLst>
          </p:cNvPr>
          <p:cNvSpPr txBox="1"/>
          <p:nvPr/>
        </p:nvSpPr>
        <p:spPr>
          <a:xfrm>
            <a:off x="5628101" y="7049212"/>
            <a:ext cx="5288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中低频密集</a:t>
            </a:r>
            <a:r>
              <a:rPr lang="en-US" altLang="zh-CN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MIMO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5AFFDD9-80AF-47D7-AB92-4ED90FA8AA15}"/>
              </a:ext>
            </a:extLst>
          </p:cNvPr>
          <p:cNvSpPr txBox="1"/>
          <p:nvPr/>
        </p:nvSpPr>
        <p:spPr>
          <a:xfrm>
            <a:off x="16335832" y="7049213"/>
            <a:ext cx="3634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高频双稀疏</a:t>
            </a:r>
            <a:r>
              <a:rPr lang="en-US" altLang="zh-CN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MIMO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D2B4F0-4004-413A-B85D-D03344D19646}"/>
              </a:ext>
            </a:extLst>
          </p:cNvPr>
          <p:cNvGrpSpPr/>
          <p:nvPr/>
        </p:nvGrpSpPr>
        <p:grpSpPr>
          <a:xfrm>
            <a:off x="11094044" y="3856811"/>
            <a:ext cx="2304152" cy="1303818"/>
            <a:chOff x="10474508" y="7056223"/>
            <a:chExt cx="2304152" cy="1303818"/>
          </a:xfrm>
        </p:grpSpPr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C88CD519-EDCB-4BC7-8BDF-B72F4B0E66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82508" y="7746330"/>
              <a:ext cx="2056267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5757FF"/>
              </a:solidFill>
              <a:prstDash val="dash"/>
              <a:miter lim="800000"/>
              <a:tailEnd type="triangle" w="lg" len="lg"/>
            </a:ln>
            <a:effectLst/>
          </p:spPr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4B1B8FF-1AB6-44A5-B411-1AE0CF5964A3}"/>
                </a:ext>
              </a:extLst>
            </p:cNvPr>
            <p:cNvSpPr txBox="1"/>
            <p:nvPr/>
          </p:nvSpPr>
          <p:spPr>
            <a:xfrm>
              <a:off x="10474508" y="7056223"/>
              <a:ext cx="2304152" cy="130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b="1" kern="100" dirty="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高频段</a:t>
              </a:r>
              <a:endParaRPr lang="en-US" altLang="zh-CN" sz="32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3200" b="1" kern="100" dirty="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稀疏阵列</a:t>
              </a:r>
            </a:p>
          </p:txBody>
        </p:sp>
      </p:grpSp>
      <p:sp>
        <p:nvSpPr>
          <p:cNvPr id="110" name="云形 109">
            <a:extLst>
              <a:ext uri="{FF2B5EF4-FFF2-40B4-BE49-F238E27FC236}">
                <a16:creationId xmlns:a16="http://schemas.microsoft.com/office/drawing/2014/main" id="{8DD8068E-87AA-4303-8AF0-95BBEC30BAB1}"/>
              </a:ext>
            </a:extLst>
          </p:cNvPr>
          <p:cNvSpPr/>
          <p:nvPr/>
        </p:nvSpPr>
        <p:spPr>
          <a:xfrm>
            <a:off x="9372042" y="3460734"/>
            <a:ext cx="1514493" cy="96201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2800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6B5A52D-C69B-4DE9-86F7-78ABE1F803C5}"/>
              </a:ext>
            </a:extLst>
          </p:cNvPr>
          <p:cNvCxnSpPr>
            <a:cxnSpLocks/>
          </p:cNvCxnSpPr>
          <p:nvPr/>
        </p:nvCxnSpPr>
        <p:spPr>
          <a:xfrm>
            <a:off x="10265514" y="3971292"/>
            <a:ext cx="342492" cy="117046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1605766-4F9E-4FCF-BB4D-BE72A1D316FB}"/>
              </a:ext>
            </a:extLst>
          </p:cNvPr>
          <p:cNvCxnSpPr>
            <a:cxnSpLocks/>
          </p:cNvCxnSpPr>
          <p:nvPr/>
        </p:nvCxnSpPr>
        <p:spPr>
          <a:xfrm>
            <a:off x="4621940" y="3011502"/>
            <a:ext cx="5661992" cy="9751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sp>
        <p:nvSpPr>
          <p:cNvPr id="105" name="星形: 五角 104">
            <a:extLst>
              <a:ext uri="{FF2B5EF4-FFF2-40B4-BE49-F238E27FC236}">
                <a16:creationId xmlns:a16="http://schemas.microsoft.com/office/drawing/2014/main" id="{FEAB7852-000A-4482-9ED9-E4CA675F2411}"/>
              </a:ext>
            </a:extLst>
          </p:cNvPr>
          <p:cNvSpPr/>
          <p:nvPr/>
        </p:nvSpPr>
        <p:spPr bwMode="auto">
          <a:xfrm>
            <a:off x="21325524" y="5404724"/>
            <a:ext cx="521546" cy="48266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6CBCCD2-8700-4F6C-BA4A-7F01753DDE9B}"/>
              </a:ext>
            </a:extLst>
          </p:cNvPr>
          <p:cNvCxnSpPr>
            <a:cxnSpLocks/>
          </p:cNvCxnSpPr>
          <p:nvPr/>
        </p:nvCxnSpPr>
        <p:spPr>
          <a:xfrm>
            <a:off x="15582212" y="3221474"/>
            <a:ext cx="5608436" cy="24012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A8C2332-A376-4082-B942-144F049BA85B}"/>
              </a:ext>
            </a:extLst>
          </p:cNvPr>
          <p:cNvCxnSpPr>
            <a:cxnSpLocks/>
          </p:cNvCxnSpPr>
          <p:nvPr/>
        </p:nvCxnSpPr>
        <p:spPr>
          <a:xfrm flipV="1">
            <a:off x="18531987" y="6056287"/>
            <a:ext cx="569949" cy="710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A1D56BF-F723-4702-8536-1EACB63AFCAD}"/>
              </a:ext>
            </a:extLst>
          </p:cNvPr>
          <p:cNvCxnSpPr>
            <a:cxnSpLocks/>
          </p:cNvCxnSpPr>
          <p:nvPr/>
        </p:nvCxnSpPr>
        <p:spPr>
          <a:xfrm>
            <a:off x="18044160" y="2630034"/>
            <a:ext cx="426524" cy="29804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39D9EBF-4CAD-47EC-91BF-31138AE9FC1B}"/>
              </a:ext>
            </a:extLst>
          </p:cNvPr>
          <p:cNvCxnSpPr>
            <a:cxnSpLocks/>
          </p:cNvCxnSpPr>
          <p:nvPr/>
        </p:nvCxnSpPr>
        <p:spPr>
          <a:xfrm flipV="1">
            <a:off x="15537994" y="2630039"/>
            <a:ext cx="2506166" cy="5270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23D0617-AFBD-4F5E-8147-3D70BF5DA5AC}"/>
              </a:ext>
            </a:extLst>
          </p:cNvPr>
          <p:cNvCxnSpPr>
            <a:cxnSpLocks/>
          </p:cNvCxnSpPr>
          <p:nvPr/>
        </p:nvCxnSpPr>
        <p:spPr>
          <a:xfrm>
            <a:off x="15540840" y="3255254"/>
            <a:ext cx="3022936" cy="28720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sp>
        <p:nvSpPr>
          <p:cNvPr id="128" name="云形 127">
            <a:extLst>
              <a:ext uri="{FF2B5EF4-FFF2-40B4-BE49-F238E27FC236}">
                <a16:creationId xmlns:a16="http://schemas.microsoft.com/office/drawing/2014/main" id="{F1FDE536-C71D-403D-87AA-0D4DA8FEBFCD}"/>
              </a:ext>
            </a:extLst>
          </p:cNvPr>
          <p:cNvSpPr/>
          <p:nvPr/>
        </p:nvSpPr>
        <p:spPr>
          <a:xfrm>
            <a:off x="20302390" y="3643297"/>
            <a:ext cx="1514493" cy="96201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2800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2DAD2CA3-34CE-4921-9D46-D9118E3E9BE8}"/>
              </a:ext>
            </a:extLst>
          </p:cNvPr>
          <p:cNvCxnSpPr>
            <a:cxnSpLocks/>
          </p:cNvCxnSpPr>
          <p:nvPr/>
        </p:nvCxnSpPr>
        <p:spPr>
          <a:xfrm>
            <a:off x="21195862" y="4153855"/>
            <a:ext cx="342492" cy="117046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CBD0E12B-CEB4-4A25-9C9F-94F012DAC3D5}"/>
              </a:ext>
            </a:extLst>
          </p:cNvPr>
          <p:cNvCxnSpPr>
            <a:cxnSpLocks/>
          </p:cNvCxnSpPr>
          <p:nvPr/>
        </p:nvCxnSpPr>
        <p:spPr>
          <a:xfrm>
            <a:off x="15552288" y="3194065"/>
            <a:ext cx="5661992" cy="97513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pic>
        <p:nvPicPr>
          <p:cNvPr id="132" name="图片 131">
            <a:extLst>
              <a:ext uri="{FF2B5EF4-FFF2-40B4-BE49-F238E27FC236}">
                <a16:creationId xmlns:a16="http://schemas.microsoft.com/office/drawing/2014/main" id="{02D14FBB-8A70-49D6-AEE4-416851BA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896" y="3880611"/>
            <a:ext cx="1581362" cy="3135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F02295B-2B01-4BA5-9323-5A9036FE701D}"/>
                  </a:ext>
                </a:extLst>
              </p:cNvPr>
              <p:cNvSpPr txBox="1"/>
              <p:nvPr/>
            </p:nvSpPr>
            <p:spPr>
              <a:xfrm>
                <a:off x="17885742" y="2276283"/>
                <a:ext cx="7214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×</m:t>
                      </m:r>
                    </m:oMath>
                  </m:oMathPara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EF02295B-2B01-4BA5-9323-5A9036FE7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5742" y="2276283"/>
                <a:ext cx="72143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D2BC046A-5C60-48A5-BFBA-55A6EC5675C9}"/>
                  </a:ext>
                </a:extLst>
              </p:cNvPr>
              <p:cNvSpPr txBox="1"/>
              <p:nvPr/>
            </p:nvSpPr>
            <p:spPr>
              <a:xfrm>
                <a:off x="18383284" y="5704348"/>
                <a:ext cx="7214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×</m:t>
                      </m:r>
                    </m:oMath>
                  </m:oMathPara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D2BC046A-5C60-48A5-BFBA-55A6EC567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84" y="5704348"/>
                <a:ext cx="7214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文本框 152">
            <a:extLst>
              <a:ext uri="{FF2B5EF4-FFF2-40B4-BE49-F238E27FC236}">
                <a16:creationId xmlns:a16="http://schemas.microsoft.com/office/drawing/2014/main" id="{5902F539-0750-430F-B981-9657448957C8}"/>
              </a:ext>
            </a:extLst>
          </p:cNvPr>
          <p:cNvSpPr txBox="1"/>
          <p:nvPr/>
        </p:nvSpPr>
        <p:spPr>
          <a:xfrm rot="1500766">
            <a:off x="16692276" y="4240329"/>
            <a:ext cx="2796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mmWave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F8E7652-B4E8-4BF6-A7D3-7B8B45D6D7DE}"/>
              </a:ext>
            </a:extLst>
          </p:cNvPr>
          <p:cNvSpPr txBox="1"/>
          <p:nvPr/>
        </p:nvSpPr>
        <p:spPr>
          <a:xfrm>
            <a:off x="18980142" y="2803935"/>
            <a:ext cx="3470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32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高频信道稀疏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B9B7DA1-AC47-4DC3-B8EB-596945E912AC}"/>
              </a:ext>
            </a:extLst>
          </p:cNvPr>
          <p:cNvSpPr txBox="1"/>
          <p:nvPr/>
        </p:nvSpPr>
        <p:spPr>
          <a:xfrm>
            <a:off x="12777763" y="1751615"/>
            <a:ext cx="414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sz="32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大规模阵列稀疏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3E09D54A-6B49-4052-A11E-66FAB56F755B}"/>
                  </a:ext>
                </a:extLst>
              </p:cNvPr>
              <p:cNvSpPr txBox="1"/>
              <p:nvPr/>
            </p:nvSpPr>
            <p:spPr>
              <a:xfrm rot="18735986">
                <a:off x="9472530" y="4695185"/>
                <a:ext cx="447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3E09D54A-6B49-4052-A11E-66FAB56F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35986">
                <a:off x="9472530" y="4695185"/>
                <a:ext cx="4472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F768EF-1122-464C-B792-2503CD7FDEC0}"/>
              </a:ext>
            </a:extLst>
          </p:cNvPr>
          <p:cNvGrpSpPr/>
          <p:nvPr/>
        </p:nvGrpSpPr>
        <p:grpSpPr>
          <a:xfrm>
            <a:off x="3196085" y="2581738"/>
            <a:ext cx="1308913" cy="1245394"/>
            <a:chOff x="4665565" y="10270911"/>
            <a:chExt cx="1308913" cy="1245394"/>
          </a:xfrm>
          <a:scene3d>
            <a:camera prst="orthographicFront">
              <a:rot lat="21024000" lon="2790000" rev="0"/>
            </a:camera>
            <a:lightRig rig="threePt" dir="t"/>
          </a:scene3d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55906A2-E262-426E-81D9-5F3CF35DC45A}"/>
                </a:ext>
              </a:extLst>
            </p:cNvPr>
            <p:cNvSpPr/>
            <p:nvPr/>
          </p:nvSpPr>
          <p:spPr>
            <a:xfrm>
              <a:off x="4665565" y="10270911"/>
              <a:ext cx="1308913" cy="1245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6F662F-DFCC-430E-950F-C77689FAB3BC}"/>
                </a:ext>
              </a:extLst>
            </p:cNvPr>
            <p:cNvSpPr/>
            <p:nvPr/>
          </p:nvSpPr>
          <p:spPr>
            <a:xfrm>
              <a:off x="4759943" y="10351060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51DC33-71CD-4360-A009-C72D09C43720}"/>
                </a:ext>
              </a:extLst>
            </p:cNvPr>
            <p:cNvSpPr/>
            <p:nvPr/>
          </p:nvSpPr>
          <p:spPr>
            <a:xfrm>
              <a:off x="4759943" y="10771342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235B649-2F4F-42DE-AE16-E4E38C74C087}"/>
                </a:ext>
              </a:extLst>
            </p:cNvPr>
            <p:cNvSpPr/>
            <p:nvPr/>
          </p:nvSpPr>
          <p:spPr>
            <a:xfrm>
              <a:off x="4759943" y="11199069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76EA2AEE-3754-48F4-9757-DC7F36C2480B}"/>
                </a:ext>
              </a:extLst>
            </p:cNvPr>
            <p:cNvSpPr/>
            <p:nvPr/>
          </p:nvSpPr>
          <p:spPr>
            <a:xfrm>
              <a:off x="5636243" y="10351060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8CFB29B2-39C9-4A75-AE88-6C5D2B16C9FB}"/>
                </a:ext>
              </a:extLst>
            </p:cNvPr>
            <p:cNvSpPr/>
            <p:nvPr/>
          </p:nvSpPr>
          <p:spPr>
            <a:xfrm>
              <a:off x="5636243" y="10771342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9045037-F905-45DE-9954-C90532C6F6A6}"/>
                </a:ext>
              </a:extLst>
            </p:cNvPr>
            <p:cNvSpPr/>
            <p:nvPr/>
          </p:nvSpPr>
          <p:spPr>
            <a:xfrm>
              <a:off x="5636243" y="11199069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CBB1F68-D9CD-4D11-821E-738AA5151F5D}"/>
                </a:ext>
              </a:extLst>
            </p:cNvPr>
            <p:cNvSpPr/>
            <p:nvPr/>
          </p:nvSpPr>
          <p:spPr>
            <a:xfrm>
              <a:off x="5198093" y="10351060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A470C5A-2F96-48C5-9880-E92C9192FD4D}"/>
                </a:ext>
              </a:extLst>
            </p:cNvPr>
            <p:cNvSpPr/>
            <p:nvPr/>
          </p:nvSpPr>
          <p:spPr>
            <a:xfrm>
              <a:off x="5198093" y="10771342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0BAC6B4-2894-41E0-8D42-1773934F9F84}"/>
                </a:ext>
              </a:extLst>
            </p:cNvPr>
            <p:cNvSpPr/>
            <p:nvPr/>
          </p:nvSpPr>
          <p:spPr>
            <a:xfrm>
              <a:off x="5198093" y="11199069"/>
              <a:ext cx="216000" cy="216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FF1CDDC0-D608-4E4F-86EF-C5D97CDB33AA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20" y="10459060"/>
              <a:ext cx="468000" cy="0"/>
            </a:xfrm>
            <a:prstGeom prst="straightConnector1">
              <a:avLst/>
            </a:prstGeom>
            <a:ln>
              <a:prstDash val="lgDash"/>
              <a:headEnd type="none" w="sm" len="med"/>
              <a:tailEnd type="non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7EB1B99B-82B9-48C5-8B46-8A75FFCE3AC1}"/>
                  </a:ext>
                </a:extLst>
              </p:cNvPr>
              <p:cNvSpPr txBox="1"/>
              <p:nvPr/>
            </p:nvSpPr>
            <p:spPr>
              <a:xfrm>
                <a:off x="2359467" y="2582668"/>
                <a:ext cx="884331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7EB1B99B-82B9-48C5-8B46-8A75FFCE3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67" y="2582668"/>
                <a:ext cx="884331" cy="6989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5E401050-DAE5-4466-A152-553E4E0AE8A6}"/>
                  </a:ext>
                </a:extLst>
              </p:cNvPr>
              <p:cNvSpPr txBox="1"/>
              <p:nvPr/>
            </p:nvSpPr>
            <p:spPr>
              <a:xfrm>
                <a:off x="12891908" y="2518396"/>
                <a:ext cx="884331" cy="698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5E401050-DAE5-4466-A152-553E4E0AE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908" y="2518396"/>
                <a:ext cx="884331" cy="6989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A9532381-5656-4000-8419-8BC9AE6C2E6F}"/>
              </a:ext>
            </a:extLst>
          </p:cNvPr>
          <p:cNvGrpSpPr/>
          <p:nvPr/>
        </p:nvGrpSpPr>
        <p:grpSpPr>
          <a:xfrm>
            <a:off x="13674718" y="2524335"/>
            <a:ext cx="1581362" cy="1530374"/>
            <a:chOff x="11162044" y="10138755"/>
            <a:chExt cx="1581362" cy="1530374"/>
          </a:xfrm>
          <a:scene3d>
            <a:camera prst="orthographicFront">
              <a:rot lat="21024000" lon="2790000" rev="0"/>
            </a:camera>
            <a:lightRig rig="threePt" dir="t"/>
          </a:scene3d>
        </p:grpSpPr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3F0BEC8D-C384-496E-BA94-D547EB863390}"/>
                </a:ext>
              </a:extLst>
            </p:cNvPr>
            <p:cNvSpPr/>
            <p:nvPr/>
          </p:nvSpPr>
          <p:spPr>
            <a:xfrm>
              <a:off x="11162044" y="10138755"/>
              <a:ext cx="1581362" cy="1530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4F2BEA25-78D6-4148-B210-793BE7EA696B}"/>
                </a:ext>
              </a:extLst>
            </p:cNvPr>
            <p:cNvSpPr/>
            <p:nvPr/>
          </p:nvSpPr>
          <p:spPr>
            <a:xfrm>
              <a:off x="11270310" y="10213095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451AE12-E8EB-4B55-907D-8135DC53AC0B}"/>
                </a:ext>
              </a:extLst>
            </p:cNvPr>
            <p:cNvSpPr/>
            <p:nvPr/>
          </p:nvSpPr>
          <p:spPr>
            <a:xfrm>
              <a:off x="12529495" y="10213095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99985195-A6B6-4274-ACCF-95E259102BA2}"/>
                </a:ext>
              </a:extLst>
            </p:cNvPr>
            <p:cNvSpPr/>
            <p:nvPr/>
          </p:nvSpPr>
          <p:spPr>
            <a:xfrm>
              <a:off x="11902783" y="10213095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4249CDD8-C741-4911-8873-5A6B3E2BAB4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4310" y="10270194"/>
              <a:ext cx="612000" cy="0"/>
            </a:xfrm>
            <a:prstGeom prst="straightConnector1">
              <a:avLst/>
            </a:prstGeom>
            <a:ln>
              <a:prstDash val="lgDash"/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D0F25E12-2264-477A-B71A-AA73FB264F47}"/>
                </a:ext>
              </a:extLst>
            </p:cNvPr>
            <p:cNvSpPr/>
            <p:nvPr/>
          </p:nvSpPr>
          <p:spPr>
            <a:xfrm>
              <a:off x="11587091" y="10479575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AAFA7D83-C96F-4E96-8BF5-F7181AA6113C}"/>
                </a:ext>
              </a:extLst>
            </p:cNvPr>
            <p:cNvSpPr/>
            <p:nvPr/>
          </p:nvSpPr>
          <p:spPr>
            <a:xfrm>
              <a:off x="12218318" y="10744495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73EB6AA2-3CB7-46D5-8A3C-7DDC44197495}"/>
                </a:ext>
              </a:extLst>
            </p:cNvPr>
            <p:cNvSpPr/>
            <p:nvPr/>
          </p:nvSpPr>
          <p:spPr>
            <a:xfrm>
              <a:off x="11270310" y="10739478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37F18BD7-4C4B-4503-A960-58B77E871DEB}"/>
                </a:ext>
              </a:extLst>
            </p:cNvPr>
            <p:cNvSpPr/>
            <p:nvPr/>
          </p:nvSpPr>
          <p:spPr>
            <a:xfrm>
              <a:off x="11941695" y="11000771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66EFDBE5-0E33-443E-B4E5-5E0A71717C3A}"/>
                </a:ext>
              </a:extLst>
            </p:cNvPr>
            <p:cNvSpPr/>
            <p:nvPr/>
          </p:nvSpPr>
          <p:spPr>
            <a:xfrm>
              <a:off x="12531674" y="11237066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FA6F024B-B9D8-4643-9D7B-1E4A85691F24}"/>
                </a:ext>
              </a:extLst>
            </p:cNvPr>
            <p:cNvSpPr/>
            <p:nvPr/>
          </p:nvSpPr>
          <p:spPr>
            <a:xfrm>
              <a:off x="11589270" y="11478979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0BBECD2C-2257-452B-B47A-94406ABE7057}"/>
                </a:ext>
              </a:extLst>
            </p:cNvPr>
            <p:cNvSpPr/>
            <p:nvPr/>
          </p:nvSpPr>
          <p:spPr>
            <a:xfrm>
              <a:off x="12218318" y="11478979"/>
              <a:ext cx="108000" cy="108000"/>
            </a:xfrm>
            <a:prstGeom prst="rect">
              <a:avLst/>
            </a:prstGeom>
            <a:solidFill>
              <a:srgbClr val="E8F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2" name="矩形 401">
            <a:extLst>
              <a:ext uri="{FF2B5EF4-FFF2-40B4-BE49-F238E27FC236}">
                <a16:creationId xmlns:a16="http://schemas.microsoft.com/office/drawing/2014/main" id="{2AD9C928-5421-4AA5-8DC1-2820D99B61EB}"/>
              </a:ext>
            </a:extLst>
          </p:cNvPr>
          <p:cNvSpPr/>
          <p:nvPr/>
        </p:nvSpPr>
        <p:spPr>
          <a:xfrm>
            <a:off x="13997169" y="3687341"/>
            <a:ext cx="108000" cy="108000"/>
          </a:xfrm>
          <a:prstGeom prst="rect">
            <a:avLst/>
          </a:prstGeom>
          <a:solidFill>
            <a:srgbClr val="E8F1FF"/>
          </a:solidFill>
          <a:ln>
            <a:solidFill>
              <a:schemeClr val="tx1"/>
            </a:solidFill>
          </a:ln>
          <a:scene3d>
            <a:camera prst="orthographicFront">
              <a:rot lat="21024000" lon="279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1B2308A-1E98-45B8-966C-93161BB90F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84" y="9505938"/>
            <a:ext cx="5653204" cy="45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单圆角 64">
            <a:extLst>
              <a:ext uri="{FF2B5EF4-FFF2-40B4-BE49-F238E27FC236}">
                <a16:creationId xmlns:a16="http://schemas.microsoft.com/office/drawing/2014/main" id="{3B4175B8-4FB5-484F-B5E1-469F01A640E3}"/>
              </a:ext>
            </a:extLst>
          </p:cNvPr>
          <p:cNvSpPr/>
          <p:nvPr/>
        </p:nvSpPr>
        <p:spPr>
          <a:xfrm>
            <a:off x="6670644" y="4901045"/>
            <a:ext cx="5749433" cy="5244952"/>
          </a:xfrm>
          <a:prstGeom prst="round1Rect">
            <a:avLst>
              <a:gd name="adj" fmla="val 50000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6" name="矩形: 单圆角 65">
            <a:extLst>
              <a:ext uri="{FF2B5EF4-FFF2-40B4-BE49-F238E27FC236}">
                <a16:creationId xmlns:a16="http://schemas.microsoft.com/office/drawing/2014/main" id="{2880DBBE-BDF0-47D3-AD8E-784247DE05C5}"/>
              </a:ext>
            </a:extLst>
          </p:cNvPr>
          <p:cNvSpPr/>
          <p:nvPr/>
        </p:nvSpPr>
        <p:spPr>
          <a:xfrm>
            <a:off x="6671976" y="5603532"/>
            <a:ext cx="6548724" cy="4539717"/>
          </a:xfrm>
          <a:prstGeom prst="round1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7" name="矩形: 单圆角 66">
            <a:extLst>
              <a:ext uri="{FF2B5EF4-FFF2-40B4-BE49-F238E27FC236}">
                <a16:creationId xmlns:a16="http://schemas.microsoft.com/office/drawing/2014/main" id="{1E9365B6-1C8B-4F07-B506-99629E620AB4}"/>
              </a:ext>
            </a:extLst>
          </p:cNvPr>
          <p:cNvSpPr/>
          <p:nvPr/>
        </p:nvSpPr>
        <p:spPr>
          <a:xfrm>
            <a:off x="6682061" y="6567193"/>
            <a:ext cx="7131907" cy="3584502"/>
          </a:xfrm>
          <a:prstGeom prst="round1Rect">
            <a:avLst>
              <a:gd name="adj" fmla="val 5000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4FD4CE-51B0-4521-B090-2D123D9D7788}"/>
              </a:ext>
            </a:extLst>
          </p:cNvPr>
          <p:cNvCxnSpPr>
            <a:cxnSpLocks/>
          </p:cNvCxnSpPr>
          <p:nvPr/>
        </p:nvCxnSpPr>
        <p:spPr>
          <a:xfrm>
            <a:off x="6684197" y="10151380"/>
            <a:ext cx="97088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4C6D6A-3F86-47BA-87D5-BBBE2843D4F5}"/>
              </a:ext>
            </a:extLst>
          </p:cNvPr>
          <p:cNvCxnSpPr>
            <a:cxnSpLocks/>
          </p:cNvCxnSpPr>
          <p:nvPr/>
        </p:nvCxnSpPr>
        <p:spPr>
          <a:xfrm flipH="1" flipV="1">
            <a:off x="6660348" y="3328467"/>
            <a:ext cx="23848" cy="6822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1B829BA-3876-489F-8D1C-C016C2C1B013}"/>
              </a:ext>
            </a:extLst>
          </p:cNvPr>
          <p:cNvSpPr txBox="1"/>
          <p:nvPr/>
        </p:nvSpPr>
        <p:spPr>
          <a:xfrm>
            <a:off x="14493673" y="10370418"/>
            <a:ext cx="1899408" cy="601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89973"/>
            <a:r>
              <a:rPr lang="zh-CN" altLang="en-US" sz="3307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通信指标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96762A-7CB3-4C93-96D1-5245F07A15AB}"/>
              </a:ext>
            </a:extLst>
          </p:cNvPr>
          <p:cNvSpPr txBox="1"/>
          <p:nvPr/>
        </p:nvSpPr>
        <p:spPr>
          <a:xfrm>
            <a:off x="5800596" y="2986996"/>
            <a:ext cx="428354" cy="212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89973"/>
            <a:r>
              <a:rPr lang="zh-CN" altLang="en-US" sz="3307" b="1" dirty="0">
                <a:solidFill>
                  <a:prstClr val="black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感知指标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111F1E7-6A34-41BD-96F1-1AFD6BC3A34E}"/>
              </a:ext>
            </a:extLst>
          </p:cNvPr>
          <p:cNvCxnSpPr>
            <a:cxnSpLocks/>
          </p:cNvCxnSpPr>
          <p:nvPr/>
        </p:nvCxnSpPr>
        <p:spPr>
          <a:xfrm flipV="1">
            <a:off x="7446817" y="3895846"/>
            <a:ext cx="0" cy="308360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0CC7D80-0D1D-43A9-9856-BE1CEE82741D}"/>
              </a:ext>
            </a:extLst>
          </p:cNvPr>
          <p:cNvSpPr txBox="1"/>
          <p:nvPr/>
        </p:nvSpPr>
        <p:spPr>
          <a:xfrm>
            <a:off x="7593639" y="3259949"/>
            <a:ext cx="2752119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89973">
              <a:lnSpc>
                <a:spcPct val="120000"/>
              </a:lnSpc>
            </a:pPr>
            <a:r>
              <a:rPr lang="zh-CN" altLang="en-US" sz="2894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多径干扰减弱，感知性能提升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E6B71C-1659-4A24-BA1F-274D1C65843D}"/>
              </a:ext>
            </a:extLst>
          </p:cNvPr>
          <p:cNvSpPr txBox="1"/>
          <p:nvPr/>
        </p:nvSpPr>
        <p:spPr>
          <a:xfrm>
            <a:off x="14339044" y="8700365"/>
            <a:ext cx="3546677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89973">
              <a:lnSpc>
                <a:spcPct val="120000"/>
              </a:lnSpc>
            </a:pPr>
            <a:r>
              <a:rPr lang="zh-CN" altLang="en-US" sz="2894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空间复用增益增加，通信性能提升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913F31-AE34-4BD9-A456-F638732FC4BF}"/>
              </a:ext>
            </a:extLst>
          </p:cNvPr>
          <p:cNvSpPr txBox="1"/>
          <p:nvPr/>
        </p:nvSpPr>
        <p:spPr>
          <a:xfrm>
            <a:off x="9160199" y="5547651"/>
            <a:ext cx="1036168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89973"/>
            <a:r>
              <a:rPr lang="zh-CN" altLang="en-US" sz="289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中频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506A22-FC33-4451-B639-45E9254ED37D}"/>
              </a:ext>
            </a:extLst>
          </p:cNvPr>
          <p:cNvSpPr txBox="1"/>
          <p:nvPr/>
        </p:nvSpPr>
        <p:spPr>
          <a:xfrm>
            <a:off x="10179149" y="6514900"/>
            <a:ext cx="1036168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89973"/>
            <a:r>
              <a:rPr lang="zh-CN" altLang="en-US" sz="289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低频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4852F60-A88C-4A20-BA8E-296A17BBFF19}"/>
              </a:ext>
            </a:extLst>
          </p:cNvPr>
          <p:cNvCxnSpPr>
            <a:cxnSpLocks/>
          </p:cNvCxnSpPr>
          <p:nvPr/>
        </p:nvCxnSpPr>
        <p:spPr>
          <a:xfrm>
            <a:off x="11897932" y="9417848"/>
            <a:ext cx="2416936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FF9F86-A72D-4190-BA31-929F6B15E9B8}"/>
              </a:ext>
            </a:extLst>
          </p:cNvPr>
          <p:cNvCxnSpPr>
            <a:cxnSpLocks/>
          </p:cNvCxnSpPr>
          <p:nvPr/>
        </p:nvCxnSpPr>
        <p:spPr>
          <a:xfrm flipH="1" flipV="1">
            <a:off x="11401435" y="4864397"/>
            <a:ext cx="2916908" cy="2539529"/>
          </a:xfrm>
          <a:prstGeom prst="straightConnector1">
            <a:avLst/>
          </a:prstGeom>
          <a:ln w="28575">
            <a:solidFill>
              <a:srgbClr val="5757FF"/>
            </a:solidFill>
            <a:prstDash val="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C23D6A9-372D-473F-BFBC-7916B77B5DD6}"/>
              </a:ext>
            </a:extLst>
          </p:cNvPr>
          <p:cNvSpPr txBox="1"/>
          <p:nvPr/>
        </p:nvSpPr>
        <p:spPr>
          <a:xfrm>
            <a:off x="12806029" y="4927919"/>
            <a:ext cx="3252492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9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频段升高，</a:t>
            </a:r>
            <a:endParaRPr lang="en-US" altLang="zh-CN" sz="2900" b="1" kern="100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9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信道自由度减小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EE2437-7050-4DC0-98E2-2C0578D26837}"/>
              </a:ext>
            </a:extLst>
          </p:cNvPr>
          <p:cNvSpPr txBox="1"/>
          <p:nvPr/>
        </p:nvSpPr>
        <p:spPr>
          <a:xfrm>
            <a:off x="8302570" y="4852846"/>
            <a:ext cx="1109291" cy="53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89973"/>
            <a:r>
              <a:rPr lang="zh-CN" altLang="en-US" sz="2894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高频</a:t>
            </a:r>
          </a:p>
        </p:txBody>
      </p:sp>
    </p:spTree>
    <p:extLst>
      <p:ext uri="{BB962C8B-B14F-4D97-AF65-F5344CB8AC3E}">
        <p14:creationId xmlns:p14="http://schemas.microsoft.com/office/powerpoint/2010/main" val="81995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534957-F80B-44BE-8DA3-62E16BA53A6A}"/>
              </a:ext>
            </a:extLst>
          </p:cNvPr>
          <p:cNvGrpSpPr/>
          <p:nvPr/>
        </p:nvGrpSpPr>
        <p:grpSpPr>
          <a:xfrm>
            <a:off x="1424580" y="3978916"/>
            <a:ext cx="8102464" cy="6741221"/>
            <a:chOff x="1059353" y="1770663"/>
            <a:chExt cx="3920053" cy="326147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4615D66-F71C-446A-AB17-3E80BD06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54962" y="1886081"/>
              <a:ext cx="3189746" cy="295890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E14B1F8-A476-4001-8C23-040E3661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9353" y="4962505"/>
              <a:ext cx="3920053" cy="69628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8695BC9-57D0-4292-9D71-61920E018DD8}"/>
              </a:ext>
            </a:extLst>
          </p:cNvPr>
          <p:cNvGrpSpPr/>
          <p:nvPr/>
        </p:nvGrpSpPr>
        <p:grpSpPr>
          <a:xfrm>
            <a:off x="10797251" y="3978914"/>
            <a:ext cx="12437812" cy="6741225"/>
            <a:chOff x="5866510" y="1770661"/>
            <a:chExt cx="6017538" cy="3261472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13033BE-BD38-4894-A4E5-BF94B093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838772" y="915133"/>
              <a:ext cx="3189747" cy="490080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DEE21B9-997E-4802-831B-FD3E8A67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6510" y="4960410"/>
              <a:ext cx="6017537" cy="71723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AA0DE4FC-2266-48EA-AC89-4494580E8E2D}"/>
              </a:ext>
            </a:extLst>
          </p:cNvPr>
          <p:cNvSpPr txBox="1"/>
          <p:nvPr/>
        </p:nvSpPr>
        <p:spPr>
          <a:xfrm>
            <a:off x="2940542" y="10905537"/>
            <a:ext cx="4748819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半波长间隔均匀线阵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0DB6295-39CA-40AA-B276-C0B061B2F56E}"/>
              </a:ext>
            </a:extLst>
          </p:cNvPr>
          <p:cNvSpPr txBox="1"/>
          <p:nvPr/>
        </p:nvSpPr>
        <p:spPr>
          <a:xfrm>
            <a:off x="16152499" y="10905537"/>
            <a:ext cx="3289415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稀疏均匀线阵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0637D97-5DFA-4732-9DEE-89CD289B281D}"/>
              </a:ext>
            </a:extLst>
          </p:cNvPr>
          <p:cNvSpPr txBox="1"/>
          <p:nvPr/>
        </p:nvSpPr>
        <p:spPr>
          <a:xfrm>
            <a:off x="14185079" y="4490347"/>
            <a:ext cx="2831079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主瓣更窄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79ADC7-31B0-409F-A3F5-5CCFD6D340E0}"/>
              </a:ext>
            </a:extLst>
          </p:cNvPr>
          <p:cNvSpPr txBox="1"/>
          <p:nvPr/>
        </p:nvSpPr>
        <p:spPr>
          <a:xfrm>
            <a:off x="2843442" y="4522786"/>
            <a:ext cx="2369298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主瓣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711C03-9892-4D77-8D97-4F5247D3667B}"/>
              </a:ext>
            </a:extLst>
          </p:cNvPr>
          <p:cNvSpPr txBox="1"/>
          <p:nvPr/>
        </p:nvSpPr>
        <p:spPr>
          <a:xfrm>
            <a:off x="20232789" y="5573942"/>
            <a:ext cx="3002272" cy="66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栅瓣干扰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A88D-7457-440A-8F83-F53F4F12D266}"/>
              </a:ext>
            </a:extLst>
          </p:cNvPr>
          <p:cNvSpPr txBox="1"/>
          <p:nvPr/>
        </p:nvSpPr>
        <p:spPr>
          <a:xfrm>
            <a:off x="4028091" y="3104680"/>
            <a:ext cx="312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密集</a:t>
            </a:r>
            <a:r>
              <a:rPr lang="en-US" altLang="zh-CN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MIMO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B6DDD2-8FCF-4FAF-A5E8-8EB83D513241}"/>
              </a:ext>
            </a:extLst>
          </p:cNvPr>
          <p:cNvSpPr txBox="1"/>
          <p:nvPr/>
        </p:nvSpPr>
        <p:spPr>
          <a:xfrm>
            <a:off x="16152499" y="3104680"/>
            <a:ext cx="3120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</a:t>
            </a:r>
            <a:r>
              <a:rPr lang="en-US" altLang="zh-CN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MIMO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B83CF8-26DC-40AD-9BE0-786AD7F133BA}"/>
              </a:ext>
            </a:extLst>
          </p:cNvPr>
          <p:cNvCxnSpPr>
            <a:cxnSpLocks/>
          </p:cNvCxnSpPr>
          <p:nvPr/>
        </p:nvCxnSpPr>
        <p:spPr>
          <a:xfrm>
            <a:off x="10183147" y="2999092"/>
            <a:ext cx="0" cy="8570922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5DA9CC2F-E49C-4152-96EC-A91D5693AB29}"/>
              </a:ext>
            </a:extLst>
          </p:cNvPr>
          <p:cNvSpPr/>
          <p:nvPr/>
        </p:nvSpPr>
        <p:spPr bwMode="auto">
          <a:xfrm>
            <a:off x="1194714" y="3384400"/>
            <a:ext cx="521546" cy="48266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F5049C0D-1B37-44AD-8ED3-3624B8AD075C}"/>
              </a:ext>
            </a:extLst>
          </p:cNvPr>
          <p:cNvSpPr/>
          <p:nvPr/>
        </p:nvSpPr>
        <p:spPr bwMode="auto">
          <a:xfrm>
            <a:off x="12826761" y="3384400"/>
            <a:ext cx="521546" cy="482664"/>
          </a:xfrm>
          <a:prstGeom prst="star5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1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63">
            <a:extLst>
              <a:ext uri="{FF2B5EF4-FFF2-40B4-BE49-F238E27FC236}">
                <a16:creationId xmlns:a16="http://schemas.microsoft.com/office/drawing/2014/main" id="{DB94F0D1-0476-4F84-9FE8-240597C894C6}"/>
              </a:ext>
            </a:extLst>
          </p:cNvPr>
          <p:cNvSpPr/>
          <p:nvPr/>
        </p:nvSpPr>
        <p:spPr>
          <a:xfrm>
            <a:off x="7056241" y="7114568"/>
            <a:ext cx="9249143" cy="66260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B436BB9-C4EC-4741-9DA3-3EFDB90BED88}"/>
              </a:ext>
            </a:extLst>
          </p:cNvPr>
          <p:cNvSpPr/>
          <p:nvPr/>
        </p:nvSpPr>
        <p:spPr>
          <a:xfrm>
            <a:off x="10992081" y="2607427"/>
            <a:ext cx="8036882" cy="651149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2BF80CB-A7F8-471E-A710-CE3EC4F0D113}"/>
              </a:ext>
            </a:extLst>
          </p:cNvPr>
          <p:cNvSpPr/>
          <p:nvPr/>
        </p:nvSpPr>
        <p:spPr>
          <a:xfrm>
            <a:off x="3315421" y="2620205"/>
            <a:ext cx="8454319" cy="61891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7EF4C8F-5C04-418A-8FE5-C657C14FA215}"/>
              </a:ext>
            </a:extLst>
          </p:cNvPr>
          <p:cNvSpPr txBox="1"/>
          <p:nvPr/>
        </p:nvSpPr>
        <p:spPr>
          <a:xfrm>
            <a:off x="10588680" y="5172297"/>
            <a:ext cx="2314576" cy="60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307" dirty="0">
                <a:latin typeface="仿宋" panose="02010609060101010101" pitchFamily="49" charset="-122"/>
                <a:ea typeface="仿宋" panose="02010609060101010101" pitchFamily="49" charset="-122"/>
              </a:rPr>
              <a:t>协作感知</a:t>
            </a:r>
            <a:endParaRPr lang="zh-CN" altLang="en-US" sz="3307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72B76DD-60E2-449C-9878-68802040D542}"/>
              </a:ext>
            </a:extLst>
          </p:cNvPr>
          <p:cNvSpPr txBox="1"/>
          <p:nvPr/>
        </p:nvSpPr>
        <p:spPr>
          <a:xfrm>
            <a:off x="17619671" y="10630927"/>
            <a:ext cx="2144462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回波信号</a:t>
            </a:r>
            <a:endParaRPr lang="zh-CN" altLang="en-US" sz="3718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E9CE62D-F143-4FF3-997D-204FB1D49ECF}"/>
              </a:ext>
            </a:extLst>
          </p:cNvPr>
          <p:cNvCxnSpPr>
            <a:cxnSpLocks/>
          </p:cNvCxnSpPr>
          <p:nvPr/>
        </p:nvCxnSpPr>
        <p:spPr>
          <a:xfrm flipH="1" flipV="1">
            <a:off x="6963662" y="4222397"/>
            <a:ext cx="4494638" cy="226110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34F8CCF-981A-4328-A96C-9A19EBC8D0A4}"/>
              </a:ext>
            </a:extLst>
          </p:cNvPr>
          <p:cNvCxnSpPr>
            <a:cxnSpLocks/>
          </p:cNvCxnSpPr>
          <p:nvPr/>
        </p:nvCxnSpPr>
        <p:spPr>
          <a:xfrm>
            <a:off x="11769740" y="7303151"/>
            <a:ext cx="0" cy="26964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11DB481-B945-4DFE-ACED-BA5B1946FAB8}"/>
              </a:ext>
            </a:extLst>
          </p:cNvPr>
          <p:cNvCxnSpPr>
            <a:cxnSpLocks/>
          </p:cNvCxnSpPr>
          <p:nvPr/>
        </p:nvCxnSpPr>
        <p:spPr>
          <a:xfrm>
            <a:off x="16481033" y="10998504"/>
            <a:ext cx="114432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F45EC6B-C8A5-43AE-AFB7-D269B67A63F1}"/>
              </a:ext>
            </a:extLst>
          </p:cNvPr>
          <p:cNvCxnSpPr>
            <a:cxnSpLocks/>
          </p:cNvCxnSpPr>
          <p:nvPr/>
        </p:nvCxnSpPr>
        <p:spPr>
          <a:xfrm flipV="1">
            <a:off x="12029117" y="7774905"/>
            <a:ext cx="2474325" cy="22247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370261A-C85D-47F6-8477-4324295369C3}"/>
              </a:ext>
            </a:extLst>
          </p:cNvPr>
          <p:cNvCxnSpPr>
            <a:cxnSpLocks/>
          </p:cNvCxnSpPr>
          <p:nvPr/>
        </p:nvCxnSpPr>
        <p:spPr>
          <a:xfrm flipV="1">
            <a:off x="11940156" y="4354901"/>
            <a:ext cx="3839710" cy="209224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89982F1F-CABB-42C5-A4FE-C75C005C9DF0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6472932" y="4616530"/>
            <a:ext cx="1642539" cy="287951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1A376984-BC7C-4A1B-95A8-A0EF0F8CF30E}"/>
              </a:ext>
            </a:extLst>
          </p:cNvPr>
          <p:cNvCxnSpPr>
            <a:cxnSpLocks/>
          </p:cNvCxnSpPr>
          <p:nvPr/>
        </p:nvCxnSpPr>
        <p:spPr>
          <a:xfrm flipH="1" flipV="1">
            <a:off x="8810903" y="8482670"/>
            <a:ext cx="2175162" cy="17229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30420F-56CD-4C39-9FD6-E1431A6EABAA}"/>
              </a:ext>
            </a:extLst>
          </p:cNvPr>
          <p:cNvGrpSpPr/>
          <p:nvPr/>
        </p:nvGrpSpPr>
        <p:grpSpPr>
          <a:xfrm>
            <a:off x="5152835" y="4054523"/>
            <a:ext cx="1463932" cy="2929375"/>
            <a:chOff x="5152835" y="4054523"/>
            <a:chExt cx="1463932" cy="2929375"/>
          </a:xfrm>
        </p:grpSpPr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A142D948-B878-408D-B29A-98A5E27AC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3428" y="4483573"/>
              <a:ext cx="1443339" cy="2500325"/>
            </a:xfrm>
            <a:prstGeom prst="rect">
              <a:avLst/>
            </a:prstGeom>
          </p:spPr>
        </p:pic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A7E51163-7AD2-4BDD-9B07-00A782E0E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35" y="4296441"/>
              <a:ext cx="1381238" cy="432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9F9A0B32-1151-4F87-A5A5-D9ED5ABEE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595" y="4365449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A809890B-9E12-492C-9EAB-AB85E80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81" y="4269547"/>
              <a:ext cx="1884" cy="258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C9C4E2FD-50B4-48A1-8AD2-ECFE35FD9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512" y="4183352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5F422D8B-4586-4876-8EA1-5E2A29421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752" y="4118456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3794E01-A2A7-4013-8FC1-F5DF9F9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742" y="4479514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469B6F2-B33E-4021-8533-D9E29FA24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388" y="4054523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11106B28-6F16-470A-9169-9B2594DE2CAC}"/>
              </a:ext>
            </a:extLst>
          </p:cNvPr>
          <p:cNvCxnSpPr>
            <a:cxnSpLocks/>
          </p:cNvCxnSpPr>
          <p:nvPr/>
        </p:nvCxnSpPr>
        <p:spPr>
          <a:xfrm flipH="1">
            <a:off x="15192366" y="4486147"/>
            <a:ext cx="776383" cy="252229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3B0602EA-BA01-41E9-940B-880DDCEA0C12}"/>
              </a:ext>
            </a:extLst>
          </p:cNvPr>
          <p:cNvCxnSpPr>
            <a:cxnSpLocks/>
          </p:cNvCxnSpPr>
          <p:nvPr/>
        </p:nvCxnSpPr>
        <p:spPr>
          <a:xfrm>
            <a:off x="6608653" y="4479514"/>
            <a:ext cx="2447930" cy="201895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任意多边形: 形状 178">
            <a:extLst>
              <a:ext uri="{FF2B5EF4-FFF2-40B4-BE49-F238E27FC236}">
                <a16:creationId xmlns:a16="http://schemas.microsoft.com/office/drawing/2014/main" id="{7E5579BC-9DB1-48F4-88A6-C1277A8B84D5}"/>
              </a:ext>
            </a:extLst>
          </p:cNvPr>
          <p:cNvSpPr/>
          <p:nvPr/>
        </p:nvSpPr>
        <p:spPr>
          <a:xfrm rot="3581864">
            <a:off x="6404483" y="4793674"/>
            <a:ext cx="2288977" cy="906463"/>
          </a:xfrm>
          <a:custGeom>
            <a:avLst/>
            <a:gdLst>
              <a:gd name="connsiteX0" fmla="*/ 109456 w 1076633"/>
              <a:gd name="connsiteY0" fmla="*/ 406244 h 517983"/>
              <a:gd name="connsiteX1" fmla="*/ 907947 w 1076633"/>
              <a:gd name="connsiteY1" fmla="*/ 19877 h 517983"/>
              <a:gd name="connsiteX2" fmla="*/ 1075372 w 1076633"/>
              <a:gd name="connsiteY2" fmla="*/ 71393 h 517983"/>
              <a:gd name="connsiteX3" fmla="*/ 869310 w 1076633"/>
              <a:gd name="connsiteY3" fmla="*/ 206621 h 517983"/>
              <a:gd name="connsiteX4" fmla="*/ 238245 w 1076633"/>
              <a:gd name="connsiteY4" fmla="*/ 457759 h 517983"/>
              <a:gd name="connsiteX5" fmla="*/ 19304 w 1076633"/>
              <a:gd name="connsiteY5" fmla="*/ 515714 h 517983"/>
              <a:gd name="connsiteX6" fmla="*/ 109456 w 1076633"/>
              <a:gd name="connsiteY6" fmla="*/ 406244 h 5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33" h="517983">
                <a:moveTo>
                  <a:pt x="109456" y="406244"/>
                </a:moveTo>
                <a:cubicBezTo>
                  <a:pt x="257563" y="323605"/>
                  <a:pt x="746961" y="75685"/>
                  <a:pt x="907947" y="19877"/>
                </a:cubicBezTo>
                <a:cubicBezTo>
                  <a:pt x="1068933" y="-35931"/>
                  <a:pt x="1081811" y="40269"/>
                  <a:pt x="1075372" y="71393"/>
                </a:cubicBezTo>
                <a:cubicBezTo>
                  <a:pt x="1068933" y="102517"/>
                  <a:pt x="1008831" y="142227"/>
                  <a:pt x="869310" y="206621"/>
                </a:cubicBezTo>
                <a:cubicBezTo>
                  <a:pt x="729789" y="271015"/>
                  <a:pt x="379913" y="406244"/>
                  <a:pt x="238245" y="457759"/>
                </a:cubicBezTo>
                <a:cubicBezTo>
                  <a:pt x="96577" y="509274"/>
                  <a:pt x="38622" y="524300"/>
                  <a:pt x="19304" y="515714"/>
                </a:cubicBezTo>
                <a:cubicBezTo>
                  <a:pt x="-14" y="507128"/>
                  <a:pt x="-38651" y="488883"/>
                  <a:pt x="109456" y="406244"/>
                </a:cubicBezTo>
                <a:close/>
              </a:path>
            </a:pathLst>
          </a:custGeom>
          <a:gradFill flip="none" rotWithShape="1">
            <a:gsLst>
              <a:gs pos="43000">
                <a:srgbClr val="FF5B2B">
                  <a:alpha val="70000"/>
                </a:srgbClr>
              </a:gs>
              <a:gs pos="54000">
                <a:schemeClr val="accent4">
                  <a:lumMod val="60000"/>
                  <a:lumOff val="40000"/>
                </a:schemeClr>
              </a:gs>
              <a:gs pos="23000">
                <a:srgbClr val="C00000">
                  <a:alpha val="70000"/>
                </a:srgbClr>
              </a:gs>
              <a:gs pos="53000">
                <a:schemeClr val="accent4">
                  <a:lumMod val="60000"/>
                  <a:lumOff val="40000"/>
                  <a:alpha val="70000"/>
                </a:schemeClr>
              </a:gs>
              <a:gs pos="68000">
                <a:schemeClr val="accent6">
                  <a:alpha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EAE01D7-A083-42D5-95D8-711F5EF04443}"/>
              </a:ext>
            </a:extLst>
          </p:cNvPr>
          <p:cNvSpPr txBox="1"/>
          <p:nvPr/>
        </p:nvSpPr>
        <p:spPr>
          <a:xfrm>
            <a:off x="17616796" y="11282176"/>
            <a:ext cx="1412167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主瓣</a:t>
            </a:r>
            <a:endParaRPr lang="zh-CN" altLang="en-US" sz="3718" dirty="0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10DC688D-A26B-49CE-B908-C9893EC74065}"/>
              </a:ext>
            </a:extLst>
          </p:cNvPr>
          <p:cNvSpPr/>
          <p:nvPr/>
        </p:nvSpPr>
        <p:spPr>
          <a:xfrm rot="1576403">
            <a:off x="16470839" y="11359106"/>
            <a:ext cx="1121262" cy="593772"/>
          </a:xfrm>
          <a:custGeom>
            <a:avLst/>
            <a:gdLst>
              <a:gd name="connsiteX0" fmla="*/ 109456 w 1076633"/>
              <a:gd name="connsiteY0" fmla="*/ 406244 h 517983"/>
              <a:gd name="connsiteX1" fmla="*/ 907947 w 1076633"/>
              <a:gd name="connsiteY1" fmla="*/ 19877 h 517983"/>
              <a:gd name="connsiteX2" fmla="*/ 1075372 w 1076633"/>
              <a:gd name="connsiteY2" fmla="*/ 71393 h 517983"/>
              <a:gd name="connsiteX3" fmla="*/ 869310 w 1076633"/>
              <a:gd name="connsiteY3" fmla="*/ 206621 h 517983"/>
              <a:gd name="connsiteX4" fmla="*/ 238245 w 1076633"/>
              <a:gd name="connsiteY4" fmla="*/ 457759 h 517983"/>
              <a:gd name="connsiteX5" fmla="*/ 19304 w 1076633"/>
              <a:gd name="connsiteY5" fmla="*/ 515714 h 517983"/>
              <a:gd name="connsiteX6" fmla="*/ 109456 w 1076633"/>
              <a:gd name="connsiteY6" fmla="*/ 406244 h 5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33" h="517983">
                <a:moveTo>
                  <a:pt x="109456" y="406244"/>
                </a:moveTo>
                <a:cubicBezTo>
                  <a:pt x="257563" y="323605"/>
                  <a:pt x="746961" y="75685"/>
                  <a:pt x="907947" y="19877"/>
                </a:cubicBezTo>
                <a:cubicBezTo>
                  <a:pt x="1068933" y="-35931"/>
                  <a:pt x="1081811" y="40269"/>
                  <a:pt x="1075372" y="71393"/>
                </a:cubicBezTo>
                <a:cubicBezTo>
                  <a:pt x="1068933" y="102517"/>
                  <a:pt x="1008831" y="142227"/>
                  <a:pt x="869310" y="206621"/>
                </a:cubicBezTo>
                <a:cubicBezTo>
                  <a:pt x="729789" y="271015"/>
                  <a:pt x="379913" y="406244"/>
                  <a:pt x="238245" y="457759"/>
                </a:cubicBezTo>
                <a:cubicBezTo>
                  <a:pt x="96577" y="509274"/>
                  <a:pt x="38622" y="524300"/>
                  <a:pt x="19304" y="515714"/>
                </a:cubicBezTo>
                <a:cubicBezTo>
                  <a:pt x="-14" y="507128"/>
                  <a:pt x="-38651" y="488883"/>
                  <a:pt x="109456" y="406244"/>
                </a:cubicBezTo>
                <a:close/>
              </a:path>
            </a:pathLst>
          </a:custGeom>
          <a:gradFill flip="none" rotWithShape="1">
            <a:gsLst>
              <a:gs pos="43000">
                <a:srgbClr val="FF5B2B">
                  <a:alpha val="70000"/>
                </a:srgbClr>
              </a:gs>
              <a:gs pos="54000">
                <a:schemeClr val="accent4">
                  <a:lumMod val="60000"/>
                  <a:lumOff val="40000"/>
                </a:schemeClr>
              </a:gs>
              <a:gs pos="23000">
                <a:srgbClr val="C00000">
                  <a:alpha val="70000"/>
                </a:srgbClr>
              </a:gs>
              <a:gs pos="53000">
                <a:schemeClr val="accent4">
                  <a:lumMod val="60000"/>
                  <a:lumOff val="40000"/>
                  <a:alpha val="70000"/>
                </a:schemeClr>
              </a:gs>
              <a:gs pos="68000">
                <a:schemeClr val="accent6">
                  <a:alpha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27397BA7-883A-4886-9D08-8D1A2B8C1995}"/>
              </a:ext>
            </a:extLst>
          </p:cNvPr>
          <p:cNvSpPr/>
          <p:nvPr/>
        </p:nvSpPr>
        <p:spPr>
          <a:xfrm rot="1523956">
            <a:off x="16506565" y="12017971"/>
            <a:ext cx="1120673" cy="596650"/>
          </a:xfrm>
          <a:custGeom>
            <a:avLst/>
            <a:gdLst>
              <a:gd name="connsiteX0" fmla="*/ 109456 w 1076633"/>
              <a:gd name="connsiteY0" fmla="*/ 406244 h 517983"/>
              <a:gd name="connsiteX1" fmla="*/ 907947 w 1076633"/>
              <a:gd name="connsiteY1" fmla="*/ 19877 h 517983"/>
              <a:gd name="connsiteX2" fmla="*/ 1075372 w 1076633"/>
              <a:gd name="connsiteY2" fmla="*/ 71393 h 517983"/>
              <a:gd name="connsiteX3" fmla="*/ 869310 w 1076633"/>
              <a:gd name="connsiteY3" fmla="*/ 206621 h 517983"/>
              <a:gd name="connsiteX4" fmla="*/ 238245 w 1076633"/>
              <a:gd name="connsiteY4" fmla="*/ 457759 h 517983"/>
              <a:gd name="connsiteX5" fmla="*/ 19304 w 1076633"/>
              <a:gd name="connsiteY5" fmla="*/ 515714 h 517983"/>
              <a:gd name="connsiteX6" fmla="*/ 109456 w 1076633"/>
              <a:gd name="connsiteY6" fmla="*/ 406244 h 5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33" h="517983">
                <a:moveTo>
                  <a:pt x="109456" y="406244"/>
                </a:moveTo>
                <a:cubicBezTo>
                  <a:pt x="257563" y="323605"/>
                  <a:pt x="746961" y="75685"/>
                  <a:pt x="907947" y="19877"/>
                </a:cubicBezTo>
                <a:cubicBezTo>
                  <a:pt x="1068933" y="-35931"/>
                  <a:pt x="1081811" y="40269"/>
                  <a:pt x="1075372" y="71393"/>
                </a:cubicBezTo>
                <a:cubicBezTo>
                  <a:pt x="1068933" y="102517"/>
                  <a:pt x="1008831" y="142227"/>
                  <a:pt x="869310" y="206621"/>
                </a:cubicBezTo>
                <a:cubicBezTo>
                  <a:pt x="729789" y="271015"/>
                  <a:pt x="379913" y="406244"/>
                  <a:pt x="238245" y="457759"/>
                </a:cubicBezTo>
                <a:cubicBezTo>
                  <a:pt x="96577" y="509274"/>
                  <a:pt x="38622" y="524300"/>
                  <a:pt x="19304" y="515714"/>
                </a:cubicBezTo>
                <a:cubicBezTo>
                  <a:pt x="-14" y="507128"/>
                  <a:pt x="-38651" y="488883"/>
                  <a:pt x="109456" y="406244"/>
                </a:cubicBezTo>
                <a:close/>
              </a:path>
            </a:pathLst>
          </a:custGeom>
          <a:gradFill flip="none" rotWithShape="1">
            <a:gsLst>
              <a:gs pos="52000">
                <a:schemeClr val="accent2">
                  <a:lumMod val="40000"/>
                  <a:lumOff val="60000"/>
                </a:schemeClr>
              </a:gs>
              <a:gs pos="40000">
                <a:srgbClr val="7030A0"/>
              </a:gs>
              <a:gs pos="64000">
                <a:schemeClr val="accent5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6F47E31-D4DF-4ED6-9C7E-AD9D7E11A79A}"/>
              </a:ext>
            </a:extLst>
          </p:cNvPr>
          <p:cNvSpPr txBox="1"/>
          <p:nvPr/>
        </p:nvSpPr>
        <p:spPr>
          <a:xfrm>
            <a:off x="17658916" y="11989477"/>
            <a:ext cx="1695884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栅瓣</a:t>
            </a:r>
            <a:endParaRPr lang="zh-CN" altLang="en-US" sz="3718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C03F45A9-62E3-4F53-9501-7F1FD6917F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701">
            <a:off x="11090069" y="6117779"/>
            <a:ext cx="1330983" cy="1195335"/>
          </a:xfrm>
          <a:prstGeom prst="rect">
            <a:avLst/>
          </a:prstGeom>
        </p:spPr>
      </p:pic>
      <p:pic>
        <p:nvPicPr>
          <p:cNvPr id="80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5156FF04-340D-493B-A3CF-486935D3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334" y="6463714"/>
            <a:ext cx="839437" cy="8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C9955BD4-404C-4FC2-99EC-DD866217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06" y="7548668"/>
            <a:ext cx="839437" cy="8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8F8EEA61-22C9-4911-B055-263FF112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691" y="7158282"/>
            <a:ext cx="839437" cy="83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9F2974AE-D945-48BB-976D-A06C3CEAD51B}"/>
              </a:ext>
            </a:extLst>
          </p:cNvPr>
          <p:cNvSpPr/>
          <p:nvPr/>
        </p:nvSpPr>
        <p:spPr>
          <a:xfrm rot="5132862">
            <a:off x="6090192" y="4991315"/>
            <a:ext cx="1801761" cy="912149"/>
          </a:xfrm>
          <a:custGeom>
            <a:avLst/>
            <a:gdLst>
              <a:gd name="connsiteX0" fmla="*/ 109456 w 1076633"/>
              <a:gd name="connsiteY0" fmla="*/ 406244 h 517983"/>
              <a:gd name="connsiteX1" fmla="*/ 907947 w 1076633"/>
              <a:gd name="connsiteY1" fmla="*/ 19877 h 517983"/>
              <a:gd name="connsiteX2" fmla="*/ 1075372 w 1076633"/>
              <a:gd name="connsiteY2" fmla="*/ 71393 h 517983"/>
              <a:gd name="connsiteX3" fmla="*/ 869310 w 1076633"/>
              <a:gd name="connsiteY3" fmla="*/ 206621 h 517983"/>
              <a:gd name="connsiteX4" fmla="*/ 238245 w 1076633"/>
              <a:gd name="connsiteY4" fmla="*/ 457759 h 517983"/>
              <a:gd name="connsiteX5" fmla="*/ 19304 w 1076633"/>
              <a:gd name="connsiteY5" fmla="*/ 515714 h 517983"/>
              <a:gd name="connsiteX6" fmla="*/ 109456 w 1076633"/>
              <a:gd name="connsiteY6" fmla="*/ 406244 h 5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33" h="517983">
                <a:moveTo>
                  <a:pt x="109456" y="406244"/>
                </a:moveTo>
                <a:cubicBezTo>
                  <a:pt x="257563" y="323605"/>
                  <a:pt x="746961" y="75685"/>
                  <a:pt x="907947" y="19877"/>
                </a:cubicBezTo>
                <a:cubicBezTo>
                  <a:pt x="1068933" y="-35931"/>
                  <a:pt x="1081811" y="40269"/>
                  <a:pt x="1075372" y="71393"/>
                </a:cubicBezTo>
                <a:cubicBezTo>
                  <a:pt x="1068933" y="102517"/>
                  <a:pt x="1008831" y="142227"/>
                  <a:pt x="869310" y="206621"/>
                </a:cubicBezTo>
                <a:cubicBezTo>
                  <a:pt x="729789" y="271015"/>
                  <a:pt x="379913" y="406244"/>
                  <a:pt x="238245" y="457759"/>
                </a:cubicBezTo>
                <a:cubicBezTo>
                  <a:pt x="96577" y="509274"/>
                  <a:pt x="38622" y="524300"/>
                  <a:pt x="19304" y="515714"/>
                </a:cubicBezTo>
                <a:cubicBezTo>
                  <a:pt x="-14" y="507128"/>
                  <a:pt x="-38651" y="488883"/>
                  <a:pt x="109456" y="406244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40000">
                <a:srgbClr val="7030A0"/>
              </a:gs>
              <a:gs pos="67000">
                <a:schemeClr val="accent5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D351403-7E2A-4E83-AFC7-B77974DC9E8C}"/>
              </a:ext>
            </a:extLst>
          </p:cNvPr>
          <p:cNvSpPr txBox="1"/>
          <p:nvPr/>
        </p:nvSpPr>
        <p:spPr>
          <a:xfrm>
            <a:off x="15407470" y="7578000"/>
            <a:ext cx="2314576" cy="60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307" dirty="0">
                <a:latin typeface="仿宋" panose="02010609060101010101" pitchFamily="49" charset="-122"/>
                <a:ea typeface="仿宋" panose="02010609060101010101" pitchFamily="49" charset="-122"/>
              </a:rPr>
              <a:t>协作传输</a:t>
            </a:r>
            <a:endParaRPr lang="zh-CN" altLang="en-US" sz="3307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A5DDEAA-A2A3-46FE-A621-0C481604E8B1}"/>
              </a:ext>
            </a:extLst>
          </p:cNvPr>
          <p:cNvSpPr txBox="1"/>
          <p:nvPr/>
        </p:nvSpPr>
        <p:spPr>
          <a:xfrm>
            <a:off x="5301786" y="7716021"/>
            <a:ext cx="3349660" cy="60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307" dirty="0">
                <a:latin typeface="仿宋" panose="02010609060101010101" pitchFamily="49" charset="-122"/>
                <a:ea typeface="仿宋" panose="02010609060101010101" pitchFamily="49" charset="-122"/>
              </a:rPr>
              <a:t>协作干扰控制</a:t>
            </a:r>
            <a:endParaRPr lang="zh-CN" altLang="en-US" sz="3307" dirty="0"/>
          </a:p>
        </p:txBody>
      </p:sp>
      <p:sp>
        <p:nvSpPr>
          <p:cNvPr id="103" name="任意多边形: 形状 102">
            <a:extLst>
              <a:ext uri="{FF2B5EF4-FFF2-40B4-BE49-F238E27FC236}">
                <a16:creationId xmlns:a16="http://schemas.microsoft.com/office/drawing/2014/main" id="{0005D7CA-876C-4469-AD05-67925ED5006D}"/>
              </a:ext>
            </a:extLst>
          </p:cNvPr>
          <p:cNvSpPr/>
          <p:nvPr/>
        </p:nvSpPr>
        <p:spPr>
          <a:xfrm rot="14583479">
            <a:off x="9429704" y="9292083"/>
            <a:ext cx="1777047" cy="847955"/>
          </a:xfrm>
          <a:custGeom>
            <a:avLst/>
            <a:gdLst>
              <a:gd name="connsiteX0" fmla="*/ 109456 w 1076633"/>
              <a:gd name="connsiteY0" fmla="*/ 406244 h 517983"/>
              <a:gd name="connsiteX1" fmla="*/ 907947 w 1076633"/>
              <a:gd name="connsiteY1" fmla="*/ 19877 h 517983"/>
              <a:gd name="connsiteX2" fmla="*/ 1075372 w 1076633"/>
              <a:gd name="connsiteY2" fmla="*/ 71393 h 517983"/>
              <a:gd name="connsiteX3" fmla="*/ 869310 w 1076633"/>
              <a:gd name="connsiteY3" fmla="*/ 206621 h 517983"/>
              <a:gd name="connsiteX4" fmla="*/ 238245 w 1076633"/>
              <a:gd name="connsiteY4" fmla="*/ 457759 h 517983"/>
              <a:gd name="connsiteX5" fmla="*/ 19304 w 1076633"/>
              <a:gd name="connsiteY5" fmla="*/ 515714 h 517983"/>
              <a:gd name="connsiteX6" fmla="*/ 109456 w 1076633"/>
              <a:gd name="connsiteY6" fmla="*/ 406244 h 5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33" h="517983">
                <a:moveTo>
                  <a:pt x="109456" y="406244"/>
                </a:moveTo>
                <a:cubicBezTo>
                  <a:pt x="257563" y="323605"/>
                  <a:pt x="746961" y="75685"/>
                  <a:pt x="907947" y="19877"/>
                </a:cubicBezTo>
                <a:cubicBezTo>
                  <a:pt x="1068933" y="-35931"/>
                  <a:pt x="1081811" y="40269"/>
                  <a:pt x="1075372" y="71393"/>
                </a:cubicBezTo>
                <a:cubicBezTo>
                  <a:pt x="1068933" y="102517"/>
                  <a:pt x="1008831" y="142227"/>
                  <a:pt x="869310" y="206621"/>
                </a:cubicBezTo>
                <a:cubicBezTo>
                  <a:pt x="729789" y="271015"/>
                  <a:pt x="379913" y="406244"/>
                  <a:pt x="238245" y="457759"/>
                </a:cubicBezTo>
                <a:cubicBezTo>
                  <a:pt x="96577" y="509274"/>
                  <a:pt x="38622" y="524300"/>
                  <a:pt x="19304" y="515714"/>
                </a:cubicBezTo>
                <a:cubicBezTo>
                  <a:pt x="-14" y="507128"/>
                  <a:pt x="-38651" y="488883"/>
                  <a:pt x="109456" y="406244"/>
                </a:cubicBezTo>
                <a:close/>
              </a:path>
            </a:pathLst>
          </a:custGeom>
          <a:gradFill flip="none" rotWithShape="1">
            <a:gsLst>
              <a:gs pos="43000">
                <a:srgbClr val="FF5B2B">
                  <a:alpha val="70000"/>
                </a:srgbClr>
              </a:gs>
              <a:gs pos="54000">
                <a:schemeClr val="accent4">
                  <a:lumMod val="60000"/>
                  <a:lumOff val="40000"/>
                </a:schemeClr>
              </a:gs>
              <a:gs pos="23000">
                <a:srgbClr val="C00000">
                  <a:alpha val="70000"/>
                </a:srgbClr>
              </a:gs>
              <a:gs pos="53000">
                <a:schemeClr val="accent4">
                  <a:lumMod val="60000"/>
                  <a:lumOff val="40000"/>
                  <a:alpha val="70000"/>
                </a:schemeClr>
              </a:gs>
              <a:gs pos="68000">
                <a:schemeClr val="accent6">
                  <a:alpha val="70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5937411-BF12-4198-95EC-F0EE76211B5B}"/>
              </a:ext>
            </a:extLst>
          </p:cNvPr>
          <p:cNvSpPr txBox="1"/>
          <p:nvPr/>
        </p:nvSpPr>
        <p:spPr>
          <a:xfrm>
            <a:off x="17616796" y="9932734"/>
            <a:ext cx="2147337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干扰信号</a:t>
            </a:r>
            <a:endParaRPr lang="zh-CN" altLang="en-US" sz="3718" dirty="0"/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0254B05-159B-4109-A182-6CE3084681E1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16459370" y="10264973"/>
            <a:ext cx="1157426" cy="5398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E53A160-B913-45CD-832D-EC82820B3DE5}"/>
              </a:ext>
            </a:extLst>
          </p:cNvPr>
          <p:cNvSpPr txBox="1"/>
          <p:nvPr/>
        </p:nvSpPr>
        <p:spPr>
          <a:xfrm>
            <a:off x="17588463" y="9211568"/>
            <a:ext cx="2147337" cy="66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718" dirty="0">
                <a:latin typeface="仿宋" panose="02010609060101010101" pitchFamily="49" charset="-122"/>
                <a:ea typeface="仿宋" panose="02010609060101010101" pitchFamily="49" charset="-122"/>
              </a:rPr>
              <a:t>通信信号</a:t>
            </a: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AEFB6D1-8F4B-4444-AD53-0D24330CC86E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16431036" y="9543807"/>
            <a:ext cx="1157427" cy="4945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35C27A4-956E-4F99-AE7A-EB69FFB1AD98}"/>
              </a:ext>
            </a:extLst>
          </p:cNvPr>
          <p:cNvCxnSpPr>
            <a:cxnSpLocks/>
          </p:cNvCxnSpPr>
          <p:nvPr/>
        </p:nvCxnSpPr>
        <p:spPr>
          <a:xfrm flipH="1" flipV="1">
            <a:off x="9709512" y="7473205"/>
            <a:ext cx="1446078" cy="253814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4633646D-4B55-4803-828F-0D257EDAAA03}"/>
              </a:ext>
            </a:extLst>
          </p:cNvPr>
          <p:cNvSpPr/>
          <p:nvPr/>
        </p:nvSpPr>
        <p:spPr>
          <a:xfrm rot="15921625">
            <a:off x="9769097" y="8714588"/>
            <a:ext cx="1801761" cy="912149"/>
          </a:xfrm>
          <a:custGeom>
            <a:avLst/>
            <a:gdLst>
              <a:gd name="connsiteX0" fmla="*/ 109456 w 1076633"/>
              <a:gd name="connsiteY0" fmla="*/ 406244 h 517983"/>
              <a:gd name="connsiteX1" fmla="*/ 907947 w 1076633"/>
              <a:gd name="connsiteY1" fmla="*/ 19877 h 517983"/>
              <a:gd name="connsiteX2" fmla="*/ 1075372 w 1076633"/>
              <a:gd name="connsiteY2" fmla="*/ 71393 h 517983"/>
              <a:gd name="connsiteX3" fmla="*/ 869310 w 1076633"/>
              <a:gd name="connsiteY3" fmla="*/ 206621 h 517983"/>
              <a:gd name="connsiteX4" fmla="*/ 238245 w 1076633"/>
              <a:gd name="connsiteY4" fmla="*/ 457759 h 517983"/>
              <a:gd name="connsiteX5" fmla="*/ 19304 w 1076633"/>
              <a:gd name="connsiteY5" fmla="*/ 515714 h 517983"/>
              <a:gd name="connsiteX6" fmla="*/ 109456 w 1076633"/>
              <a:gd name="connsiteY6" fmla="*/ 406244 h 51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633" h="517983">
                <a:moveTo>
                  <a:pt x="109456" y="406244"/>
                </a:moveTo>
                <a:cubicBezTo>
                  <a:pt x="257563" y="323605"/>
                  <a:pt x="746961" y="75685"/>
                  <a:pt x="907947" y="19877"/>
                </a:cubicBezTo>
                <a:cubicBezTo>
                  <a:pt x="1068933" y="-35931"/>
                  <a:pt x="1081811" y="40269"/>
                  <a:pt x="1075372" y="71393"/>
                </a:cubicBezTo>
                <a:cubicBezTo>
                  <a:pt x="1068933" y="102517"/>
                  <a:pt x="1008831" y="142227"/>
                  <a:pt x="869310" y="206621"/>
                </a:cubicBezTo>
                <a:cubicBezTo>
                  <a:pt x="729789" y="271015"/>
                  <a:pt x="379913" y="406244"/>
                  <a:pt x="238245" y="457759"/>
                </a:cubicBezTo>
                <a:cubicBezTo>
                  <a:pt x="96577" y="509274"/>
                  <a:pt x="38622" y="524300"/>
                  <a:pt x="19304" y="515714"/>
                </a:cubicBezTo>
                <a:cubicBezTo>
                  <a:pt x="-14" y="507128"/>
                  <a:pt x="-38651" y="488883"/>
                  <a:pt x="109456" y="406244"/>
                </a:cubicBezTo>
                <a:close/>
              </a:path>
            </a:pathLst>
          </a:custGeom>
          <a:gradFill flip="none" rotWithShape="1">
            <a:gsLst>
              <a:gs pos="54000">
                <a:schemeClr val="accent2">
                  <a:lumMod val="60000"/>
                  <a:lumOff val="40000"/>
                </a:schemeClr>
              </a:gs>
              <a:gs pos="40000">
                <a:srgbClr val="7030A0"/>
              </a:gs>
              <a:gs pos="67000">
                <a:schemeClr val="accent5">
                  <a:lumMod val="75000"/>
                </a:schemeClr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89973">
              <a:defRPr/>
            </a:pPr>
            <a:endParaRPr lang="zh-CN" altLang="en-US" sz="372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3" name="云形 122">
            <a:extLst>
              <a:ext uri="{FF2B5EF4-FFF2-40B4-BE49-F238E27FC236}">
                <a16:creationId xmlns:a16="http://schemas.microsoft.com/office/drawing/2014/main" id="{B02C47EF-5D2A-413E-A7B1-BB54F32B5F77}"/>
              </a:ext>
            </a:extLst>
          </p:cNvPr>
          <p:cNvSpPr/>
          <p:nvPr/>
        </p:nvSpPr>
        <p:spPr>
          <a:xfrm>
            <a:off x="14087049" y="9553900"/>
            <a:ext cx="1109429" cy="70471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889973">
              <a:defRPr/>
            </a:pPr>
            <a:endParaRPr lang="zh-CN" altLang="en-US" sz="5787" kern="0" dirty="0">
              <a:solidFill>
                <a:prstClr val="white"/>
              </a:solidFill>
              <a:latin typeface="等线"/>
              <a:ea typeface="等线" panose="02010600030101010101" pitchFamily="2" charset="-122"/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CE18FB8-7390-43E9-B06F-25831521E1AF}"/>
              </a:ext>
            </a:extLst>
          </p:cNvPr>
          <p:cNvCxnSpPr>
            <a:cxnSpLocks/>
          </p:cNvCxnSpPr>
          <p:nvPr/>
        </p:nvCxnSpPr>
        <p:spPr>
          <a:xfrm flipV="1">
            <a:off x="12344117" y="9932734"/>
            <a:ext cx="2281981" cy="3819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E26A3FCC-21AD-4565-8969-7201C85DEA7E}"/>
              </a:ext>
            </a:extLst>
          </p:cNvPr>
          <p:cNvCxnSpPr>
            <a:cxnSpLocks/>
          </p:cNvCxnSpPr>
          <p:nvPr/>
        </p:nvCxnSpPr>
        <p:spPr>
          <a:xfrm flipV="1">
            <a:off x="14613231" y="8103843"/>
            <a:ext cx="226360" cy="185830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65126BD-EC85-4909-8795-2636E3587A37}"/>
                  </a:ext>
                </a:extLst>
              </p:cNvPr>
              <p:cNvSpPr txBox="1"/>
              <p:nvPr/>
            </p:nvSpPr>
            <p:spPr>
              <a:xfrm>
                <a:off x="14215166" y="8861024"/>
                <a:ext cx="1022486" cy="60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307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 2" panose="05020102010507070707" pitchFamily="18" charset="2"/>
                        </a:rPr>
                        <m:t>×</m:t>
                      </m:r>
                    </m:oMath>
                  </m:oMathPara>
                </a14:m>
                <a:endParaRPr lang="zh-CN" altLang="en-US" sz="3307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65126BD-EC85-4909-8795-2636E358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166" y="8861024"/>
                <a:ext cx="1022486" cy="6012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B5C691-C658-4CF0-890E-CCC98F72C167}"/>
              </a:ext>
            </a:extLst>
          </p:cNvPr>
          <p:cNvGrpSpPr/>
          <p:nvPr/>
        </p:nvGrpSpPr>
        <p:grpSpPr>
          <a:xfrm>
            <a:off x="16124531" y="3825970"/>
            <a:ext cx="1463932" cy="2929375"/>
            <a:chOff x="5152835" y="4054523"/>
            <a:chExt cx="1463932" cy="2929375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3FF7E634-35C0-4409-8BCB-C0B8D68DD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3428" y="4483573"/>
              <a:ext cx="1443339" cy="2500325"/>
            </a:xfrm>
            <a:prstGeom prst="rect">
              <a:avLst/>
            </a:prstGeom>
          </p:spPr>
        </p:pic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D5F28EC-A806-4C35-A25A-418029B19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35" y="4296441"/>
              <a:ext cx="1381238" cy="432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0EC40A9-5112-43ED-A397-EE2FFFCFB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595" y="4365449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D3DE251A-1112-46A5-B7F0-0CAF5D4C4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81" y="4269547"/>
              <a:ext cx="1884" cy="258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1D38255-F4FD-4B3D-8645-AF63B28F0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512" y="4183352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0A3EB05-79EA-4636-BF49-5DC0E1716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752" y="4118456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4E43BD7-35A5-4380-A96B-9F7B89907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742" y="4479514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2AD1AB-6F96-4A49-8282-58BA3DC39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388" y="4054523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DA00911-DA3C-4F0A-AB86-F549F8C14AE6}"/>
              </a:ext>
            </a:extLst>
          </p:cNvPr>
          <p:cNvGrpSpPr/>
          <p:nvPr/>
        </p:nvGrpSpPr>
        <p:grpSpPr>
          <a:xfrm>
            <a:off x="10822481" y="10298444"/>
            <a:ext cx="1463932" cy="2929375"/>
            <a:chOff x="5152835" y="4054523"/>
            <a:chExt cx="1463932" cy="2929375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4A0E0D4-382F-40EA-B3D1-A745AD15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3428" y="4483573"/>
              <a:ext cx="1443339" cy="2500325"/>
            </a:xfrm>
            <a:prstGeom prst="rect">
              <a:avLst/>
            </a:prstGeom>
          </p:spPr>
        </p:pic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E98632B-DC9D-4052-8519-064AF7299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835" y="4296441"/>
              <a:ext cx="1381238" cy="4325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B7F220E-49DB-4131-BAA9-9CBB7581C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595" y="4365449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C7A4FB8E-26BD-41CE-BDC4-C115A29FA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81" y="4269547"/>
              <a:ext cx="1884" cy="258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84C2597-2A9D-40AD-B0D2-ACE2A704E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512" y="4183352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F156DDC-C77C-44B4-93DF-CE2D043EE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6752" y="4118456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10CD60F1-7C8D-443E-90BB-04B2EDE04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4742" y="4479514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91CB18A-C71E-4D72-9731-4B6EE14DC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388" y="4054523"/>
              <a:ext cx="4982" cy="2576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85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F0B48B6-6323-4A51-8DFD-FB0DBC08B657}"/>
              </a:ext>
            </a:extLst>
          </p:cNvPr>
          <p:cNvSpPr/>
          <p:nvPr/>
        </p:nvSpPr>
        <p:spPr>
          <a:xfrm>
            <a:off x="2446052" y="933520"/>
            <a:ext cx="9606724" cy="6572443"/>
          </a:xfrm>
          <a:prstGeom prst="roundRect">
            <a:avLst>
              <a:gd name="adj" fmla="val 5908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184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6EF34B-C976-4D25-ABF7-62FE391F2CE8}"/>
              </a:ext>
            </a:extLst>
          </p:cNvPr>
          <p:cNvSpPr txBox="1"/>
          <p:nvPr/>
        </p:nvSpPr>
        <p:spPr>
          <a:xfrm>
            <a:off x="2446052" y="1052307"/>
            <a:ext cx="96067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科学问题</a:t>
            </a:r>
            <a:r>
              <a:rPr lang="en-US" altLang="zh-CN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：信道稀疏特征下的通感融合理论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91116-6717-460D-BD75-BC3C7BFD0859}"/>
              </a:ext>
            </a:extLst>
          </p:cNvPr>
          <p:cNvSpPr/>
          <p:nvPr/>
        </p:nvSpPr>
        <p:spPr>
          <a:xfrm>
            <a:off x="2772708" y="1661366"/>
            <a:ext cx="8997951" cy="5631050"/>
          </a:xfrm>
          <a:prstGeom prst="rect">
            <a:avLst/>
          </a:prstGeom>
          <a:solidFill>
            <a:srgbClr val="FFFBF7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1B77F2-92EA-4E99-B32D-96BF36CAFDA6}"/>
              </a:ext>
            </a:extLst>
          </p:cNvPr>
          <p:cNvSpPr/>
          <p:nvPr/>
        </p:nvSpPr>
        <p:spPr>
          <a:xfrm>
            <a:off x="3054821" y="1898641"/>
            <a:ext cx="1499658" cy="519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MIMO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信道的通感性能域分析及波形设计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D23694-3944-450E-813F-B4D7C03AC19A}"/>
              </a:ext>
            </a:extLst>
          </p:cNvPr>
          <p:cNvSpPr/>
          <p:nvPr/>
        </p:nvSpPr>
        <p:spPr>
          <a:xfrm>
            <a:off x="5098909" y="2711724"/>
            <a:ext cx="1333856" cy="118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性能域及边界分析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C5ECB6-1E86-48C8-AE17-1D3974AFEED7}"/>
              </a:ext>
            </a:extLst>
          </p:cNvPr>
          <p:cNvSpPr/>
          <p:nvPr/>
        </p:nvSpPr>
        <p:spPr>
          <a:xfrm>
            <a:off x="5098909" y="4908159"/>
            <a:ext cx="1333856" cy="118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匹配稀疏信道设计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BBB5432-6C72-4E64-9FA0-3F873216197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554479" y="3306193"/>
            <a:ext cx="544430" cy="11895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1C02069-F255-48B9-BC1A-A578C7D39C6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554479" y="4495782"/>
            <a:ext cx="544430" cy="10068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48A9C16-0239-4B2F-95CE-60DD0483F282}"/>
              </a:ext>
            </a:extLst>
          </p:cNvPr>
          <p:cNvSpPr/>
          <p:nvPr/>
        </p:nvSpPr>
        <p:spPr>
          <a:xfrm>
            <a:off x="6503294" y="3187755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246B0F2-1826-4EE7-97CF-9230DC6785DB}"/>
              </a:ext>
            </a:extLst>
          </p:cNvPr>
          <p:cNvSpPr/>
          <p:nvPr/>
        </p:nvSpPr>
        <p:spPr>
          <a:xfrm>
            <a:off x="6503294" y="5384190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AB6162-6A98-48B4-9B0E-104044B7B3E8}"/>
              </a:ext>
            </a:extLst>
          </p:cNvPr>
          <p:cNvSpPr/>
          <p:nvPr/>
        </p:nvSpPr>
        <p:spPr>
          <a:xfrm>
            <a:off x="6850986" y="1898638"/>
            <a:ext cx="4637561" cy="280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8F4237-05CF-48E5-9C38-4CE8DB0B4932}"/>
              </a:ext>
            </a:extLst>
          </p:cNvPr>
          <p:cNvSpPr txBox="1"/>
          <p:nvPr/>
        </p:nvSpPr>
        <p:spPr>
          <a:xfrm>
            <a:off x="6924609" y="2018118"/>
            <a:ext cx="2178960" cy="74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稀疏信道统计模型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41EA32-6C11-4248-A72B-0E8A62A96129}"/>
              </a:ext>
            </a:extLst>
          </p:cNvPr>
          <p:cNvSpPr txBox="1"/>
          <p:nvPr/>
        </p:nvSpPr>
        <p:spPr>
          <a:xfrm>
            <a:off x="6924609" y="3083482"/>
            <a:ext cx="2178960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通感指标构建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4A002FF-167E-4725-A164-FEDBB992B874}"/>
              </a:ext>
            </a:extLst>
          </p:cNvPr>
          <p:cNvSpPr/>
          <p:nvPr/>
        </p:nvSpPr>
        <p:spPr>
          <a:xfrm>
            <a:off x="7056385" y="2439404"/>
            <a:ext cx="1915406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角度域特征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43AD9E-5DC9-441C-8055-BFFDD2F54D63}"/>
              </a:ext>
            </a:extLst>
          </p:cNvPr>
          <p:cNvSpPr/>
          <p:nvPr/>
        </p:nvSpPr>
        <p:spPr>
          <a:xfrm>
            <a:off x="7056385" y="3524140"/>
            <a:ext cx="1915406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通信信道容量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F87056-F391-4C2B-9F7C-828C59A9D436}"/>
              </a:ext>
            </a:extLst>
          </p:cNvPr>
          <p:cNvSpPr/>
          <p:nvPr/>
        </p:nvSpPr>
        <p:spPr>
          <a:xfrm>
            <a:off x="7056383" y="4083265"/>
            <a:ext cx="1915406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感知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CRB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DFD15E-41E1-4EF8-823C-18562B65F975}"/>
              </a:ext>
            </a:extLst>
          </p:cNvPr>
          <p:cNvSpPr/>
          <p:nvPr/>
        </p:nvSpPr>
        <p:spPr>
          <a:xfrm>
            <a:off x="9730556" y="2443121"/>
            <a:ext cx="1454107" cy="7446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通感融合性能边界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AFCA631-02E6-458F-ADB9-2EB58AE3F6A5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8971793" y="2657301"/>
            <a:ext cx="758766" cy="1581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E53183A-B03A-4DF6-85F4-B342A32629A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971793" y="2815436"/>
            <a:ext cx="758766" cy="9266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263DD29-51C9-4206-A911-B9E943440A3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971789" y="2815439"/>
            <a:ext cx="758767" cy="14857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87D43F6-EF74-4C97-B260-956151CC6B20}"/>
              </a:ext>
            </a:extLst>
          </p:cNvPr>
          <p:cNvSpPr/>
          <p:nvPr/>
        </p:nvSpPr>
        <p:spPr>
          <a:xfrm>
            <a:off x="9730556" y="3699174"/>
            <a:ext cx="1454107" cy="7446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多点协作通感性能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27B2BB-09FB-45AD-A970-ADFAE702D3B5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10457610" y="3187755"/>
            <a:ext cx="0" cy="511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BFBA346-DC1B-4245-AAE3-513308E71079}"/>
              </a:ext>
            </a:extLst>
          </p:cNvPr>
          <p:cNvSpPr txBox="1"/>
          <p:nvPr/>
        </p:nvSpPr>
        <p:spPr>
          <a:xfrm>
            <a:off x="10303169" y="3259918"/>
            <a:ext cx="965126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拓展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8B2871-BE48-4940-909B-298F0E8BABA8}"/>
              </a:ext>
            </a:extLst>
          </p:cNvPr>
          <p:cNvSpPr/>
          <p:nvPr/>
        </p:nvSpPr>
        <p:spPr>
          <a:xfrm flipV="1">
            <a:off x="6850986" y="4974663"/>
            <a:ext cx="4637561" cy="211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37760B-FA8B-419F-A993-52A5BAAB9A42}"/>
              </a:ext>
            </a:extLst>
          </p:cNvPr>
          <p:cNvSpPr txBox="1"/>
          <p:nvPr/>
        </p:nvSpPr>
        <p:spPr>
          <a:xfrm>
            <a:off x="7056385" y="5018099"/>
            <a:ext cx="2238509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波束斜视效应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514DED7-E146-49C9-9E08-D4F9C66D6DB9}"/>
              </a:ext>
            </a:extLst>
          </p:cNvPr>
          <p:cNvSpPr/>
          <p:nvPr/>
        </p:nvSpPr>
        <p:spPr>
          <a:xfrm>
            <a:off x="7056385" y="5432779"/>
            <a:ext cx="2238509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波束增益推导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51E95B-69C0-4DCB-87C8-923DA6E5EFA4}"/>
              </a:ext>
            </a:extLst>
          </p:cNvPr>
          <p:cNvSpPr/>
          <p:nvPr/>
        </p:nvSpPr>
        <p:spPr>
          <a:xfrm>
            <a:off x="7055329" y="6523639"/>
            <a:ext cx="2238509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感知方法建立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5A533B-509E-490F-9156-1AB77EC22C81}"/>
              </a:ext>
            </a:extLst>
          </p:cNvPr>
          <p:cNvSpPr/>
          <p:nvPr/>
        </p:nvSpPr>
        <p:spPr>
          <a:xfrm>
            <a:off x="9713113" y="5098465"/>
            <a:ext cx="1597970" cy="7446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波形设计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问题构建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4839B3B-FBB7-435D-925F-005F24B50C07}"/>
              </a:ext>
            </a:extLst>
          </p:cNvPr>
          <p:cNvSpPr/>
          <p:nvPr/>
        </p:nvSpPr>
        <p:spPr>
          <a:xfrm>
            <a:off x="9712058" y="6183644"/>
            <a:ext cx="1597970" cy="7446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低复杂度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求解算法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C05E641-F2FD-4299-94E5-EFE426F77D0C}"/>
              </a:ext>
            </a:extLst>
          </p:cNvPr>
          <p:cNvSpPr/>
          <p:nvPr/>
        </p:nvSpPr>
        <p:spPr>
          <a:xfrm>
            <a:off x="7055331" y="5982529"/>
            <a:ext cx="2238509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参数影响分析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93C3695-D98A-45CB-AA28-22D0A566B1A0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9294892" y="5470783"/>
            <a:ext cx="418218" cy="179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BFF3F3E-37B8-45EA-92BD-3DC413896133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 flipV="1">
            <a:off x="9293837" y="5470783"/>
            <a:ext cx="419273" cy="7296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AEB71FB2-F9E6-4098-8DA7-3CE24D8357C1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9293838" y="5470783"/>
            <a:ext cx="419275" cy="12707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E57AAAE-E7B4-46DC-94CA-FAD820C44956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10511041" y="5843099"/>
            <a:ext cx="1055" cy="34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E315C81-611B-4C53-84F0-9F52EE23C846}"/>
              </a:ext>
            </a:extLst>
          </p:cNvPr>
          <p:cNvSpPr/>
          <p:nvPr/>
        </p:nvSpPr>
        <p:spPr>
          <a:xfrm>
            <a:off x="12975522" y="933520"/>
            <a:ext cx="9606724" cy="6572443"/>
          </a:xfrm>
          <a:prstGeom prst="roundRect">
            <a:avLst>
              <a:gd name="adj" fmla="val 5908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184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A0EEF8A-2BFB-4374-B8B0-8FC77D34D631}"/>
              </a:ext>
            </a:extLst>
          </p:cNvPr>
          <p:cNvSpPr txBox="1"/>
          <p:nvPr/>
        </p:nvSpPr>
        <p:spPr>
          <a:xfrm>
            <a:off x="12975522" y="1034019"/>
            <a:ext cx="96067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科学问题</a:t>
            </a:r>
            <a:r>
              <a:rPr lang="en-US" altLang="zh-CN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：稀疏阵列特征下的通感融合理论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F8B74C6-E63B-4935-82B3-159C7316B775}"/>
              </a:ext>
            </a:extLst>
          </p:cNvPr>
          <p:cNvSpPr/>
          <p:nvPr/>
        </p:nvSpPr>
        <p:spPr>
          <a:xfrm>
            <a:off x="13302178" y="1661366"/>
            <a:ext cx="8997951" cy="5631050"/>
          </a:xfrm>
          <a:prstGeom prst="rect">
            <a:avLst/>
          </a:prstGeom>
          <a:solidFill>
            <a:srgbClr val="FFFBF7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30293C-E748-4619-BA9C-0E5B758A04D4}"/>
              </a:ext>
            </a:extLst>
          </p:cNvPr>
          <p:cNvSpPr/>
          <p:nvPr/>
        </p:nvSpPr>
        <p:spPr>
          <a:xfrm>
            <a:off x="13584291" y="1898641"/>
            <a:ext cx="1499658" cy="519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大规模稀疏阵列下通感性能域分析与传输优化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35FFABB-7AFF-4ADC-8403-D375E0EA396B}"/>
              </a:ext>
            </a:extLst>
          </p:cNvPr>
          <p:cNvSpPr/>
          <p:nvPr/>
        </p:nvSpPr>
        <p:spPr>
          <a:xfrm>
            <a:off x="15628379" y="2711724"/>
            <a:ext cx="1333856" cy="118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性能域及边界分析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E3357FC-818F-4268-B62A-5C4E17048B6E}"/>
              </a:ext>
            </a:extLst>
          </p:cNvPr>
          <p:cNvSpPr/>
          <p:nvPr/>
        </p:nvSpPr>
        <p:spPr>
          <a:xfrm>
            <a:off x="15628379" y="4908159"/>
            <a:ext cx="1333856" cy="118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匹配稀疏阵列优化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67C6B7C1-375E-419A-826B-758E8F6EF78E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 flipV="1">
            <a:off x="15083949" y="3306193"/>
            <a:ext cx="544430" cy="11895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7ED2624E-7CB9-4BA8-98A9-48DB6FD5A596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5083949" y="4495782"/>
            <a:ext cx="544430" cy="10068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045F3E5-1DBD-422F-8414-DE21A76B2007}"/>
              </a:ext>
            </a:extLst>
          </p:cNvPr>
          <p:cNvSpPr/>
          <p:nvPr/>
        </p:nvSpPr>
        <p:spPr>
          <a:xfrm>
            <a:off x="17032764" y="3187755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78EF2689-458C-4504-85E4-4F206964E461}"/>
              </a:ext>
            </a:extLst>
          </p:cNvPr>
          <p:cNvSpPr/>
          <p:nvPr/>
        </p:nvSpPr>
        <p:spPr>
          <a:xfrm>
            <a:off x="17032764" y="5384190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4DEE9AC-2C0D-4C78-AD42-5707878F68C3}"/>
              </a:ext>
            </a:extLst>
          </p:cNvPr>
          <p:cNvSpPr/>
          <p:nvPr/>
        </p:nvSpPr>
        <p:spPr>
          <a:xfrm>
            <a:off x="17380456" y="1898638"/>
            <a:ext cx="4637561" cy="2806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0F2C57E-3731-4B12-AD4E-7E4F3D192D2E}"/>
              </a:ext>
            </a:extLst>
          </p:cNvPr>
          <p:cNvSpPr txBox="1"/>
          <p:nvPr/>
        </p:nvSpPr>
        <p:spPr>
          <a:xfrm>
            <a:off x="17454075" y="1956301"/>
            <a:ext cx="2131326" cy="74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稀疏阵列传播模型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5638E7F-6CA9-40F6-A275-4CD0521E4126}"/>
              </a:ext>
            </a:extLst>
          </p:cNvPr>
          <p:cNvSpPr txBox="1"/>
          <p:nvPr/>
        </p:nvSpPr>
        <p:spPr>
          <a:xfrm>
            <a:off x="17454078" y="3474674"/>
            <a:ext cx="2178960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栅瓣特征分析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6542337-4C1B-4C7A-B6E7-548E8B4408F0}"/>
              </a:ext>
            </a:extLst>
          </p:cNvPr>
          <p:cNvSpPr/>
          <p:nvPr/>
        </p:nvSpPr>
        <p:spPr>
          <a:xfrm>
            <a:off x="17584797" y="2349706"/>
            <a:ext cx="1916462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远场传播模型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31031D-6A97-4587-92D6-3E6310359D18}"/>
              </a:ext>
            </a:extLst>
          </p:cNvPr>
          <p:cNvSpPr/>
          <p:nvPr/>
        </p:nvSpPr>
        <p:spPr>
          <a:xfrm>
            <a:off x="17585853" y="3878387"/>
            <a:ext cx="1915406" cy="726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稀疏结构与栅瓣分布关系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2E0C507-F811-4C4F-90E4-1775F9CCE754}"/>
              </a:ext>
            </a:extLst>
          </p:cNvPr>
          <p:cNvSpPr/>
          <p:nvPr/>
        </p:nvSpPr>
        <p:spPr>
          <a:xfrm>
            <a:off x="20260027" y="2353423"/>
            <a:ext cx="1537735" cy="7446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通感融合性能边界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BBD34256-87F7-454C-B085-DFBCC516810E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19501257" y="2567604"/>
            <a:ext cx="758767" cy="1581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C2E7634-C163-4B1D-BD56-FC70276CEE77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9501257" y="2725741"/>
            <a:ext cx="758767" cy="4075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8B767650-E94C-44BC-A27A-6BD2C3FA22DD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19501261" y="2725738"/>
            <a:ext cx="758766" cy="15157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614DF64-C697-4788-A9EB-5A5D8E73A99F}"/>
              </a:ext>
            </a:extLst>
          </p:cNvPr>
          <p:cNvSpPr/>
          <p:nvPr/>
        </p:nvSpPr>
        <p:spPr>
          <a:xfrm>
            <a:off x="20260027" y="3720479"/>
            <a:ext cx="1537735" cy="726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阵列稀疏特征影响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5414D60-DD7A-43AD-B1F8-42A3F969454D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21028893" y="3098054"/>
            <a:ext cx="0" cy="622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765FF7A9-0FCF-4DB2-93D2-E2B204209FDE}"/>
              </a:ext>
            </a:extLst>
          </p:cNvPr>
          <p:cNvSpPr txBox="1"/>
          <p:nvPr/>
        </p:nvSpPr>
        <p:spPr>
          <a:xfrm>
            <a:off x="20874369" y="3200322"/>
            <a:ext cx="965126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揭示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F52A428-EFD8-4EF8-A7D5-F8A3E1EB213C}"/>
              </a:ext>
            </a:extLst>
          </p:cNvPr>
          <p:cNvSpPr/>
          <p:nvPr/>
        </p:nvSpPr>
        <p:spPr>
          <a:xfrm flipV="1">
            <a:off x="17380456" y="4974663"/>
            <a:ext cx="4637561" cy="2118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216339C-B4C5-412E-8F0C-47E3C4CF766B}"/>
              </a:ext>
            </a:extLst>
          </p:cNvPr>
          <p:cNvSpPr/>
          <p:nvPr/>
        </p:nvSpPr>
        <p:spPr>
          <a:xfrm>
            <a:off x="17584795" y="5227132"/>
            <a:ext cx="1549723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阵元位置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0B5B84C-7DDD-4122-BC4C-5F86E7E52F92}"/>
              </a:ext>
            </a:extLst>
          </p:cNvPr>
          <p:cNvSpPr/>
          <p:nvPr/>
        </p:nvSpPr>
        <p:spPr>
          <a:xfrm>
            <a:off x="17582395" y="6472692"/>
            <a:ext cx="1549723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通感波形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189A702-2615-4117-810F-5B9B78510090}"/>
              </a:ext>
            </a:extLst>
          </p:cNvPr>
          <p:cNvSpPr/>
          <p:nvPr/>
        </p:nvSpPr>
        <p:spPr>
          <a:xfrm>
            <a:off x="20015426" y="5655213"/>
            <a:ext cx="1805251" cy="8174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动态联合优化设计算法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46BF617-E6EA-4C6F-B472-6E3A7D685DCB}"/>
              </a:ext>
            </a:extLst>
          </p:cNvPr>
          <p:cNvSpPr/>
          <p:nvPr/>
        </p:nvSpPr>
        <p:spPr>
          <a:xfrm>
            <a:off x="17582393" y="5852464"/>
            <a:ext cx="1549723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天线选择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6B8A0C7-C4DA-42C6-A245-8EFACCAEB609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19134518" y="5445032"/>
            <a:ext cx="880908" cy="618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48074DB8-D74D-41C9-B370-DE6C205D71BC}"/>
              </a:ext>
            </a:extLst>
          </p:cNvPr>
          <p:cNvCxnSpPr>
            <a:cxnSpLocks/>
            <a:stCxn id="86" idx="3"/>
            <a:endCxn id="84" idx="1"/>
          </p:cNvCxnSpPr>
          <p:nvPr/>
        </p:nvCxnSpPr>
        <p:spPr>
          <a:xfrm flipV="1">
            <a:off x="19132116" y="6063953"/>
            <a:ext cx="883310" cy="6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DDF24470-679D-42F6-8ED9-A34F3BC85824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 flipV="1">
            <a:off x="19132118" y="6063953"/>
            <a:ext cx="883308" cy="6266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A7EA5573-1022-4E08-92C3-FCC66CC12C1B}"/>
              </a:ext>
            </a:extLst>
          </p:cNvPr>
          <p:cNvSpPr/>
          <p:nvPr/>
        </p:nvSpPr>
        <p:spPr>
          <a:xfrm>
            <a:off x="17584797" y="2915406"/>
            <a:ext cx="1916462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近场传播模型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35BDE735-0D57-4D8F-8250-DE74F54FD2B9}"/>
              </a:ext>
            </a:extLst>
          </p:cNvPr>
          <p:cNvSpPr/>
          <p:nvPr/>
        </p:nvSpPr>
        <p:spPr>
          <a:xfrm>
            <a:off x="2446050" y="8121815"/>
            <a:ext cx="20136193" cy="5326378"/>
          </a:xfrm>
          <a:prstGeom prst="roundRect">
            <a:avLst>
              <a:gd name="adj" fmla="val 5908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184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DA33225-A65B-464E-A1E2-C757037653D5}"/>
              </a:ext>
            </a:extLst>
          </p:cNvPr>
          <p:cNvSpPr txBox="1"/>
          <p:nvPr/>
        </p:nvSpPr>
        <p:spPr>
          <a:xfrm>
            <a:off x="2446050" y="8204027"/>
            <a:ext cx="20136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科学问题</a:t>
            </a:r>
            <a:r>
              <a:rPr lang="en-US" altLang="zh-CN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：信道与阵列双稀疏特征下的通感融合方法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66C6B99-8081-4B8B-9265-9AB6F25E70B1}"/>
              </a:ext>
            </a:extLst>
          </p:cNvPr>
          <p:cNvSpPr/>
          <p:nvPr/>
        </p:nvSpPr>
        <p:spPr>
          <a:xfrm>
            <a:off x="2772711" y="8761961"/>
            <a:ext cx="19527420" cy="4438399"/>
          </a:xfrm>
          <a:prstGeom prst="rect">
            <a:avLst/>
          </a:prstGeom>
          <a:solidFill>
            <a:srgbClr val="FFFBF7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184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F0D39B0-F8DA-4AB5-BD3D-346FABF3379B}"/>
              </a:ext>
            </a:extLst>
          </p:cNvPr>
          <p:cNvSpPr/>
          <p:nvPr/>
        </p:nvSpPr>
        <p:spPr>
          <a:xfrm>
            <a:off x="9168198" y="8996854"/>
            <a:ext cx="6489595" cy="629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高频双稀疏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MIMO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的通信感知融合设计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E2AEFE8-0C61-4AD0-9813-019DCE0B9DFF}"/>
              </a:ext>
            </a:extLst>
          </p:cNvPr>
          <p:cNvSpPr/>
          <p:nvPr/>
        </p:nvSpPr>
        <p:spPr>
          <a:xfrm>
            <a:off x="4061278" y="9934514"/>
            <a:ext cx="426628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信道信息与目标参数联合获取</a:t>
            </a:r>
          </a:p>
        </p:txBody>
      </p:sp>
      <p:sp>
        <p:nvSpPr>
          <p:cNvPr id="144" name="箭头: 右 143">
            <a:extLst>
              <a:ext uri="{FF2B5EF4-FFF2-40B4-BE49-F238E27FC236}">
                <a16:creationId xmlns:a16="http://schemas.microsoft.com/office/drawing/2014/main" id="{0D7D6336-1374-44B1-AC8A-092304FA450A}"/>
              </a:ext>
            </a:extLst>
          </p:cNvPr>
          <p:cNvSpPr/>
          <p:nvPr/>
        </p:nvSpPr>
        <p:spPr>
          <a:xfrm rot="5400000">
            <a:off x="6053884" y="10517909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F563872-5608-4B7F-8845-AAA8EB8BD982}"/>
              </a:ext>
            </a:extLst>
          </p:cNvPr>
          <p:cNvSpPr/>
          <p:nvPr/>
        </p:nvSpPr>
        <p:spPr>
          <a:xfrm>
            <a:off x="10283146" y="9936045"/>
            <a:ext cx="426628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用户调度与通感一体传输联合优化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0377FBD-CD71-425F-8BC8-7363BF7223B4}"/>
              </a:ext>
            </a:extLst>
          </p:cNvPr>
          <p:cNvSpPr/>
          <p:nvPr/>
        </p:nvSpPr>
        <p:spPr>
          <a:xfrm>
            <a:off x="16505015" y="9934514"/>
            <a:ext cx="4266289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稀疏性互补的多站协作与资源配置</a:t>
            </a:r>
          </a:p>
        </p:txBody>
      </p: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D958D246-46E3-4F3A-A870-F13F2C2302B2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5400000">
            <a:off x="9149537" y="6671054"/>
            <a:ext cx="308347" cy="6218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9D48BF5F-8138-4C49-BCDB-2F50067952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88644" y="9803133"/>
            <a:ext cx="252000" cy="32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52B1D1D4-A162-4A16-9C7C-EAF2C57B87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99575" y="6670077"/>
            <a:ext cx="252000" cy="62251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AB28C741-68C2-4061-99E7-D486471E41CD}"/>
              </a:ext>
            </a:extLst>
          </p:cNvPr>
          <p:cNvSpPr/>
          <p:nvPr/>
        </p:nvSpPr>
        <p:spPr>
          <a:xfrm>
            <a:off x="3072664" y="10793123"/>
            <a:ext cx="6030905" cy="217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37E25519-2E4B-4359-A434-024C3E376724}"/>
              </a:ext>
            </a:extLst>
          </p:cNvPr>
          <p:cNvSpPr txBox="1"/>
          <p:nvPr/>
        </p:nvSpPr>
        <p:spPr>
          <a:xfrm>
            <a:off x="3368237" y="10840860"/>
            <a:ext cx="2393153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栅瓣空域分布特征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9AFA679-4BEB-4FA0-8561-8727D20814C6}"/>
              </a:ext>
            </a:extLst>
          </p:cNvPr>
          <p:cNvSpPr/>
          <p:nvPr/>
        </p:nvSpPr>
        <p:spPr>
          <a:xfrm>
            <a:off x="3373952" y="11244114"/>
            <a:ext cx="2393153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阵列几何结构与栅瓣空间分布分析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D334286F-12E8-46CC-B95F-7EAE8C725BC6}"/>
              </a:ext>
            </a:extLst>
          </p:cNvPr>
          <p:cNvSpPr/>
          <p:nvPr/>
        </p:nvSpPr>
        <p:spPr>
          <a:xfrm>
            <a:off x="9486837" y="10790137"/>
            <a:ext cx="6141545" cy="217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5093D197-BE2F-4B3C-B0D4-12CFFC20185E}"/>
              </a:ext>
            </a:extLst>
          </p:cNvPr>
          <p:cNvSpPr/>
          <p:nvPr/>
        </p:nvSpPr>
        <p:spPr>
          <a:xfrm>
            <a:off x="9176099" y="11711592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ACB12059-24FB-4FF5-9016-145291A4F4FE}"/>
              </a:ext>
            </a:extLst>
          </p:cNvPr>
          <p:cNvSpPr/>
          <p:nvPr/>
        </p:nvSpPr>
        <p:spPr>
          <a:xfrm>
            <a:off x="16011648" y="10790137"/>
            <a:ext cx="5956263" cy="217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97" name="箭头: 右 196">
            <a:extLst>
              <a:ext uri="{FF2B5EF4-FFF2-40B4-BE49-F238E27FC236}">
                <a16:creationId xmlns:a16="http://schemas.microsoft.com/office/drawing/2014/main" id="{3E8DD68F-086C-481C-847C-4D167FCF231C}"/>
              </a:ext>
            </a:extLst>
          </p:cNvPr>
          <p:cNvSpPr/>
          <p:nvPr/>
        </p:nvSpPr>
        <p:spPr>
          <a:xfrm>
            <a:off x="15700580" y="11711592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CE306CA8-3148-41C2-A6E4-7EC866B6C854}"/>
              </a:ext>
            </a:extLst>
          </p:cNvPr>
          <p:cNvSpPr txBox="1"/>
          <p:nvPr/>
        </p:nvSpPr>
        <p:spPr>
          <a:xfrm>
            <a:off x="6375725" y="10851857"/>
            <a:ext cx="2391721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波束增益数学表征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6BC8CBE-E3CD-42B4-8AAB-09E99EA7345B}"/>
              </a:ext>
            </a:extLst>
          </p:cNvPr>
          <p:cNvSpPr/>
          <p:nvPr/>
        </p:nvSpPr>
        <p:spPr>
          <a:xfrm>
            <a:off x="6375726" y="11244114"/>
            <a:ext cx="2391723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角度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波束增益数学表征图谱构建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DB88329-A09F-4BCF-AA22-D3FCA3958C02}"/>
              </a:ext>
            </a:extLst>
          </p:cNvPr>
          <p:cNvCxnSpPr>
            <a:cxnSpLocks/>
            <a:stCxn id="193" idx="3"/>
            <a:endCxn id="199" idx="1"/>
          </p:cNvCxnSpPr>
          <p:nvPr/>
        </p:nvCxnSpPr>
        <p:spPr>
          <a:xfrm>
            <a:off x="5767105" y="11604114"/>
            <a:ext cx="608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>
            <a:extLst>
              <a:ext uri="{FF2B5EF4-FFF2-40B4-BE49-F238E27FC236}">
                <a16:creationId xmlns:a16="http://schemas.microsoft.com/office/drawing/2014/main" id="{2DB59896-7B56-4512-B479-CAF106BA4928}"/>
              </a:ext>
            </a:extLst>
          </p:cNvPr>
          <p:cNvSpPr/>
          <p:nvPr/>
        </p:nvSpPr>
        <p:spPr>
          <a:xfrm>
            <a:off x="3368237" y="12317413"/>
            <a:ext cx="5399210" cy="4357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双稀疏动态分层码本与波束训练设计</a:t>
            </a:r>
          </a:p>
        </p:txBody>
      </p: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C9D92659-12FC-46E9-BD60-F8AEF27300E2}"/>
              </a:ext>
            </a:extLst>
          </p:cNvPr>
          <p:cNvCxnSpPr>
            <a:cxnSpLocks/>
            <a:endCxn id="203" idx="0"/>
          </p:cNvCxnSpPr>
          <p:nvPr/>
        </p:nvCxnSpPr>
        <p:spPr>
          <a:xfrm rot="16200000" flipH="1">
            <a:off x="5145085" y="11394656"/>
            <a:ext cx="348199" cy="1497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2FA6FB72-39B7-468A-8255-7A27EC518277}"/>
              </a:ext>
            </a:extLst>
          </p:cNvPr>
          <p:cNvCxnSpPr>
            <a:cxnSpLocks/>
            <a:endCxn id="203" idx="0"/>
          </p:cNvCxnSpPr>
          <p:nvPr/>
        </p:nvCxnSpPr>
        <p:spPr>
          <a:xfrm rot="5400000">
            <a:off x="6645616" y="11391442"/>
            <a:ext cx="348199" cy="1503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9E9A41DB-0F7A-4851-974A-2ADA30BD5BB6}"/>
              </a:ext>
            </a:extLst>
          </p:cNvPr>
          <p:cNvSpPr txBox="1"/>
          <p:nvPr/>
        </p:nvSpPr>
        <p:spPr>
          <a:xfrm>
            <a:off x="9712056" y="10844908"/>
            <a:ext cx="2616945" cy="40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信道稀疏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阵列稀疏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63108976-1AF8-408D-B5EA-0CB49376A87C}"/>
              </a:ext>
            </a:extLst>
          </p:cNvPr>
          <p:cNvSpPr txBox="1"/>
          <p:nvPr/>
        </p:nvSpPr>
        <p:spPr>
          <a:xfrm>
            <a:off x="12802176" y="10853269"/>
            <a:ext cx="2393153" cy="74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阵列稀疏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信道稀疏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83959CA5-CDD8-4AFB-B6A6-D7C7AF2AA3EB}"/>
              </a:ext>
            </a:extLst>
          </p:cNvPr>
          <p:cNvSpPr/>
          <p:nvPr/>
        </p:nvSpPr>
        <p:spPr>
          <a:xfrm>
            <a:off x="9713487" y="11251814"/>
            <a:ext cx="2616944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稀疏信道下接收机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栅瓣干扰定量分析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1F6C633-18CB-4AFC-ADE5-4D217B813C6E}"/>
              </a:ext>
            </a:extLst>
          </p:cNvPr>
          <p:cNvSpPr/>
          <p:nvPr/>
        </p:nvSpPr>
        <p:spPr>
          <a:xfrm>
            <a:off x="12690279" y="11249008"/>
            <a:ext cx="2616944" cy="72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栅瓣虚拟多径与信号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自由度关系刻画</a:t>
            </a: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26E66BCC-50BE-4DB0-B8BD-B70912C3A1C4}"/>
              </a:ext>
            </a:extLst>
          </p:cNvPr>
          <p:cNvSpPr/>
          <p:nvPr/>
        </p:nvSpPr>
        <p:spPr>
          <a:xfrm>
            <a:off x="9639603" y="12305938"/>
            <a:ext cx="5667620" cy="43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双稀疏下一体化传输与调度联合优化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794E80A-A1A3-4B20-B6E0-14BAEFA90EE1}"/>
              </a:ext>
            </a:extLst>
          </p:cNvPr>
          <p:cNvSpPr/>
          <p:nvPr/>
        </p:nvSpPr>
        <p:spPr>
          <a:xfrm>
            <a:off x="16189435" y="11153537"/>
            <a:ext cx="2321233" cy="73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多站协作跨界点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感知方法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88FFA321-F471-49D0-B92F-F08E977D6B27}"/>
              </a:ext>
            </a:extLst>
          </p:cNvPr>
          <p:cNvSpPr/>
          <p:nvPr/>
        </p:nvSpPr>
        <p:spPr>
          <a:xfrm>
            <a:off x="16189223" y="12012753"/>
            <a:ext cx="2321234" cy="7321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多站协作覆盖与干扰抵消方法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231E47C3-00FE-4BE4-992B-AF3B45857B79}"/>
              </a:ext>
            </a:extLst>
          </p:cNvPr>
          <p:cNvSpPr/>
          <p:nvPr/>
        </p:nvSpPr>
        <p:spPr>
          <a:xfrm>
            <a:off x="18977957" y="11153536"/>
            <a:ext cx="1282068" cy="1464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多站资源分配优化问题构建</a:t>
            </a:r>
          </a:p>
        </p:txBody>
      </p: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A9A4DD4E-C16B-4FE3-9266-90C19C6D2B5C}"/>
              </a:ext>
            </a:extLst>
          </p:cNvPr>
          <p:cNvCxnSpPr>
            <a:cxnSpLocks/>
            <a:stCxn id="235" idx="3"/>
            <a:endCxn id="237" idx="1"/>
          </p:cNvCxnSpPr>
          <p:nvPr/>
        </p:nvCxnSpPr>
        <p:spPr>
          <a:xfrm>
            <a:off x="18510668" y="11518937"/>
            <a:ext cx="467289" cy="3670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B113E50A-3BF7-4C72-B91C-278F0C3087AD}"/>
              </a:ext>
            </a:extLst>
          </p:cNvPr>
          <p:cNvCxnSpPr>
            <a:cxnSpLocks/>
            <a:stCxn id="236" idx="3"/>
            <a:endCxn id="237" idx="1"/>
          </p:cNvCxnSpPr>
          <p:nvPr/>
        </p:nvCxnSpPr>
        <p:spPr>
          <a:xfrm flipV="1">
            <a:off x="18510457" y="11885960"/>
            <a:ext cx="467500" cy="4928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>
            <a:extLst>
              <a:ext uri="{FF2B5EF4-FFF2-40B4-BE49-F238E27FC236}">
                <a16:creationId xmlns:a16="http://schemas.microsoft.com/office/drawing/2014/main" id="{D06E6F6F-C52D-4AB7-B278-B360842F51D6}"/>
              </a:ext>
            </a:extLst>
          </p:cNvPr>
          <p:cNvSpPr/>
          <p:nvPr/>
        </p:nvSpPr>
        <p:spPr>
          <a:xfrm>
            <a:off x="20586685" y="11153536"/>
            <a:ext cx="1276022" cy="14648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低开销分布式算法</a:t>
            </a:r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666C3137-FFF4-4053-95D3-DFB876144383}"/>
              </a:ext>
            </a:extLst>
          </p:cNvPr>
          <p:cNvCxnSpPr>
            <a:cxnSpLocks/>
            <a:stCxn id="237" idx="3"/>
            <a:endCxn id="243" idx="1"/>
          </p:cNvCxnSpPr>
          <p:nvPr/>
        </p:nvCxnSpPr>
        <p:spPr>
          <a:xfrm>
            <a:off x="20260025" y="11885960"/>
            <a:ext cx="3266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箭头: 右 256">
            <a:extLst>
              <a:ext uri="{FF2B5EF4-FFF2-40B4-BE49-F238E27FC236}">
                <a16:creationId xmlns:a16="http://schemas.microsoft.com/office/drawing/2014/main" id="{1B110E11-DCB3-42A9-A435-92824658B16A}"/>
              </a:ext>
            </a:extLst>
          </p:cNvPr>
          <p:cNvSpPr/>
          <p:nvPr/>
        </p:nvSpPr>
        <p:spPr>
          <a:xfrm rot="5400000">
            <a:off x="12284583" y="10517911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258" name="箭头: 右 257">
            <a:extLst>
              <a:ext uri="{FF2B5EF4-FFF2-40B4-BE49-F238E27FC236}">
                <a16:creationId xmlns:a16="http://schemas.microsoft.com/office/drawing/2014/main" id="{4FFA80D9-104F-4C78-9D90-0509C55285A4}"/>
              </a:ext>
            </a:extLst>
          </p:cNvPr>
          <p:cNvSpPr/>
          <p:nvPr/>
        </p:nvSpPr>
        <p:spPr>
          <a:xfrm rot="5400000">
            <a:off x="18533398" y="10518242"/>
            <a:ext cx="256130" cy="23687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sp>
        <p:nvSpPr>
          <p:cNvPr id="259" name="箭头: 下 258">
            <a:extLst>
              <a:ext uri="{FF2B5EF4-FFF2-40B4-BE49-F238E27FC236}">
                <a16:creationId xmlns:a16="http://schemas.microsoft.com/office/drawing/2014/main" id="{80B97E52-1D2B-4824-8032-E65E4FC5C704}"/>
              </a:ext>
            </a:extLst>
          </p:cNvPr>
          <p:cNvSpPr/>
          <p:nvPr/>
        </p:nvSpPr>
        <p:spPr>
          <a:xfrm>
            <a:off x="6692428" y="7523185"/>
            <a:ext cx="597996" cy="580627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4"/>
          </a:p>
        </p:txBody>
      </p:sp>
      <p:sp>
        <p:nvSpPr>
          <p:cNvPr id="260" name="箭头: 下 259">
            <a:extLst>
              <a:ext uri="{FF2B5EF4-FFF2-40B4-BE49-F238E27FC236}">
                <a16:creationId xmlns:a16="http://schemas.microsoft.com/office/drawing/2014/main" id="{F65C8D40-286C-4736-BD4B-694D5A77A80B}"/>
              </a:ext>
            </a:extLst>
          </p:cNvPr>
          <p:cNvSpPr/>
          <p:nvPr/>
        </p:nvSpPr>
        <p:spPr>
          <a:xfrm>
            <a:off x="17475833" y="7523185"/>
            <a:ext cx="597996" cy="580627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4"/>
          </a:p>
        </p:txBody>
      </p:sp>
      <p:sp>
        <p:nvSpPr>
          <p:cNvPr id="262" name="箭头: 左右 261">
            <a:extLst>
              <a:ext uri="{FF2B5EF4-FFF2-40B4-BE49-F238E27FC236}">
                <a16:creationId xmlns:a16="http://schemas.microsoft.com/office/drawing/2014/main" id="{E537EB63-D12D-4B9C-957B-7C8C2B24CDB6}"/>
              </a:ext>
            </a:extLst>
          </p:cNvPr>
          <p:cNvSpPr/>
          <p:nvPr/>
        </p:nvSpPr>
        <p:spPr>
          <a:xfrm>
            <a:off x="12063633" y="3947049"/>
            <a:ext cx="906314" cy="615663"/>
          </a:xfrm>
          <a:prstGeom prst="leftRightArrow">
            <a:avLst>
              <a:gd name="adj1" fmla="val 41603"/>
              <a:gd name="adj2" fmla="val 41604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1844" tIns="80922" rIns="161844" bIns="809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zh-CN" altLang="en-US" sz="2000"/>
          </a:p>
        </p:txBody>
      </p: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5DC7A15D-AB0E-4AB2-9828-4572F557D0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08327" y="11386325"/>
            <a:ext cx="348199" cy="14973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3A882C7D-7855-44E2-8902-AFD8E7817A22}"/>
              </a:ext>
            </a:extLst>
          </p:cNvPr>
          <p:cNvCxnSpPr>
            <a:cxnSpLocks/>
          </p:cNvCxnSpPr>
          <p:nvPr/>
        </p:nvCxnSpPr>
        <p:spPr>
          <a:xfrm rot="5400000">
            <a:off x="13108858" y="11383111"/>
            <a:ext cx="348199" cy="15037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8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3990F2-FC09-45D7-AC2E-3D990B011F1E}"/>
              </a:ext>
            </a:extLst>
          </p:cNvPr>
          <p:cNvSpPr>
            <a:spLocks noGrp="1"/>
          </p:cNvSpPr>
          <p:nvPr/>
        </p:nvSpPr>
        <p:spPr>
          <a:xfrm>
            <a:off x="3219189" y="2479980"/>
            <a:ext cx="18899981" cy="4934995"/>
          </a:xfrm>
          <a:prstGeom prst="rect">
            <a:avLst/>
          </a:prstGeom>
        </p:spPr>
        <p:txBody>
          <a:bodyPr vert="horz" lIns="189000" tIns="94500" rIns="189000" bIns="9450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889973"/>
            <a:endParaRPr lang="zh-CN" altLang="en-US" sz="12401" dirty="0">
              <a:solidFill>
                <a:prstClr val="black"/>
              </a:solidFill>
              <a:latin typeface="等线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B5F159-4E6F-48E7-9392-5DA39541B6EE}"/>
              </a:ext>
            </a:extLst>
          </p:cNvPr>
          <p:cNvSpPr>
            <a:spLocks noGrp="1"/>
          </p:cNvSpPr>
          <p:nvPr/>
        </p:nvSpPr>
        <p:spPr>
          <a:xfrm>
            <a:off x="3219189" y="7605288"/>
            <a:ext cx="18899981" cy="3422339"/>
          </a:xfrm>
          <a:prstGeom prst="rect">
            <a:avLst/>
          </a:prstGeom>
        </p:spPr>
        <p:txBody>
          <a:bodyPr vert="horz" lIns="189000" tIns="94500" rIns="189000" bIns="9450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889973">
              <a:spcBef>
                <a:spcPts val="2067"/>
              </a:spcBef>
            </a:pPr>
            <a:endParaRPr lang="zh-CN" altLang="en-US" sz="4961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9204BEE-A759-4503-B43F-43F9C6D384CD}"/>
              </a:ext>
            </a:extLst>
          </p:cNvPr>
          <p:cNvGrpSpPr/>
          <p:nvPr/>
        </p:nvGrpSpPr>
        <p:grpSpPr>
          <a:xfrm>
            <a:off x="2956444" y="2254960"/>
            <a:ext cx="1294165" cy="9945049"/>
            <a:chOff x="1161263" y="980788"/>
            <a:chExt cx="626130" cy="4217153"/>
          </a:xfrm>
        </p:grpSpPr>
        <p:sp>
          <p:nvSpPr>
            <p:cNvPr id="39" name="圆角矩形 3">
              <a:extLst>
                <a:ext uri="{FF2B5EF4-FFF2-40B4-BE49-F238E27FC236}">
                  <a16:creationId xmlns:a16="http://schemas.microsoft.com/office/drawing/2014/main" id="{93E8FAFF-203D-4F86-B1CC-DBAA7758C76B}"/>
                </a:ext>
              </a:extLst>
            </p:cNvPr>
            <p:cNvSpPr/>
            <p:nvPr/>
          </p:nvSpPr>
          <p:spPr>
            <a:xfrm>
              <a:off x="1161263" y="980788"/>
              <a:ext cx="626130" cy="421715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0" name="文本框 5">
              <a:extLst>
                <a:ext uri="{FF2B5EF4-FFF2-40B4-BE49-F238E27FC236}">
                  <a16:creationId xmlns:a16="http://schemas.microsoft.com/office/drawing/2014/main" id="{8A0D1562-91E1-43D4-B35A-8C7C8491A69E}"/>
                </a:ext>
              </a:extLst>
            </p:cNvPr>
            <p:cNvSpPr txBox="1"/>
            <p:nvPr/>
          </p:nvSpPr>
          <p:spPr>
            <a:xfrm>
              <a:off x="1275843" y="1043700"/>
              <a:ext cx="366307" cy="4091328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r>
                <a:rPr lang="zh-CN" altLang="en-US" sz="3720" b="1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稀疏</a:t>
              </a:r>
              <a:r>
                <a:rPr lang="en-US" altLang="zh-CN" sz="3720" b="1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sz="3720" b="1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信道的通感性能域分析及波形设计</a:t>
              </a:r>
            </a:p>
          </p:txBody>
        </p:sp>
      </p:grpSp>
      <p:sp>
        <p:nvSpPr>
          <p:cNvPr id="7" name="右箭头 14">
            <a:extLst>
              <a:ext uri="{FF2B5EF4-FFF2-40B4-BE49-F238E27FC236}">
                <a16:creationId xmlns:a16="http://schemas.microsoft.com/office/drawing/2014/main" id="{7762223F-7964-49C6-9F73-56AEC681FE18}"/>
              </a:ext>
            </a:extLst>
          </p:cNvPr>
          <p:cNvSpPr/>
          <p:nvPr/>
        </p:nvSpPr>
        <p:spPr>
          <a:xfrm>
            <a:off x="4250607" y="6763975"/>
            <a:ext cx="1017844" cy="9351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0EA91A-76B6-43B7-8285-731B2B6C60B6}"/>
              </a:ext>
            </a:extLst>
          </p:cNvPr>
          <p:cNvGrpSpPr/>
          <p:nvPr/>
        </p:nvGrpSpPr>
        <p:grpSpPr>
          <a:xfrm>
            <a:off x="5589368" y="2868566"/>
            <a:ext cx="5627893" cy="1375127"/>
            <a:chOff x="2720562" y="1462166"/>
            <a:chExt cx="3169240" cy="665300"/>
          </a:xfrm>
        </p:grpSpPr>
        <p:sp>
          <p:nvSpPr>
            <p:cNvPr id="37" name="圆角矩形 16">
              <a:extLst>
                <a:ext uri="{FF2B5EF4-FFF2-40B4-BE49-F238E27FC236}">
                  <a16:creationId xmlns:a16="http://schemas.microsoft.com/office/drawing/2014/main" id="{C44BE933-999E-4B56-BC48-2E3B70B8892B}"/>
                </a:ext>
              </a:extLst>
            </p:cNvPr>
            <p:cNvSpPr/>
            <p:nvPr/>
          </p:nvSpPr>
          <p:spPr>
            <a:xfrm>
              <a:off x="2720562" y="1462166"/>
              <a:ext cx="3169240" cy="6653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8" name="文本框 9">
              <a:extLst>
                <a:ext uri="{FF2B5EF4-FFF2-40B4-BE49-F238E27FC236}">
                  <a16:creationId xmlns:a16="http://schemas.microsoft.com/office/drawing/2014/main" id="{2A08130A-9386-4A3F-94ED-EE0BF01E97D0}"/>
                </a:ext>
              </a:extLst>
            </p:cNvPr>
            <p:cNvSpPr txBox="1"/>
            <p:nvPr/>
          </p:nvSpPr>
          <p:spPr>
            <a:xfrm>
              <a:off x="2875071" y="1475200"/>
              <a:ext cx="2883261" cy="59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高频稀疏信道建模</a:t>
              </a:r>
              <a:endParaRPr lang="en-US" altLang="zh-CN" sz="3307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及其统计特性分析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A5CB26-EDA0-497B-9C4F-1EC5460459C2}"/>
              </a:ext>
            </a:extLst>
          </p:cNvPr>
          <p:cNvGrpSpPr/>
          <p:nvPr/>
        </p:nvGrpSpPr>
        <p:grpSpPr>
          <a:xfrm>
            <a:off x="5589363" y="7752888"/>
            <a:ext cx="5627899" cy="1389585"/>
            <a:chOff x="2686152" y="3990851"/>
            <a:chExt cx="3169243" cy="672295"/>
          </a:xfrm>
        </p:grpSpPr>
        <p:sp>
          <p:nvSpPr>
            <p:cNvPr id="35" name="圆角矩形 18">
              <a:extLst>
                <a:ext uri="{FF2B5EF4-FFF2-40B4-BE49-F238E27FC236}">
                  <a16:creationId xmlns:a16="http://schemas.microsoft.com/office/drawing/2014/main" id="{B866ADE0-567F-4AB7-9A40-5FE23D59AA44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6" name="文本框 12">
              <a:extLst>
                <a:ext uri="{FF2B5EF4-FFF2-40B4-BE49-F238E27FC236}">
                  <a16:creationId xmlns:a16="http://schemas.microsoft.com/office/drawing/2014/main" id="{E9637701-D0D0-46E2-8555-F15BC0551295}"/>
                </a:ext>
              </a:extLst>
            </p:cNvPr>
            <p:cNvSpPr txBox="1"/>
            <p:nvPr/>
          </p:nvSpPr>
          <p:spPr>
            <a:xfrm>
              <a:off x="3003857" y="4004986"/>
              <a:ext cx="2533832" cy="59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波束斜视效应的定</a:t>
              </a:r>
              <a:endParaRPr lang="en-US" altLang="zh-CN" sz="3307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量分析与主动利用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1889D2-CA44-4BFB-A1D4-9B0888E0B3D7}"/>
              </a:ext>
            </a:extLst>
          </p:cNvPr>
          <p:cNvGrpSpPr/>
          <p:nvPr/>
        </p:nvGrpSpPr>
        <p:grpSpPr>
          <a:xfrm>
            <a:off x="12887568" y="2653483"/>
            <a:ext cx="8125646" cy="1759100"/>
            <a:chOff x="6774155" y="991020"/>
            <a:chExt cx="3875042" cy="754644"/>
          </a:xfrm>
        </p:grpSpPr>
        <p:sp>
          <p:nvSpPr>
            <p:cNvPr id="33" name="圆角矩形 28">
              <a:extLst>
                <a:ext uri="{FF2B5EF4-FFF2-40B4-BE49-F238E27FC236}">
                  <a16:creationId xmlns:a16="http://schemas.microsoft.com/office/drawing/2014/main" id="{90171606-F963-4EBB-91FB-9FBC12BCDADB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" name="文本框 15">
              <a:extLst>
                <a:ext uri="{FF2B5EF4-FFF2-40B4-BE49-F238E27FC236}">
                  <a16:creationId xmlns:a16="http://schemas.microsoft.com/office/drawing/2014/main" id="{7A36A0F7-B972-4A09-9861-8D1E9BE1FB8A}"/>
                </a:ext>
              </a:extLst>
            </p:cNvPr>
            <p:cNvSpPr txBox="1"/>
            <p:nvPr/>
          </p:nvSpPr>
          <p:spPr>
            <a:xfrm>
              <a:off x="6841298" y="1111164"/>
              <a:ext cx="3751297" cy="47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建立高频传输场景下的稀疏信道模型</a:t>
              </a:r>
            </a:p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表征信道模型的角度域关键统计特性</a:t>
              </a:r>
            </a:p>
          </p:txBody>
        </p:sp>
      </p:grp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FFD59404-4F2B-4EDB-A25C-EEEC048150C1}"/>
              </a:ext>
            </a:extLst>
          </p:cNvPr>
          <p:cNvSpPr/>
          <p:nvPr/>
        </p:nvSpPr>
        <p:spPr>
          <a:xfrm>
            <a:off x="5294368" y="2268371"/>
            <a:ext cx="6242944" cy="9894957"/>
          </a:xfrm>
          <a:prstGeom prst="flowChartProcess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45C61C-3B22-4255-9CD4-0713BAD9F63D}"/>
              </a:ext>
            </a:extLst>
          </p:cNvPr>
          <p:cNvGrpSpPr/>
          <p:nvPr/>
        </p:nvGrpSpPr>
        <p:grpSpPr>
          <a:xfrm>
            <a:off x="5592181" y="5278526"/>
            <a:ext cx="5625078" cy="1431341"/>
            <a:chOff x="2707046" y="2712910"/>
            <a:chExt cx="3169242" cy="692497"/>
          </a:xfrm>
        </p:grpSpPr>
        <p:sp>
          <p:nvSpPr>
            <p:cNvPr id="31" name="圆角矩形 17">
              <a:extLst>
                <a:ext uri="{FF2B5EF4-FFF2-40B4-BE49-F238E27FC236}">
                  <a16:creationId xmlns:a16="http://schemas.microsoft.com/office/drawing/2014/main" id="{573B5B25-6EC9-4C9F-B9E1-37DAAA95F9D7}"/>
                </a:ext>
              </a:extLst>
            </p:cNvPr>
            <p:cNvSpPr/>
            <p:nvPr/>
          </p:nvSpPr>
          <p:spPr>
            <a:xfrm>
              <a:off x="2707046" y="2712910"/>
              <a:ext cx="3169242" cy="69249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2" name="文本框 21">
              <a:extLst>
                <a:ext uri="{FF2B5EF4-FFF2-40B4-BE49-F238E27FC236}">
                  <a16:creationId xmlns:a16="http://schemas.microsoft.com/office/drawing/2014/main" id="{2FF718C8-B133-4785-B5E9-0B8848300C60}"/>
                </a:ext>
              </a:extLst>
            </p:cNvPr>
            <p:cNvSpPr txBox="1"/>
            <p:nvPr/>
          </p:nvSpPr>
          <p:spPr>
            <a:xfrm>
              <a:off x="2847687" y="2758919"/>
              <a:ext cx="2947324" cy="59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通信感知可达性能</a:t>
              </a:r>
              <a:endParaRPr lang="en-US" altLang="zh-CN" sz="3307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域边界的定量刻画</a:t>
              </a:r>
            </a:p>
          </p:txBody>
        </p:sp>
      </p:grpSp>
      <p:sp>
        <p:nvSpPr>
          <p:cNvPr id="17" name="文本框 26">
            <a:extLst>
              <a:ext uri="{FF2B5EF4-FFF2-40B4-BE49-F238E27FC236}">
                <a16:creationId xmlns:a16="http://schemas.microsoft.com/office/drawing/2014/main" id="{F060DDFC-B1B4-47D1-B8E6-A73E4A6C62BC}"/>
              </a:ext>
            </a:extLst>
          </p:cNvPr>
          <p:cNvSpPr txBox="1"/>
          <p:nvPr/>
        </p:nvSpPr>
        <p:spPr>
          <a:xfrm>
            <a:off x="5294369" y="1605877"/>
            <a:ext cx="2275753" cy="6647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r>
              <a: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研究内容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9BB2C5E-CA42-49B1-AC72-0D723EF9C4C9}"/>
              </a:ext>
            </a:extLst>
          </p:cNvPr>
          <p:cNvGrpSpPr/>
          <p:nvPr/>
        </p:nvGrpSpPr>
        <p:grpSpPr>
          <a:xfrm>
            <a:off x="12322089" y="1643984"/>
            <a:ext cx="9079630" cy="10519343"/>
            <a:chOff x="6132659" y="698693"/>
            <a:chExt cx="4030516" cy="4495194"/>
          </a:xfrm>
        </p:grpSpPr>
        <p:sp>
          <p:nvSpPr>
            <p:cNvPr id="27" name="流程图: 过程 26">
              <a:extLst>
                <a:ext uri="{FF2B5EF4-FFF2-40B4-BE49-F238E27FC236}">
                  <a16:creationId xmlns:a16="http://schemas.microsoft.com/office/drawing/2014/main" id="{2198FBAC-9538-4AEC-9513-AAAE786CE57D}"/>
                </a:ext>
              </a:extLst>
            </p:cNvPr>
            <p:cNvSpPr/>
            <p:nvPr/>
          </p:nvSpPr>
          <p:spPr>
            <a:xfrm>
              <a:off x="6132659" y="980789"/>
              <a:ext cx="4030516" cy="4213098"/>
            </a:xfrm>
            <a:prstGeom prst="flowChartProcess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8" name="文本框 29">
              <a:extLst>
                <a:ext uri="{FF2B5EF4-FFF2-40B4-BE49-F238E27FC236}">
                  <a16:creationId xmlns:a16="http://schemas.microsoft.com/office/drawing/2014/main" id="{4E384532-A8A0-4636-A42E-4D7F9880CDE4}"/>
                </a:ext>
              </a:extLst>
            </p:cNvPr>
            <p:cNvSpPr txBox="1"/>
            <p:nvPr/>
          </p:nvSpPr>
          <p:spPr>
            <a:xfrm>
              <a:off x="6132659" y="698693"/>
              <a:ext cx="1016738" cy="28408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r>
                <a:rPr lang="zh-CN" altLang="en-US" sz="3720" dirty="0">
                  <a:solidFill>
                    <a:prstClr val="white"/>
                  </a:solidFill>
                  <a:latin typeface="等线" panose="020F0502020204030204"/>
                  <a:ea typeface="等线" panose="02010600030101010101" pitchFamily="2" charset="-122"/>
                </a:rPr>
                <a:t>技术步骤</a:t>
              </a:r>
            </a:p>
          </p:txBody>
        </p:sp>
      </p:grpSp>
      <p:sp>
        <p:nvSpPr>
          <p:cNvPr id="19" name="右箭头 14">
            <a:extLst>
              <a:ext uri="{FF2B5EF4-FFF2-40B4-BE49-F238E27FC236}">
                <a16:creationId xmlns:a16="http://schemas.microsoft.com/office/drawing/2014/main" id="{A5C0341F-84A0-40A7-A0AE-35AA8AD1B615}"/>
              </a:ext>
            </a:extLst>
          </p:cNvPr>
          <p:cNvSpPr/>
          <p:nvPr/>
        </p:nvSpPr>
        <p:spPr>
          <a:xfrm>
            <a:off x="11222673" y="3129857"/>
            <a:ext cx="1649484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下箭头 42">
            <a:extLst>
              <a:ext uri="{FF2B5EF4-FFF2-40B4-BE49-F238E27FC236}">
                <a16:creationId xmlns:a16="http://schemas.microsoft.com/office/drawing/2014/main" id="{30C87FFA-AD41-4731-A597-9912E9B4095B}"/>
              </a:ext>
            </a:extLst>
          </p:cNvPr>
          <p:cNvSpPr/>
          <p:nvPr/>
        </p:nvSpPr>
        <p:spPr>
          <a:xfrm>
            <a:off x="7938444" y="4243685"/>
            <a:ext cx="929733" cy="10093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672FC2F-52D3-4F71-9439-BB2364354BB4}"/>
              </a:ext>
            </a:extLst>
          </p:cNvPr>
          <p:cNvGrpSpPr/>
          <p:nvPr/>
        </p:nvGrpSpPr>
        <p:grpSpPr>
          <a:xfrm>
            <a:off x="5609822" y="10195146"/>
            <a:ext cx="5627899" cy="1389585"/>
            <a:chOff x="2686152" y="3990851"/>
            <a:chExt cx="3169243" cy="67229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C09C76AE-C0E5-45FB-AE03-1961D91178B0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6006A28-76E1-4C1C-80B6-CD517D2D7AE0}"/>
                </a:ext>
              </a:extLst>
            </p:cNvPr>
            <p:cNvSpPr txBox="1"/>
            <p:nvPr/>
          </p:nvSpPr>
          <p:spPr>
            <a:xfrm>
              <a:off x="2973010" y="4004986"/>
              <a:ext cx="2597705" cy="596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波束斜视辅助的</a:t>
              </a:r>
              <a:r>
                <a:rPr lang="en-US" altLang="zh-CN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</a:p>
            <a:p>
              <a:pPr algn="ctr" defTabSz="1889973">
                <a:lnSpc>
                  <a:spcPct val="120000"/>
                </a:lnSpc>
              </a:pPr>
              <a:r>
                <a:rPr lang="zh-CN" altLang="en-US" sz="3307" dirty="0">
                  <a:solidFill>
                    <a:prstClr val="black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通感一体化波形设计</a:t>
              </a:r>
            </a:p>
          </p:txBody>
        </p:sp>
      </p:grpSp>
      <p:sp>
        <p:nvSpPr>
          <p:cNvPr id="45" name="下箭头 42">
            <a:extLst>
              <a:ext uri="{FF2B5EF4-FFF2-40B4-BE49-F238E27FC236}">
                <a16:creationId xmlns:a16="http://schemas.microsoft.com/office/drawing/2014/main" id="{06410207-E734-45E0-87F6-FDF15545AAA8}"/>
              </a:ext>
            </a:extLst>
          </p:cNvPr>
          <p:cNvSpPr/>
          <p:nvPr/>
        </p:nvSpPr>
        <p:spPr>
          <a:xfrm>
            <a:off x="7013649" y="6713285"/>
            <a:ext cx="929733" cy="10093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下箭头 42">
            <a:extLst>
              <a:ext uri="{FF2B5EF4-FFF2-40B4-BE49-F238E27FC236}">
                <a16:creationId xmlns:a16="http://schemas.microsoft.com/office/drawing/2014/main" id="{190F137D-6336-4E0D-A9CC-2702793B78D1}"/>
              </a:ext>
            </a:extLst>
          </p:cNvPr>
          <p:cNvSpPr/>
          <p:nvPr/>
        </p:nvSpPr>
        <p:spPr>
          <a:xfrm>
            <a:off x="7938444" y="9155543"/>
            <a:ext cx="929733" cy="10093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下箭头 42">
            <a:extLst>
              <a:ext uri="{FF2B5EF4-FFF2-40B4-BE49-F238E27FC236}">
                <a16:creationId xmlns:a16="http://schemas.microsoft.com/office/drawing/2014/main" id="{385304B0-480B-4D57-BB15-1DD76CDB19E6}"/>
              </a:ext>
            </a:extLst>
          </p:cNvPr>
          <p:cNvSpPr/>
          <p:nvPr/>
        </p:nvSpPr>
        <p:spPr>
          <a:xfrm rot="10800000">
            <a:off x="8987143" y="6727199"/>
            <a:ext cx="929733" cy="100937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DBA78D-80C8-4E86-B209-09E491297706}"/>
              </a:ext>
            </a:extLst>
          </p:cNvPr>
          <p:cNvGrpSpPr/>
          <p:nvPr/>
        </p:nvGrpSpPr>
        <p:grpSpPr>
          <a:xfrm>
            <a:off x="12878438" y="5133410"/>
            <a:ext cx="8125646" cy="1759100"/>
            <a:chOff x="6774155" y="991020"/>
            <a:chExt cx="3875042" cy="754644"/>
          </a:xfrm>
        </p:grpSpPr>
        <p:sp>
          <p:nvSpPr>
            <p:cNvPr id="49" name="圆角矩形 28">
              <a:extLst>
                <a:ext uri="{FF2B5EF4-FFF2-40B4-BE49-F238E27FC236}">
                  <a16:creationId xmlns:a16="http://schemas.microsoft.com/office/drawing/2014/main" id="{6D40A6B0-240A-45AB-BEE9-BD3BC66244EF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0" name="文本框 15">
              <a:extLst>
                <a:ext uri="{FF2B5EF4-FFF2-40B4-BE49-F238E27FC236}">
                  <a16:creationId xmlns:a16="http://schemas.microsoft.com/office/drawing/2014/main" id="{7F8EC2CE-3551-4DFC-80DF-E5AE7B0636F8}"/>
                </a:ext>
              </a:extLst>
            </p:cNvPr>
            <p:cNvSpPr txBox="1"/>
            <p:nvPr/>
          </p:nvSpPr>
          <p:spPr>
            <a:xfrm>
              <a:off x="6841298" y="1021102"/>
              <a:ext cx="3751297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分析通信和感知的典型性能指标</a:t>
              </a:r>
            </a:p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推导多指标博弈关系的闭合表达式</a:t>
              </a:r>
            </a:p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推广研究方法和结论至多点协作场景</a:t>
              </a:r>
            </a:p>
          </p:txBody>
        </p:sp>
      </p:grpSp>
      <p:sp>
        <p:nvSpPr>
          <p:cNvPr id="51" name="右箭头 14">
            <a:extLst>
              <a:ext uri="{FF2B5EF4-FFF2-40B4-BE49-F238E27FC236}">
                <a16:creationId xmlns:a16="http://schemas.microsoft.com/office/drawing/2014/main" id="{0EBF0854-2E0C-43DC-830D-0F0498E7053E}"/>
              </a:ext>
            </a:extLst>
          </p:cNvPr>
          <p:cNvSpPr/>
          <p:nvPr/>
        </p:nvSpPr>
        <p:spPr>
          <a:xfrm>
            <a:off x="11222673" y="5609792"/>
            <a:ext cx="1649484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CF430A9-554C-462C-9955-03350C2713DB}"/>
              </a:ext>
            </a:extLst>
          </p:cNvPr>
          <p:cNvGrpSpPr/>
          <p:nvPr/>
        </p:nvGrpSpPr>
        <p:grpSpPr>
          <a:xfrm>
            <a:off x="12878438" y="7574339"/>
            <a:ext cx="8125646" cy="1759100"/>
            <a:chOff x="6774155" y="991020"/>
            <a:chExt cx="3875042" cy="754644"/>
          </a:xfrm>
        </p:grpSpPr>
        <p:sp>
          <p:nvSpPr>
            <p:cNvPr id="53" name="圆角矩形 28">
              <a:extLst>
                <a:ext uri="{FF2B5EF4-FFF2-40B4-BE49-F238E27FC236}">
                  <a16:creationId xmlns:a16="http://schemas.microsoft.com/office/drawing/2014/main" id="{A0552D92-4F8E-4C26-90DB-91A99DFDB321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4" name="文本框 15">
              <a:extLst>
                <a:ext uri="{FF2B5EF4-FFF2-40B4-BE49-F238E27FC236}">
                  <a16:creationId xmlns:a16="http://schemas.microsoft.com/office/drawing/2014/main" id="{F72680C1-C914-471D-B588-8A46B4674F4C}"/>
                </a:ext>
              </a:extLst>
            </p:cNvPr>
            <p:cNvSpPr txBox="1"/>
            <p:nvPr/>
          </p:nvSpPr>
          <p:spPr>
            <a:xfrm>
              <a:off x="6841298" y="1005411"/>
              <a:ext cx="3751297" cy="69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推导不同角度</a:t>
              </a:r>
              <a:r>
                <a:rPr lang="en-US" altLang="zh-CN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频率的波束斜视增益</a:t>
              </a:r>
            </a:p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定量分析关键参数对波束斜视的影响</a:t>
              </a:r>
            </a:p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研究基于波束斜视效应的感知算法</a:t>
              </a:r>
            </a:p>
          </p:txBody>
        </p:sp>
      </p:grpSp>
      <p:sp>
        <p:nvSpPr>
          <p:cNvPr id="55" name="右箭头 14">
            <a:extLst>
              <a:ext uri="{FF2B5EF4-FFF2-40B4-BE49-F238E27FC236}">
                <a16:creationId xmlns:a16="http://schemas.microsoft.com/office/drawing/2014/main" id="{7A3CA3C0-88F8-4D6F-BBBA-2D35A72C8BC6}"/>
              </a:ext>
            </a:extLst>
          </p:cNvPr>
          <p:cNvSpPr/>
          <p:nvPr/>
        </p:nvSpPr>
        <p:spPr>
          <a:xfrm>
            <a:off x="11222673" y="8050721"/>
            <a:ext cx="1649484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8C417A1-0380-4EEA-9201-E601D61215CF}"/>
              </a:ext>
            </a:extLst>
          </p:cNvPr>
          <p:cNvGrpSpPr/>
          <p:nvPr/>
        </p:nvGrpSpPr>
        <p:grpSpPr>
          <a:xfrm>
            <a:off x="12893771" y="10023883"/>
            <a:ext cx="8125646" cy="1759100"/>
            <a:chOff x="6774155" y="991020"/>
            <a:chExt cx="3875042" cy="754644"/>
          </a:xfrm>
        </p:grpSpPr>
        <p:sp>
          <p:nvSpPr>
            <p:cNvPr id="57" name="圆角矩形 28">
              <a:extLst>
                <a:ext uri="{FF2B5EF4-FFF2-40B4-BE49-F238E27FC236}">
                  <a16:creationId xmlns:a16="http://schemas.microsoft.com/office/drawing/2014/main" id="{0C2FEBB5-338A-4120-B33F-09FDB8CA6493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889973"/>
              <a:endParaRPr lang="zh-CN" altLang="en-US" sz="372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58" name="文本框 15">
              <a:extLst>
                <a:ext uri="{FF2B5EF4-FFF2-40B4-BE49-F238E27FC236}">
                  <a16:creationId xmlns:a16="http://schemas.microsoft.com/office/drawing/2014/main" id="{99F2D158-142C-459D-ABF5-B7B739D531AE}"/>
                </a:ext>
              </a:extLst>
            </p:cNvPr>
            <p:cNvSpPr txBox="1"/>
            <p:nvPr/>
          </p:nvSpPr>
          <p:spPr>
            <a:xfrm>
              <a:off x="6841298" y="1111164"/>
              <a:ext cx="3751297" cy="47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构建波束斜视辅助的</a:t>
              </a:r>
              <a:r>
                <a:rPr lang="en-US" altLang="zh-CN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ISAC</a:t>
              </a: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优化问题</a:t>
              </a:r>
            </a:p>
            <a:p>
              <a:pPr marL="708740" indent="-708740" defTabSz="1889973">
                <a:buFontTx/>
                <a:buAutoNum type="arabicPeriod"/>
              </a:pPr>
              <a:r>
                <a:rPr lang="zh-CN" altLang="en-US" sz="3307" dirty="0">
                  <a:solidFill>
                    <a:prstClr val="black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寻找低复杂度的高效求解算法</a:t>
              </a:r>
            </a:p>
          </p:txBody>
        </p:sp>
      </p:grpSp>
      <p:sp>
        <p:nvSpPr>
          <p:cNvPr id="59" name="右箭头 14">
            <a:extLst>
              <a:ext uri="{FF2B5EF4-FFF2-40B4-BE49-F238E27FC236}">
                <a16:creationId xmlns:a16="http://schemas.microsoft.com/office/drawing/2014/main" id="{224A383E-626E-4A9A-A89B-9A923F8410D2}"/>
              </a:ext>
            </a:extLst>
          </p:cNvPr>
          <p:cNvSpPr/>
          <p:nvPr/>
        </p:nvSpPr>
        <p:spPr>
          <a:xfrm>
            <a:off x="11238005" y="10481998"/>
            <a:ext cx="1649484" cy="82625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89973"/>
            <a:endParaRPr lang="zh-CN" altLang="en-US" sz="372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54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A7481C-04A7-40FE-8EB5-3520001E6D9D}"/>
              </a:ext>
            </a:extLst>
          </p:cNvPr>
          <p:cNvGrpSpPr/>
          <p:nvPr/>
        </p:nvGrpSpPr>
        <p:grpSpPr>
          <a:xfrm>
            <a:off x="12599987" y="3989019"/>
            <a:ext cx="7511454" cy="5885065"/>
            <a:chOff x="13039762" y="3883237"/>
            <a:chExt cx="7511454" cy="588506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E52613-3F37-400D-8EB6-960654805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81" t="3132" r="14168" b="5588"/>
            <a:stretch/>
          </p:blipFill>
          <p:spPr>
            <a:xfrm>
              <a:off x="13725284" y="4160117"/>
              <a:ext cx="5779583" cy="5608185"/>
            </a:xfrm>
            <a:prstGeom prst="rect">
              <a:avLst/>
            </a:prstGeom>
          </p:spPr>
        </p:pic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67CA7E56-8431-4835-A915-250B6108B3F3}"/>
                </a:ext>
              </a:extLst>
            </p:cNvPr>
            <p:cNvSpPr/>
            <p:nvPr/>
          </p:nvSpPr>
          <p:spPr>
            <a:xfrm rot="19620376">
              <a:off x="13039762" y="4899908"/>
              <a:ext cx="6170654" cy="2908913"/>
            </a:xfrm>
            <a:prstGeom prst="arc">
              <a:avLst>
                <a:gd name="adj1" fmla="val 20789773"/>
                <a:gd name="adj2" fmla="val 174762"/>
              </a:avLst>
            </a:pr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72B147F-4BFA-41F3-B7B2-C3A4A62ABC2E}"/>
                </a:ext>
              </a:extLst>
            </p:cNvPr>
            <p:cNvSpPr txBox="1"/>
            <p:nvPr/>
          </p:nvSpPr>
          <p:spPr>
            <a:xfrm>
              <a:off x="18648368" y="3883237"/>
              <a:ext cx="1902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D50C5D-83EB-4AD2-A5E2-0EB09B91604C}"/>
              </a:ext>
            </a:extLst>
          </p:cNvPr>
          <p:cNvGrpSpPr/>
          <p:nvPr/>
        </p:nvGrpSpPr>
        <p:grpSpPr>
          <a:xfrm>
            <a:off x="3489336" y="4104407"/>
            <a:ext cx="8999458" cy="5626152"/>
            <a:chOff x="3141877" y="3945381"/>
            <a:chExt cx="8999458" cy="562615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0436098-0372-4329-94AC-5A5931CD18C8}"/>
                </a:ext>
              </a:extLst>
            </p:cNvPr>
            <p:cNvSpPr/>
            <p:nvPr/>
          </p:nvSpPr>
          <p:spPr>
            <a:xfrm rot="15262187">
              <a:off x="8067864" y="6292920"/>
              <a:ext cx="1728010" cy="4146754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E3E0EDA-9DD5-4D82-9AC7-1857D9FBDCAE}"/>
                    </a:ext>
                  </a:extLst>
                </p:cNvPr>
                <p:cNvSpPr txBox="1"/>
                <p:nvPr/>
              </p:nvSpPr>
              <p:spPr>
                <a:xfrm>
                  <a:off x="7607051" y="4550716"/>
                  <a:ext cx="7324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E3E0EDA-9DD5-4D82-9AC7-1857D9FBD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051" y="4550716"/>
                  <a:ext cx="732444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83D3571-17D1-47D6-AB5E-9A2BE6270D7D}"/>
                    </a:ext>
                  </a:extLst>
                </p:cNvPr>
                <p:cNvSpPr txBox="1"/>
                <p:nvPr/>
              </p:nvSpPr>
              <p:spPr>
                <a:xfrm>
                  <a:off x="7924937" y="5226103"/>
                  <a:ext cx="7419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83D3571-17D1-47D6-AB5E-9A2BE6270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4937" y="5226103"/>
                  <a:ext cx="74193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495F10F-2EE6-4FC5-B380-3C25711C227D}"/>
                    </a:ext>
                  </a:extLst>
                </p:cNvPr>
                <p:cNvSpPr txBox="1"/>
                <p:nvPr/>
              </p:nvSpPr>
              <p:spPr>
                <a:xfrm>
                  <a:off x="7494816" y="6000453"/>
                  <a:ext cx="7419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495F10F-2EE6-4FC5-B380-3C25711C2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4816" y="6000453"/>
                  <a:ext cx="74193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C70DB7E-23A9-45A1-A897-6111E652E08D}"/>
                </a:ext>
              </a:extLst>
            </p:cNvPr>
            <p:cNvSpPr txBox="1"/>
            <p:nvPr/>
          </p:nvSpPr>
          <p:spPr>
            <a:xfrm rot="20482420">
              <a:off x="6549731" y="6152813"/>
              <a:ext cx="871042" cy="60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…</a:t>
              </a:r>
              <a:endParaRPr lang="zh-CN" altLang="en-US" sz="32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59452B9-29F2-4B7A-B7B3-D3E582975501}"/>
                    </a:ext>
                  </a:extLst>
                </p:cNvPr>
                <p:cNvSpPr txBox="1"/>
                <p:nvPr/>
              </p:nvSpPr>
              <p:spPr>
                <a:xfrm>
                  <a:off x="6581482" y="7203795"/>
                  <a:ext cx="8018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zh-CN" altLang="en-US" sz="3200" i="1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59452B9-29F2-4B7A-B7B3-D3E582975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1482" y="7203795"/>
                  <a:ext cx="801822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BD8F3C3-08E2-4A61-84D1-CD73950D2CCC}"/>
                </a:ext>
              </a:extLst>
            </p:cNvPr>
            <p:cNvGrpSpPr/>
            <p:nvPr/>
          </p:nvGrpSpPr>
          <p:grpSpPr>
            <a:xfrm>
              <a:off x="4976890" y="5080714"/>
              <a:ext cx="3171699" cy="1498700"/>
              <a:chOff x="4976891" y="5080714"/>
              <a:chExt cx="2601766" cy="1229394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E06F7DA-5DAE-472B-83D9-E59D21EAA46C}"/>
                  </a:ext>
                </a:extLst>
              </p:cNvPr>
              <p:cNvSpPr/>
              <p:nvPr/>
            </p:nvSpPr>
            <p:spPr>
              <a:xfrm flipV="1">
                <a:off x="5397312" y="5080714"/>
                <a:ext cx="2181345" cy="127263"/>
              </a:xfrm>
              <a:prstGeom prst="ellipse">
                <a:avLst/>
              </a:prstGeom>
              <a:solidFill>
                <a:srgbClr val="4797CE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FD8FDA5-749B-4DAB-BCD6-ACC6B0742427}"/>
                  </a:ext>
                </a:extLst>
              </p:cNvPr>
              <p:cNvSpPr/>
              <p:nvPr/>
            </p:nvSpPr>
            <p:spPr>
              <a:xfrm rot="663485" flipV="1">
                <a:off x="5321667" y="5412379"/>
                <a:ext cx="2181345" cy="127263"/>
              </a:xfrm>
              <a:prstGeom prst="ellipse">
                <a:avLst/>
              </a:prstGeom>
              <a:solidFill>
                <a:srgbClr val="E0714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99C16AE-5493-4CA0-A7E1-9A1C527B9E17}"/>
                  </a:ext>
                </a:extLst>
              </p:cNvPr>
              <p:cNvSpPr/>
              <p:nvPr/>
            </p:nvSpPr>
            <p:spPr>
              <a:xfrm rot="1619146" flipV="1">
                <a:off x="5219889" y="5830410"/>
                <a:ext cx="2181344" cy="127263"/>
              </a:xfrm>
              <a:prstGeom prst="ellipse">
                <a:avLst/>
              </a:prstGeom>
              <a:solidFill>
                <a:srgbClr val="F2C55B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6AF7763-DBD7-46C3-AF41-64B60FAA8F4C}"/>
                  </a:ext>
                </a:extLst>
              </p:cNvPr>
              <p:cNvSpPr/>
              <p:nvPr/>
            </p:nvSpPr>
            <p:spPr>
              <a:xfrm rot="13141690" flipV="1">
                <a:off x="4976891" y="6182845"/>
                <a:ext cx="2181344" cy="127263"/>
              </a:xfrm>
              <a:prstGeom prst="ellipse">
                <a:avLst/>
              </a:prstGeom>
              <a:solidFill>
                <a:srgbClr val="76CDF2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4BE7C0AA-0BE1-4DC1-8D2C-2C0F3E42AE78}"/>
                </a:ext>
              </a:extLst>
            </p:cNvPr>
            <p:cNvSpPr/>
            <p:nvPr/>
          </p:nvSpPr>
          <p:spPr>
            <a:xfrm rot="6444998" flipH="1">
              <a:off x="4448483" y="5104318"/>
              <a:ext cx="2423313" cy="1218198"/>
            </a:xfrm>
            <a:prstGeom prst="arc">
              <a:avLst>
                <a:gd name="adj1" fmla="val 11196989"/>
                <a:gd name="adj2" fmla="val 174761"/>
              </a:avLst>
            </a:prstGeom>
            <a:noFill/>
            <a:ln w="127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DAA758C-FEA7-4A2D-83E7-9840A27A6193}"/>
                </a:ext>
              </a:extLst>
            </p:cNvPr>
            <p:cNvSpPr txBox="1"/>
            <p:nvPr/>
          </p:nvSpPr>
          <p:spPr>
            <a:xfrm rot="234104">
              <a:off x="5617874" y="3945381"/>
              <a:ext cx="1902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D80560-05E9-4DC4-B20D-7F3F9D9D9E33}"/>
                </a:ext>
              </a:extLst>
            </p:cNvPr>
            <p:cNvGrpSpPr/>
            <p:nvPr/>
          </p:nvGrpSpPr>
          <p:grpSpPr>
            <a:xfrm>
              <a:off x="3141877" y="4876078"/>
              <a:ext cx="1925784" cy="4452312"/>
              <a:chOff x="1911678" y="5416377"/>
              <a:chExt cx="1581362" cy="3656027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95914B21-0DD0-4F23-97B3-2F77F02DF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1678" y="5937334"/>
                <a:ext cx="1581362" cy="3135070"/>
              </a:xfrm>
              <a:prstGeom prst="rect">
                <a:avLst/>
              </a:prstGeom>
            </p:spPr>
          </p:pic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A64A18F6-B091-4FF7-8F6C-40C27B5B9592}"/>
                  </a:ext>
                </a:extLst>
              </p:cNvPr>
              <p:cNvGrpSpPr/>
              <p:nvPr/>
            </p:nvGrpSpPr>
            <p:grpSpPr>
              <a:xfrm>
                <a:off x="1934538" y="5416377"/>
                <a:ext cx="1411965" cy="744164"/>
                <a:chOff x="1934538" y="5416377"/>
                <a:chExt cx="1411965" cy="744164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26B95CE-ED93-43AF-8F5A-5474EB00A1EB}"/>
                    </a:ext>
                  </a:extLst>
                </p:cNvPr>
                <p:cNvGrpSpPr/>
                <p:nvPr/>
              </p:nvGrpSpPr>
              <p:grpSpPr>
                <a:xfrm>
                  <a:off x="1934538" y="5416377"/>
                  <a:ext cx="1411965" cy="744164"/>
                  <a:chOff x="6727031" y="4141089"/>
                  <a:chExt cx="1053467" cy="541931"/>
                </a:xfrm>
              </p:grpSpPr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9696A4DB-890E-4965-BF1C-E9F5CE941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27031" y="4426292"/>
                    <a:ext cx="1053467" cy="25672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3F14A55C-B7C9-46E8-AAC8-8A7F23C9C2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41039" y="4388917"/>
                    <a:ext cx="0" cy="28838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05D75B19-47C1-4888-82FC-812E82F4D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2876" y="4350483"/>
                    <a:ext cx="0" cy="28838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>
                    <a:extLst>
                      <a:ext uri="{FF2B5EF4-FFF2-40B4-BE49-F238E27FC236}">
                        <a16:creationId xmlns:a16="http://schemas.microsoft.com/office/drawing/2014/main" id="{4190A4EC-37B7-4470-A575-2153189F70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7030" y="4307948"/>
                    <a:ext cx="0" cy="28838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B388CF52-767A-411E-8D0F-9DD8A9DC4F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84278" y="4270791"/>
                    <a:ext cx="0" cy="28838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>
                    <a:extLst>
                      <a:ext uri="{FF2B5EF4-FFF2-40B4-BE49-F238E27FC236}">
                        <a16:creationId xmlns:a16="http://schemas.microsoft.com/office/drawing/2014/main" id="{3AF168BC-1A0A-455B-8CA0-C20A39443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43316" y="4163758"/>
                    <a:ext cx="0" cy="28838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>
                    <a:extLst>
                      <a:ext uri="{FF2B5EF4-FFF2-40B4-BE49-F238E27FC236}">
                        <a16:creationId xmlns:a16="http://schemas.microsoft.com/office/drawing/2014/main" id="{053C53CF-06FE-496C-B52E-37C13D9F85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73391" y="4141089"/>
                    <a:ext cx="0" cy="28838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47A7F1EB-FB75-4EAC-97D2-292A3FD0F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9412" y="5541751"/>
                  <a:ext cx="0" cy="39599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7A28B06D-15E6-494C-AF36-0E303425E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8962" y="5490774"/>
                  <a:ext cx="0" cy="39599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C0A51C77-71A9-4F87-814A-F66F4E27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7180622" y="7739427"/>
              <a:ext cx="1832106" cy="1832106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428977A9-152F-4288-A97C-50E76EC5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7701">
              <a:off x="8731611" y="6826023"/>
              <a:ext cx="1330008" cy="119446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5DE423DD-203B-4E92-9B66-BFCC08F22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48993" y="7535052"/>
              <a:ext cx="1073861" cy="1095393"/>
            </a:xfrm>
            <a:prstGeom prst="rect">
              <a:avLst/>
            </a:prstGeom>
          </p:spPr>
        </p:pic>
        <p:pic>
          <p:nvPicPr>
            <p:cNvPr id="52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  <a:extLst>
                <a:ext uri="{FF2B5EF4-FFF2-40B4-BE49-F238E27FC236}">
                  <a16:creationId xmlns:a16="http://schemas.microsoft.com/office/drawing/2014/main" id="{FF8C8A12-642D-4DC2-962C-3815F2A1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508" b="90000" l="10000" r="90000">
                          <a14:foregroundMark x1="33115" y1="29672" x2="33115" y2="29672"/>
                          <a14:foregroundMark x1="54754" y1="23115" x2="54754" y2="23115"/>
                          <a14:foregroundMark x1="52787" y1="9508" x2="52787" y2="9508"/>
                          <a14:foregroundMark x1="64918" y1="76885" x2="64918" y2="76885"/>
                          <a14:foregroundMark x1="57213" y1="77705" x2="57213" y2="77705"/>
                          <a14:foregroundMark x1="47541" y1="80492" x2="47541" y2="80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3919" y="4794693"/>
              <a:ext cx="765414" cy="76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  <a:extLst>
                <a:ext uri="{FF2B5EF4-FFF2-40B4-BE49-F238E27FC236}">
                  <a16:creationId xmlns:a16="http://schemas.microsoft.com/office/drawing/2014/main" id="{D1A9536C-75B1-42FF-910A-CE2165886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508" b="90000" l="10000" r="90000">
                          <a14:foregroundMark x1="33115" y1="29672" x2="33115" y2="29672"/>
                          <a14:foregroundMark x1="54754" y1="23115" x2="54754" y2="23115"/>
                          <a14:foregroundMark x1="52787" y1="9508" x2="52787" y2="9508"/>
                          <a14:foregroundMark x1="64918" y1="76885" x2="64918" y2="76885"/>
                          <a14:foregroundMark x1="57213" y1="77705" x2="57213" y2="77705"/>
                          <a14:foregroundMark x1="47541" y1="80492" x2="47541" y2="804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6774" y="6037778"/>
              <a:ext cx="765414" cy="765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5B3FEF60-3F12-44E0-A525-7763D5D4BD83}"/>
                </a:ext>
              </a:extLst>
            </p:cNvPr>
            <p:cNvSpPr/>
            <p:nvPr/>
          </p:nvSpPr>
          <p:spPr>
            <a:xfrm rot="20792591">
              <a:off x="6958477" y="4903260"/>
              <a:ext cx="2743200" cy="1095393"/>
            </a:xfrm>
            <a:prstGeom prst="arc">
              <a:avLst>
                <a:gd name="adj1" fmla="val 16200000"/>
                <a:gd name="adj2" fmla="val 21214874"/>
              </a:avLst>
            </a:prstGeom>
            <a:ln>
              <a:solidFill>
                <a:srgbClr val="C00000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7" name="弧形 76">
              <a:extLst>
                <a:ext uri="{FF2B5EF4-FFF2-40B4-BE49-F238E27FC236}">
                  <a16:creationId xmlns:a16="http://schemas.microsoft.com/office/drawing/2014/main" id="{D0F25E91-3F8B-4FC0-AD12-E3FA9A036F0A}"/>
                </a:ext>
              </a:extLst>
            </p:cNvPr>
            <p:cNvSpPr/>
            <p:nvPr/>
          </p:nvSpPr>
          <p:spPr>
            <a:xfrm rot="647226">
              <a:off x="7021411" y="5589979"/>
              <a:ext cx="2743200" cy="1095393"/>
            </a:xfrm>
            <a:prstGeom prst="arc">
              <a:avLst>
                <a:gd name="adj1" fmla="val 16200000"/>
                <a:gd name="adj2" fmla="val 21214874"/>
              </a:avLst>
            </a:prstGeom>
            <a:ln>
              <a:solidFill>
                <a:srgbClr val="C00000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7435D84-0974-4FB1-B3DC-EDE3134EFF2D}"/>
                </a:ext>
              </a:extLst>
            </p:cNvPr>
            <p:cNvSpPr txBox="1"/>
            <p:nvPr/>
          </p:nvSpPr>
          <p:spPr>
            <a:xfrm>
              <a:off x="8957616" y="4082609"/>
              <a:ext cx="21519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频段分配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139FBBD-0FC4-411C-B4E5-94B0AA8F8485}"/>
                </a:ext>
              </a:extLst>
            </p:cNvPr>
            <p:cNvSpPr txBox="1"/>
            <p:nvPr/>
          </p:nvSpPr>
          <p:spPr>
            <a:xfrm>
              <a:off x="9779917" y="8794220"/>
              <a:ext cx="2361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多目标感知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427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16006,3313578]}"/>
  <p:tag name="COMMONDATA" val="eyJoZGlkIjoiZWVkYzVjMzdiYzk3MDE0Yzc2ZmU3M2M0ZGJhMzVlO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13230</TotalTime>
  <Words>1577</Words>
  <Application>Microsoft Office PowerPoint</Application>
  <PresentationFormat>自定义</PresentationFormat>
  <Paragraphs>297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仿宋</vt:lpstr>
      <vt:lpstr>微软雅黑</vt:lpstr>
      <vt:lpstr>Arial</vt:lpstr>
      <vt:lpstr>Cambria Math</vt:lpstr>
      <vt:lpstr>Times New Roman</vt:lpstr>
      <vt:lpstr>Wingdings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HZY</dc:creator>
  <cp:lastModifiedBy>Meidong Xia</cp:lastModifiedBy>
  <cp:revision>371</cp:revision>
  <dcterms:created xsi:type="dcterms:W3CDTF">2019-06-19T02:08:00Z</dcterms:created>
  <dcterms:modified xsi:type="dcterms:W3CDTF">2025-05-19T13:06:46Z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3E6CB3B3A5AE430BB38B422DAA94DB70_11</vt:lpwstr>
  </property>
</Properties>
</file>