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5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CDF2"/>
    <a:srgbClr val="FFFFFF"/>
    <a:srgbClr val="F2C55B"/>
    <a:srgbClr val="E07140"/>
    <a:srgbClr val="4797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2" d="100"/>
          <a:sy n="152" d="100"/>
        </p:scale>
        <p:origin x="536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572AF-1443-4977-9AEC-B744F9C4A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5736DB-BFEE-4B0A-B60F-C9BBB64CC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C59FE-850D-40D3-A19C-019BE4DD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3082-972B-4BBE-8651-87652ECA1EAC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1A7838-038A-4526-BC23-0390D9BF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98AC84-CE66-49F4-A209-AEEB427A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39F6-C08A-4F43-8BE7-254AC8CC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64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E9128-FC10-444C-BA2F-0EA8369A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91D254-3E66-4B25-AFF1-C8755F3AF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333106-9349-4B83-B370-1CCE5F88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3082-972B-4BBE-8651-87652ECA1EAC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1DB49B-3963-4DC7-A71B-0DA347278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487C5-488E-48F2-923B-35CA34E4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39F6-C08A-4F43-8BE7-254AC8CC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52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09BB16-3145-42EA-8DA4-5B3365DE9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8E6E15-F317-45CA-9785-88F0FDB9A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1929C-CF9B-456B-A8D6-DFE5AA48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3082-972B-4BBE-8651-87652ECA1EAC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D2D0B-40D0-4C17-9243-35B04536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3A9141-F1E5-4B2A-A09F-520A7A96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39F6-C08A-4F43-8BE7-254AC8CC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16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BB1C2-D176-495E-AA41-75C581B3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0B368E-5449-4238-8B5F-7FD522A4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02915-6352-40F5-871E-AE2280D9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3082-972B-4BBE-8651-87652ECA1EAC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139514-433C-4C27-9A0E-13CBBBA9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3EE245-A103-4EFD-B7A1-EB75D09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39F6-C08A-4F43-8BE7-254AC8CC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56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57874-B930-41A8-A5A2-0DD9ADA67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8BB580-0D92-4EF2-8AC2-EBD766505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442D5A-DE82-4F22-8045-9B7D7E62F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3082-972B-4BBE-8651-87652ECA1EAC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57AB9D-2665-4DA5-AEB0-1C019DB8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6A665-D4AB-4AAB-A330-0F5A01853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39F6-C08A-4F43-8BE7-254AC8CC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10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78D86-4D96-45E0-B1B4-B121E0F7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D216C-4254-4E24-B31D-7688BA3E3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8EBB5B-60BC-4BDC-B45F-5759CC7BE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80B2BA-66AD-48D2-8F7F-69F1D9F0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3082-972B-4BBE-8651-87652ECA1EAC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EDE7CD-7481-4BB3-9F9B-F034D0EB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1D1680-3B42-44D6-B30C-9954386F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39F6-C08A-4F43-8BE7-254AC8CC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98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2F383-ADAC-4759-BB83-A2B1F8A4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308E38-16BD-4998-A08F-19DD13EAA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3BE6A0-EB91-402F-ADA6-A4DDB3037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E799EA-B17A-4849-8CD9-0AF330C52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39397D-C852-4911-8B09-1EEA8F9B7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F4D8F1-832D-4983-8191-EA684849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3082-972B-4BBE-8651-87652ECA1EAC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228BA6-FE93-4C7C-9430-DC6B35A53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EBC3CC-2D97-45C5-8745-06D1CF18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39F6-C08A-4F43-8BE7-254AC8CC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85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59C18-FEC6-45E1-8482-D47D81EE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3E2484-108A-47A3-B90D-C8E9FDD75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3082-972B-4BBE-8651-87652ECA1EAC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7A620C-E6C5-4A3D-BBE6-23C10EEEB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DE13B4-B21E-4DDB-A203-3CE425C8C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39F6-C08A-4F43-8BE7-254AC8CC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6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128DE7-AA8A-4987-91F3-78F5B1E1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3082-972B-4BBE-8651-87652ECA1EAC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5A84AC-3317-4BEE-9893-9285AD93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1D1452-6023-47DB-8592-B2920DEF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39F6-C08A-4F43-8BE7-254AC8CC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46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A305E-DE8E-4B5F-A12F-7347DC84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5EECD-BD7B-4267-966E-612735092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7C7232-43AD-4489-8F63-4939844BB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D5B3DD-9973-47C9-A790-CBE7A4D5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3082-972B-4BBE-8651-87652ECA1EAC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54D8E7-3DD9-46C1-A5F4-EE6D8DF0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00A3A5-AD1B-4B89-9C4A-3C37E810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39F6-C08A-4F43-8BE7-254AC8CC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79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DC025-A017-4508-92A9-038EA29E5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07BED6-9D76-4160-B3EE-E7E9B339F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13A6AB-A6F3-4BF8-8BD4-00C441C94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2A6723-8E11-470D-BF43-1EB6F73F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B3082-972B-4BBE-8651-87652ECA1EAC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9C66F0-189E-4045-909E-24EB05C8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245AF5-6124-4F7F-9C5B-3EC78117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39F6-C08A-4F43-8BE7-254AC8CC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87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E77C58-A5CD-4EA9-B78E-E32D370D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B0BCF2-3E90-4EAF-81E0-3176F3128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7B80FB-D699-40ED-A424-4B3352AB0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B3082-972B-4BBE-8651-87652ECA1EAC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53C178-02DB-497E-BC45-4B162BC4E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F94CC5-E07C-4BCE-A561-36C9F4A61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239F6-C08A-4F43-8BE7-254AC8CC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91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3F54EE92-EBA7-4C95-8676-28132E283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14" y="3660600"/>
            <a:ext cx="675491" cy="894400"/>
          </a:xfrm>
          <a:prstGeom prst="rect">
            <a:avLst/>
          </a:prstGeom>
        </p:spPr>
      </p:pic>
      <p:pic>
        <p:nvPicPr>
          <p:cNvPr id="76" name="Picture 4" descr="car, transport, transportation, van, vehicle icon">
            <a:extLst>
              <a:ext uri="{FF2B5EF4-FFF2-40B4-BE49-F238E27FC236}">
                <a16:creationId xmlns:a16="http://schemas.microsoft.com/office/drawing/2014/main" id="{E51D04FE-9909-4C83-8EB5-59F94AC7F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690" y="3888326"/>
            <a:ext cx="412527" cy="43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8B533D33-049D-4605-9BD8-5E84FFF1D8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6210">
            <a:off x="4917845" y="2471308"/>
            <a:ext cx="588208" cy="528261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BFF5DA25-77CC-4C87-9D76-10DBD5B00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2385" y="3511355"/>
            <a:ext cx="227565" cy="483577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CBD34C64-FA9B-436C-9ABC-A105BD9DDA3B}"/>
              </a:ext>
            </a:extLst>
          </p:cNvPr>
          <p:cNvGrpSpPr/>
          <p:nvPr/>
        </p:nvGrpSpPr>
        <p:grpSpPr>
          <a:xfrm>
            <a:off x="1119393" y="1649174"/>
            <a:ext cx="3605614" cy="2200735"/>
            <a:chOff x="5760850" y="2117418"/>
            <a:chExt cx="3605614" cy="2200735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64C3873-83E3-4AF5-9ECF-8D8E1550DA58}"/>
                </a:ext>
              </a:extLst>
            </p:cNvPr>
            <p:cNvGrpSpPr/>
            <p:nvPr/>
          </p:nvGrpSpPr>
          <p:grpSpPr>
            <a:xfrm>
              <a:off x="5760850" y="2623300"/>
              <a:ext cx="3605614" cy="1694853"/>
              <a:chOff x="3374887" y="1646593"/>
              <a:chExt cx="3605614" cy="1694853"/>
            </a:xfrm>
          </p:grpSpPr>
          <p:cxnSp>
            <p:nvCxnSpPr>
              <p:cNvPr id="3" name="直接箭头连接符 2">
                <a:extLst>
                  <a:ext uri="{FF2B5EF4-FFF2-40B4-BE49-F238E27FC236}">
                    <a16:creationId xmlns:a16="http://schemas.microsoft.com/office/drawing/2014/main" id="{B489BA06-FB8E-4CA6-A13E-6A54E8D933ED}"/>
                  </a:ext>
                </a:extLst>
              </p:cNvPr>
              <p:cNvCxnSpPr/>
              <p:nvPr/>
            </p:nvCxnSpPr>
            <p:spPr>
              <a:xfrm>
                <a:off x="3374887" y="3096591"/>
                <a:ext cx="140473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E07494D3-1AB1-4790-B711-AC21247FA1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7287" y="2045252"/>
                <a:ext cx="0" cy="120374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643E181F-A652-4EE1-BFD4-FFEE4EDF4F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7287" y="1992243"/>
                <a:ext cx="2851426" cy="110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19B48F7F-FE53-4F01-B386-C93CA4B40EA4}"/>
                      </a:ext>
                    </a:extLst>
                  </p:cNvPr>
                  <p:cNvSpPr txBox="1"/>
                  <p:nvPr/>
                </p:nvSpPr>
                <p:spPr>
                  <a:xfrm>
                    <a:off x="3527286" y="1764747"/>
                    <a:ext cx="29596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y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19B48F7F-FE53-4F01-B386-C93CA4B40E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286" y="1764747"/>
                    <a:ext cx="295966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文本框 54">
                    <a:extLst>
                      <a:ext uri="{FF2B5EF4-FFF2-40B4-BE49-F238E27FC236}">
                        <a16:creationId xmlns:a16="http://schemas.microsoft.com/office/drawing/2014/main" id="{B59E80C6-385E-4DD9-B403-8D40EB2E607D}"/>
                      </a:ext>
                    </a:extLst>
                  </p:cNvPr>
                  <p:cNvSpPr txBox="1"/>
                  <p:nvPr/>
                </p:nvSpPr>
                <p:spPr>
                  <a:xfrm>
                    <a:off x="4702311" y="3002892"/>
                    <a:ext cx="29596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55" name="文本框 54">
                    <a:extLst>
                      <a:ext uri="{FF2B5EF4-FFF2-40B4-BE49-F238E27FC236}">
                        <a16:creationId xmlns:a16="http://schemas.microsoft.com/office/drawing/2014/main" id="{B59E80C6-385E-4DD9-B403-8D40EB2E60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2311" y="3002892"/>
                    <a:ext cx="295966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1E06F7DA-5DAE-472B-83D9-E59D21EAA46C}"/>
                  </a:ext>
                </a:extLst>
              </p:cNvPr>
              <p:cNvSpPr/>
              <p:nvPr/>
            </p:nvSpPr>
            <p:spPr>
              <a:xfrm rot="17153429" flipV="1">
                <a:off x="3316374" y="2491504"/>
                <a:ext cx="1055356" cy="61571"/>
              </a:xfrm>
              <a:prstGeom prst="ellipse">
                <a:avLst/>
              </a:prstGeom>
              <a:solidFill>
                <a:srgbClr val="4797CE"/>
              </a:solidFill>
              <a:ln>
                <a:noFill/>
              </a:ln>
              <a:effectLst>
                <a:outerShdw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BFD8FDA5-749B-4DAB-BCD6-ACC6B0742427}"/>
                  </a:ext>
                </a:extLst>
              </p:cNvPr>
              <p:cNvSpPr/>
              <p:nvPr/>
            </p:nvSpPr>
            <p:spPr>
              <a:xfrm rot="18353373" flipV="1">
                <a:off x="3897965" y="2398726"/>
                <a:ext cx="1055356" cy="61571"/>
              </a:xfrm>
              <a:prstGeom prst="ellipse">
                <a:avLst/>
              </a:prstGeom>
              <a:solidFill>
                <a:srgbClr val="E07140"/>
              </a:solidFill>
              <a:ln>
                <a:noFill/>
              </a:ln>
              <a:effectLst>
                <a:outerShdw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046C30F6-3D41-4E76-8558-1E9AA089DB6E}"/>
                  </a:ext>
                </a:extLst>
              </p:cNvPr>
              <p:cNvSpPr txBox="1"/>
              <p:nvPr/>
            </p:nvSpPr>
            <p:spPr>
              <a:xfrm rot="20370649">
                <a:off x="5903802" y="1646593"/>
                <a:ext cx="10766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子载波</a:t>
                </a:r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599C16AE-5493-4CA0-A7E1-9A1C527B9E17}"/>
                  </a:ext>
                </a:extLst>
              </p:cNvPr>
              <p:cNvSpPr/>
              <p:nvPr/>
            </p:nvSpPr>
            <p:spPr>
              <a:xfrm rot="19465165" flipV="1">
                <a:off x="4545782" y="2321041"/>
                <a:ext cx="1055356" cy="61571"/>
              </a:xfrm>
              <a:prstGeom prst="ellipse">
                <a:avLst/>
              </a:prstGeom>
              <a:solidFill>
                <a:srgbClr val="F2C55B"/>
              </a:solidFill>
              <a:ln>
                <a:noFill/>
              </a:ln>
              <a:effectLst>
                <a:outerShdw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文本框 69">
                    <a:extLst>
                      <a:ext uri="{FF2B5EF4-FFF2-40B4-BE49-F238E27FC236}">
                        <a16:creationId xmlns:a16="http://schemas.microsoft.com/office/drawing/2014/main" id="{0E3E0EDA-9DD5-4D82-9AC7-1857D9FBDCAE}"/>
                      </a:ext>
                    </a:extLst>
                  </p:cNvPr>
                  <p:cNvSpPr txBox="1"/>
                  <p:nvPr/>
                </p:nvSpPr>
                <p:spPr>
                  <a:xfrm>
                    <a:off x="3407734" y="2765340"/>
                    <a:ext cx="42441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latin typeface="仿宋" panose="02010609060101010101" pitchFamily="49" charset="-122"/>
                      <a:ea typeface="仿宋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70" name="文本框 69">
                    <a:extLst>
                      <a:ext uri="{FF2B5EF4-FFF2-40B4-BE49-F238E27FC236}">
                        <a16:creationId xmlns:a16="http://schemas.microsoft.com/office/drawing/2014/main" id="{0E3E0EDA-9DD5-4D82-9AC7-1857D9FBDC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7734" y="2765340"/>
                    <a:ext cx="424412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文本框 70">
                    <a:extLst>
                      <a:ext uri="{FF2B5EF4-FFF2-40B4-BE49-F238E27FC236}">
                        <a16:creationId xmlns:a16="http://schemas.microsoft.com/office/drawing/2014/main" id="{283D3571-17D1-47D6-AB5E-9A2BE6270D7D}"/>
                      </a:ext>
                    </a:extLst>
                  </p:cNvPr>
                  <p:cNvSpPr txBox="1"/>
                  <p:nvPr/>
                </p:nvSpPr>
                <p:spPr>
                  <a:xfrm>
                    <a:off x="3822561" y="2607703"/>
                    <a:ext cx="4285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latin typeface="仿宋" panose="02010609060101010101" pitchFamily="49" charset="-122"/>
                      <a:ea typeface="仿宋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71" name="文本框 70">
                    <a:extLst>
                      <a:ext uri="{FF2B5EF4-FFF2-40B4-BE49-F238E27FC236}">
                        <a16:creationId xmlns:a16="http://schemas.microsoft.com/office/drawing/2014/main" id="{283D3571-17D1-47D6-AB5E-9A2BE6270D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2561" y="2607703"/>
                    <a:ext cx="42857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文本框 71">
                    <a:extLst>
                      <a:ext uri="{FF2B5EF4-FFF2-40B4-BE49-F238E27FC236}">
                        <a16:creationId xmlns:a16="http://schemas.microsoft.com/office/drawing/2014/main" id="{1495F10F-2EE6-4FC5-B380-3C25711C227D}"/>
                      </a:ext>
                    </a:extLst>
                  </p:cNvPr>
                  <p:cNvSpPr txBox="1"/>
                  <p:nvPr/>
                </p:nvSpPr>
                <p:spPr>
                  <a:xfrm>
                    <a:off x="4338698" y="2403284"/>
                    <a:ext cx="4285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dirty="0">
                      <a:latin typeface="仿宋" panose="02010609060101010101" pitchFamily="49" charset="-122"/>
                      <a:ea typeface="仿宋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72" name="文本框 71">
                    <a:extLst>
                      <a:ext uri="{FF2B5EF4-FFF2-40B4-BE49-F238E27FC236}">
                        <a16:creationId xmlns:a16="http://schemas.microsoft.com/office/drawing/2014/main" id="{1495F10F-2EE6-4FC5-B380-3C25711C22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8698" y="2403284"/>
                    <a:ext cx="428579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2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C70DB7E-23A9-45A1-A897-6111E652E08D}"/>
                  </a:ext>
                </a:extLst>
              </p:cNvPr>
              <p:cNvSpPr txBox="1"/>
              <p:nvPr/>
            </p:nvSpPr>
            <p:spPr>
              <a:xfrm rot="20482420">
                <a:off x="5078894" y="2110266"/>
                <a:ext cx="4214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…</a:t>
                </a:r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259452B9-29F2-4B7A-B7B3-D3E582975501}"/>
                      </a:ext>
                    </a:extLst>
                  </p:cNvPr>
                  <p:cNvSpPr txBox="1"/>
                  <p:nvPr/>
                </p:nvSpPr>
                <p:spPr>
                  <a:xfrm>
                    <a:off x="5521066" y="1933257"/>
                    <a:ext cx="45262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400" i="1" dirty="0">
                      <a:latin typeface="仿宋" panose="02010609060101010101" pitchFamily="49" charset="-122"/>
                      <a:ea typeface="仿宋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259452B9-29F2-4B7A-B7B3-D3E5829755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1066" y="1933257"/>
                    <a:ext cx="452624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2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F6AF7763-DBD7-46C3-AF41-64B60FAA8F4C}"/>
                  </a:ext>
                </a:extLst>
              </p:cNvPr>
              <p:cNvSpPr/>
              <p:nvPr/>
            </p:nvSpPr>
            <p:spPr>
              <a:xfrm rot="10800000" flipV="1">
                <a:off x="5829033" y="2180227"/>
                <a:ext cx="1055356" cy="61571"/>
              </a:xfrm>
              <a:prstGeom prst="ellipse">
                <a:avLst/>
              </a:prstGeom>
              <a:solidFill>
                <a:srgbClr val="76CDF2"/>
              </a:solidFill>
              <a:ln>
                <a:noFill/>
              </a:ln>
              <a:effectLst>
                <a:outerShdw dist="50800" dir="5400000" algn="ctr" rotWithShape="0">
                  <a:srgbClr val="000000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14" name="弧形 13">
              <a:extLst>
                <a:ext uri="{FF2B5EF4-FFF2-40B4-BE49-F238E27FC236}">
                  <a16:creationId xmlns:a16="http://schemas.microsoft.com/office/drawing/2014/main" id="{4BE7C0AA-0BE1-4DC1-8D2C-2C0F3E42AE78}"/>
                </a:ext>
              </a:extLst>
            </p:cNvPr>
            <p:cNvSpPr/>
            <p:nvPr/>
          </p:nvSpPr>
          <p:spPr>
            <a:xfrm>
              <a:off x="6323949" y="2407479"/>
              <a:ext cx="2985424" cy="1257538"/>
            </a:xfrm>
            <a:prstGeom prst="arc">
              <a:avLst>
                <a:gd name="adj1" fmla="val 11196989"/>
                <a:gd name="adj2" fmla="val 174761"/>
              </a:avLst>
            </a:prstGeom>
            <a:noFill/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  <a:prstDash val="lgDashDot"/>
                </a:ln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0DAA758C-FEA7-4A2D-83E7-9840A27A6193}"/>
                </a:ext>
              </a:extLst>
            </p:cNvPr>
            <p:cNvSpPr txBox="1"/>
            <p:nvPr/>
          </p:nvSpPr>
          <p:spPr>
            <a:xfrm rot="234104">
              <a:off x="7669809" y="2117418"/>
              <a:ext cx="920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仿宋" panose="02010609060101010101" pitchFamily="49" charset="-122"/>
                  <a:ea typeface="仿宋" panose="02010609060101010101" pitchFamily="49" charset="-122"/>
                </a:rPr>
                <a:t>波束斜视</a:t>
              </a:r>
            </a:p>
          </p:txBody>
        </p:sp>
      </p:grpSp>
      <p:sp>
        <p:nvSpPr>
          <p:cNvPr id="84" name="文本框 83">
            <a:extLst>
              <a:ext uri="{FF2B5EF4-FFF2-40B4-BE49-F238E27FC236}">
                <a16:creationId xmlns:a16="http://schemas.microsoft.com/office/drawing/2014/main" id="{7BD19FDC-3F2A-4D3D-BA87-FD03BB4EE2E6}"/>
              </a:ext>
            </a:extLst>
          </p:cNvPr>
          <p:cNvSpPr txBox="1"/>
          <p:nvPr/>
        </p:nvSpPr>
        <p:spPr>
          <a:xfrm>
            <a:off x="3488660" y="3284499"/>
            <a:ext cx="1602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子载波波束指向</a:t>
            </a: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6BFE5982-55A2-445A-B48F-65211ADFDB57}"/>
              </a:ext>
            </a:extLst>
          </p:cNvPr>
          <p:cNvSpPr/>
          <p:nvPr/>
        </p:nvSpPr>
        <p:spPr>
          <a:xfrm rot="16200000">
            <a:off x="4712778" y="2052126"/>
            <a:ext cx="497903" cy="1423269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BC778748-BDC4-4A53-8DE4-320CBEEA3576}"/>
              </a:ext>
            </a:extLst>
          </p:cNvPr>
          <p:cNvCxnSpPr>
            <a:stCxn id="85" idx="1"/>
          </p:cNvCxnSpPr>
          <p:nvPr/>
        </p:nvCxnSpPr>
        <p:spPr>
          <a:xfrm rot="10800000" flipV="1">
            <a:off x="4166822" y="2939796"/>
            <a:ext cx="291707" cy="368830"/>
          </a:xfrm>
          <a:prstGeom prst="curvedConnector2">
            <a:avLst/>
          </a:prstGeom>
          <a:ln w="12700">
            <a:solidFill>
              <a:srgbClr val="FF101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D9406EBA-9748-436C-940F-8A26D67B79A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0" t="2555" r="14090" b="6435"/>
          <a:stretch/>
        </p:blipFill>
        <p:spPr>
          <a:xfrm>
            <a:off x="7152280" y="1652276"/>
            <a:ext cx="2745076" cy="2652831"/>
          </a:xfrm>
          <a:prstGeom prst="rect">
            <a:avLst/>
          </a:prstGeom>
        </p:spPr>
      </p:pic>
      <p:sp>
        <p:nvSpPr>
          <p:cNvPr id="32" name="弧形 31">
            <a:extLst>
              <a:ext uri="{FF2B5EF4-FFF2-40B4-BE49-F238E27FC236}">
                <a16:creationId xmlns:a16="http://schemas.microsoft.com/office/drawing/2014/main" id="{67CA7E56-8431-4835-A915-250B6108B3F3}"/>
              </a:ext>
            </a:extLst>
          </p:cNvPr>
          <p:cNvSpPr/>
          <p:nvPr/>
        </p:nvSpPr>
        <p:spPr>
          <a:xfrm rot="19620376">
            <a:off x="6788030" y="2030427"/>
            <a:ext cx="2985424" cy="1407361"/>
          </a:xfrm>
          <a:prstGeom prst="arc">
            <a:avLst>
              <a:gd name="adj1" fmla="val 20789773"/>
              <a:gd name="adj2" fmla="val 174762"/>
            </a:avLst>
          </a:prstGeom>
          <a:noFill/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  <a:prstDash val="lgDashDot"/>
              </a:ln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72B147F-4BFA-41F3-B7B2-C3A4A62ABC2E}"/>
              </a:ext>
            </a:extLst>
          </p:cNvPr>
          <p:cNvSpPr txBox="1"/>
          <p:nvPr/>
        </p:nvSpPr>
        <p:spPr>
          <a:xfrm>
            <a:off x="9396994" y="1554097"/>
            <a:ext cx="920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</a:rPr>
              <a:t>波束斜视</a:t>
            </a:r>
          </a:p>
        </p:txBody>
      </p:sp>
    </p:spTree>
    <p:extLst>
      <p:ext uri="{BB962C8B-B14F-4D97-AF65-F5344CB8AC3E}">
        <p14:creationId xmlns:p14="http://schemas.microsoft.com/office/powerpoint/2010/main" val="185642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: 单圆角 64">
            <a:extLst>
              <a:ext uri="{FF2B5EF4-FFF2-40B4-BE49-F238E27FC236}">
                <a16:creationId xmlns:a16="http://schemas.microsoft.com/office/drawing/2014/main" id="{3B4175B8-4FB5-484F-B5E1-469F01A640E3}"/>
              </a:ext>
            </a:extLst>
          </p:cNvPr>
          <p:cNvSpPr/>
          <p:nvPr/>
        </p:nvSpPr>
        <p:spPr>
          <a:xfrm>
            <a:off x="3227323" y="2128562"/>
            <a:ext cx="2781633" cy="2725689"/>
          </a:xfrm>
          <a:prstGeom prst="round1Rect">
            <a:avLst>
              <a:gd name="adj" fmla="val 50000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单圆角 65">
            <a:extLst>
              <a:ext uri="{FF2B5EF4-FFF2-40B4-BE49-F238E27FC236}">
                <a16:creationId xmlns:a16="http://schemas.microsoft.com/office/drawing/2014/main" id="{2880DBBE-BDF0-47D3-AD8E-784247DE05C5}"/>
              </a:ext>
            </a:extLst>
          </p:cNvPr>
          <p:cNvSpPr/>
          <p:nvPr/>
        </p:nvSpPr>
        <p:spPr>
          <a:xfrm>
            <a:off x="3227969" y="2321202"/>
            <a:ext cx="2988060" cy="2531719"/>
          </a:xfrm>
          <a:prstGeom prst="round1Rect">
            <a:avLst>
              <a:gd name="adj" fmla="val 50000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单圆角 66">
            <a:extLst>
              <a:ext uri="{FF2B5EF4-FFF2-40B4-BE49-F238E27FC236}">
                <a16:creationId xmlns:a16="http://schemas.microsoft.com/office/drawing/2014/main" id="{1E9365B6-1C8B-4F07-B506-99629E620AB4}"/>
              </a:ext>
            </a:extLst>
          </p:cNvPr>
          <p:cNvSpPr/>
          <p:nvPr/>
        </p:nvSpPr>
        <p:spPr>
          <a:xfrm>
            <a:off x="3232847" y="2834159"/>
            <a:ext cx="3450488" cy="2022849"/>
          </a:xfrm>
          <a:prstGeom prst="round1Rect">
            <a:avLst>
              <a:gd name="adj" fmla="val 50000"/>
            </a:avLst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94FD4CE-51B0-4521-B090-2D123D9D7788}"/>
              </a:ext>
            </a:extLst>
          </p:cNvPr>
          <p:cNvCxnSpPr>
            <a:cxnSpLocks/>
          </p:cNvCxnSpPr>
          <p:nvPr/>
        </p:nvCxnSpPr>
        <p:spPr>
          <a:xfrm>
            <a:off x="3233881" y="4856856"/>
            <a:ext cx="46972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D4C6D6A-3F86-47BA-87D5-BBBE2843D4F5}"/>
              </a:ext>
            </a:extLst>
          </p:cNvPr>
          <p:cNvCxnSpPr>
            <a:cxnSpLocks/>
          </p:cNvCxnSpPr>
          <p:nvPr/>
        </p:nvCxnSpPr>
        <p:spPr>
          <a:xfrm flipH="1" flipV="1">
            <a:off x="3222343" y="1555862"/>
            <a:ext cx="11538" cy="33009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1B829BA-3876-489F-8D1C-C016C2C1B013}"/>
              </a:ext>
            </a:extLst>
          </p:cNvPr>
          <p:cNvSpPr txBox="1"/>
          <p:nvPr/>
        </p:nvSpPr>
        <p:spPr>
          <a:xfrm>
            <a:off x="7380394" y="4484844"/>
            <a:ext cx="1593394" cy="31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通信指标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E96762A-7CB3-4C93-96D1-5245F07A15AB}"/>
              </a:ext>
            </a:extLst>
          </p:cNvPr>
          <p:cNvSpPr txBox="1"/>
          <p:nvPr/>
        </p:nvSpPr>
        <p:spPr>
          <a:xfrm>
            <a:off x="3194592" y="1332741"/>
            <a:ext cx="1527722" cy="31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感知指标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5F03F5C-9EFE-45F0-8441-ECA21FB2EFC4}"/>
              </a:ext>
            </a:extLst>
          </p:cNvPr>
          <p:cNvCxnSpPr>
            <a:cxnSpLocks/>
          </p:cNvCxnSpPr>
          <p:nvPr/>
        </p:nvCxnSpPr>
        <p:spPr>
          <a:xfrm flipV="1">
            <a:off x="6725805" y="4505689"/>
            <a:ext cx="228668" cy="3021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111F1E7-6A34-41BD-96F1-1AFD6BC3A34E}"/>
              </a:ext>
            </a:extLst>
          </p:cNvPr>
          <p:cNvCxnSpPr>
            <a:cxnSpLocks/>
          </p:cNvCxnSpPr>
          <p:nvPr/>
        </p:nvCxnSpPr>
        <p:spPr>
          <a:xfrm>
            <a:off x="3274301" y="2885952"/>
            <a:ext cx="191609" cy="412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E0CC7D80-0D1D-43A9-9856-BE1CEE82741D}"/>
              </a:ext>
            </a:extLst>
          </p:cNvPr>
          <p:cNvSpPr txBox="1"/>
          <p:nvPr/>
        </p:nvSpPr>
        <p:spPr>
          <a:xfrm>
            <a:off x="3418299" y="3010993"/>
            <a:ext cx="1873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信道自由度增加，</a:t>
            </a:r>
            <a:endParaRPr lang="en-US" altLang="zh-CN" sz="14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感知性能上界下降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3A15C97-B95D-496C-8297-544D5FC9399B}"/>
              </a:ext>
            </a:extLst>
          </p:cNvPr>
          <p:cNvSpPr txBox="1"/>
          <p:nvPr/>
        </p:nvSpPr>
        <p:spPr>
          <a:xfrm rot="5400000">
            <a:off x="3287040" y="2509832"/>
            <a:ext cx="595119" cy="303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2BF68B34-3F66-48E0-84C6-C1D965688864}"/>
              </a:ext>
            </a:extLst>
          </p:cNvPr>
          <p:cNvSpPr txBox="1"/>
          <p:nvPr/>
        </p:nvSpPr>
        <p:spPr>
          <a:xfrm>
            <a:off x="6242526" y="3955300"/>
            <a:ext cx="537648" cy="31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DBE6EB4-1325-4891-931F-02C6A8433CE4}"/>
              </a:ext>
            </a:extLst>
          </p:cNvPr>
          <p:cNvSpPr/>
          <p:nvPr/>
        </p:nvSpPr>
        <p:spPr>
          <a:xfrm>
            <a:off x="3135086" y="2022764"/>
            <a:ext cx="200866" cy="9025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86C39A0-B716-478A-A1FC-9E4CDCFD9829}"/>
              </a:ext>
            </a:extLst>
          </p:cNvPr>
          <p:cNvSpPr/>
          <p:nvPr/>
        </p:nvSpPr>
        <p:spPr>
          <a:xfrm rot="16200000">
            <a:off x="6228479" y="4400056"/>
            <a:ext cx="200866" cy="9025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0E6B71C-1659-4A24-BA1F-274D1C65843D}"/>
              </a:ext>
            </a:extLst>
          </p:cNvPr>
          <p:cNvSpPr txBox="1"/>
          <p:nvPr/>
        </p:nvSpPr>
        <p:spPr>
          <a:xfrm>
            <a:off x="6706015" y="4001447"/>
            <a:ext cx="1873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信道自由度增加，</a:t>
            </a:r>
            <a:endParaRPr lang="en-US" altLang="zh-CN" sz="14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4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通信性能上界提高</a:t>
            </a:r>
          </a:p>
        </p:txBody>
      </p:sp>
    </p:spTree>
    <p:extLst>
      <p:ext uri="{BB962C8B-B14F-4D97-AF65-F5344CB8AC3E}">
        <p14:creationId xmlns:p14="http://schemas.microsoft.com/office/powerpoint/2010/main" val="81995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F3990F2-FC09-45D7-AC2E-3D990B011F1E}"/>
              </a:ext>
            </a:extLst>
          </p:cNvPr>
          <p:cNvSpPr>
            <a:spLocks noGrp="1"/>
          </p:cNvSpPr>
          <p:nvPr/>
        </p:nvSpPr>
        <p:spPr>
          <a:xfrm>
            <a:off x="1557475" y="114535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F2B5F159-4E6F-48E7-9392-5DA39541B6EE}"/>
              </a:ext>
            </a:extLst>
          </p:cNvPr>
          <p:cNvSpPr>
            <a:spLocks noGrp="1"/>
          </p:cNvSpPr>
          <p:nvPr/>
        </p:nvSpPr>
        <p:spPr>
          <a:xfrm>
            <a:off x="1557475" y="362503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9204BEE-A759-4503-B43F-43F9C6D384CD}"/>
              </a:ext>
            </a:extLst>
          </p:cNvPr>
          <p:cNvGrpSpPr/>
          <p:nvPr/>
        </p:nvGrpSpPr>
        <p:grpSpPr>
          <a:xfrm>
            <a:off x="1430356" y="1036488"/>
            <a:ext cx="626130" cy="4811514"/>
            <a:chOff x="1161263" y="980788"/>
            <a:chExt cx="626130" cy="4217153"/>
          </a:xfrm>
        </p:grpSpPr>
        <p:sp>
          <p:nvSpPr>
            <p:cNvPr id="39" name="圆角矩形 3">
              <a:extLst>
                <a:ext uri="{FF2B5EF4-FFF2-40B4-BE49-F238E27FC236}">
                  <a16:creationId xmlns:a16="http://schemas.microsoft.com/office/drawing/2014/main" id="{93E8FAFF-203D-4F86-B1CC-DBAA7758C76B}"/>
                </a:ext>
              </a:extLst>
            </p:cNvPr>
            <p:cNvSpPr/>
            <p:nvPr/>
          </p:nvSpPr>
          <p:spPr>
            <a:xfrm>
              <a:off x="1161263" y="980788"/>
              <a:ext cx="626130" cy="4217153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0" name="文本框 5">
              <a:extLst>
                <a:ext uri="{FF2B5EF4-FFF2-40B4-BE49-F238E27FC236}">
                  <a16:creationId xmlns:a16="http://schemas.microsoft.com/office/drawing/2014/main" id="{8A0D1562-91E1-43D4-B35A-8C7C8491A69E}"/>
                </a:ext>
              </a:extLst>
            </p:cNvPr>
            <p:cNvSpPr txBox="1"/>
            <p:nvPr/>
          </p:nvSpPr>
          <p:spPr>
            <a:xfrm>
              <a:off x="1246211" y="1041528"/>
              <a:ext cx="461665" cy="4091328"/>
            </a:xfrm>
            <a:prstGeom prst="rect">
              <a:avLst/>
            </a:prstGeom>
            <a:noFill/>
          </p:spPr>
          <p:txBody>
            <a:bodyPr vert="eaVert" wrap="square" rtlCol="0" anchor="ctr" anchorCtr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稀疏</a:t>
              </a:r>
              <a:r>
                <a:rPr lang="en-US" altLang="zh-CN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MIMO</a:t>
              </a:r>
              <a:r>
                <a:rPr lang="zh-CN" altLang="en-US" b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信道的通感性能域分析及波形设计</a:t>
              </a:r>
            </a:p>
          </p:txBody>
        </p:sp>
      </p:grpSp>
      <p:sp>
        <p:nvSpPr>
          <p:cNvPr id="7" name="右箭头 14">
            <a:extLst>
              <a:ext uri="{FF2B5EF4-FFF2-40B4-BE49-F238E27FC236}">
                <a16:creationId xmlns:a16="http://schemas.microsoft.com/office/drawing/2014/main" id="{7762223F-7964-49C6-9F73-56AEC681FE18}"/>
              </a:ext>
            </a:extLst>
          </p:cNvPr>
          <p:cNvSpPr/>
          <p:nvPr/>
        </p:nvSpPr>
        <p:spPr>
          <a:xfrm>
            <a:off x="2056486" y="3217994"/>
            <a:ext cx="492443" cy="452451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F0EA91A-76B6-43B7-8285-731B2B6C60B6}"/>
              </a:ext>
            </a:extLst>
          </p:cNvPr>
          <p:cNvGrpSpPr/>
          <p:nvPr/>
        </p:nvGrpSpPr>
        <p:grpSpPr>
          <a:xfrm>
            <a:off x="2704191" y="1301710"/>
            <a:ext cx="2722831" cy="696946"/>
            <a:chOff x="2720562" y="1430520"/>
            <a:chExt cx="3169240" cy="696946"/>
          </a:xfrm>
        </p:grpSpPr>
        <p:sp>
          <p:nvSpPr>
            <p:cNvPr id="37" name="圆角矩形 16">
              <a:extLst>
                <a:ext uri="{FF2B5EF4-FFF2-40B4-BE49-F238E27FC236}">
                  <a16:creationId xmlns:a16="http://schemas.microsoft.com/office/drawing/2014/main" id="{C44BE933-999E-4B56-BC48-2E3B70B8892B}"/>
                </a:ext>
              </a:extLst>
            </p:cNvPr>
            <p:cNvSpPr/>
            <p:nvPr/>
          </p:nvSpPr>
          <p:spPr>
            <a:xfrm>
              <a:off x="2720562" y="1462166"/>
              <a:ext cx="3169240" cy="6653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6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6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8" name="文本框 9">
              <a:extLst>
                <a:ext uri="{FF2B5EF4-FFF2-40B4-BE49-F238E27FC236}">
                  <a16:creationId xmlns:a16="http://schemas.microsoft.com/office/drawing/2014/main" id="{2A08130A-9386-4A3F-94ED-EE0BF01E97D0}"/>
                </a:ext>
              </a:extLst>
            </p:cNvPr>
            <p:cNvSpPr txBox="1"/>
            <p:nvPr/>
          </p:nvSpPr>
          <p:spPr>
            <a:xfrm>
              <a:off x="2889734" y="1430520"/>
              <a:ext cx="2883261" cy="654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高频稀疏信道建模</a:t>
              </a:r>
              <a:endPara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及其统计特性分析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FA5CB26-EDA0-497B-9C4F-1EC5460459C2}"/>
              </a:ext>
            </a:extLst>
          </p:cNvPr>
          <p:cNvGrpSpPr/>
          <p:nvPr/>
        </p:nvGrpSpPr>
        <p:grpSpPr>
          <a:xfrm>
            <a:off x="2704189" y="3696439"/>
            <a:ext cx="2722834" cy="672295"/>
            <a:chOff x="2686152" y="3990851"/>
            <a:chExt cx="3169243" cy="672295"/>
          </a:xfrm>
        </p:grpSpPr>
        <p:sp>
          <p:nvSpPr>
            <p:cNvPr id="35" name="圆角矩形 18">
              <a:extLst>
                <a:ext uri="{FF2B5EF4-FFF2-40B4-BE49-F238E27FC236}">
                  <a16:creationId xmlns:a16="http://schemas.microsoft.com/office/drawing/2014/main" id="{B866ADE0-567F-4AB7-9A40-5FE23D59AA44}"/>
                </a:ext>
              </a:extLst>
            </p:cNvPr>
            <p:cNvSpPr/>
            <p:nvPr/>
          </p:nvSpPr>
          <p:spPr>
            <a:xfrm>
              <a:off x="2686152" y="3990851"/>
              <a:ext cx="3169243" cy="672295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6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6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6" name="文本框 12">
              <a:extLst>
                <a:ext uri="{FF2B5EF4-FFF2-40B4-BE49-F238E27FC236}">
                  <a16:creationId xmlns:a16="http://schemas.microsoft.com/office/drawing/2014/main" id="{E9637701-D0D0-46E2-8555-F15BC0551295}"/>
                </a:ext>
              </a:extLst>
            </p:cNvPr>
            <p:cNvSpPr txBox="1"/>
            <p:nvPr/>
          </p:nvSpPr>
          <p:spPr>
            <a:xfrm>
              <a:off x="3003857" y="4004986"/>
              <a:ext cx="2533832" cy="644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波束斜视效应的定</a:t>
              </a:r>
              <a:endPara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量分析与主动利用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11889D2-CA44-4BFB-A1D4-9B0888E0B3D7}"/>
              </a:ext>
            </a:extLst>
          </p:cNvPr>
          <p:cNvGrpSpPr/>
          <p:nvPr/>
        </p:nvGrpSpPr>
        <p:grpSpPr>
          <a:xfrm>
            <a:off x="6235134" y="1229298"/>
            <a:ext cx="3931269" cy="851070"/>
            <a:chOff x="6774155" y="991020"/>
            <a:chExt cx="3875042" cy="754644"/>
          </a:xfrm>
        </p:grpSpPr>
        <p:sp>
          <p:nvSpPr>
            <p:cNvPr id="33" name="圆角矩形 28">
              <a:extLst>
                <a:ext uri="{FF2B5EF4-FFF2-40B4-BE49-F238E27FC236}">
                  <a16:creationId xmlns:a16="http://schemas.microsoft.com/office/drawing/2014/main" id="{90171606-F963-4EBB-91FB-9FBC12BCDADB}"/>
                </a:ext>
              </a:extLst>
            </p:cNvPr>
            <p:cNvSpPr/>
            <p:nvPr/>
          </p:nvSpPr>
          <p:spPr>
            <a:xfrm>
              <a:off x="6774155" y="991020"/>
              <a:ext cx="3875042" cy="754644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34" name="文本框 15">
              <a:extLst>
                <a:ext uri="{FF2B5EF4-FFF2-40B4-BE49-F238E27FC236}">
                  <a16:creationId xmlns:a16="http://schemas.microsoft.com/office/drawing/2014/main" id="{7A36A0F7-B972-4A09-9861-8D1E9BE1FB8A}"/>
                </a:ext>
              </a:extLst>
            </p:cNvPr>
            <p:cNvSpPr txBox="1"/>
            <p:nvPr/>
          </p:nvSpPr>
          <p:spPr>
            <a:xfrm>
              <a:off x="6841298" y="1111164"/>
              <a:ext cx="3751297" cy="518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AutoNum type="arabicPeriod"/>
              </a:pPr>
              <a:r>
                <a: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建立高频传输场景下的稀疏信道模型</a:t>
              </a:r>
            </a:p>
            <a:p>
              <a:pPr marL="342900" indent="-342900">
                <a:buAutoNum type="arabicPeriod"/>
              </a:pPr>
              <a:r>
                <a: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表征信道模型的角度域关键统计特性</a:t>
              </a:r>
            </a:p>
          </p:txBody>
        </p:sp>
      </p:grp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FFD59404-4F2B-4EDB-A25C-EEEC048150C1}"/>
              </a:ext>
            </a:extLst>
          </p:cNvPr>
          <p:cNvSpPr/>
          <p:nvPr/>
        </p:nvSpPr>
        <p:spPr>
          <a:xfrm>
            <a:off x="2561468" y="1042976"/>
            <a:ext cx="3020399" cy="4787279"/>
          </a:xfrm>
          <a:prstGeom prst="flowChartProcess">
            <a:avLst/>
          </a:prstGeom>
          <a:noFill/>
          <a:ln w="190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F45C61C-3B22-4255-9CD4-0713BAD9F63D}"/>
              </a:ext>
            </a:extLst>
          </p:cNvPr>
          <p:cNvGrpSpPr/>
          <p:nvPr/>
        </p:nvGrpSpPr>
        <p:grpSpPr>
          <a:xfrm>
            <a:off x="2705553" y="2499319"/>
            <a:ext cx="2721469" cy="692497"/>
            <a:chOff x="2707046" y="2712910"/>
            <a:chExt cx="3169242" cy="692497"/>
          </a:xfrm>
        </p:grpSpPr>
        <p:sp>
          <p:nvSpPr>
            <p:cNvPr id="31" name="圆角矩形 17">
              <a:extLst>
                <a:ext uri="{FF2B5EF4-FFF2-40B4-BE49-F238E27FC236}">
                  <a16:creationId xmlns:a16="http://schemas.microsoft.com/office/drawing/2014/main" id="{573B5B25-6EC9-4C9F-B9E1-37DAAA95F9D7}"/>
                </a:ext>
              </a:extLst>
            </p:cNvPr>
            <p:cNvSpPr/>
            <p:nvPr/>
          </p:nvSpPr>
          <p:spPr>
            <a:xfrm>
              <a:off x="2707046" y="2712910"/>
              <a:ext cx="3169242" cy="692497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6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6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文本框 21">
              <a:extLst>
                <a:ext uri="{FF2B5EF4-FFF2-40B4-BE49-F238E27FC236}">
                  <a16:creationId xmlns:a16="http://schemas.microsoft.com/office/drawing/2014/main" id="{2FF718C8-B133-4785-B5E9-0B8848300C60}"/>
                </a:ext>
              </a:extLst>
            </p:cNvPr>
            <p:cNvSpPr txBox="1"/>
            <p:nvPr/>
          </p:nvSpPr>
          <p:spPr>
            <a:xfrm>
              <a:off x="2847687" y="2723527"/>
              <a:ext cx="2947324" cy="654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通信感知可达性能</a:t>
              </a:r>
              <a:endPara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域边界的定量刻画</a:t>
              </a:r>
            </a:p>
          </p:txBody>
        </p:sp>
      </p:grpSp>
      <p:sp>
        <p:nvSpPr>
          <p:cNvPr id="17" name="文本框 26">
            <a:extLst>
              <a:ext uri="{FF2B5EF4-FFF2-40B4-BE49-F238E27FC236}">
                <a16:creationId xmlns:a16="http://schemas.microsoft.com/office/drawing/2014/main" id="{F060DDFC-B1B4-47D1-B8E6-A73E4A6C62BC}"/>
              </a:ext>
            </a:extLst>
          </p:cNvPr>
          <p:cNvSpPr txBox="1"/>
          <p:nvPr/>
        </p:nvSpPr>
        <p:spPr>
          <a:xfrm>
            <a:off x="2561468" y="667155"/>
            <a:ext cx="110103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研究内容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9BB2C5E-CA42-49B1-AC72-0D723EF9C4C9}"/>
              </a:ext>
            </a:extLst>
          </p:cNvPr>
          <p:cNvGrpSpPr/>
          <p:nvPr/>
        </p:nvGrpSpPr>
        <p:grpSpPr>
          <a:xfrm>
            <a:off x="5961550" y="667155"/>
            <a:ext cx="4392816" cy="5163100"/>
            <a:chOff x="6132659" y="633565"/>
            <a:chExt cx="4030516" cy="4560322"/>
          </a:xfrm>
        </p:grpSpPr>
        <p:sp>
          <p:nvSpPr>
            <p:cNvPr id="27" name="流程图: 过程 26">
              <a:extLst>
                <a:ext uri="{FF2B5EF4-FFF2-40B4-BE49-F238E27FC236}">
                  <a16:creationId xmlns:a16="http://schemas.microsoft.com/office/drawing/2014/main" id="{2198FBAC-9538-4AEC-9513-AAAE786CE57D}"/>
                </a:ext>
              </a:extLst>
            </p:cNvPr>
            <p:cNvSpPr/>
            <p:nvPr/>
          </p:nvSpPr>
          <p:spPr>
            <a:xfrm>
              <a:off x="6132659" y="980789"/>
              <a:ext cx="4030516" cy="4213098"/>
            </a:xfrm>
            <a:prstGeom prst="flowChartProcess">
              <a:avLst/>
            </a:prstGeom>
            <a:noFill/>
            <a:ln w="19050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文本框 29">
              <a:extLst>
                <a:ext uri="{FF2B5EF4-FFF2-40B4-BE49-F238E27FC236}">
                  <a16:creationId xmlns:a16="http://schemas.microsoft.com/office/drawing/2014/main" id="{4E384532-A8A0-4636-A42E-4D7F9880CDE4}"/>
                </a:ext>
              </a:extLst>
            </p:cNvPr>
            <p:cNvSpPr txBox="1"/>
            <p:nvPr/>
          </p:nvSpPr>
          <p:spPr>
            <a:xfrm>
              <a:off x="6132659" y="633565"/>
              <a:ext cx="1016738" cy="34122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solidFill>
                    <a:schemeClr val="bg1"/>
                  </a:solidFill>
                </a:rPr>
                <a:t>技术步骤</a:t>
              </a:r>
            </a:p>
          </p:txBody>
        </p:sp>
      </p:grpSp>
      <p:sp>
        <p:nvSpPr>
          <p:cNvPr id="19" name="右箭头 14">
            <a:extLst>
              <a:ext uri="{FF2B5EF4-FFF2-40B4-BE49-F238E27FC236}">
                <a16:creationId xmlns:a16="http://schemas.microsoft.com/office/drawing/2014/main" id="{A5C0341F-84A0-40A7-A0AE-35AA8AD1B615}"/>
              </a:ext>
            </a:extLst>
          </p:cNvPr>
          <p:cNvSpPr/>
          <p:nvPr/>
        </p:nvSpPr>
        <p:spPr>
          <a:xfrm>
            <a:off x="5429641" y="1459773"/>
            <a:ext cx="798037" cy="39975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85D55F3-EF54-4346-A1C1-44E74E0AF90E}"/>
              </a:ext>
            </a:extLst>
          </p:cNvPr>
          <p:cNvGrpSpPr/>
          <p:nvPr/>
        </p:nvGrpSpPr>
        <p:grpSpPr>
          <a:xfrm>
            <a:off x="5833076" y="5837043"/>
            <a:ext cx="4517868" cy="595188"/>
            <a:chOff x="6210300" y="5586555"/>
            <a:chExt cx="4517868" cy="595188"/>
          </a:xfrm>
        </p:grpSpPr>
        <p:sp>
          <p:nvSpPr>
            <p:cNvPr id="25" name="平行四边形 24">
              <a:extLst>
                <a:ext uri="{FF2B5EF4-FFF2-40B4-BE49-F238E27FC236}">
                  <a16:creationId xmlns:a16="http://schemas.microsoft.com/office/drawing/2014/main" id="{C059981B-2E12-44A0-A51C-481F9F6C1420}"/>
                </a:ext>
              </a:extLst>
            </p:cNvPr>
            <p:cNvSpPr/>
            <p:nvPr/>
          </p:nvSpPr>
          <p:spPr>
            <a:xfrm>
              <a:off x="6210300" y="5586555"/>
              <a:ext cx="4517868" cy="595188"/>
            </a:xfrm>
            <a:prstGeom prst="parallelogram">
              <a:avLst/>
            </a:prstGeom>
            <a:solidFill>
              <a:srgbClr val="FFFF99">
                <a:alpha val="14902"/>
              </a:srgbClr>
            </a:solidFill>
            <a:ln w="28575">
              <a:solidFill>
                <a:schemeClr val="accent2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" name="文本框 35">
              <a:extLst>
                <a:ext uri="{FF2B5EF4-FFF2-40B4-BE49-F238E27FC236}">
                  <a16:creationId xmlns:a16="http://schemas.microsoft.com/office/drawing/2014/main" id="{B2DCF597-40A6-45C1-BF48-1D6A939F7E3B}"/>
                </a:ext>
              </a:extLst>
            </p:cNvPr>
            <p:cNvSpPr txBox="1"/>
            <p:nvPr/>
          </p:nvSpPr>
          <p:spPr>
            <a:xfrm>
              <a:off x="6570934" y="5693128"/>
              <a:ext cx="3796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 b="1" dirty="0">
                  <a:solidFill>
                    <a:srgbClr val="C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随机过程</a:t>
              </a:r>
              <a:r>
                <a:rPr lang="zh-CN" altLang="en-US" b="1" dirty="0">
                  <a:solidFill>
                    <a:srgbClr val="C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、</a:t>
              </a:r>
              <a:r>
                <a:rPr lang="zh-CN" altLang="en-US" sz="1800" b="1" dirty="0">
                  <a:solidFill>
                    <a:srgbClr val="C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博弈论、</a:t>
              </a:r>
              <a:r>
                <a:rPr lang="zh-CN" altLang="en-US" b="1" dirty="0">
                  <a:solidFill>
                    <a:srgbClr val="C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凸优化理论</a:t>
              </a:r>
              <a:r>
                <a:rPr lang="zh-CN" altLang="en-US" sz="1800" b="1" dirty="0">
                  <a:solidFill>
                    <a:srgbClr val="C0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等</a:t>
              </a:r>
              <a:endParaRPr lang="zh-CN" altLang="en-US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41" name="下箭头 42">
            <a:extLst>
              <a:ext uri="{FF2B5EF4-FFF2-40B4-BE49-F238E27FC236}">
                <a16:creationId xmlns:a16="http://schemas.microsoft.com/office/drawing/2014/main" id="{30C87FFA-AD41-4731-A597-9912E9B4095B}"/>
              </a:ext>
            </a:extLst>
          </p:cNvPr>
          <p:cNvSpPr/>
          <p:nvPr/>
        </p:nvSpPr>
        <p:spPr>
          <a:xfrm>
            <a:off x="3840698" y="1998654"/>
            <a:ext cx="449814" cy="48834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1672FC2F-52D3-4F71-9439-BB2364354BB4}"/>
              </a:ext>
            </a:extLst>
          </p:cNvPr>
          <p:cNvGrpSpPr/>
          <p:nvPr/>
        </p:nvGrpSpPr>
        <p:grpSpPr>
          <a:xfrm>
            <a:off x="2714087" y="4878028"/>
            <a:ext cx="2722834" cy="672295"/>
            <a:chOff x="2686152" y="3990851"/>
            <a:chExt cx="3169243" cy="672295"/>
          </a:xfrm>
        </p:grpSpPr>
        <p:sp>
          <p:nvSpPr>
            <p:cNvPr id="43" name="圆角矩形 18">
              <a:extLst>
                <a:ext uri="{FF2B5EF4-FFF2-40B4-BE49-F238E27FC236}">
                  <a16:creationId xmlns:a16="http://schemas.microsoft.com/office/drawing/2014/main" id="{C09C76AE-C0E5-45FB-AE03-1961D91178B0}"/>
                </a:ext>
              </a:extLst>
            </p:cNvPr>
            <p:cNvSpPr/>
            <p:nvPr/>
          </p:nvSpPr>
          <p:spPr>
            <a:xfrm>
              <a:off x="2686152" y="3990851"/>
              <a:ext cx="3169243" cy="672295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tint val="66000"/>
                    <a:satMod val="160000"/>
                  </a:schemeClr>
                </a:gs>
                <a:gs pos="50000">
                  <a:schemeClr val="accent6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6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4" name="文本框 12">
              <a:extLst>
                <a:ext uri="{FF2B5EF4-FFF2-40B4-BE49-F238E27FC236}">
                  <a16:creationId xmlns:a16="http://schemas.microsoft.com/office/drawing/2014/main" id="{F6006A28-76E1-4C1C-80B6-CD517D2D7AE0}"/>
                </a:ext>
              </a:extLst>
            </p:cNvPr>
            <p:cNvSpPr txBox="1"/>
            <p:nvPr/>
          </p:nvSpPr>
          <p:spPr>
            <a:xfrm>
              <a:off x="2973010" y="4004986"/>
              <a:ext cx="2597705" cy="644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波束斜视辅助的</a:t>
              </a:r>
              <a:r>
                <a: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MIMO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en-US" sz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通感一体化波形设计</a:t>
              </a:r>
            </a:p>
          </p:txBody>
        </p:sp>
      </p:grpSp>
      <p:sp>
        <p:nvSpPr>
          <p:cNvPr id="45" name="下箭头 42">
            <a:extLst>
              <a:ext uri="{FF2B5EF4-FFF2-40B4-BE49-F238E27FC236}">
                <a16:creationId xmlns:a16="http://schemas.microsoft.com/office/drawing/2014/main" id="{06410207-E734-45E0-87F6-FDF15545AAA8}"/>
              </a:ext>
            </a:extLst>
          </p:cNvPr>
          <p:cNvSpPr/>
          <p:nvPr/>
        </p:nvSpPr>
        <p:spPr>
          <a:xfrm>
            <a:off x="3393273" y="3193471"/>
            <a:ext cx="449814" cy="48834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下箭头 42">
            <a:extLst>
              <a:ext uri="{FF2B5EF4-FFF2-40B4-BE49-F238E27FC236}">
                <a16:creationId xmlns:a16="http://schemas.microsoft.com/office/drawing/2014/main" id="{190F137D-6336-4E0D-A9CC-2702793B78D1}"/>
              </a:ext>
            </a:extLst>
          </p:cNvPr>
          <p:cNvSpPr/>
          <p:nvPr/>
        </p:nvSpPr>
        <p:spPr>
          <a:xfrm>
            <a:off x="3840698" y="4375060"/>
            <a:ext cx="449814" cy="48834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下箭头 42">
            <a:extLst>
              <a:ext uri="{FF2B5EF4-FFF2-40B4-BE49-F238E27FC236}">
                <a16:creationId xmlns:a16="http://schemas.microsoft.com/office/drawing/2014/main" id="{385304B0-480B-4D57-BB15-1DD76CDB19E6}"/>
              </a:ext>
            </a:extLst>
          </p:cNvPr>
          <p:cNvSpPr/>
          <p:nvPr/>
        </p:nvSpPr>
        <p:spPr>
          <a:xfrm rot="10800000">
            <a:off x="4348069" y="3200203"/>
            <a:ext cx="449814" cy="488346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4DBA78D-80C8-4E86-B209-09E491297706}"/>
              </a:ext>
            </a:extLst>
          </p:cNvPr>
          <p:cNvGrpSpPr/>
          <p:nvPr/>
        </p:nvGrpSpPr>
        <p:grpSpPr>
          <a:xfrm>
            <a:off x="6230717" y="2429111"/>
            <a:ext cx="3931269" cy="851070"/>
            <a:chOff x="6774155" y="991020"/>
            <a:chExt cx="3875042" cy="754644"/>
          </a:xfrm>
        </p:grpSpPr>
        <p:sp>
          <p:nvSpPr>
            <p:cNvPr id="49" name="圆角矩形 28">
              <a:extLst>
                <a:ext uri="{FF2B5EF4-FFF2-40B4-BE49-F238E27FC236}">
                  <a16:creationId xmlns:a16="http://schemas.microsoft.com/office/drawing/2014/main" id="{6D40A6B0-240A-45AB-BEE9-BD3BC66244EF}"/>
                </a:ext>
              </a:extLst>
            </p:cNvPr>
            <p:cNvSpPr/>
            <p:nvPr/>
          </p:nvSpPr>
          <p:spPr>
            <a:xfrm>
              <a:off x="6774155" y="991020"/>
              <a:ext cx="3875042" cy="754644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50" name="文本框 15">
              <a:extLst>
                <a:ext uri="{FF2B5EF4-FFF2-40B4-BE49-F238E27FC236}">
                  <a16:creationId xmlns:a16="http://schemas.microsoft.com/office/drawing/2014/main" id="{7F8EC2CE-3551-4DFC-80DF-E5AE7B0636F8}"/>
                </a:ext>
              </a:extLst>
            </p:cNvPr>
            <p:cNvSpPr txBox="1"/>
            <p:nvPr/>
          </p:nvSpPr>
          <p:spPr>
            <a:xfrm>
              <a:off x="6841298" y="1005411"/>
              <a:ext cx="3751297" cy="736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AutoNum type="arabicPeriod"/>
              </a:pPr>
              <a:r>
                <a: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分析并选取通信和感知的性能指标</a:t>
              </a:r>
            </a:p>
            <a:p>
              <a:pPr marL="342900" indent="-342900">
                <a:buAutoNum type="arabicPeriod"/>
              </a:pPr>
              <a:r>
                <a: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推导多指标博弈关系的闭合表达式</a:t>
              </a:r>
            </a:p>
            <a:p>
              <a:pPr marL="342900" indent="-342900">
                <a:buAutoNum type="arabicPeriod"/>
              </a:pPr>
              <a:r>
                <a: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推广研究方法和结论至多点协作场景</a:t>
              </a:r>
            </a:p>
          </p:txBody>
        </p:sp>
      </p:grpSp>
      <p:sp>
        <p:nvSpPr>
          <p:cNvPr id="51" name="右箭头 14">
            <a:extLst>
              <a:ext uri="{FF2B5EF4-FFF2-40B4-BE49-F238E27FC236}">
                <a16:creationId xmlns:a16="http://schemas.microsoft.com/office/drawing/2014/main" id="{0EBF0854-2E0C-43DC-830D-0F0498E7053E}"/>
              </a:ext>
            </a:extLst>
          </p:cNvPr>
          <p:cNvSpPr/>
          <p:nvPr/>
        </p:nvSpPr>
        <p:spPr>
          <a:xfrm>
            <a:off x="5429641" y="2659590"/>
            <a:ext cx="798037" cy="39975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CF430A9-554C-462C-9955-03350C2713DB}"/>
              </a:ext>
            </a:extLst>
          </p:cNvPr>
          <p:cNvGrpSpPr/>
          <p:nvPr/>
        </p:nvGrpSpPr>
        <p:grpSpPr>
          <a:xfrm>
            <a:off x="6230717" y="3610057"/>
            <a:ext cx="3931269" cy="851070"/>
            <a:chOff x="6774155" y="991020"/>
            <a:chExt cx="3875042" cy="754644"/>
          </a:xfrm>
        </p:grpSpPr>
        <p:sp>
          <p:nvSpPr>
            <p:cNvPr id="53" name="圆角矩形 28">
              <a:extLst>
                <a:ext uri="{FF2B5EF4-FFF2-40B4-BE49-F238E27FC236}">
                  <a16:creationId xmlns:a16="http://schemas.microsoft.com/office/drawing/2014/main" id="{A0552D92-4F8E-4C26-90DB-91A99DFDB321}"/>
                </a:ext>
              </a:extLst>
            </p:cNvPr>
            <p:cNvSpPr/>
            <p:nvPr/>
          </p:nvSpPr>
          <p:spPr>
            <a:xfrm>
              <a:off x="6774155" y="991020"/>
              <a:ext cx="3875042" cy="754644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54" name="文本框 15">
              <a:extLst>
                <a:ext uri="{FF2B5EF4-FFF2-40B4-BE49-F238E27FC236}">
                  <a16:creationId xmlns:a16="http://schemas.microsoft.com/office/drawing/2014/main" id="{F72680C1-C914-471D-B588-8A46B4674F4C}"/>
                </a:ext>
              </a:extLst>
            </p:cNvPr>
            <p:cNvSpPr txBox="1"/>
            <p:nvPr/>
          </p:nvSpPr>
          <p:spPr>
            <a:xfrm>
              <a:off x="6841298" y="1005411"/>
              <a:ext cx="3751297" cy="736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AutoNum type="arabicPeriod"/>
              </a:pPr>
              <a:r>
                <a: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推导不同方向上的波束斜视增益</a:t>
              </a:r>
            </a:p>
            <a:p>
              <a:pPr marL="342900" indent="-342900">
                <a:buAutoNum type="arabicPeriod"/>
              </a:pPr>
              <a:r>
                <a: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定量分析关键参数对波束斜视的影响</a:t>
              </a:r>
            </a:p>
            <a:p>
              <a:pPr marL="342900" indent="-342900">
                <a:buAutoNum type="arabicPeriod"/>
              </a:pPr>
              <a:r>
                <a: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提出基于波束斜视效应的感知算法</a:t>
              </a:r>
            </a:p>
          </p:txBody>
        </p:sp>
      </p:grpSp>
      <p:sp>
        <p:nvSpPr>
          <p:cNvPr id="55" name="右箭头 14">
            <a:extLst>
              <a:ext uri="{FF2B5EF4-FFF2-40B4-BE49-F238E27FC236}">
                <a16:creationId xmlns:a16="http://schemas.microsoft.com/office/drawing/2014/main" id="{7A3CA3C0-88F8-4D6F-BBBA-2D35A72C8BC6}"/>
              </a:ext>
            </a:extLst>
          </p:cNvPr>
          <p:cNvSpPr/>
          <p:nvPr/>
        </p:nvSpPr>
        <p:spPr>
          <a:xfrm>
            <a:off x="5429641" y="3840536"/>
            <a:ext cx="798037" cy="39975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88C417A1-0380-4EEA-9201-E601D61215CF}"/>
              </a:ext>
            </a:extLst>
          </p:cNvPr>
          <p:cNvGrpSpPr/>
          <p:nvPr/>
        </p:nvGrpSpPr>
        <p:grpSpPr>
          <a:xfrm>
            <a:off x="6238135" y="4795171"/>
            <a:ext cx="3931269" cy="851070"/>
            <a:chOff x="6774155" y="991020"/>
            <a:chExt cx="3875042" cy="754644"/>
          </a:xfrm>
        </p:grpSpPr>
        <p:sp>
          <p:nvSpPr>
            <p:cNvPr id="57" name="圆角矩形 28">
              <a:extLst>
                <a:ext uri="{FF2B5EF4-FFF2-40B4-BE49-F238E27FC236}">
                  <a16:creationId xmlns:a16="http://schemas.microsoft.com/office/drawing/2014/main" id="{0C2FEBB5-338A-4120-B33F-09FDB8CA6493}"/>
                </a:ext>
              </a:extLst>
            </p:cNvPr>
            <p:cNvSpPr/>
            <p:nvPr/>
          </p:nvSpPr>
          <p:spPr>
            <a:xfrm>
              <a:off x="6774155" y="991020"/>
              <a:ext cx="3875042" cy="754644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58" name="文本框 15">
              <a:extLst>
                <a:ext uri="{FF2B5EF4-FFF2-40B4-BE49-F238E27FC236}">
                  <a16:creationId xmlns:a16="http://schemas.microsoft.com/office/drawing/2014/main" id="{99F2D158-142C-459D-ABF5-B7B739D531AE}"/>
                </a:ext>
              </a:extLst>
            </p:cNvPr>
            <p:cNvSpPr txBox="1"/>
            <p:nvPr/>
          </p:nvSpPr>
          <p:spPr>
            <a:xfrm>
              <a:off x="6841298" y="1111164"/>
              <a:ext cx="3751297" cy="518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AutoNum type="arabicPeriod"/>
              </a:pPr>
              <a:r>
                <a: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构建波束斜视辅助的</a:t>
              </a:r>
              <a:r>
                <a: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ISAC</a:t>
              </a:r>
              <a:r>
                <a: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优化问题</a:t>
              </a:r>
            </a:p>
            <a:p>
              <a:pPr marL="342900" indent="-342900">
                <a:buAutoNum type="arabicPeriod"/>
              </a:pPr>
              <a:r>
                <a: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寻找低复杂度的高效求解算法</a:t>
              </a:r>
            </a:p>
          </p:txBody>
        </p:sp>
      </p:grpSp>
      <p:sp>
        <p:nvSpPr>
          <p:cNvPr id="59" name="右箭头 14">
            <a:extLst>
              <a:ext uri="{FF2B5EF4-FFF2-40B4-BE49-F238E27FC236}">
                <a16:creationId xmlns:a16="http://schemas.microsoft.com/office/drawing/2014/main" id="{224A383E-626E-4A9A-A89B-9A923F8410D2}"/>
              </a:ext>
            </a:extLst>
          </p:cNvPr>
          <p:cNvSpPr/>
          <p:nvPr/>
        </p:nvSpPr>
        <p:spPr>
          <a:xfrm>
            <a:off x="5437059" y="5016812"/>
            <a:ext cx="798037" cy="39975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549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180</Words>
  <Application>Microsoft Office PowerPoint</Application>
  <PresentationFormat>宽屏</PresentationFormat>
  <Paragraphs>41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仿宋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Meidong Xia</dc:creator>
  <cp:lastModifiedBy>Meidong Xia</cp:lastModifiedBy>
  <cp:revision>9</cp:revision>
  <dcterms:created xsi:type="dcterms:W3CDTF">2025-02-27T03:22:04Z</dcterms:created>
  <dcterms:modified xsi:type="dcterms:W3CDTF">2025-02-27T09:39:00Z</dcterms:modified>
</cp:coreProperties>
</file>