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dong Xia" initials="MX" lastIdx="1" clrIdx="0">
    <p:extLst>
      <p:ext uri="{19B8F6BF-5375-455C-9EA6-DF929625EA0E}">
        <p15:presenceInfo xmlns:p15="http://schemas.microsoft.com/office/powerpoint/2012/main" userId="1b903b4208032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010"/>
    <a:srgbClr val="00B0F0"/>
    <a:srgbClr val="B4C7E7"/>
    <a:srgbClr val="969696"/>
    <a:srgbClr val="FBE5D6"/>
    <a:srgbClr val="E2F0D9"/>
    <a:srgbClr val="92D050"/>
    <a:srgbClr val="FFC000"/>
    <a:srgbClr val="4472C4"/>
    <a:srgbClr val="F8CBA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642"/>
      </p:cViewPr>
      <p:guideLst>
        <p:guide orient="horz" pos="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1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0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8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2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7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7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568ED-1D13-44FE-8F26-AE15A5B151B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4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emf"/><Relationship Id="rId12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5.emf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E57AF2-6618-4FF3-9163-B5FFFC39B9E3}"/>
              </a:ext>
            </a:extLst>
          </p:cNvPr>
          <p:cNvSpPr/>
          <p:nvPr/>
        </p:nvSpPr>
        <p:spPr>
          <a:xfrm>
            <a:off x="965201" y="514350"/>
            <a:ext cx="588433" cy="5806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高频资源受限场景下通感一体化性能边界研究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2E6FE9F-6E25-4B66-A71B-4A96A03D85C1}"/>
              </a:ext>
            </a:extLst>
          </p:cNvPr>
          <p:cNvSpPr/>
          <p:nvPr/>
        </p:nvSpPr>
        <p:spPr>
          <a:xfrm>
            <a:off x="1553635" y="3168650"/>
            <a:ext cx="668867" cy="520700"/>
          </a:xfrm>
          <a:prstGeom prst="rightArrow">
            <a:avLst/>
          </a:prstGeom>
          <a:solidFill>
            <a:srgbClr val="B4C7E7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D0169D-171D-48C1-822D-FFF1423A0E30}"/>
              </a:ext>
            </a:extLst>
          </p:cNvPr>
          <p:cNvSpPr/>
          <p:nvPr/>
        </p:nvSpPr>
        <p:spPr>
          <a:xfrm>
            <a:off x="2216152" y="527050"/>
            <a:ext cx="3473448" cy="5793863"/>
          </a:xfrm>
          <a:prstGeom prst="roundRect">
            <a:avLst/>
          </a:prstGeom>
          <a:solidFill>
            <a:srgbClr val="B4C7E7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A9784F96-A33B-4C16-A8AC-C68694416674}"/>
              </a:ext>
            </a:extLst>
          </p:cNvPr>
          <p:cNvSpPr/>
          <p:nvPr/>
        </p:nvSpPr>
        <p:spPr>
          <a:xfrm>
            <a:off x="2533650" y="938746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通信感知通用信号的建模和普适性能指标的选取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5516933B-ECDD-4113-B3CB-6090A69A4200}"/>
              </a:ext>
            </a:extLst>
          </p:cNvPr>
          <p:cNvSpPr/>
          <p:nvPr/>
        </p:nvSpPr>
        <p:spPr>
          <a:xfrm>
            <a:off x="2533650" y="2353211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通信感知一体化性能可达域的构建和分析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88940B21-DAAF-4749-8480-1C208CD4A2FF}"/>
              </a:ext>
            </a:extLst>
          </p:cNvPr>
          <p:cNvSpPr/>
          <p:nvPr/>
        </p:nvSpPr>
        <p:spPr>
          <a:xfrm>
            <a:off x="2533650" y="3759744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通信感知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Pareto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性能边界的求解和刻画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6348228-7771-42FC-8EDD-773FDE76E0AD}"/>
              </a:ext>
            </a:extLst>
          </p:cNvPr>
          <p:cNvSpPr/>
          <p:nvPr/>
        </p:nvSpPr>
        <p:spPr>
          <a:xfrm rot="5400000">
            <a:off x="3639076" y="4653501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88B3E11D-0CF8-465C-BC26-6720D358D989}"/>
              </a:ext>
            </a:extLst>
          </p:cNvPr>
          <p:cNvSpPr/>
          <p:nvPr/>
        </p:nvSpPr>
        <p:spPr>
          <a:xfrm>
            <a:off x="2533650" y="5169442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多基站场景下通信感知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Pareto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性能边界的刻画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4C1B8B16-82DE-4C90-A319-1C936CAB993C}"/>
              </a:ext>
            </a:extLst>
          </p:cNvPr>
          <p:cNvSpPr/>
          <p:nvPr/>
        </p:nvSpPr>
        <p:spPr>
          <a:xfrm>
            <a:off x="5385300" y="1215498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D96F0941-7785-4DC1-9162-5268B2A063F0}"/>
              </a:ext>
            </a:extLst>
          </p:cNvPr>
          <p:cNvSpPr/>
          <p:nvPr/>
        </p:nvSpPr>
        <p:spPr>
          <a:xfrm>
            <a:off x="6109699" y="872595"/>
            <a:ext cx="4524434" cy="910678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建立高频欠自由度场景下的信道模型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建立资源受限通信感知通用信号模型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分析并选取通信和感知普适性能指标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CEBB4CB3-1A6D-4333-8DA3-80E89F3133E9}"/>
              </a:ext>
            </a:extLst>
          </p:cNvPr>
          <p:cNvSpPr/>
          <p:nvPr/>
        </p:nvSpPr>
        <p:spPr>
          <a:xfrm>
            <a:off x="5378450" y="2636837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0E313126-2691-4810-86B2-071CAD9375DE}"/>
              </a:ext>
            </a:extLst>
          </p:cNvPr>
          <p:cNvSpPr/>
          <p:nvPr/>
        </p:nvSpPr>
        <p:spPr>
          <a:xfrm>
            <a:off x="6095999" y="2360084"/>
            <a:ext cx="4538134" cy="783167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刻画通信感知融合系统的性能可达域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分析上述性能可达域的重要几何性质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E340D156-6FF0-446B-BB59-A5343E3EAF98}"/>
              </a:ext>
            </a:extLst>
          </p:cNvPr>
          <p:cNvSpPr/>
          <p:nvPr/>
        </p:nvSpPr>
        <p:spPr>
          <a:xfrm>
            <a:off x="5378450" y="4032758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可选过程 40">
            <a:extLst>
              <a:ext uri="{FF2B5EF4-FFF2-40B4-BE49-F238E27FC236}">
                <a16:creationId xmlns:a16="http://schemas.microsoft.com/office/drawing/2014/main" id="{0351CE13-64FF-4451-B8AE-C5234BA89325}"/>
              </a:ext>
            </a:extLst>
          </p:cNvPr>
          <p:cNvSpPr/>
          <p:nvPr/>
        </p:nvSpPr>
        <p:spPr>
          <a:xfrm>
            <a:off x="6102850" y="3754441"/>
            <a:ext cx="4531285" cy="783167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分析通信感知性能边界的通用刻画方法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寻找非凸可行性问题的高质量次优解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5ED881DF-FDF5-4F6F-B6AC-F12404BE220C}"/>
              </a:ext>
            </a:extLst>
          </p:cNvPr>
          <p:cNvSpPr/>
          <p:nvPr/>
        </p:nvSpPr>
        <p:spPr>
          <a:xfrm>
            <a:off x="5378449" y="5483742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8F42B5AA-3AD9-4953-AE0B-7CE822A66157}"/>
              </a:ext>
            </a:extLst>
          </p:cNvPr>
          <p:cNvSpPr/>
          <p:nvPr/>
        </p:nvSpPr>
        <p:spPr>
          <a:xfrm>
            <a:off x="6109701" y="5132910"/>
            <a:ext cx="4531285" cy="931325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分析多基站之间的相互协作和相互干扰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松弛非凸的二进制约束和块对角约束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提出基于分支定界法的低复杂度算法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D5F93BC-3E4F-48DA-A184-20039424DA3B}"/>
              </a:ext>
            </a:extLst>
          </p:cNvPr>
          <p:cNvSpPr/>
          <p:nvPr/>
        </p:nvSpPr>
        <p:spPr>
          <a:xfrm rot="5400000">
            <a:off x="3639076" y="3246454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1E372D2-917F-480A-BE79-FCA5F971CF1D}"/>
              </a:ext>
            </a:extLst>
          </p:cNvPr>
          <p:cNvSpPr/>
          <p:nvPr/>
        </p:nvSpPr>
        <p:spPr>
          <a:xfrm rot="5400000">
            <a:off x="3639076" y="1833038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1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3990F2-FC09-45D7-AC2E-3D990B011F1E}"/>
              </a:ext>
            </a:extLst>
          </p:cNvPr>
          <p:cNvSpPr>
            <a:spLocks noGrp="1"/>
          </p:cNvSpPr>
          <p:nvPr/>
        </p:nvSpPr>
        <p:spPr>
          <a:xfrm>
            <a:off x="1557475" y="11453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B5F159-4E6F-48E7-9392-5DA39541B6EE}"/>
              </a:ext>
            </a:extLst>
          </p:cNvPr>
          <p:cNvSpPr>
            <a:spLocks noGrp="1"/>
          </p:cNvSpPr>
          <p:nvPr/>
        </p:nvSpPr>
        <p:spPr>
          <a:xfrm>
            <a:off x="1557475" y="362503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9204BEE-A759-4503-B43F-43F9C6D384CD}"/>
              </a:ext>
            </a:extLst>
          </p:cNvPr>
          <p:cNvGrpSpPr/>
          <p:nvPr/>
        </p:nvGrpSpPr>
        <p:grpSpPr>
          <a:xfrm>
            <a:off x="1430356" y="1036488"/>
            <a:ext cx="626130" cy="4811514"/>
            <a:chOff x="1161263" y="980788"/>
            <a:chExt cx="626130" cy="4217153"/>
          </a:xfrm>
        </p:grpSpPr>
        <p:sp>
          <p:nvSpPr>
            <p:cNvPr id="39" name="圆角矩形 3">
              <a:extLst>
                <a:ext uri="{FF2B5EF4-FFF2-40B4-BE49-F238E27FC236}">
                  <a16:creationId xmlns:a16="http://schemas.microsoft.com/office/drawing/2014/main" id="{93E8FAFF-203D-4F86-B1CC-DBAA7758C76B}"/>
                </a:ext>
              </a:extLst>
            </p:cNvPr>
            <p:cNvSpPr/>
            <p:nvPr/>
          </p:nvSpPr>
          <p:spPr>
            <a:xfrm>
              <a:off x="1161263" y="980788"/>
              <a:ext cx="626130" cy="421715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文本框 5">
              <a:extLst>
                <a:ext uri="{FF2B5EF4-FFF2-40B4-BE49-F238E27FC236}">
                  <a16:creationId xmlns:a16="http://schemas.microsoft.com/office/drawing/2014/main" id="{8A0D1562-91E1-43D4-B35A-8C7C8491A69E}"/>
                </a:ext>
              </a:extLst>
            </p:cNvPr>
            <p:cNvSpPr txBox="1"/>
            <p:nvPr/>
          </p:nvSpPr>
          <p:spPr>
            <a:xfrm>
              <a:off x="1246211" y="1041528"/>
              <a:ext cx="461665" cy="4091328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稀疏</a:t>
              </a:r>
              <a:r>
                <a:rPr lang="en-US" altLang="zh-CN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信道的通感性能域分析及波形设计</a:t>
              </a:r>
            </a:p>
          </p:txBody>
        </p:sp>
      </p:grpSp>
      <p:sp>
        <p:nvSpPr>
          <p:cNvPr id="7" name="右箭头 14">
            <a:extLst>
              <a:ext uri="{FF2B5EF4-FFF2-40B4-BE49-F238E27FC236}">
                <a16:creationId xmlns:a16="http://schemas.microsoft.com/office/drawing/2014/main" id="{7762223F-7964-49C6-9F73-56AEC681FE18}"/>
              </a:ext>
            </a:extLst>
          </p:cNvPr>
          <p:cNvSpPr/>
          <p:nvPr/>
        </p:nvSpPr>
        <p:spPr>
          <a:xfrm>
            <a:off x="2056486" y="3217994"/>
            <a:ext cx="492443" cy="45245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F0EA91A-76B6-43B7-8285-731B2B6C60B6}"/>
              </a:ext>
            </a:extLst>
          </p:cNvPr>
          <p:cNvGrpSpPr/>
          <p:nvPr/>
        </p:nvGrpSpPr>
        <p:grpSpPr>
          <a:xfrm>
            <a:off x="2704191" y="1301710"/>
            <a:ext cx="2722831" cy="696946"/>
            <a:chOff x="2720562" y="1430520"/>
            <a:chExt cx="3169240" cy="696946"/>
          </a:xfrm>
        </p:grpSpPr>
        <p:sp>
          <p:nvSpPr>
            <p:cNvPr id="37" name="圆角矩形 16">
              <a:extLst>
                <a:ext uri="{FF2B5EF4-FFF2-40B4-BE49-F238E27FC236}">
                  <a16:creationId xmlns:a16="http://schemas.microsoft.com/office/drawing/2014/main" id="{C44BE933-999E-4B56-BC48-2E3B70B8892B}"/>
                </a:ext>
              </a:extLst>
            </p:cNvPr>
            <p:cNvSpPr/>
            <p:nvPr/>
          </p:nvSpPr>
          <p:spPr>
            <a:xfrm>
              <a:off x="2720562" y="1462166"/>
              <a:ext cx="3169240" cy="6653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文本框 9">
              <a:extLst>
                <a:ext uri="{FF2B5EF4-FFF2-40B4-BE49-F238E27FC236}">
                  <a16:creationId xmlns:a16="http://schemas.microsoft.com/office/drawing/2014/main" id="{2A08130A-9386-4A3F-94ED-EE0BF01E97D0}"/>
                </a:ext>
              </a:extLst>
            </p:cNvPr>
            <p:cNvSpPr txBox="1"/>
            <p:nvPr/>
          </p:nvSpPr>
          <p:spPr>
            <a:xfrm>
              <a:off x="2889734" y="1430520"/>
              <a:ext cx="2883261" cy="65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高频稀疏信道建模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及其统计特性分析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A5CB26-EDA0-497B-9C4F-1EC5460459C2}"/>
              </a:ext>
            </a:extLst>
          </p:cNvPr>
          <p:cNvGrpSpPr/>
          <p:nvPr/>
        </p:nvGrpSpPr>
        <p:grpSpPr>
          <a:xfrm>
            <a:off x="2704189" y="3696439"/>
            <a:ext cx="2722834" cy="672295"/>
            <a:chOff x="2686152" y="3990851"/>
            <a:chExt cx="3169243" cy="672295"/>
          </a:xfrm>
        </p:grpSpPr>
        <p:sp>
          <p:nvSpPr>
            <p:cNvPr id="35" name="圆角矩形 18">
              <a:extLst>
                <a:ext uri="{FF2B5EF4-FFF2-40B4-BE49-F238E27FC236}">
                  <a16:creationId xmlns:a16="http://schemas.microsoft.com/office/drawing/2014/main" id="{B866ADE0-567F-4AB7-9A40-5FE23D59AA44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文本框 12">
              <a:extLst>
                <a:ext uri="{FF2B5EF4-FFF2-40B4-BE49-F238E27FC236}">
                  <a16:creationId xmlns:a16="http://schemas.microsoft.com/office/drawing/2014/main" id="{E9637701-D0D0-46E2-8555-F15BC0551295}"/>
                </a:ext>
              </a:extLst>
            </p:cNvPr>
            <p:cNvSpPr txBox="1"/>
            <p:nvPr/>
          </p:nvSpPr>
          <p:spPr>
            <a:xfrm>
              <a:off x="3003857" y="4004986"/>
              <a:ext cx="2533832" cy="64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波束斜视效应的定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量分析与主动利用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1889D2-CA44-4BFB-A1D4-9B0888E0B3D7}"/>
              </a:ext>
            </a:extLst>
          </p:cNvPr>
          <p:cNvGrpSpPr/>
          <p:nvPr/>
        </p:nvGrpSpPr>
        <p:grpSpPr>
          <a:xfrm>
            <a:off x="6235134" y="1229298"/>
            <a:ext cx="3931269" cy="851070"/>
            <a:chOff x="6774155" y="991020"/>
            <a:chExt cx="3875042" cy="754644"/>
          </a:xfrm>
        </p:grpSpPr>
        <p:sp>
          <p:nvSpPr>
            <p:cNvPr id="33" name="圆角矩形 28">
              <a:extLst>
                <a:ext uri="{FF2B5EF4-FFF2-40B4-BE49-F238E27FC236}">
                  <a16:creationId xmlns:a16="http://schemas.microsoft.com/office/drawing/2014/main" id="{90171606-F963-4EBB-91FB-9FBC12BCDADB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4" name="文本框 15">
              <a:extLst>
                <a:ext uri="{FF2B5EF4-FFF2-40B4-BE49-F238E27FC236}">
                  <a16:creationId xmlns:a16="http://schemas.microsoft.com/office/drawing/2014/main" id="{7A36A0F7-B972-4A09-9861-8D1E9BE1FB8A}"/>
                </a:ext>
              </a:extLst>
            </p:cNvPr>
            <p:cNvSpPr txBox="1"/>
            <p:nvPr/>
          </p:nvSpPr>
          <p:spPr>
            <a:xfrm>
              <a:off x="6841298" y="1111164"/>
              <a:ext cx="3751297" cy="51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建立高频传输场景下的稀疏信道模型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表征信道模型的角度域关键统计特性</a:t>
              </a:r>
            </a:p>
          </p:txBody>
        </p:sp>
      </p:grp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FFD59404-4F2B-4EDB-A25C-EEEC048150C1}"/>
              </a:ext>
            </a:extLst>
          </p:cNvPr>
          <p:cNvSpPr/>
          <p:nvPr/>
        </p:nvSpPr>
        <p:spPr>
          <a:xfrm>
            <a:off x="2561468" y="1042976"/>
            <a:ext cx="3020399" cy="4787279"/>
          </a:xfrm>
          <a:prstGeom prst="flowChartProcess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45C61C-3B22-4255-9CD4-0713BAD9F63D}"/>
              </a:ext>
            </a:extLst>
          </p:cNvPr>
          <p:cNvGrpSpPr/>
          <p:nvPr/>
        </p:nvGrpSpPr>
        <p:grpSpPr>
          <a:xfrm>
            <a:off x="2705553" y="2499319"/>
            <a:ext cx="2721469" cy="692497"/>
            <a:chOff x="2707046" y="2712910"/>
            <a:chExt cx="3169242" cy="692497"/>
          </a:xfrm>
        </p:grpSpPr>
        <p:sp>
          <p:nvSpPr>
            <p:cNvPr id="31" name="圆角矩形 17">
              <a:extLst>
                <a:ext uri="{FF2B5EF4-FFF2-40B4-BE49-F238E27FC236}">
                  <a16:creationId xmlns:a16="http://schemas.microsoft.com/office/drawing/2014/main" id="{573B5B25-6EC9-4C9F-B9E1-37DAAA95F9D7}"/>
                </a:ext>
              </a:extLst>
            </p:cNvPr>
            <p:cNvSpPr/>
            <p:nvPr/>
          </p:nvSpPr>
          <p:spPr>
            <a:xfrm>
              <a:off x="2707046" y="2712910"/>
              <a:ext cx="3169242" cy="69249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文本框 21">
              <a:extLst>
                <a:ext uri="{FF2B5EF4-FFF2-40B4-BE49-F238E27FC236}">
                  <a16:creationId xmlns:a16="http://schemas.microsoft.com/office/drawing/2014/main" id="{2FF718C8-B133-4785-B5E9-0B8848300C60}"/>
                </a:ext>
              </a:extLst>
            </p:cNvPr>
            <p:cNvSpPr txBox="1"/>
            <p:nvPr/>
          </p:nvSpPr>
          <p:spPr>
            <a:xfrm>
              <a:off x="2847687" y="2723527"/>
              <a:ext cx="2947324" cy="65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通信感知可达性能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域边界的定量刻画</a:t>
              </a:r>
            </a:p>
          </p:txBody>
        </p:sp>
      </p:grpSp>
      <p:sp>
        <p:nvSpPr>
          <p:cNvPr id="17" name="文本框 26">
            <a:extLst>
              <a:ext uri="{FF2B5EF4-FFF2-40B4-BE49-F238E27FC236}">
                <a16:creationId xmlns:a16="http://schemas.microsoft.com/office/drawing/2014/main" id="{F060DDFC-B1B4-47D1-B8E6-A73E4A6C62BC}"/>
              </a:ext>
            </a:extLst>
          </p:cNvPr>
          <p:cNvSpPr txBox="1"/>
          <p:nvPr/>
        </p:nvSpPr>
        <p:spPr>
          <a:xfrm>
            <a:off x="2561468" y="667155"/>
            <a:ext cx="11010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研究内容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9BB2C5E-CA42-49B1-AC72-0D723EF9C4C9}"/>
              </a:ext>
            </a:extLst>
          </p:cNvPr>
          <p:cNvGrpSpPr/>
          <p:nvPr/>
        </p:nvGrpSpPr>
        <p:grpSpPr>
          <a:xfrm>
            <a:off x="5961550" y="667155"/>
            <a:ext cx="4392816" cy="5163100"/>
            <a:chOff x="6132659" y="633565"/>
            <a:chExt cx="4030516" cy="4560322"/>
          </a:xfrm>
        </p:grpSpPr>
        <p:sp>
          <p:nvSpPr>
            <p:cNvPr id="27" name="流程图: 过程 26">
              <a:extLst>
                <a:ext uri="{FF2B5EF4-FFF2-40B4-BE49-F238E27FC236}">
                  <a16:creationId xmlns:a16="http://schemas.microsoft.com/office/drawing/2014/main" id="{2198FBAC-9538-4AEC-9513-AAAE786CE57D}"/>
                </a:ext>
              </a:extLst>
            </p:cNvPr>
            <p:cNvSpPr/>
            <p:nvPr/>
          </p:nvSpPr>
          <p:spPr>
            <a:xfrm>
              <a:off x="6132659" y="980789"/>
              <a:ext cx="4030516" cy="4213098"/>
            </a:xfrm>
            <a:prstGeom prst="flowChartProcess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文本框 29">
              <a:extLst>
                <a:ext uri="{FF2B5EF4-FFF2-40B4-BE49-F238E27FC236}">
                  <a16:creationId xmlns:a16="http://schemas.microsoft.com/office/drawing/2014/main" id="{4E384532-A8A0-4636-A42E-4D7F9880CDE4}"/>
                </a:ext>
              </a:extLst>
            </p:cNvPr>
            <p:cNvSpPr txBox="1"/>
            <p:nvPr/>
          </p:nvSpPr>
          <p:spPr>
            <a:xfrm>
              <a:off x="6132659" y="633565"/>
              <a:ext cx="1016738" cy="34122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技术步骤</a:t>
              </a:r>
            </a:p>
          </p:txBody>
        </p:sp>
      </p:grpSp>
      <p:sp>
        <p:nvSpPr>
          <p:cNvPr id="19" name="右箭头 14">
            <a:extLst>
              <a:ext uri="{FF2B5EF4-FFF2-40B4-BE49-F238E27FC236}">
                <a16:creationId xmlns:a16="http://schemas.microsoft.com/office/drawing/2014/main" id="{A5C0341F-84A0-40A7-A0AE-35AA8AD1B615}"/>
              </a:ext>
            </a:extLst>
          </p:cNvPr>
          <p:cNvSpPr/>
          <p:nvPr/>
        </p:nvSpPr>
        <p:spPr>
          <a:xfrm>
            <a:off x="5429641" y="1459773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85D55F3-EF54-4346-A1C1-44E74E0AF90E}"/>
              </a:ext>
            </a:extLst>
          </p:cNvPr>
          <p:cNvGrpSpPr/>
          <p:nvPr/>
        </p:nvGrpSpPr>
        <p:grpSpPr>
          <a:xfrm>
            <a:off x="5833076" y="5837043"/>
            <a:ext cx="4517868" cy="595188"/>
            <a:chOff x="6210300" y="5586555"/>
            <a:chExt cx="4517868" cy="595188"/>
          </a:xfrm>
        </p:grpSpPr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C059981B-2E12-44A0-A51C-481F9F6C1420}"/>
                </a:ext>
              </a:extLst>
            </p:cNvPr>
            <p:cNvSpPr/>
            <p:nvPr/>
          </p:nvSpPr>
          <p:spPr>
            <a:xfrm>
              <a:off x="6210300" y="5586555"/>
              <a:ext cx="4517868" cy="595188"/>
            </a:xfrm>
            <a:prstGeom prst="parallelogram">
              <a:avLst/>
            </a:prstGeom>
            <a:solidFill>
              <a:srgbClr val="FFFF99">
                <a:alpha val="14902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文本框 35">
              <a:extLst>
                <a:ext uri="{FF2B5EF4-FFF2-40B4-BE49-F238E27FC236}">
                  <a16:creationId xmlns:a16="http://schemas.microsoft.com/office/drawing/2014/main" id="{B2DCF597-40A6-45C1-BF48-1D6A939F7E3B}"/>
                </a:ext>
              </a:extLst>
            </p:cNvPr>
            <p:cNvSpPr txBox="1"/>
            <p:nvPr/>
          </p:nvSpPr>
          <p:spPr>
            <a:xfrm>
              <a:off x="6570934" y="5693128"/>
              <a:ext cx="3796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随机过程</a:t>
              </a:r>
              <a:r>
                <a:rPr lang="zh-CN" altLang="en-US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、</a:t>
              </a:r>
              <a:r>
                <a:rPr lang="zh-CN" altLang="en-US" sz="18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博弈论、</a:t>
              </a:r>
              <a:r>
                <a:rPr lang="zh-CN" altLang="en-US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凸优化理论</a:t>
              </a:r>
              <a:r>
                <a:rPr lang="zh-CN" altLang="en-US" sz="18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</a:t>
              </a:r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1" name="下箭头 42">
            <a:extLst>
              <a:ext uri="{FF2B5EF4-FFF2-40B4-BE49-F238E27FC236}">
                <a16:creationId xmlns:a16="http://schemas.microsoft.com/office/drawing/2014/main" id="{30C87FFA-AD41-4731-A597-9912E9B4095B}"/>
              </a:ext>
            </a:extLst>
          </p:cNvPr>
          <p:cNvSpPr/>
          <p:nvPr/>
        </p:nvSpPr>
        <p:spPr>
          <a:xfrm>
            <a:off x="3840698" y="1998654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672FC2F-52D3-4F71-9439-BB2364354BB4}"/>
              </a:ext>
            </a:extLst>
          </p:cNvPr>
          <p:cNvGrpSpPr/>
          <p:nvPr/>
        </p:nvGrpSpPr>
        <p:grpSpPr>
          <a:xfrm>
            <a:off x="2714087" y="4878028"/>
            <a:ext cx="2722834" cy="672295"/>
            <a:chOff x="2686152" y="3990851"/>
            <a:chExt cx="3169243" cy="672295"/>
          </a:xfrm>
        </p:grpSpPr>
        <p:sp>
          <p:nvSpPr>
            <p:cNvPr id="43" name="圆角矩形 18">
              <a:extLst>
                <a:ext uri="{FF2B5EF4-FFF2-40B4-BE49-F238E27FC236}">
                  <a16:creationId xmlns:a16="http://schemas.microsoft.com/office/drawing/2014/main" id="{C09C76AE-C0E5-45FB-AE03-1961D91178B0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6006A28-76E1-4C1C-80B6-CD517D2D7AE0}"/>
                </a:ext>
              </a:extLst>
            </p:cNvPr>
            <p:cNvSpPr txBox="1"/>
            <p:nvPr/>
          </p:nvSpPr>
          <p:spPr>
            <a:xfrm>
              <a:off x="2973010" y="4004986"/>
              <a:ext cx="2597705" cy="64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波束斜视辅助的</a:t>
              </a:r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通感一体化波形设计</a:t>
              </a:r>
            </a:p>
          </p:txBody>
        </p:sp>
      </p:grpSp>
      <p:sp>
        <p:nvSpPr>
          <p:cNvPr id="45" name="下箭头 42">
            <a:extLst>
              <a:ext uri="{FF2B5EF4-FFF2-40B4-BE49-F238E27FC236}">
                <a16:creationId xmlns:a16="http://schemas.microsoft.com/office/drawing/2014/main" id="{06410207-E734-45E0-87F6-FDF15545AAA8}"/>
              </a:ext>
            </a:extLst>
          </p:cNvPr>
          <p:cNvSpPr/>
          <p:nvPr/>
        </p:nvSpPr>
        <p:spPr>
          <a:xfrm>
            <a:off x="3393273" y="3193471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下箭头 42">
            <a:extLst>
              <a:ext uri="{FF2B5EF4-FFF2-40B4-BE49-F238E27FC236}">
                <a16:creationId xmlns:a16="http://schemas.microsoft.com/office/drawing/2014/main" id="{190F137D-6336-4E0D-A9CC-2702793B78D1}"/>
              </a:ext>
            </a:extLst>
          </p:cNvPr>
          <p:cNvSpPr/>
          <p:nvPr/>
        </p:nvSpPr>
        <p:spPr>
          <a:xfrm>
            <a:off x="3840698" y="4375060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下箭头 42">
            <a:extLst>
              <a:ext uri="{FF2B5EF4-FFF2-40B4-BE49-F238E27FC236}">
                <a16:creationId xmlns:a16="http://schemas.microsoft.com/office/drawing/2014/main" id="{385304B0-480B-4D57-BB15-1DD76CDB19E6}"/>
              </a:ext>
            </a:extLst>
          </p:cNvPr>
          <p:cNvSpPr/>
          <p:nvPr/>
        </p:nvSpPr>
        <p:spPr>
          <a:xfrm rot="10800000">
            <a:off x="4348069" y="3200203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4DBA78D-80C8-4E86-B209-09E491297706}"/>
              </a:ext>
            </a:extLst>
          </p:cNvPr>
          <p:cNvGrpSpPr/>
          <p:nvPr/>
        </p:nvGrpSpPr>
        <p:grpSpPr>
          <a:xfrm>
            <a:off x="6230717" y="2429111"/>
            <a:ext cx="3931269" cy="851070"/>
            <a:chOff x="6774155" y="991020"/>
            <a:chExt cx="3875042" cy="754644"/>
          </a:xfrm>
        </p:grpSpPr>
        <p:sp>
          <p:nvSpPr>
            <p:cNvPr id="49" name="圆角矩形 28">
              <a:extLst>
                <a:ext uri="{FF2B5EF4-FFF2-40B4-BE49-F238E27FC236}">
                  <a16:creationId xmlns:a16="http://schemas.microsoft.com/office/drawing/2014/main" id="{6D40A6B0-240A-45AB-BEE9-BD3BC66244EF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0" name="文本框 15">
              <a:extLst>
                <a:ext uri="{FF2B5EF4-FFF2-40B4-BE49-F238E27FC236}">
                  <a16:creationId xmlns:a16="http://schemas.microsoft.com/office/drawing/2014/main" id="{7F8EC2CE-3551-4DFC-80DF-E5AE7B0636F8}"/>
                </a:ext>
              </a:extLst>
            </p:cNvPr>
            <p:cNvSpPr txBox="1"/>
            <p:nvPr/>
          </p:nvSpPr>
          <p:spPr>
            <a:xfrm>
              <a:off x="6841298" y="1005411"/>
              <a:ext cx="3751297" cy="73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分析并选取通信和感知的性能指标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推导多指标博弈关系的闭合表达式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推广研究方法和结论至多点协作场景</a:t>
              </a:r>
            </a:p>
          </p:txBody>
        </p:sp>
      </p:grpSp>
      <p:sp>
        <p:nvSpPr>
          <p:cNvPr id="51" name="右箭头 14">
            <a:extLst>
              <a:ext uri="{FF2B5EF4-FFF2-40B4-BE49-F238E27FC236}">
                <a16:creationId xmlns:a16="http://schemas.microsoft.com/office/drawing/2014/main" id="{0EBF0854-2E0C-43DC-830D-0F0498E7053E}"/>
              </a:ext>
            </a:extLst>
          </p:cNvPr>
          <p:cNvSpPr/>
          <p:nvPr/>
        </p:nvSpPr>
        <p:spPr>
          <a:xfrm>
            <a:off x="5429641" y="2659590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CF430A9-554C-462C-9955-03350C2713DB}"/>
              </a:ext>
            </a:extLst>
          </p:cNvPr>
          <p:cNvGrpSpPr/>
          <p:nvPr/>
        </p:nvGrpSpPr>
        <p:grpSpPr>
          <a:xfrm>
            <a:off x="6230717" y="3610057"/>
            <a:ext cx="3931269" cy="851070"/>
            <a:chOff x="6774155" y="991020"/>
            <a:chExt cx="3875042" cy="754644"/>
          </a:xfrm>
        </p:grpSpPr>
        <p:sp>
          <p:nvSpPr>
            <p:cNvPr id="53" name="圆角矩形 28">
              <a:extLst>
                <a:ext uri="{FF2B5EF4-FFF2-40B4-BE49-F238E27FC236}">
                  <a16:creationId xmlns:a16="http://schemas.microsoft.com/office/drawing/2014/main" id="{A0552D92-4F8E-4C26-90DB-91A99DFDB321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4" name="文本框 15">
              <a:extLst>
                <a:ext uri="{FF2B5EF4-FFF2-40B4-BE49-F238E27FC236}">
                  <a16:creationId xmlns:a16="http://schemas.microsoft.com/office/drawing/2014/main" id="{F72680C1-C914-471D-B588-8A46B4674F4C}"/>
                </a:ext>
              </a:extLst>
            </p:cNvPr>
            <p:cNvSpPr txBox="1"/>
            <p:nvPr/>
          </p:nvSpPr>
          <p:spPr>
            <a:xfrm>
              <a:off x="6841298" y="1005411"/>
              <a:ext cx="3751297" cy="73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推导不同方向上的波束斜视增益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定量分析关键参数对波束斜视的影响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提出基于波束斜视效应的感知算法</a:t>
              </a:r>
            </a:p>
          </p:txBody>
        </p:sp>
      </p:grpSp>
      <p:sp>
        <p:nvSpPr>
          <p:cNvPr id="55" name="右箭头 14">
            <a:extLst>
              <a:ext uri="{FF2B5EF4-FFF2-40B4-BE49-F238E27FC236}">
                <a16:creationId xmlns:a16="http://schemas.microsoft.com/office/drawing/2014/main" id="{7A3CA3C0-88F8-4D6F-BBBA-2D35A72C8BC6}"/>
              </a:ext>
            </a:extLst>
          </p:cNvPr>
          <p:cNvSpPr/>
          <p:nvPr/>
        </p:nvSpPr>
        <p:spPr>
          <a:xfrm>
            <a:off x="5429641" y="3840536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8C417A1-0380-4EEA-9201-E601D61215CF}"/>
              </a:ext>
            </a:extLst>
          </p:cNvPr>
          <p:cNvGrpSpPr/>
          <p:nvPr/>
        </p:nvGrpSpPr>
        <p:grpSpPr>
          <a:xfrm>
            <a:off x="6238135" y="4795171"/>
            <a:ext cx="3931269" cy="851070"/>
            <a:chOff x="6774155" y="991020"/>
            <a:chExt cx="3875042" cy="754644"/>
          </a:xfrm>
        </p:grpSpPr>
        <p:sp>
          <p:nvSpPr>
            <p:cNvPr id="57" name="圆角矩形 28">
              <a:extLst>
                <a:ext uri="{FF2B5EF4-FFF2-40B4-BE49-F238E27FC236}">
                  <a16:creationId xmlns:a16="http://schemas.microsoft.com/office/drawing/2014/main" id="{0C2FEBB5-338A-4120-B33F-09FDB8CA6493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8" name="文本框 15">
              <a:extLst>
                <a:ext uri="{FF2B5EF4-FFF2-40B4-BE49-F238E27FC236}">
                  <a16:creationId xmlns:a16="http://schemas.microsoft.com/office/drawing/2014/main" id="{99F2D158-142C-459D-ABF5-B7B739D531AE}"/>
                </a:ext>
              </a:extLst>
            </p:cNvPr>
            <p:cNvSpPr txBox="1"/>
            <p:nvPr/>
          </p:nvSpPr>
          <p:spPr>
            <a:xfrm>
              <a:off x="6841298" y="1111164"/>
              <a:ext cx="3751297" cy="51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构建波束斜视辅助的</a:t>
              </a:r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ISAC</a:t>
              </a: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优化问题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寻找低复杂度的高效求解算法</a:t>
              </a:r>
            </a:p>
          </p:txBody>
        </p:sp>
      </p:grpSp>
      <p:sp>
        <p:nvSpPr>
          <p:cNvPr id="59" name="右箭头 14">
            <a:extLst>
              <a:ext uri="{FF2B5EF4-FFF2-40B4-BE49-F238E27FC236}">
                <a16:creationId xmlns:a16="http://schemas.microsoft.com/office/drawing/2014/main" id="{224A383E-626E-4A9A-A89B-9A923F8410D2}"/>
              </a:ext>
            </a:extLst>
          </p:cNvPr>
          <p:cNvSpPr/>
          <p:nvPr/>
        </p:nvSpPr>
        <p:spPr>
          <a:xfrm>
            <a:off x="5437059" y="5016812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4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71EEC1-FA3C-402E-BC86-2218D6C94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88" y="1151025"/>
            <a:ext cx="7684245" cy="498957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9234E1-F583-4BC6-A48A-3D572281D9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717" y="3043222"/>
            <a:ext cx="282808" cy="2828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9E784B1-3AEF-4BD6-9B38-931390C91B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1891" y="1411734"/>
            <a:ext cx="282808" cy="28280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5786839-A9D5-44A3-927D-2CB46B600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1313" y="3957751"/>
            <a:ext cx="282808" cy="28280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351962B-350A-48B6-8BCA-560031080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9602" y="5447594"/>
            <a:ext cx="282808" cy="28280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BFBD37-E214-4CB9-973B-6D400269A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8198" y="1705544"/>
            <a:ext cx="282808" cy="28280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E07BC3D-6D03-4C73-9CD3-9FFFB2B0A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1125" y="3363005"/>
            <a:ext cx="282808" cy="282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E244AD-8F1B-49A8-B7A5-F5A907AC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04" y="2918514"/>
            <a:ext cx="324815" cy="47685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4400CF-F8FA-44F8-9B49-D47C461F9C3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94342" y="2020316"/>
            <a:ext cx="1089781" cy="102290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293B64B-6D59-4CEE-BF08-AB455462FBA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0187" y="2066365"/>
            <a:ext cx="962530" cy="1891386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764390B-7B99-4E63-A18A-0CA620FD1098}"/>
              </a:ext>
            </a:extLst>
          </p:cNvPr>
          <p:cNvCxnSpPr>
            <a:cxnSpLocks/>
          </p:cNvCxnSpPr>
          <p:nvPr/>
        </p:nvCxnSpPr>
        <p:spPr>
          <a:xfrm flipH="1" flipV="1">
            <a:off x="4507234" y="3312618"/>
            <a:ext cx="872763" cy="159026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DA4DDF5-EE6B-4837-8BA2-A67EC7DCC10F}"/>
              </a:ext>
            </a:extLst>
          </p:cNvPr>
          <p:cNvCxnSpPr>
            <a:cxnSpLocks/>
          </p:cNvCxnSpPr>
          <p:nvPr/>
        </p:nvCxnSpPr>
        <p:spPr>
          <a:xfrm flipH="1" flipV="1">
            <a:off x="4353248" y="4235452"/>
            <a:ext cx="1020310" cy="77034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CD7BDE6-5E5F-43C0-9C2B-B21474602F8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902422" y="5005801"/>
            <a:ext cx="888584" cy="441795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8DEC52B-042A-48F5-85AD-DD919B26C501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3311972" y="1553138"/>
            <a:ext cx="579921" cy="4352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4BA56C-FE9D-4C77-BA32-CC10690538A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934249" y="3645813"/>
            <a:ext cx="1088280" cy="130745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F59ABF3-9C39-48CB-B947-9B7461B0279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022529" y="2066365"/>
            <a:ext cx="785352" cy="129664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63F59BA-FBCC-454B-9247-363FA7CF2FD5}"/>
              </a:ext>
            </a:extLst>
          </p:cNvPr>
          <p:cNvCxnSpPr>
            <a:cxnSpLocks/>
            <a:endCxn id="32" idx="1"/>
          </p:cNvCxnSpPr>
          <p:nvPr/>
        </p:nvCxnSpPr>
        <p:spPr>
          <a:xfrm flipH="1" flipV="1">
            <a:off x="6791006" y="1846948"/>
            <a:ext cx="1029570" cy="118878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517486FD-C582-4336-B5B7-8831E339F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648" y="1924961"/>
            <a:ext cx="659534" cy="873272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F964ADF0-C586-462C-856B-D936B1EFF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634" y="1924961"/>
            <a:ext cx="659534" cy="873272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868C88D3-95D7-4E9E-AC45-A1190EDF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542" y="4902878"/>
            <a:ext cx="659534" cy="873272"/>
          </a:xfrm>
          <a:prstGeom prst="rect">
            <a:avLst/>
          </a:prstGeom>
        </p:spPr>
      </p:pic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D190595-1EE8-4CCB-AC3E-0DAEDADB044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94340" y="2020318"/>
            <a:ext cx="2179562" cy="1136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F3EEC0-26AC-47AC-8BC9-4655B829886D}"/>
              </a:ext>
            </a:extLst>
          </p:cNvPr>
          <p:cNvCxnSpPr>
            <a:cxnSpLocks/>
          </p:cNvCxnSpPr>
          <p:nvPr/>
        </p:nvCxnSpPr>
        <p:spPr>
          <a:xfrm>
            <a:off x="3315501" y="1977987"/>
            <a:ext cx="2179562" cy="1136625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B0B275A-DBEF-4DF7-98F3-477461DF4D11}"/>
              </a:ext>
            </a:extLst>
          </p:cNvPr>
          <p:cNvCxnSpPr>
            <a:cxnSpLocks/>
            <a:stCxn id="96" idx="0"/>
            <a:endCxn id="5" idx="2"/>
          </p:cNvCxnSpPr>
          <p:nvPr/>
        </p:nvCxnSpPr>
        <p:spPr>
          <a:xfrm flipV="1">
            <a:off x="5636311" y="3395371"/>
            <a:ext cx="1" cy="1507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09DA92A-E591-4B4F-9F7B-60740B288679}"/>
              </a:ext>
            </a:extLst>
          </p:cNvPr>
          <p:cNvCxnSpPr>
            <a:cxnSpLocks/>
          </p:cNvCxnSpPr>
          <p:nvPr/>
        </p:nvCxnSpPr>
        <p:spPr>
          <a:xfrm flipV="1">
            <a:off x="5682878" y="3391143"/>
            <a:ext cx="1" cy="1507509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2B30999-FCEB-4531-8FFF-D8920A9225C2}"/>
              </a:ext>
            </a:extLst>
          </p:cNvPr>
          <p:cNvCxnSpPr>
            <a:cxnSpLocks/>
          </p:cNvCxnSpPr>
          <p:nvPr/>
        </p:nvCxnSpPr>
        <p:spPr>
          <a:xfrm flipH="1">
            <a:off x="5798719" y="2032171"/>
            <a:ext cx="2021859" cy="11247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95AD89D-731B-43DA-A22E-9786DC147EB5}"/>
              </a:ext>
            </a:extLst>
          </p:cNvPr>
          <p:cNvCxnSpPr>
            <a:cxnSpLocks/>
          </p:cNvCxnSpPr>
          <p:nvPr/>
        </p:nvCxnSpPr>
        <p:spPr>
          <a:xfrm flipH="1">
            <a:off x="5777548" y="1977987"/>
            <a:ext cx="2043028" cy="113239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图片 132">
            <a:extLst>
              <a:ext uri="{FF2B5EF4-FFF2-40B4-BE49-F238E27FC236}">
                <a16:creationId xmlns:a16="http://schemas.microsoft.com/office/drawing/2014/main" id="{B2D2BCE9-78BB-4A66-8803-490B7177E0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1" y="3735592"/>
            <a:ext cx="830159" cy="885032"/>
          </a:xfrm>
          <a:prstGeom prst="rect">
            <a:avLst/>
          </a:prstGeom>
          <a:scene3d>
            <a:camera prst="orthographicFront">
              <a:rot lat="2100004" lon="21599978" rev="21599981"/>
            </a:camera>
            <a:lightRig rig="threePt" dir="t"/>
          </a:scene3d>
        </p:spPr>
      </p:pic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0227AD3A-A15E-4F27-883D-8300A022E392}"/>
              </a:ext>
            </a:extLst>
          </p:cNvPr>
          <p:cNvCxnSpPr>
            <a:cxnSpLocks/>
          </p:cNvCxnSpPr>
          <p:nvPr/>
        </p:nvCxnSpPr>
        <p:spPr>
          <a:xfrm>
            <a:off x="1356632" y="4506686"/>
            <a:ext cx="4117270" cy="832828"/>
          </a:xfrm>
          <a:prstGeom prst="bentConnector3">
            <a:avLst>
              <a:gd name="adj1" fmla="val 3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5A6EE2E9-6760-4B53-BA64-BDAD89A40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5938" y="2374770"/>
            <a:ext cx="1490585" cy="1464240"/>
          </a:xfrm>
          <a:prstGeom prst="bentConnector3">
            <a:avLst>
              <a:gd name="adj1" fmla="val 100208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29366725-958B-4F55-8033-46F0B6699AFC}"/>
              </a:ext>
            </a:extLst>
          </p:cNvPr>
          <p:cNvCxnSpPr/>
          <p:nvPr/>
        </p:nvCxnSpPr>
        <p:spPr>
          <a:xfrm flipV="1">
            <a:off x="1379109" y="944338"/>
            <a:ext cx="0" cy="14172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AD9E08B-30D7-4E5B-83D1-B7A2928E0D4F}"/>
              </a:ext>
            </a:extLst>
          </p:cNvPr>
          <p:cNvCxnSpPr>
            <a:cxnSpLocks/>
          </p:cNvCxnSpPr>
          <p:nvPr/>
        </p:nvCxnSpPr>
        <p:spPr>
          <a:xfrm flipH="1">
            <a:off x="1377900" y="947056"/>
            <a:ext cx="747339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E8CBECA-31CE-47C5-9450-649E1DBD1EAD}"/>
              </a:ext>
            </a:extLst>
          </p:cNvPr>
          <p:cNvCxnSpPr/>
          <p:nvPr/>
        </p:nvCxnSpPr>
        <p:spPr>
          <a:xfrm flipV="1">
            <a:off x="8848575" y="941435"/>
            <a:ext cx="0" cy="14172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77C5056-8BB7-4C70-8986-5AB77E95D1DD}"/>
              </a:ext>
            </a:extLst>
          </p:cNvPr>
          <p:cNvCxnSpPr>
            <a:cxnSpLocks/>
          </p:cNvCxnSpPr>
          <p:nvPr/>
        </p:nvCxnSpPr>
        <p:spPr>
          <a:xfrm flipH="1">
            <a:off x="8272235" y="2353126"/>
            <a:ext cx="5781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44116123-A735-46C1-8F5F-CC1DF3FB9A92}"/>
              </a:ext>
            </a:extLst>
          </p:cNvPr>
          <p:cNvCxnSpPr>
            <a:cxnSpLocks/>
          </p:cNvCxnSpPr>
          <p:nvPr/>
        </p:nvCxnSpPr>
        <p:spPr>
          <a:xfrm flipH="1">
            <a:off x="8511573" y="4148945"/>
            <a:ext cx="578154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484CC95-D694-407D-9900-F031B9B57EAE}"/>
              </a:ext>
            </a:extLst>
          </p:cNvPr>
          <p:cNvSpPr txBox="1"/>
          <p:nvPr/>
        </p:nvSpPr>
        <p:spPr>
          <a:xfrm>
            <a:off x="1478421" y="3994768"/>
            <a:ext cx="877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7EF4C8F-5C04-418A-8FE5-C657C14FA215}"/>
              </a:ext>
            </a:extLst>
          </p:cNvPr>
          <p:cNvSpPr txBox="1"/>
          <p:nvPr/>
        </p:nvSpPr>
        <p:spPr>
          <a:xfrm>
            <a:off x="5097569" y="2623002"/>
            <a:ext cx="111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感知目标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1A8D20E2-A726-45F7-B22A-09FCC99D049C}"/>
              </a:ext>
            </a:extLst>
          </p:cNvPr>
          <p:cNvSpPr txBox="1"/>
          <p:nvPr/>
        </p:nvSpPr>
        <p:spPr>
          <a:xfrm>
            <a:off x="9066046" y="3964279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前向链路</a:t>
            </a:r>
            <a:endParaRPr lang="zh-CN" altLang="en-US" dirty="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28B0173E-D1EB-4065-B47F-C37E3E106B8A}"/>
              </a:ext>
            </a:extLst>
          </p:cNvPr>
          <p:cNvCxnSpPr>
            <a:cxnSpLocks/>
          </p:cNvCxnSpPr>
          <p:nvPr/>
        </p:nvCxnSpPr>
        <p:spPr>
          <a:xfrm flipH="1">
            <a:off x="8511573" y="4515016"/>
            <a:ext cx="578154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F90AD89-67CD-4159-BF52-9AFFEA5B8211}"/>
              </a:ext>
            </a:extLst>
          </p:cNvPr>
          <p:cNvSpPr txBox="1"/>
          <p:nvPr/>
        </p:nvSpPr>
        <p:spPr>
          <a:xfrm>
            <a:off x="9066046" y="4330350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通信信号</a:t>
            </a:r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C245459-1DE8-45AE-9136-121B97D2E009}"/>
              </a:ext>
            </a:extLst>
          </p:cNvPr>
          <p:cNvCxnSpPr>
            <a:cxnSpLocks/>
          </p:cNvCxnSpPr>
          <p:nvPr/>
        </p:nvCxnSpPr>
        <p:spPr>
          <a:xfrm flipH="1">
            <a:off x="8511573" y="4883094"/>
            <a:ext cx="578154" cy="0"/>
          </a:xfrm>
          <a:prstGeom prst="line">
            <a:avLst/>
          </a:prstGeom>
          <a:ln w="19050">
            <a:solidFill>
              <a:srgbClr val="4472C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A83CEEF-24AD-4677-ABA3-4F4C33B4B544}"/>
              </a:ext>
            </a:extLst>
          </p:cNvPr>
          <p:cNvSpPr txBox="1"/>
          <p:nvPr/>
        </p:nvSpPr>
        <p:spPr>
          <a:xfrm>
            <a:off x="9066046" y="4698428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干扰信号</a:t>
            </a:r>
            <a:endParaRPr lang="zh-CN" altLang="en-US" dirty="0"/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98AB929-EA3C-4B79-8EC8-5A84AF6C8525}"/>
              </a:ext>
            </a:extLst>
          </p:cNvPr>
          <p:cNvCxnSpPr>
            <a:cxnSpLocks/>
          </p:cNvCxnSpPr>
          <p:nvPr/>
        </p:nvCxnSpPr>
        <p:spPr>
          <a:xfrm flipH="1">
            <a:off x="8511573" y="5245905"/>
            <a:ext cx="578154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5821B12-BB87-4C53-B8CC-62D824BC1BD9}"/>
              </a:ext>
            </a:extLst>
          </p:cNvPr>
          <p:cNvSpPr txBox="1"/>
          <p:nvPr/>
        </p:nvSpPr>
        <p:spPr>
          <a:xfrm>
            <a:off x="9066046" y="5061239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感知信号</a:t>
            </a:r>
            <a:endParaRPr lang="zh-CN" altLang="en-US" dirty="0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57AB8574-D428-4D2D-9858-F05F0F4D3F12}"/>
              </a:ext>
            </a:extLst>
          </p:cNvPr>
          <p:cNvCxnSpPr>
            <a:cxnSpLocks/>
          </p:cNvCxnSpPr>
          <p:nvPr/>
        </p:nvCxnSpPr>
        <p:spPr>
          <a:xfrm flipH="1">
            <a:off x="8511573" y="5587857"/>
            <a:ext cx="578154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72B76DD-60E2-449C-9878-68802040D542}"/>
              </a:ext>
            </a:extLst>
          </p:cNvPr>
          <p:cNvSpPr txBox="1"/>
          <p:nvPr/>
        </p:nvSpPr>
        <p:spPr>
          <a:xfrm>
            <a:off x="9066046" y="5403191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回波信号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5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单圆角 6">
            <a:extLst>
              <a:ext uri="{FF2B5EF4-FFF2-40B4-BE49-F238E27FC236}">
                <a16:creationId xmlns:a16="http://schemas.microsoft.com/office/drawing/2014/main" id="{DB4A4151-7236-4403-9C97-D4E55E7C7CDD}"/>
              </a:ext>
            </a:extLst>
          </p:cNvPr>
          <p:cNvSpPr/>
          <p:nvPr/>
        </p:nvSpPr>
        <p:spPr>
          <a:xfrm>
            <a:off x="3236032" y="2832314"/>
            <a:ext cx="3152771" cy="2184398"/>
          </a:xfrm>
          <a:prstGeom prst="round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F176DA-402B-4EEB-8869-47DB6EB24397}"/>
              </a:ext>
            </a:extLst>
          </p:cNvPr>
          <p:cNvCxnSpPr/>
          <p:nvPr/>
        </p:nvCxnSpPr>
        <p:spPr>
          <a:xfrm>
            <a:off x="3238502" y="5016502"/>
            <a:ext cx="4973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FCFB82C-D7E8-4595-8AB3-306D511E6520}"/>
              </a:ext>
            </a:extLst>
          </p:cNvPr>
          <p:cNvCxnSpPr/>
          <p:nvPr/>
        </p:nvCxnSpPr>
        <p:spPr>
          <a:xfrm flipV="1">
            <a:off x="3238500" y="2019302"/>
            <a:ext cx="0" cy="2997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A1F426-BC50-436B-B578-5567123F1F99}"/>
                  </a:ext>
                </a:extLst>
              </p:cNvPr>
              <p:cNvSpPr txBox="1"/>
              <p:nvPr/>
            </p:nvSpPr>
            <p:spPr>
              <a:xfrm>
                <a:off x="7133868" y="4551271"/>
                <a:ext cx="1996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通信性能指标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comm</m:t>
                        </m:r>
                      </m:sup>
                    </m:sSup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A1F426-BC50-436B-B578-5567123F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868" y="4551271"/>
                <a:ext cx="1996893" cy="338554"/>
              </a:xfrm>
              <a:prstGeom prst="rect">
                <a:avLst/>
              </a:prstGeom>
              <a:blipFill>
                <a:blip r:embed="rId2"/>
                <a:stretch>
                  <a:fillRect l="-1524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578EC8-3B38-43FC-9B3C-274F737FBF40}"/>
                  </a:ext>
                </a:extLst>
              </p:cNvPr>
              <p:cNvSpPr txBox="1"/>
              <p:nvPr/>
            </p:nvSpPr>
            <p:spPr>
              <a:xfrm>
                <a:off x="3334610" y="1919360"/>
                <a:ext cx="1878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感知性能指标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sens</m:t>
                        </m:r>
                      </m:sup>
                    </m:sSup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578EC8-3B38-43FC-9B3C-274F737F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10" y="1919360"/>
                <a:ext cx="1878271" cy="338554"/>
              </a:xfrm>
              <a:prstGeom prst="rect">
                <a:avLst/>
              </a:prstGeom>
              <a:blipFill>
                <a:blip r:embed="rId3"/>
                <a:stretch>
                  <a:fillRect l="-1623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C9FFBA87-C3C1-4B41-BA14-4DEE5CCCE2AA}"/>
              </a:ext>
            </a:extLst>
          </p:cNvPr>
          <p:cNvSpPr/>
          <p:nvPr/>
        </p:nvSpPr>
        <p:spPr>
          <a:xfrm>
            <a:off x="3916464" y="4555491"/>
            <a:ext cx="75722" cy="71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33ADBB-2CE2-4A64-BD6C-1A495214080D}"/>
              </a:ext>
            </a:extLst>
          </p:cNvPr>
          <p:cNvSpPr/>
          <p:nvPr/>
        </p:nvSpPr>
        <p:spPr>
          <a:xfrm>
            <a:off x="6153389" y="2377821"/>
            <a:ext cx="75722" cy="71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285AC94-B0DC-42B3-92DC-A0DE5DC6D823}"/>
              </a:ext>
            </a:extLst>
          </p:cNvPr>
          <p:cNvCxnSpPr>
            <a:stCxn id="12" idx="7"/>
            <a:endCxn id="13" idx="3"/>
          </p:cNvCxnSpPr>
          <p:nvPr/>
        </p:nvCxnSpPr>
        <p:spPr>
          <a:xfrm flipV="1">
            <a:off x="3981099" y="2438661"/>
            <a:ext cx="2183381" cy="21272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6C2173-B8D1-4921-AE60-73732C9333BB}"/>
                  </a:ext>
                </a:extLst>
              </p:cNvPr>
              <p:cNvSpPr txBox="1"/>
              <p:nvPr/>
            </p:nvSpPr>
            <p:spPr>
              <a:xfrm>
                <a:off x="3885126" y="4619121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6C2173-B8D1-4921-AE60-73732C93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26" y="4619121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35A41A-B994-478A-994B-5C4877504C77}"/>
                  </a:ext>
                </a:extLst>
              </p:cNvPr>
              <p:cNvSpPr txBox="1"/>
              <p:nvPr/>
            </p:nvSpPr>
            <p:spPr>
              <a:xfrm>
                <a:off x="5882062" y="2030416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35A41A-B994-478A-994B-5C4877504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062" y="2030416"/>
                <a:ext cx="694101" cy="276999"/>
              </a:xfrm>
              <a:prstGeom prst="rect">
                <a:avLst/>
              </a:prstGeom>
              <a:blipFill>
                <a:blip r:embed="rId5"/>
                <a:stretch>
                  <a:fillRect l="-2632" r="-438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0A0AAD-CAEE-4323-A333-C75858D4C50E}"/>
                  </a:ext>
                </a:extLst>
              </p:cNvPr>
              <p:cNvSpPr txBox="1"/>
              <p:nvPr/>
            </p:nvSpPr>
            <p:spPr>
              <a:xfrm>
                <a:off x="3818601" y="4004775"/>
                <a:ext cx="149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0A0AAD-CAEE-4323-A333-C75858D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01" y="4004775"/>
                <a:ext cx="149080" cy="276999"/>
              </a:xfrm>
              <a:prstGeom prst="rect">
                <a:avLst/>
              </a:prstGeom>
              <a:blipFill>
                <a:blip r:embed="rId6"/>
                <a:stretch>
                  <a:fillRect l="-32000" r="-32000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3690E3-8C59-4008-B9D6-15ABFD97E11C}"/>
              </a:ext>
            </a:extLst>
          </p:cNvPr>
          <p:cNvCxnSpPr/>
          <p:nvPr/>
        </p:nvCxnSpPr>
        <p:spPr>
          <a:xfrm flipV="1">
            <a:off x="3854580" y="4095859"/>
            <a:ext cx="300414" cy="2750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2A4A27B6-742A-43BA-AF52-DC70F597FE24}"/>
              </a:ext>
            </a:extLst>
          </p:cNvPr>
          <p:cNvSpPr/>
          <p:nvPr/>
        </p:nvSpPr>
        <p:spPr>
          <a:xfrm>
            <a:off x="5621607" y="2803741"/>
            <a:ext cx="150677" cy="15701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20AE5B7-0818-45E0-B922-BC035D37FFFF}"/>
              </a:ext>
            </a:extLst>
          </p:cNvPr>
          <p:cNvCxnSpPr/>
          <p:nvPr/>
        </p:nvCxnSpPr>
        <p:spPr>
          <a:xfrm>
            <a:off x="7085361" y="2611310"/>
            <a:ext cx="49266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3D3FD2F-378B-48F1-A2C8-472437EEB792}"/>
                  </a:ext>
                </a:extLst>
              </p:cNvPr>
              <p:cNvSpPr txBox="1"/>
              <p:nvPr/>
            </p:nvSpPr>
            <p:spPr>
              <a:xfrm>
                <a:off x="7736352" y="2406394"/>
                <a:ext cx="1535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Pareto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边界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600" i="1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3D3FD2F-378B-48F1-A2C8-472437EE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352" y="2406394"/>
                <a:ext cx="1535976" cy="338554"/>
              </a:xfrm>
              <a:prstGeom prst="rect">
                <a:avLst/>
              </a:prstGeom>
              <a:blipFill>
                <a:blip r:embed="rId7"/>
                <a:stretch>
                  <a:fillRect l="-1984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C722CB39-907C-4671-BA8B-EFE2727A97A8}"/>
              </a:ext>
            </a:extLst>
          </p:cNvPr>
          <p:cNvSpPr/>
          <p:nvPr/>
        </p:nvSpPr>
        <p:spPr>
          <a:xfrm>
            <a:off x="7280877" y="2951661"/>
            <a:ext cx="150677" cy="15701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0D88F8-B570-479F-AD66-7368CC816109}"/>
              </a:ext>
            </a:extLst>
          </p:cNvPr>
          <p:cNvSpPr txBox="1"/>
          <p:nvPr/>
        </p:nvSpPr>
        <p:spPr>
          <a:xfrm>
            <a:off x="7705920" y="28323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最优解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533A21-FD95-46EE-8EAB-95A22232BE90}"/>
              </a:ext>
            </a:extLst>
          </p:cNvPr>
          <p:cNvSpPr/>
          <p:nvPr/>
        </p:nvSpPr>
        <p:spPr>
          <a:xfrm>
            <a:off x="7085359" y="1996754"/>
            <a:ext cx="541710" cy="289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F482ACC-19C5-4979-BE77-FADA970C4A95}"/>
                  </a:ext>
                </a:extLst>
              </p:cNvPr>
              <p:cNvSpPr txBox="1"/>
              <p:nvPr/>
            </p:nvSpPr>
            <p:spPr>
              <a:xfrm>
                <a:off x="7705919" y="1917157"/>
                <a:ext cx="13609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可达性能域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F482ACC-19C5-4979-BE77-FADA970C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919" y="1917157"/>
                <a:ext cx="1360942" cy="338554"/>
              </a:xfrm>
              <a:prstGeom prst="rect">
                <a:avLst/>
              </a:prstGeom>
              <a:blipFill>
                <a:blip r:embed="rId8"/>
                <a:stretch>
                  <a:fillRect l="-2242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54C8E9-D058-45A6-B162-E2828A2CD8A7}"/>
                  </a:ext>
                </a:extLst>
              </p:cNvPr>
              <p:cNvSpPr txBox="1"/>
              <p:nvPr/>
            </p:nvSpPr>
            <p:spPr>
              <a:xfrm>
                <a:off x="3006066" y="501939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54C8E9-D058-45A6-B162-E2828A2C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6" y="5019390"/>
                <a:ext cx="214033" cy="276999"/>
              </a:xfrm>
              <a:prstGeom prst="rect">
                <a:avLst/>
              </a:prstGeom>
              <a:blipFill>
                <a:blip r:embed="rId9"/>
                <a:stretch>
                  <a:fillRect l="-25714" r="-2571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1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7138E128-C46A-4396-AAFB-37B9F33F73E3}"/>
              </a:ext>
            </a:extLst>
          </p:cNvPr>
          <p:cNvSpPr/>
          <p:nvPr/>
        </p:nvSpPr>
        <p:spPr>
          <a:xfrm>
            <a:off x="6415341" y="261256"/>
            <a:ext cx="2708364" cy="5617028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9988F5-A9FD-4379-94C2-0DE6729E1199}"/>
                  </a:ext>
                </a:extLst>
              </p:cNvPr>
              <p:cNvSpPr/>
              <p:nvPr/>
            </p:nvSpPr>
            <p:spPr>
              <a:xfrm>
                <a:off x="3563264" y="1471753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选择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9988F5-A9FD-4379-94C2-0DE6729E1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264" y="1471753"/>
                <a:ext cx="1785257" cy="6792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555A27E7-FF31-4B3C-AC18-48175CE6C3D0}"/>
                  </a:ext>
                </a:extLst>
              </p:cNvPr>
              <p:cNvSpPr/>
              <p:nvPr/>
            </p:nvSpPr>
            <p:spPr>
              <a:xfrm>
                <a:off x="3554555" y="2621282"/>
                <a:ext cx="1785257" cy="792480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遍历全部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𝒕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555A27E7-FF31-4B3C-AC18-48175CE6C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555" y="2621282"/>
                <a:ext cx="1785257" cy="792480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9DF6FF5-23AB-45EF-8DA0-6F11B8E411E7}"/>
                  </a:ext>
                </a:extLst>
              </p:cNvPr>
              <p:cNvSpPr/>
              <p:nvPr/>
            </p:nvSpPr>
            <p:spPr>
              <a:xfrm>
                <a:off x="6837684" y="383176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选择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𝛿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9DF6FF5-23AB-45EF-8DA0-6F11B8E41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84" y="383176"/>
                <a:ext cx="1785257" cy="6792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694B8B0-7A5E-4CB6-A4A0-48E4271E37FE}"/>
              </a:ext>
            </a:extLst>
          </p:cNvPr>
          <p:cNvSpPr/>
          <p:nvPr/>
        </p:nvSpPr>
        <p:spPr>
          <a:xfrm>
            <a:off x="6837684" y="1532707"/>
            <a:ext cx="1785257" cy="67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求解可行性验证问题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01F0DD6A-42D8-4678-ADF5-9B97B9743330}"/>
                  </a:ext>
                </a:extLst>
              </p:cNvPr>
              <p:cNvSpPr/>
              <p:nvPr/>
            </p:nvSpPr>
            <p:spPr>
              <a:xfrm>
                <a:off x="6833322" y="2682238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二分法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更新</m:t>
                    </m:r>
                    <m:r>
                      <a:rPr lang="zh-CN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𝛿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01F0DD6A-42D8-4678-ADF5-9B97B9743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2" y="2682238"/>
                <a:ext cx="1785257" cy="67926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流程图: 决策 39">
            <a:extLst>
              <a:ext uri="{FF2B5EF4-FFF2-40B4-BE49-F238E27FC236}">
                <a16:creationId xmlns:a16="http://schemas.microsoft.com/office/drawing/2014/main" id="{43667BDB-3188-4E6F-9E62-8A09D0CC841F}"/>
              </a:ext>
            </a:extLst>
          </p:cNvPr>
          <p:cNvSpPr/>
          <p:nvPr/>
        </p:nvSpPr>
        <p:spPr>
          <a:xfrm>
            <a:off x="6833322" y="3831767"/>
            <a:ext cx="1785257" cy="79248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收敛？</a:t>
            </a:r>
            <a:endParaRPr lang="zh-CN" altLang="en-US" b="1" dirty="0">
              <a:solidFill>
                <a:sysClr val="windowText" lastClr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8511DE2-2661-42AA-A475-CEB02F69BA3A}"/>
              </a:ext>
            </a:extLst>
          </p:cNvPr>
          <p:cNvSpPr/>
          <p:nvPr/>
        </p:nvSpPr>
        <p:spPr>
          <a:xfrm>
            <a:off x="3554555" y="3875321"/>
            <a:ext cx="1785257" cy="67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刻画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Pareto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性能边界上的一点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nectLine">
            <a:extLst>
              <a:ext uri="{FF2B5EF4-FFF2-40B4-BE49-F238E27FC236}">
                <a16:creationId xmlns:a16="http://schemas.microsoft.com/office/drawing/2014/main" id="{9C26308D-A285-47DC-8CD0-72B4636B8272}"/>
              </a:ext>
            </a:extLst>
          </p:cNvPr>
          <p:cNvSpPr/>
          <p:nvPr/>
        </p:nvSpPr>
        <p:spPr>
          <a:xfrm>
            <a:off x="4455892" y="2159726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78" name="ConnectLine">
            <a:extLst>
              <a:ext uri="{FF2B5EF4-FFF2-40B4-BE49-F238E27FC236}">
                <a16:creationId xmlns:a16="http://schemas.microsoft.com/office/drawing/2014/main" id="{083864CF-3470-47F5-8124-0A243A504C0C}"/>
              </a:ext>
            </a:extLst>
          </p:cNvPr>
          <p:cNvSpPr/>
          <p:nvPr/>
        </p:nvSpPr>
        <p:spPr>
          <a:xfrm>
            <a:off x="4456979" y="3409413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79" name="ConnectLine">
            <a:extLst>
              <a:ext uri="{FF2B5EF4-FFF2-40B4-BE49-F238E27FC236}">
                <a16:creationId xmlns:a16="http://schemas.microsoft.com/office/drawing/2014/main" id="{2DE008AD-8695-4F27-9BA6-063D84C8AEAA}"/>
              </a:ext>
            </a:extLst>
          </p:cNvPr>
          <p:cNvSpPr/>
          <p:nvPr/>
        </p:nvSpPr>
        <p:spPr>
          <a:xfrm>
            <a:off x="7733534" y="1071150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80" name="ConnectLine">
            <a:extLst>
              <a:ext uri="{FF2B5EF4-FFF2-40B4-BE49-F238E27FC236}">
                <a16:creationId xmlns:a16="http://schemas.microsoft.com/office/drawing/2014/main" id="{6EF4A24A-9A92-42D7-8A17-1E5C147949C7}"/>
              </a:ext>
            </a:extLst>
          </p:cNvPr>
          <p:cNvSpPr/>
          <p:nvPr/>
        </p:nvSpPr>
        <p:spPr>
          <a:xfrm>
            <a:off x="7733535" y="3361507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81" name="ConnectLine">
            <a:extLst>
              <a:ext uri="{FF2B5EF4-FFF2-40B4-BE49-F238E27FC236}">
                <a16:creationId xmlns:a16="http://schemas.microsoft.com/office/drawing/2014/main" id="{F1F7EA00-DE89-445C-AA79-1ACDB350DE83}"/>
              </a:ext>
            </a:extLst>
          </p:cNvPr>
          <p:cNvSpPr/>
          <p:nvPr/>
        </p:nvSpPr>
        <p:spPr>
          <a:xfrm>
            <a:off x="7725950" y="2211973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F208A2C8-CFDF-44E8-85CF-C0F97AE32D8F}"/>
              </a:ext>
            </a:extLst>
          </p:cNvPr>
          <p:cNvCxnSpPr>
            <a:cxnSpLocks/>
            <a:stCxn id="5" idx="1"/>
            <a:endCxn id="102" idx="1"/>
          </p:cNvCxnSpPr>
          <p:nvPr/>
        </p:nvCxnSpPr>
        <p:spPr>
          <a:xfrm rot="10800000" flipH="1" flipV="1">
            <a:off x="3554553" y="3017523"/>
            <a:ext cx="357038" cy="2333893"/>
          </a:xfrm>
          <a:prstGeom prst="bentConnector3">
            <a:avLst>
              <a:gd name="adj1" fmla="val -96955"/>
            </a:avLst>
          </a:pr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cxnSp>
      <p:sp>
        <p:nvSpPr>
          <p:cNvPr id="100" name="ConnectLine">
            <a:extLst>
              <a:ext uri="{FF2B5EF4-FFF2-40B4-BE49-F238E27FC236}">
                <a16:creationId xmlns:a16="http://schemas.microsoft.com/office/drawing/2014/main" id="{EC7F9CB3-9551-42C4-A2BB-D1FC2A37C49B}"/>
              </a:ext>
            </a:extLst>
          </p:cNvPr>
          <p:cNvSpPr/>
          <p:nvPr/>
        </p:nvSpPr>
        <p:spPr>
          <a:xfrm>
            <a:off x="4442827" y="1018901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B02277F-4FBC-463B-8FEC-80BE32C4DE30}"/>
              </a:ext>
            </a:extLst>
          </p:cNvPr>
          <p:cNvSpPr/>
          <p:nvPr/>
        </p:nvSpPr>
        <p:spPr>
          <a:xfrm>
            <a:off x="3911591" y="548639"/>
            <a:ext cx="1062468" cy="461557"/>
          </a:xfrm>
          <a:prstGeom prst="round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</a:t>
            </a:r>
            <a:endParaRPr lang="zh-CN" altLang="en-US" b="1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CA22A1D-16D2-4E1D-AD70-C1A4749DEE62}"/>
              </a:ext>
            </a:extLst>
          </p:cNvPr>
          <p:cNvSpPr/>
          <p:nvPr/>
        </p:nvSpPr>
        <p:spPr>
          <a:xfrm>
            <a:off x="3911591" y="5120638"/>
            <a:ext cx="1062468" cy="461557"/>
          </a:xfrm>
          <a:prstGeom prst="round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  <a:endParaRPr lang="zh-CN" altLang="en-US" b="1" dirty="0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1F31997E-3D40-42C9-AAE4-9DF3B11D636E}"/>
              </a:ext>
            </a:extLst>
          </p:cNvPr>
          <p:cNvCxnSpPr>
            <a:cxnSpLocks/>
            <a:stCxn id="41" idx="3"/>
            <a:endCxn id="5" idx="3"/>
          </p:cNvCxnSpPr>
          <p:nvPr/>
        </p:nvCxnSpPr>
        <p:spPr>
          <a:xfrm flipV="1">
            <a:off x="5339810" y="3017522"/>
            <a:ext cx="12700" cy="1197432"/>
          </a:xfrm>
          <a:prstGeom prst="bentConnector3">
            <a:avLst>
              <a:gd name="adj1" fmla="val 2622858"/>
            </a:avLst>
          </a:pr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7629C51-0CEA-46BE-A134-9FEC84F3070F}"/>
              </a:ext>
            </a:extLst>
          </p:cNvPr>
          <p:cNvCxnSpPr>
            <a:stCxn id="40" idx="3"/>
            <a:endCxn id="36" idx="3"/>
          </p:cNvCxnSpPr>
          <p:nvPr/>
        </p:nvCxnSpPr>
        <p:spPr>
          <a:xfrm flipV="1">
            <a:off x="8618577" y="1872342"/>
            <a:ext cx="4362" cy="2355667"/>
          </a:xfrm>
          <a:prstGeom prst="bentConnector3">
            <a:avLst>
              <a:gd name="adj1" fmla="val 8734709"/>
            </a:avLst>
          </a:pr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cxnSp>
      <p:sp>
        <p:nvSpPr>
          <p:cNvPr id="112" name="ConnectLine">
            <a:extLst>
              <a:ext uri="{FF2B5EF4-FFF2-40B4-BE49-F238E27FC236}">
                <a16:creationId xmlns:a16="http://schemas.microsoft.com/office/drawing/2014/main" id="{E7CBB12E-8F67-45C3-9667-84107008EC4B}"/>
              </a:ext>
            </a:extLst>
          </p:cNvPr>
          <p:cNvSpPr/>
          <p:nvPr/>
        </p:nvSpPr>
        <p:spPr>
          <a:xfrm>
            <a:off x="7725950" y="4624249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41ADA450-3634-4E8D-A557-080140048638}"/>
                  </a:ext>
                </a:extLst>
              </p:cNvPr>
              <p:cNvSpPr/>
              <p:nvPr/>
            </p:nvSpPr>
            <p:spPr>
              <a:xfrm>
                <a:off x="6833322" y="5077094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41ADA450-3634-4E8D-A557-080140048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2" y="5077094"/>
                <a:ext cx="1785257" cy="6792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D33112E-628D-4562-B70C-81B550CB5159}"/>
              </a:ext>
            </a:extLst>
          </p:cNvPr>
          <p:cNvCxnSpPr>
            <a:cxnSpLocks/>
          </p:cNvCxnSpPr>
          <p:nvPr/>
        </p:nvCxnSpPr>
        <p:spPr>
          <a:xfrm flipV="1">
            <a:off x="5348519" y="548637"/>
            <a:ext cx="1089682" cy="3405054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A57E552-4F7A-4292-9BA9-D8E2C7F18378}"/>
              </a:ext>
            </a:extLst>
          </p:cNvPr>
          <p:cNvCxnSpPr>
            <a:cxnSpLocks/>
          </p:cNvCxnSpPr>
          <p:nvPr/>
        </p:nvCxnSpPr>
        <p:spPr>
          <a:xfrm>
            <a:off x="5339810" y="4484916"/>
            <a:ext cx="1213586" cy="1271447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C98BB88-3D35-40A5-91CD-7609810ECD17}"/>
              </a:ext>
            </a:extLst>
          </p:cNvPr>
          <p:cNvSpPr txBox="1"/>
          <p:nvPr/>
        </p:nvSpPr>
        <p:spPr>
          <a:xfrm>
            <a:off x="3238335" y="2705094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4BAE084-6B72-4DFF-95A3-21039C315186}"/>
              </a:ext>
            </a:extLst>
          </p:cNvPr>
          <p:cNvSpPr txBox="1"/>
          <p:nvPr/>
        </p:nvSpPr>
        <p:spPr>
          <a:xfrm>
            <a:off x="4442827" y="3407774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否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FE2FE36-88C0-4FFB-9EA4-59E54AEE1E2F}"/>
              </a:ext>
            </a:extLst>
          </p:cNvPr>
          <p:cNvSpPr txBox="1"/>
          <p:nvPr/>
        </p:nvSpPr>
        <p:spPr>
          <a:xfrm>
            <a:off x="8675193" y="3915575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否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63C4F54-2C45-49AF-854F-098AED1E23F7}"/>
              </a:ext>
            </a:extLst>
          </p:cNvPr>
          <p:cNvSpPr txBox="1"/>
          <p:nvPr/>
        </p:nvSpPr>
        <p:spPr>
          <a:xfrm>
            <a:off x="7719282" y="4619896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39865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FD5E6193-598F-43FD-93E9-8BD81016AE5A}"/>
              </a:ext>
            </a:extLst>
          </p:cNvPr>
          <p:cNvGrpSpPr/>
          <p:nvPr/>
        </p:nvGrpSpPr>
        <p:grpSpPr>
          <a:xfrm>
            <a:off x="2718106" y="4296251"/>
            <a:ext cx="2743771" cy="2519608"/>
            <a:chOff x="1960160" y="2055941"/>
            <a:chExt cx="2743771" cy="2519608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003C6B4-494C-40DB-92C4-4D8FB24F9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433" y="3856139"/>
              <a:ext cx="232876" cy="433631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6E17ECD4-DF6C-4513-A25F-9A7C2AFB0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60160" y="3069740"/>
              <a:ext cx="622531" cy="433631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340708F-8CC0-4EB5-8565-440FF70827E1}"/>
                </a:ext>
              </a:extLst>
            </p:cNvPr>
            <p:cNvGrpSpPr/>
            <p:nvPr/>
          </p:nvGrpSpPr>
          <p:grpSpPr>
            <a:xfrm rot="7951306">
              <a:off x="3592734" y="2331541"/>
              <a:ext cx="1386798" cy="835597"/>
              <a:chOff x="1480383" y="2327796"/>
              <a:chExt cx="1499109" cy="920438"/>
            </a:xfrm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449EF2B-9BE0-442E-84F1-AF427E274FF4}"/>
                  </a:ext>
                </a:extLst>
              </p:cNvPr>
              <p:cNvSpPr/>
              <p:nvPr/>
            </p:nvSpPr>
            <p:spPr>
              <a:xfrm rot="17408107">
                <a:off x="1783661" y="2052402"/>
                <a:ext cx="920438" cy="1471225"/>
              </a:xfrm>
              <a:custGeom>
                <a:avLst/>
                <a:gdLst>
                  <a:gd name="connsiteX0" fmla="*/ 395245 w 791916"/>
                  <a:gd name="connsiteY0" fmla="*/ 0 h 910590"/>
                  <a:gd name="connsiteX1" fmla="*/ 791916 w 791916"/>
                  <a:gd name="connsiteY1" fmla="*/ 840654 h 910590"/>
                  <a:gd name="connsiteX2" fmla="*/ 703217 w 791916"/>
                  <a:gd name="connsiteY2" fmla="*/ 869652 h 910590"/>
                  <a:gd name="connsiteX3" fmla="*/ 400064 w 791916"/>
                  <a:gd name="connsiteY3" fmla="*/ 910590 h 910590"/>
                  <a:gd name="connsiteX4" fmla="*/ 3249 w 791916"/>
                  <a:gd name="connsiteY4" fmla="*/ 839031 h 910590"/>
                  <a:gd name="connsiteX5" fmla="*/ 0 w 791916"/>
                  <a:gd name="connsiteY5" fmla="*/ 837633 h 910590"/>
                  <a:gd name="connsiteX6" fmla="*/ 395245 w 791916"/>
                  <a:gd name="connsiteY6" fmla="*/ 0 h 91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1916" h="910590">
                    <a:moveTo>
                      <a:pt x="395245" y="0"/>
                    </a:moveTo>
                    <a:lnTo>
                      <a:pt x="791916" y="840654"/>
                    </a:lnTo>
                    <a:lnTo>
                      <a:pt x="703217" y="869652"/>
                    </a:lnTo>
                    <a:cubicBezTo>
                      <a:pt x="607451" y="896258"/>
                      <a:pt x="505632" y="910590"/>
                      <a:pt x="400064" y="910590"/>
                    </a:cubicBezTo>
                    <a:cubicBezTo>
                      <a:pt x="259308" y="910590"/>
                      <a:pt x="125214" y="885110"/>
                      <a:pt x="3249" y="839031"/>
                    </a:cubicBezTo>
                    <a:lnTo>
                      <a:pt x="0" y="837633"/>
                    </a:lnTo>
                    <a:lnTo>
                      <a:pt x="39524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56FA1852-534F-421D-B374-C3ABFF2F5B79}"/>
                  </a:ext>
                </a:extLst>
              </p:cNvPr>
              <p:cNvSpPr/>
              <p:nvPr/>
            </p:nvSpPr>
            <p:spPr>
              <a:xfrm rot="371602" flipV="1">
                <a:off x="1560006" y="2580581"/>
                <a:ext cx="1274302" cy="8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955B1E56-6A35-4C67-ACE5-3173E158CC18}"/>
                  </a:ext>
                </a:extLst>
              </p:cNvPr>
              <p:cNvSpPr/>
              <p:nvPr/>
            </p:nvSpPr>
            <p:spPr>
              <a:xfrm rot="1030792" flipV="1">
                <a:off x="1531405" y="2708791"/>
                <a:ext cx="1274302" cy="819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3902BC6-B742-42EF-A5F2-67A6CF143605}"/>
                  </a:ext>
                </a:extLst>
              </p:cNvPr>
              <p:cNvSpPr/>
              <p:nvPr/>
            </p:nvSpPr>
            <p:spPr>
              <a:xfrm rot="1852457" flipV="1">
                <a:off x="1480383" y="2845321"/>
                <a:ext cx="1274302" cy="819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101" name="Picture 4" descr="car, transport, transportation, van, vehicle icon">
              <a:extLst>
                <a:ext uri="{FF2B5EF4-FFF2-40B4-BE49-F238E27FC236}">
                  <a16:creationId xmlns:a16="http://schemas.microsoft.com/office/drawing/2014/main" id="{75A2D750-BFBD-43F0-BDAF-30F5489AB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021" y="4136601"/>
              <a:ext cx="412527" cy="438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58C9CBF2-5333-466C-B6AB-04AE3D4D70FA}"/>
                    </a:ext>
                  </a:extLst>
                </p:cNvPr>
                <p:cNvSpPr txBox="1"/>
                <p:nvPr/>
              </p:nvSpPr>
              <p:spPr>
                <a:xfrm>
                  <a:off x="3478857" y="2616658"/>
                  <a:ext cx="4577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58C9CBF2-5333-466C-B6AB-04AE3D4D7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857" y="2616658"/>
                  <a:ext cx="457753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2492EA8B-F947-41F7-B748-7535EA92F466}"/>
                    </a:ext>
                  </a:extLst>
                </p:cNvPr>
                <p:cNvSpPr txBox="1"/>
                <p:nvPr/>
              </p:nvSpPr>
              <p:spPr>
                <a:xfrm>
                  <a:off x="3711685" y="3073146"/>
                  <a:ext cx="4932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2492EA8B-F947-41F7-B748-7535EA92F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1685" y="3073146"/>
                  <a:ext cx="493277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511C209A-90DA-475C-A5C9-8581EA8B757C}"/>
                </a:ext>
              </a:extLst>
            </p:cNvPr>
            <p:cNvSpPr txBox="1"/>
            <p:nvPr/>
          </p:nvSpPr>
          <p:spPr>
            <a:xfrm rot="3614740">
              <a:off x="3582734" y="2904448"/>
              <a:ext cx="411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2CFCCA7-71C8-4647-8F01-FE2812757603}"/>
                </a:ext>
              </a:extLst>
            </p:cNvPr>
            <p:cNvSpPr/>
            <p:nvPr/>
          </p:nvSpPr>
          <p:spPr>
            <a:xfrm rot="9785454" flipV="1">
              <a:off x="2377302" y="3049379"/>
              <a:ext cx="779672" cy="629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6E85780-2E18-43AD-BDD9-C80E22399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043" y="2911062"/>
              <a:ext cx="718799" cy="205453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A8AC4BB-3F89-4387-854C-7327525D88C9}"/>
                </a:ext>
              </a:extLst>
            </p:cNvPr>
            <p:cNvGrpSpPr/>
            <p:nvPr/>
          </p:nvGrpSpPr>
          <p:grpSpPr>
            <a:xfrm>
              <a:off x="3064534" y="3650855"/>
              <a:ext cx="760545" cy="485727"/>
              <a:chOff x="2842299" y="3531121"/>
              <a:chExt cx="779672" cy="53752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25E1C1F6-1F5A-4F73-8020-9C255938E38A}"/>
                  </a:ext>
                </a:extLst>
              </p:cNvPr>
              <p:cNvSpPr/>
              <p:nvPr/>
            </p:nvSpPr>
            <p:spPr>
              <a:xfrm rot="8321655" flipV="1">
                <a:off x="2842299" y="3840146"/>
                <a:ext cx="779672" cy="6290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E479914A-662B-47B0-ADC3-7D4A013D16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2000" y="3531121"/>
                <a:ext cx="572516" cy="537528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2387CF08-D355-4705-A412-01AFBB7B34E9}"/>
                </a:ext>
              </a:extLst>
            </p:cNvPr>
            <p:cNvSpPr/>
            <p:nvPr/>
          </p:nvSpPr>
          <p:spPr>
            <a:xfrm rot="8885878" flipV="1">
              <a:off x="2434764" y="3552266"/>
              <a:ext cx="1104231" cy="194692"/>
            </a:xfrm>
            <a:prstGeom prst="ellipse">
              <a:avLst/>
            </a:prstGeom>
            <a:solidFill>
              <a:srgbClr val="E2F0D9"/>
            </a:solidFill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D24E370-363D-4D09-BC52-D0A603C6C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657" y="2210869"/>
            <a:ext cx="861666" cy="20105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F69290-F359-4FFF-A682-214E208556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5531" y="4000192"/>
            <a:ext cx="457754" cy="3306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23A05F-F4C4-40A0-83D7-9EA4F54D74F2}"/>
              </a:ext>
            </a:extLst>
          </p:cNvPr>
          <p:cNvGrpSpPr/>
          <p:nvPr/>
        </p:nvGrpSpPr>
        <p:grpSpPr>
          <a:xfrm rot="2730675">
            <a:off x="5857543" y="2044673"/>
            <a:ext cx="1460502" cy="1053638"/>
            <a:chOff x="1483250" y="1168599"/>
            <a:chExt cx="1663303" cy="1279895"/>
          </a:xfrm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F288614C-3E30-4909-B988-550EB6DB9498}"/>
                </a:ext>
              </a:extLst>
            </p:cNvPr>
            <p:cNvSpPr/>
            <p:nvPr/>
          </p:nvSpPr>
          <p:spPr>
            <a:xfrm rot="15167598">
              <a:off x="1773416" y="1252662"/>
              <a:ext cx="920438" cy="1471225"/>
            </a:xfrm>
            <a:custGeom>
              <a:avLst/>
              <a:gdLst>
                <a:gd name="connsiteX0" fmla="*/ 395245 w 791916"/>
                <a:gd name="connsiteY0" fmla="*/ 0 h 910590"/>
                <a:gd name="connsiteX1" fmla="*/ 791916 w 791916"/>
                <a:gd name="connsiteY1" fmla="*/ 840654 h 910590"/>
                <a:gd name="connsiteX2" fmla="*/ 703217 w 791916"/>
                <a:gd name="connsiteY2" fmla="*/ 869652 h 910590"/>
                <a:gd name="connsiteX3" fmla="*/ 400064 w 791916"/>
                <a:gd name="connsiteY3" fmla="*/ 910590 h 910590"/>
                <a:gd name="connsiteX4" fmla="*/ 3249 w 791916"/>
                <a:gd name="connsiteY4" fmla="*/ 839031 h 910590"/>
                <a:gd name="connsiteX5" fmla="*/ 0 w 791916"/>
                <a:gd name="connsiteY5" fmla="*/ 837633 h 910590"/>
                <a:gd name="connsiteX6" fmla="*/ 395245 w 791916"/>
                <a:gd name="connsiteY6" fmla="*/ 0 h 91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1916" h="910590">
                  <a:moveTo>
                    <a:pt x="395245" y="0"/>
                  </a:moveTo>
                  <a:lnTo>
                    <a:pt x="791916" y="840654"/>
                  </a:lnTo>
                  <a:lnTo>
                    <a:pt x="703217" y="869652"/>
                  </a:lnTo>
                  <a:cubicBezTo>
                    <a:pt x="607451" y="896258"/>
                    <a:pt x="505632" y="910590"/>
                    <a:pt x="400064" y="910590"/>
                  </a:cubicBezTo>
                  <a:cubicBezTo>
                    <a:pt x="259308" y="910590"/>
                    <a:pt x="125214" y="885110"/>
                    <a:pt x="3249" y="839031"/>
                  </a:cubicBezTo>
                  <a:lnTo>
                    <a:pt x="0" y="837633"/>
                  </a:lnTo>
                  <a:lnTo>
                    <a:pt x="39524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500E475-1E0F-4AFF-9697-88099EA034F5}"/>
                </a:ext>
              </a:extLst>
            </p:cNvPr>
            <p:cNvGrpSpPr/>
            <p:nvPr/>
          </p:nvGrpSpPr>
          <p:grpSpPr>
            <a:xfrm>
              <a:off x="1483250" y="1168599"/>
              <a:ext cx="1663303" cy="1173620"/>
              <a:chOff x="1483250" y="1168599"/>
              <a:chExt cx="1663303" cy="117362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3477D22B-B55D-408E-A823-4932EBC26066}"/>
                  </a:ext>
                </a:extLst>
              </p:cNvPr>
              <p:cNvSpPr/>
              <p:nvPr/>
            </p:nvSpPr>
            <p:spPr>
              <a:xfrm rot="19933363" flipV="1">
                <a:off x="1483250" y="1841410"/>
                <a:ext cx="1274302" cy="819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4484B52-38A7-4015-9CAB-9CCE593152D5}"/>
                  </a:ext>
                </a:extLst>
              </p:cNvPr>
              <p:cNvSpPr/>
              <p:nvPr/>
            </p:nvSpPr>
            <p:spPr>
              <a:xfrm rot="20724506" flipV="1">
                <a:off x="1531288" y="1983665"/>
                <a:ext cx="1274302" cy="819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F349AFF7-2B14-466C-9EE4-EA3FA3810D49}"/>
                  </a:ext>
                </a:extLst>
              </p:cNvPr>
              <p:cNvSpPr/>
              <p:nvPr/>
            </p:nvSpPr>
            <p:spPr>
              <a:xfrm rot="21415819" flipV="1">
                <a:off x="1559840" y="2133098"/>
                <a:ext cx="1274302" cy="81937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ADB7355D-81F4-4B05-AA50-C5E6F32D6A33}"/>
                      </a:ext>
                    </a:extLst>
                  </p:cNvPr>
                  <p:cNvSpPr txBox="1"/>
                  <p:nvPr/>
                </p:nvSpPr>
                <p:spPr>
                  <a:xfrm rot="18869325">
                    <a:off x="2496121" y="1253841"/>
                    <a:ext cx="556050" cy="385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ADB7355D-81F4-4B05-AA50-C5E6F32D6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69325">
                    <a:off x="2496121" y="1253841"/>
                    <a:ext cx="556050" cy="3855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D64A06E-6258-4DA0-9DB1-E56F0502863A}"/>
                      </a:ext>
                    </a:extLst>
                  </p:cNvPr>
                  <p:cNvSpPr txBox="1"/>
                  <p:nvPr/>
                </p:nvSpPr>
                <p:spPr>
                  <a:xfrm rot="18869325">
                    <a:off x="2654169" y="1849835"/>
                    <a:ext cx="599203" cy="385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D64A06E-6258-4DA0-9DB1-E56F05028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69325">
                    <a:off x="2654169" y="1849835"/>
                    <a:ext cx="599203" cy="3855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8576134B-1A2C-4469-8F94-5E5F7B3EA47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210">
            <a:off x="8163943" y="2738087"/>
            <a:ext cx="588208" cy="528261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94BBE162-3AEE-468C-B0E6-A009654E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580" y="3577427"/>
            <a:ext cx="232876" cy="433631"/>
          </a:xfrm>
          <a:prstGeom prst="rect">
            <a:avLst/>
          </a:prstGeom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id="{CC183769-5982-49C2-95F7-59FB9255B206}"/>
              </a:ext>
            </a:extLst>
          </p:cNvPr>
          <p:cNvSpPr txBox="1"/>
          <p:nvPr/>
        </p:nvSpPr>
        <p:spPr>
          <a:xfrm rot="18271005">
            <a:off x="6684258" y="2716781"/>
            <a:ext cx="421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11811ED-E214-4F7B-B054-883CED90980F}"/>
              </a:ext>
            </a:extLst>
          </p:cNvPr>
          <p:cNvGrpSpPr/>
          <p:nvPr/>
        </p:nvGrpSpPr>
        <p:grpSpPr>
          <a:xfrm rot="21289447">
            <a:off x="7471493" y="2751958"/>
            <a:ext cx="682533" cy="205602"/>
            <a:chOff x="7400855" y="2756376"/>
            <a:chExt cx="779672" cy="205601"/>
          </a:xfrm>
        </p:grpSpPr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85DB6BD-4FCB-432A-9464-1BC8DC024FFE}"/>
                </a:ext>
              </a:extLst>
            </p:cNvPr>
            <p:cNvSpPr/>
            <p:nvPr/>
          </p:nvSpPr>
          <p:spPr>
            <a:xfrm rot="1494483" flipV="1">
              <a:off x="7400855" y="2899076"/>
              <a:ext cx="779672" cy="629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A2295B40-39E7-401D-9506-C197B1F8B92B}"/>
                </a:ext>
              </a:extLst>
            </p:cNvPr>
            <p:cNvCxnSpPr>
              <a:cxnSpLocks/>
            </p:cNvCxnSpPr>
            <p:nvPr/>
          </p:nvCxnSpPr>
          <p:spPr>
            <a:xfrm rot="13309029" flipV="1">
              <a:off x="7447625" y="2756375"/>
              <a:ext cx="718799" cy="205453"/>
            </a:xfrm>
            <a:prstGeom prst="straightConnector1">
              <a:avLst/>
            </a:prstGeom>
            <a:ln w="1905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AD2119-0BB6-456D-B879-8B024D2A0E2B}"/>
              </a:ext>
            </a:extLst>
          </p:cNvPr>
          <p:cNvGrpSpPr/>
          <p:nvPr/>
        </p:nvGrpSpPr>
        <p:grpSpPr>
          <a:xfrm rot="1282505">
            <a:off x="7082001" y="3529157"/>
            <a:ext cx="682533" cy="205602"/>
            <a:chOff x="7400855" y="2756376"/>
            <a:chExt cx="779672" cy="205601"/>
          </a:xfrm>
          <a:solidFill>
            <a:srgbClr val="B4C7E7"/>
          </a:solidFill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64EE9C8A-28DA-4CBD-970E-DCFEB28BD280}"/>
                </a:ext>
              </a:extLst>
            </p:cNvPr>
            <p:cNvSpPr/>
            <p:nvPr/>
          </p:nvSpPr>
          <p:spPr>
            <a:xfrm rot="1494483" flipV="1">
              <a:off x="7400855" y="2899076"/>
              <a:ext cx="779672" cy="62901"/>
            </a:xfrm>
            <a:prstGeom prst="ellipse">
              <a:avLst/>
            </a:prstGeom>
            <a:grpFill/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6018BD57-63AA-4D3B-A096-7ACAF5ABCFDF}"/>
                </a:ext>
              </a:extLst>
            </p:cNvPr>
            <p:cNvCxnSpPr>
              <a:cxnSpLocks/>
            </p:cNvCxnSpPr>
            <p:nvPr/>
          </p:nvCxnSpPr>
          <p:spPr>
            <a:xfrm rot="13309029" flipV="1">
              <a:off x="7447625" y="2756375"/>
              <a:ext cx="718799" cy="205453"/>
            </a:xfrm>
            <a:prstGeom prst="straightConnector1">
              <a:avLst/>
            </a:prstGeom>
            <a:grpFill/>
            <a:ln w="19050">
              <a:solidFill>
                <a:srgbClr val="B4C7E7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椭圆 153">
            <a:extLst>
              <a:ext uri="{FF2B5EF4-FFF2-40B4-BE49-F238E27FC236}">
                <a16:creationId xmlns:a16="http://schemas.microsoft.com/office/drawing/2014/main" id="{61412565-D7FF-4367-9E11-27FFF7E1AB5E}"/>
              </a:ext>
            </a:extLst>
          </p:cNvPr>
          <p:cNvSpPr/>
          <p:nvPr/>
        </p:nvSpPr>
        <p:spPr>
          <a:xfrm rot="1822306" flipV="1">
            <a:off x="7199816" y="3261341"/>
            <a:ext cx="1079813" cy="153921"/>
          </a:xfrm>
          <a:prstGeom prst="ellipse">
            <a:avLst/>
          </a:prstGeom>
          <a:solidFill>
            <a:srgbClr val="FBE5D6"/>
          </a:solidFill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59" name="图片 158">
            <a:extLst>
              <a:ext uri="{FF2B5EF4-FFF2-40B4-BE49-F238E27FC236}">
                <a16:creationId xmlns:a16="http://schemas.microsoft.com/office/drawing/2014/main" id="{C3E600FD-A685-4C7F-97DE-356DF55DCC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8920" y="4104655"/>
            <a:ext cx="286316" cy="420337"/>
          </a:xfrm>
          <a:prstGeom prst="rect">
            <a:avLst/>
          </a:prstGeom>
        </p:spPr>
      </p:pic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C7F5BB8-917F-4DC8-A8C6-DA3653F646EA}"/>
              </a:ext>
            </a:extLst>
          </p:cNvPr>
          <p:cNvGrpSpPr/>
          <p:nvPr/>
        </p:nvGrpSpPr>
        <p:grpSpPr>
          <a:xfrm rot="2986863">
            <a:off x="6532416" y="3645369"/>
            <a:ext cx="682533" cy="205602"/>
            <a:chOff x="7400855" y="2756376"/>
            <a:chExt cx="779672" cy="205601"/>
          </a:xfrm>
          <a:solidFill>
            <a:srgbClr val="00B0F0"/>
          </a:solidFill>
        </p:grpSpPr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E33CAC3B-C617-47BE-A313-B46E88A7E890}"/>
                </a:ext>
              </a:extLst>
            </p:cNvPr>
            <p:cNvSpPr/>
            <p:nvPr/>
          </p:nvSpPr>
          <p:spPr>
            <a:xfrm rot="1494483" flipV="1">
              <a:off x="7400855" y="2899076"/>
              <a:ext cx="779672" cy="62901"/>
            </a:xfrm>
            <a:prstGeom prst="ellipse">
              <a:avLst/>
            </a:prstGeom>
            <a:grpFill/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D039B9DD-0E15-42DD-B111-5540AE8C5CD8}"/>
                </a:ext>
              </a:extLst>
            </p:cNvPr>
            <p:cNvCxnSpPr>
              <a:cxnSpLocks/>
            </p:cNvCxnSpPr>
            <p:nvPr/>
          </p:nvCxnSpPr>
          <p:spPr>
            <a:xfrm rot="13309029" flipV="1">
              <a:off x="7447625" y="2756375"/>
              <a:ext cx="718799" cy="205453"/>
            </a:xfrm>
            <a:prstGeom prst="straightConnector1">
              <a:avLst/>
            </a:prstGeom>
            <a:grpFill/>
            <a:ln w="1905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651F668-1D9A-45EE-8373-0F6997F71980}"/>
              </a:ext>
            </a:extLst>
          </p:cNvPr>
          <p:cNvGrpSpPr/>
          <p:nvPr/>
        </p:nvGrpSpPr>
        <p:grpSpPr>
          <a:xfrm>
            <a:off x="847703" y="1251882"/>
            <a:ext cx="3624583" cy="2652408"/>
            <a:chOff x="4997657" y="1872584"/>
            <a:chExt cx="3624583" cy="2652408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5BC4776-4201-4AE9-9DD1-0DEDB799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7657" y="2210869"/>
              <a:ext cx="861666" cy="2010555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D3D6B4F-8D17-4B74-8E41-5CC1860EA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05531" y="4000192"/>
              <a:ext cx="457754" cy="330600"/>
            </a:xfrm>
            <a:prstGeom prst="rect">
              <a:avLst/>
            </a:prstGeom>
          </p:spPr>
        </p:pic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1965012-822F-439B-83DF-918EDE829A08}"/>
                </a:ext>
              </a:extLst>
            </p:cNvPr>
            <p:cNvGrpSpPr/>
            <p:nvPr/>
          </p:nvGrpSpPr>
          <p:grpSpPr>
            <a:xfrm rot="2730675">
              <a:off x="5842494" y="2080558"/>
              <a:ext cx="1403467" cy="987519"/>
              <a:chOff x="1483250" y="1248915"/>
              <a:chExt cx="1598347" cy="1199579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C87E348B-22D1-4F5E-839D-77FC5FD69B34}"/>
                  </a:ext>
                </a:extLst>
              </p:cNvPr>
              <p:cNvSpPr/>
              <p:nvPr/>
            </p:nvSpPr>
            <p:spPr>
              <a:xfrm rot="15167598">
                <a:off x="1773416" y="1252662"/>
                <a:ext cx="920438" cy="1471225"/>
              </a:xfrm>
              <a:custGeom>
                <a:avLst/>
                <a:gdLst>
                  <a:gd name="connsiteX0" fmla="*/ 395245 w 791916"/>
                  <a:gd name="connsiteY0" fmla="*/ 0 h 910590"/>
                  <a:gd name="connsiteX1" fmla="*/ 791916 w 791916"/>
                  <a:gd name="connsiteY1" fmla="*/ 840654 h 910590"/>
                  <a:gd name="connsiteX2" fmla="*/ 703217 w 791916"/>
                  <a:gd name="connsiteY2" fmla="*/ 869652 h 910590"/>
                  <a:gd name="connsiteX3" fmla="*/ 400064 w 791916"/>
                  <a:gd name="connsiteY3" fmla="*/ 910590 h 910590"/>
                  <a:gd name="connsiteX4" fmla="*/ 3249 w 791916"/>
                  <a:gd name="connsiteY4" fmla="*/ 839031 h 910590"/>
                  <a:gd name="connsiteX5" fmla="*/ 0 w 791916"/>
                  <a:gd name="connsiteY5" fmla="*/ 837633 h 910590"/>
                  <a:gd name="connsiteX6" fmla="*/ 395245 w 791916"/>
                  <a:gd name="connsiteY6" fmla="*/ 0 h 910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1916" h="910590">
                    <a:moveTo>
                      <a:pt x="395245" y="0"/>
                    </a:moveTo>
                    <a:lnTo>
                      <a:pt x="791916" y="840654"/>
                    </a:lnTo>
                    <a:lnTo>
                      <a:pt x="703217" y="869652"/>
                    </a:lnTo>
                    <a:cubicBezTo>
                      <a:pt x="607451" y="896258"/>
                      <a:pt x="505632" y="910590"/>
                      <a:pt x="400064" y="910590"/>
                    </a:cubicBezTo>
                    <a:cubicBezTo>
                      <a:pt x="259308" y="910590"/>
                      <a:pt x="125214" y="885110"/>
                      <a:pt x="3249" y="839031"/>
                    </a:cubicBezTo>
                    <a:lnTo>
                      <a:pt x="0" y="837633"/>
                    </a:lnTo>
                    <a:lnTo>
                      <a:pt x="395245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F6DD05D-A637-4A8E-A6FE-5D2DB5677C29}"/>
                  </a:ext>
                </a:extLst>
              </p:cNvPr>
              <p:cNvGrpSpPr/>
              <p:nvPr/>
            </p:nvGrpSpPr>
            <p:grpSpPr>
              <a:xfrm>
                <a:off x="1483250" y="1248915"/>
                <a:ext cx="1598347" cy="1080696"/>
                <a:chOff x="1483250" y="1248915"/>
                <a:chExt cx="1598347" cy="1080696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A7D771C0-BF9A-469C-86D1-064AA5F3A2D4}"/>
                    </a:ext>
                  </a:extLst>
                </p:cNvPr>
                <p:cNvSpPr/>
                <p:nvPr/>
              </p:nvSpPr>
              <p:spPr>
                <a:xfrm rot="19933363" flipV="1">
                  <a:off x="1483250" y="1841410"/>
                  <a:ext cx="1274302" cy="8193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10FFB1A8-6F94-4684-B4DF-436285E6FE02}"/>
                    </a:ext>
                  </a:extLst>
                </p:cNvPr>
                <p:cNvSpPr/>
                <p:nvPr/>
              </p:nvSpPr>
              <p:spPr>
                <a:xfrm rot="20724506" flipV="1">
                  <a:off x="1531288" y="1983665"/>
                  <a:ext cx="1274302" cy="8193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5E755C5B-DEB3-43D4-B485-BF5E6CBB03B2}"/>
                    </a:ext>
                  </a:extLst>
                </p:cNvPr>
                <p:cNvSpPr/>
                <p:nvPr/>
              </p:nvSpPr>
              <p:spPr>
                <a:xfrm rot="21415819" flipV="1">
                  <a:off x="1559840" y="2133098"/>
                  <a:ext cx="1274302" cy="8193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outerShdw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文本框 67">
                      <a:extLst>
                        <a:ext uri="{FF2B5EF4-FFF2-40B4-BE49-F238E27FC236}">
                          <a16:creationId xmlns:a16="http://schemas.microsoft.com/office/drawing/2014/main" id="{E8B89423-A739-4FC2-BF7D-15DB3D3CD6CE}"/>
                        </a:ext>
                      </a:extLst>
                    </p:cNvPr>
                    <p:cNvSpPr txBox="1"/>
                    <p:nvPr/>
                  </p:nvSpPr>
                  <p:spPr>
                    <a:xfrm rot="18869325">
                      <a:off x="2514012" y="1328710"/>
                      <a:ext cx="475051" cy="31546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FAB44793-1BA5-4CF5-A64B-36292AD16B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869325">
                      <a:off x="2514012" y="1328710"/>
                      <a:ext cx="475051" cy="31546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文本框 68">
                      <a:extLst>
                        <a:ext uri="{FF2B5EF4-FFF2-40B4-BE49-F238E27FC236}">
                          <a16:creationId xmlns:a16="http://schemas.microsoft.com/office/drawing/2014/main" id="{00383C92-7ED8-4D34-9815-166DDEC761E9}"/>
                        </a:ext>
                      </a:extLst>
                    </p:cNvPr>
                    <p:cNvSpPr txBox="1"/>
                    <p:nvPr/>
                  </p:nvSpPr>
                  <p:spPr>
                    <a:xfrm rot="18869325">
                      <a:off x="2670881" y="1918896"/>
                      <a:ext cx="505969" cy="31546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2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F87F7B6B-84B2-4B7A-B3EE-966B827C68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869325">
                      <a:off x="2670881" y="1918896"/>
                      <a:ext cx="505969" cy="31546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F1B0011-582B-4985-8F40-BD069101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64" y="3542224"/>
              <a:ext cx="232876" cy="433631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3BF9E70-D880-47FD-8C47-3FA67FF7048D}"/>
                </a:ext>
              </a:extLst>
            </p:cNvPr>
            <p:cNvSpPr txBox="1"/>
            <p:nvPr/>
          </p:nvSpPr>
          <p:spPr>
            <a:xfrm rot="18271005">
              <a:off x="6684258" y="2716781"/>
              <a:ext cx="421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C4D0C46-4E81-4378-B4E4-A93AB620AFE7}"/>
                </a:ext>
              </a:extLst>
            </p:cNvPr>
            <p:cNvGrpSpPr/>
            <p:nvPr/>
          </p:nvGrpSpPr>
          <p:grpSpPr>
            <a:xfrm rot="21289447">
              <a:off x="7471493" y="2751958"/>
              <a:ext cx="682533" cy="205602"/>
              <a:chOff x="7400855" y="2756376"/>
              <a:chExt cx="779672" cy="205601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E58A625-5EBD-4EB8-859E-2D45FE8D46AD}"/>
                  </a:ext>
                </a:extLst>
              </p:cNvPr>
              <p:cNvSpPr/>
              <p:nvPr/>
            </p:nvSpPr>
            <p:spPr>
              <a:xfrm rot="1494483" flipV="1">
                <a:off x="7400855" y="2899076"/>
                <a:ext cx="779672" cy="6290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79A07E8E-13FA-4EF7-A19F-8DD30C9F964E}"/>
                  </a:ext>
                </a:extLst>
              </p:cNvPr>
              <p:cNvCxnSpPr>
                <a:cxnSpLocks/>
              </p:cNvCxnSpPr>
              <p:nvPr/>
            </p:nvCxnSpPr>
            <p:spPr>
              <a:xfrm rot="13309029" flipV="1">
                <a:off x="7447625" y="2756375"/>
                <a:ext cx="718799" cy="205453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C9CCF7F-E93C-4118-831F-4D2F0F6A8C08}"/>
                </a:ext>
              </a:extLst>
            </p:cNvPr>
            <p:cNvGrpSpPr/>
            <p:nvPr/>
          </p:nvGrpSpPr>
          <p:grpSpPr>
            <a:xfrm rot="1282505">
              <a:off x="7082001" y="3529157"/>
              <a:ext cx="682533" cy="205602"/>
              <a:chOff x="7400855" y="2756376"/>
              <a:chExt cx="779672" cy="205601"/>
            </a:xfrm>
            <a:solidFill>
              <a:srgbClr val="B4C7E7"/>
            </a:solidFill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37C4F83-F08B-42B7-A699-07F60734CC44}"/>
                  </a:ext>
                </a:extLst>
              </p:cNvPr>
              <p:cNvSpPr/>
              <p:nvPr/>
            </p:nvSpPr>
            <p:spPr>
              <a:xfrm rot="1494483" flipV="1">
                <a:off x="7400855" y="2899076"/>
                <a:ext cx="779672" cy="6290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AAB8BEE2-8096-4A83-BE80-1422DBA6124B}"/>
                  </a:ext>
                </a:extLst>
              </p:cNvPr>
              <p:cNvCxnSpPr>
                <a:cxnSpLocks/>
              </p:cNvCxnSpPr>
              <p:nvPr/>
            </p:nvCxnSpPr>
            <p:spPr>
              <a:xfrm rot="13309029" flipV="1">
                <a:off x="7447625" y="2756375"/>
                <a:ext cx="718799" cy="205453"/>
              </a:xfrm>
              <a:prstGeom prst="straightConnector1">
                <a:avLst/>
              </a:prstGeom>
              <a:grpFill/>
              <a:ln w="19050">
                <a:solidFill>
                  <a:srgbClr val="B4C7E7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56979A-298A-4DB2-8746-6E7FDD6D3314}"/>
                </a:ext>
              </a:extLst>
            </p:cNvPr>
            <p:cNvSpPr/>
            <p:nvPr/>
          </p:nvSpPr>
          <p:spPr>
            <a:xfrm rot="1822306" flipV="1">
              <a:off x="7199816" y="3261341"/>
              <a:ext cx="1079813" cy="153921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FF"/>
                </a:solidFill>
              </a:endParaRPr>
            </a:p>
          </p:txBody>
        </p: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92CB08C8-22AC-4A64-8465-0C845DD9B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68920" y="4104655"/>
              <a:ext cx="286316" cy="420337"/>
            </a:xfrm>
            <a:prstGeom prst="rect">
              <a:avLst/>
            </a:prstGeom>
          </p:spPr>
        </p:pic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AEFD154F-2815-43FD-9163-6400566C3864}"/>
                </a:ext>
              </a:extLst>
            </p:cNvPr>
            <p:cNvGrpSpPr/>
            <p:nvPr/>
          </p:nvGrpSpPr>
          <p:grpSpPr>
            <a:xfrm rot="2986863">
              <a:off x="6532416" y="3645369"/>
              <a:ext cx="682533" cy="205602"/>
              <a:chOff x="7400855" y="2756376"/>
              <a:chExt cx="779672" cy="205601"/>
            </a:xfrm>
            <a:solidFill>
              <a:srgbClr val="00B0F0"/>
            </a:solidFill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50F77CA4-C0F6-4FDF-989E-76C6A786341A}"/>
                  </a:ext>
                </a:extLst>
              </p:cNvPr>
              <p:cNvSpPr/>
              <p:nvPr/>
            </p:nvSpPr>
            <p:spPr>
              <a:xfrm rot="1494483" flipV="1">
                <a:off x="7400855" y="2899076"/>
                <a:ext cx="779672" cy="6290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A6C8EFBC-7CCE-4FDE-8AFB-A1ADBF2B3987}"/>
                  </a:ext>
                </a:extLst>
              </p:cNvPr>
              <p:cNvCxnSpPr>
                <a:cxnSpLocks/>
              </p:cNvCxnSpPr>
              <p:nvPr/>
            </p:nvCxnSpPr>
            <p:spPr>
              <a:xfrm rot="13309029" flipV="1">
                <a:off x="7447625" y="2756375"/>
                <a:ext cx="718799" cy="205453"/>
              </a:xfrm>
              <a:prstGeom prst="straightConnector1">
                <a:avLst/>
              </a:prstGeom>
              <a:grpFill/>
              <a:ln w="19050">
                <a:solidFill>
                  <a:srgbClr val="00B0F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9097B1B3-81BD-4825-8985-B28538F66D2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5284" y="2344647"/>
            <a:ext cx="522352" cy="3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765303A-24C9-4760-91D8-9F2048F9EFD5}"/>
              </a:ext>
            </a:extLst>
          </p:cNvPr>
          <p:cNvGrpSpPr/>
          <p:nvPr/>
        </p:nvGrpSpPr>
        <p:grpSpPr>
          <a:xfrm>
            <a:off x="965201" y="514350"/>
            <a:ext cx="9675785" cy="5806563"/>
            <a:chOff x="965201" y="514350"/>
            <a:chExt cx="9675785" cy="580656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9E57AF2-6618-4FF3-9163-B5FFFC39B9E3}"/>
                </a:ext>
              </a:extLst>
            </p:cNvPr>
            <p:cNvSpPr/>
            <p:nvPr/>
          </p:nvSpPr>
          <p:spPr>
            <a:xfrm>
              <a:off x="965201" y="514350"/>
              <a:ext cx="588433" cy="580656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稀疏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M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M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O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信道的通感性能域分析及波形设计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02E6FE9F-6E25-4B66-A71B-4A96A03D85C1}"/>
                </a:ext>
              </a:extLst>
            </p:cNvPr>
            <p:cNvSpPr/>
            <p:nvPr/>
          </p:nvSpPr>
          <p:spPr>
            <a:xfrm>
              <a:off x="1553635" y="3168650"/>
              <a:ext cx="668867" cy="520700"/>
            </a:xfrm>
            <a:prstGeom prst="rightArrow">
              <a:avLst/>
            </a:prstGeom>
            <a:solidFill>
              <a:srgbClr val="B4C7E7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0D0169D-171D-48C1-822D-FFF1423A0E30}"/>
                </a:ext>
              </a:extLst>
            </p:cNvPr>
            <p:cNvSpPr/>
            <p:nvPr/>
          </p:nvSpPr>
          <p:spPr>
            <a:xfrm>
              <a:off x="2216152" y="527050"/>
              <a:ext cx="3473448" cy="5793863"/>
            </a:xfrm>
            <a:prstGeom prst="roundRect">
              <a:avLst/>
            </a:prstGeom>
            <a:solidFill>
              <a:srgbClr val="B4C7E7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流程图: 可选过程 11">
              <a:extLst>
                <a:ext uri="{FF2B5EF4-FFF2-40B4-BE49-F238E27FC236}">
                  <a16:creationId xmlns:a16="http://schemas.microsoft.com/office/drawing/2014/main" id="{A9784F96-A33B-4C16-A8AC-C68694416674}"/>
                </a:ext>
              </a:extLst>
            </p:cNvPr>
            <p:cNvSpPr/>
            <p:nvPr/>
          </p:nvSpPr>
          <p:spPr>
            <a:xfrm>
              <a:off x="2533650" y="938746"/>
              <a:ext cx="2844800" cy="783167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高频稀疏信道建模及其统计特性分析</a:t>
              </a:r>
            </a:p>
          </p:txBody>
        </p:sp>
        <p:sp>
          <p:nvSpPr>
            <p:cNvPr id="13" name="流程图: 可选过程 12">
              <a:extLst>
                <a:ext uri="{FF2B5EF4-FFF2-40B4-BE49-F238E27FC236}">
                  <a16:creationId xmlns:a16="http://schemas.microsoft.com/office/drawing/2014/main" id="{5516933B-ECDD-4113-B3CB-6090A69A4200}"/>
                </a:ext>
              </a:extLst>
            </p:cNvPr>
            <p:cNvSpPr/>
            <p:nvPr/>
          </p:nvSpPr>
          <p:spPr>
            <a:xfrm>
              <a:off x="2533650" y="2353211"/>
              <a:ext cx="2844800" cy="783167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通信感知可达性能域边界的定量刻画</a:t>
              </a:r>
            </a:p>
          </p:txBody>
        </p:sp>
        <p:sp>
          <p:nvSpPr>
            <p:cNvPr id="16" name="流程图: 可选过程 15">
              <a:extLst>
                <a:ext uri="{FF2B5EF4-FFF2-40B4-BE49-F238E27FC236}">
                  <a16:creationId xmlns:a16="http://schemas.microsoft.com/office/drawing/2014/main" id="{88940B21-DAAF-4749-8480-1C208CD4A2FF}"/>
                </a:ext>
              </a:extLst>
            </p:cNvPr>
            <p:cNvSpPr/>
            <p:nvPr/>
          </p:nvSpPr>
          <p:spPr>
            <a:xfrm>
              <a:off x="2533650" y="3759744"/>
              <a:ext cx="2844800" cy="783167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波束斜视效应的定量分析与主动利用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A6348228-7771-42FC-8EDD-773FDE76E0AD}"/>
                </a:ext>
              </a:extLst>
            </p:cNvPr>
            <p:cNvSpPr/>
            <p:nvPr/>
          </p:nvSpPr>
          <p:spPr>
            <a:xfrm rot="5400000">
              <a:off x="3639076" y="4653501"/>
              <a:ext cx="627599" cy="404283"/>
            </a:xfrm>
            <a:prstGeom prst="rightArrow">
              <a:avLst/>
            </a:prstGeom>
            <a:solidFill>
              <a:srgbClr val="C5E0B4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可选过程 17">
              <a:extLst>
                <a:ext uri="{FF2B5EF4-FFF2-40B4-BE49-F238E27FC236}">
                  <a16:creationId xmlns:a16="http://schemas.microsoft.com/office/drawing/2014/main" id="{88B3E11D-0CF8-465C-BC26-6720D358D989}"/>
                </a:ext>
              </a:extLst>
            </p:cNvPr>
            <p:cNvSpPr/>
            <p:nvPr/>
          </p:nvSpPr>
          <p:spPr>
            <a:xfrm>
              <a:off x="2533650" y="5169442"/>
              <a:ext cx="2844800" cy="783167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波束斜视辅助的</a:t>
              </a:r>
              <a:r>
                <a:rPr lang="en-US" altLang="zh-CN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MIMO</a:t>
              </a: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通感一体化波形设计</a:t>
              </a:r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4C1B8B16-82DE-4C90-A319-1C936CAB993C}"/>
                </a:ext>
              </a:extLst>
            </p:cNvPr>
            <p:cNvSpPr/>
            <p:nvPr/>
          </p:nvSpPr>
          <p:spPr>
            <a:xfrm>
              <a:off x="5385300" y="1215498"/>
              <a:ext cx="717550" cy="22965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可选过程 36">
              <a:extLst>
                <a:ext uri="{FF2B5EF4-FFF2-40B4-BE49-F238E27FC236}">
                  <a16:creationId xmlns:a16="http://schemas.microsoft.com/office/drawing/2014/main" id="{D96F0941-7785-4DC1-9162-5268B2A063F0}"/>
                </a:ext>
              </a:extLst>
            </p:cNvPr>
            <p:cNvSpPr/>
            <p:nvPr/>
          </p:nvSpPr>
          <p:spPr>
            <a:xfrm>
              <a:off x="6109699" y="872595"/>
              <a:ext cx="4524434" cy="910678"/>
            </a:xfrm>
            <a:prstGeom prst="flowChartAlternateProcess">
              <a:avLst/>
            </a:prstGeom>
            <a:solidFill>
              <a:srgbClr val="F8CBAD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建立高频传输场景下的稀疏信道模型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表征信道模型的角度域关键统计特性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CEBB4CB3-1A6D-4333-8DA3-80E89F3133E9}"/>
                </a:ext>
              </a:extLst>
            </p:cNvPr>
            <p:cNvSpPr/>
            <p:nvPr/>
          </p:nvSpPr>
          <p:spPr>
            <a:xfrm>
              <a:off x="5378450" y="2636837"/>
              <a:ext cx="717550" cy="22965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可选过程 38">
              <a:extLst>
                <a:ext uri="{FF2B5EF4-FFF2-40B4-BE49-F238E27FC236}">
                  <a16:creationId xmlns:a16="http://schemas.microsoft.com/office/drawing/2014/main" id="{0E313126-2691-4810-86B2-071CAD9375DE}"/>
                </a:ext>
              </a:extLst>
            </p:cNvPr>
            <p:cNvSpPr/>
            <p:nvPr/>
          </p:nvSpPr>
          <p:spPr>
            <a:xfrm>
              <a:off x="6095999" y="2302659"/>
              <a:ext cx="4538134" cy="910678"/>
            </a:xfrm>
            <a:prstGeom prst="flowChartAlternateProcess">
              <a:avLst/>
            </a:prstGeom>
            <a:solidFill>
              <a:srgbClr val="F8CBAD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分析并选取通信和感知的性能指标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推导多指标参数博弈关系的闭合表达式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推广研究方法和结论至多点协作场景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E340D156-6FF0-446B-BB59-A5343E3EAF98}"/>
                </a:ext>
              </a:extLst>
            </p:cNvPr>
            <p:cNvSpPr/>
            <p:nvPr/>
          </p:nvSpPr>
          <p:spPr>
            <a:xfrm>
              <a:off x="5378450" y="4032758"/>
              <a:ext cx="717550" cy="22965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可选过程 40">
              <a:extLst>
                <a:ext uri="{FF2B5EF4-FFF2-40B4-BE49-F238E27FC236}">
                  <a16:creationId xmlns:a16="http://schemas.microsoft.com/office/drawing/2014/main" id="{0351CE13-64FF-4451-B8AE-C5234BA89325}"/>
                </a:ext>
              </a:extLst>
            </p:cNvPr>
            <p:cNvSpPr/>
            <p:nvPr/>
          </p:nvSpPr>
          <p:spPr>
            <a:xfrm>
              <a:off x="6102850" y="3683765"/>
              <a:ext cx="4531285" cy="931325"/>
            </a:xfrm>
            <a:prstGeom prst="flowChartAlternateProcess">
              <a:avLst/>
            </a:prstGeom>
            <a:solidFill>
              <a:srgbClr val="F8CBAD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推导不同方向上的波束斜视增益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定量分析关键参数对波束斜视的影响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提出基于波束斜视效应的感知算法</a:t>
              </a: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5ED881DF-FDF5-4F6F-B6AC-F12404BE220C}"/>
                </a:ext>
              </a:extLst>
            </p:cNvPr>
            <p:cNvSpPr/>
            <p:nvPr/>
          </p:nvSpPr>
          <p:spPr>
            <a:xfrm>
              <a:off x="5378449" y="5483742"/>
              <a:ext cx="717550" cy="229658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可选过程 42">
              <a:extLst>
                <a:ext uri="{FF2B5EF4-FFF2-40B4-BE49-F238E27FC236}">
                  <a16:creationId xmlns:a16="http://schemas.microsoft.com/office/drawing/2014/main" id="{8F42B5AA-3AD9-4953-AE0B-7CE822A66157}"/>
                </a:ext>
              </a:extLst>
            </p:cNvPr>
            <p:cNvSpPr/>
            <p:nvPr/>
          </p:nvSpPr>
          <p:spPr>
            <a:xfrm>
              <a:off x="6109701" y="5132910"/>
              <a:ext cx="4531285" cy="931325"/>
            </a:xfrm>
            <a:prstGeom prst="flowChartAlternateProcess">
              <a:avLst/>
            </a:prstGeom>
            <a:solidFill>
              <a:srgbClr val="F8CBAD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构建波束斜视辅助的通感波形设计问题</a:t>
              </a:r>
              <a:endPara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寻找低复杂度的求解算法</a:t>
              </a:r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61E372D2-917F-480A-BE79-FCA5F971CF1D}"/>
                </a:ext>
              </a:extLst>
            </p:cNvPr>
            <p:cNvSpPr/>
            <p:nvPr/>
          </p:nvSpPr>
          <p:spPr>
            <a:xfrm rot="5400000">
              <a:off x="3639076" y="1833038"/>
              <a:ext cx="627599" cy="404283"/>
            </a:xfrm>
            <a:prstGeom prst="rightArrow">
              <a:avLst/>
            </a:prstGeom>
            <a:solidFill>
              <a:srgbClr val="C5E0B4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1A1C972-5799-4B60-A29E-6D820C67F573}"/>
              </a:ext>
            </a:extLst>
          </p:cNvPr>
          <p:cNvSpPr/>
          <p:nvPr/>
        </p:nvSpPr>
        <p:spPr>
          <a:xfrm rot="5400000">
            <a:off x="3213538" y="3248310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AF7BF5F-58E6-42F2-A455-15A42B39D28E}"/>
              </a:ext>
            </a:extLst>
          </p:cNvPr>
          <p:cNvSpPr/>
          <p:nvPr/>
        </p:nvSpPr>
        <p:spPr>
          <a:xfrm rot="16200000">
            <a:off x="4007487" y="3243819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6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A9784F96-A33B-4C16-A8AC-C68694416674}"/>
              </a:ext>
            </a:extLst>
          </p:cNvPr>
          <p:cNvSpPr/>
          <p:nvPr/>
        </p:nvSpPr>
        <p:spPr>
          <a:xfrm>
            <a:off x="2533650" y="938746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高频稀疏信道建模及其统计特性分析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5516933B-ECDD-4113-B3CB-6090A69A4200}"/>
              </a:ext>
            </a:extLst>
          </p:cNvPr>
          <p:cNvSpPr/>
          <p:nvPr/>
        </p:nvSpPr>
        <p:spPr>
          <a:xfrm>
            <a:off x="2533650" y="2353211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通信感知可达性能域边界的定量刻画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88940B21-DAAF-4749-8480-1C208CD4A2FF}"/>
              </a:ext>
            </a:extLst>
          </p:cNvPr>
          <p:cNvSpPr/>
          <p:nvPr/>
        </p:nvSpPr>
        <p:spPr>
          <a:xfrm>
            <a:off x="2533650" y="3759744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波束斜视效应的定量分析与主动利用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6348228-7771-42FC-8EDD-773FDE76E0AD}"/>
              </a:ext>
            </a:extLst>
          </p:cNvPr>
          <p:cNvSpPr/>
          <p:nvPr/>
        </p:nvSpPr>
        <p:spPr>
          <a:xfrm rot="5400000">
            <a:off x="3639076" y="4653501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88B3E11D-0CF8-465C-BC26-6720D358D989}"/>
              </a:ext>
            </a:extLst>
          </p:cNvPr>
          <p:cNvSpPr/>
          <p:nvPr/>
        </p:nvSpPr>
        <p:spPr>
          <a:xfrm>
            <a:off x="2533650" y="5169442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波束斜视辅助的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MIMO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通感一体化波形设计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4C1B8B16-82DE-4C90-A319-1C936CAB993C}"/>
              </a:ext>
            </a:extLst>
          </p:cNvPr>
          <p:cNvSpPr/>
          <p:nvPr/>
        </p:nvSpPr>
        <p:spPr>
          <a:xfrm>
            <a:off x="5385300" y="1215498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D96F0941-7785-4DC1-9162-5268B2A063F0}"/>
              </a:ext>
            </a:extLst>
          </p:cNvPr>
          <p:cNvSpPr/>
          <p:nvPr/>
        </p:nvSpPr>
        <p:spPr>
          <a:xfrm>
            <a:off x="6109699" y="872595"/>
            <a:ext cx="4524434" cy="910678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建立高频传输场景下的稀疏信道模型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表征信道模型的角度域关键统计特性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CEBB4CB3-1A6D-4333-8DA3-80E89F3133E9}"/>
              </a:ext>
            </a:extLst>
          </p:cNvPr>
          <p:cNvSpPr/>
          <p:nvPr/>
        </p:nvSpPr>
        <p:spPr>
          <a:xfrm>
            <a:off x="5378450" y="2636837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0E313126-2691-4810-86B2-071CAD9375DE}"/>
              </a:ext>
            </a:extLst>
          </p:cNvPr>
          <p:cNvSpPr/>
          <p:nvPr/>
        </p:nvSpPr>
        <p:spPr>
          <a:xfrm>
            <a:off x="6095999" y="2302659"/>
            <a:ext cx="4538134" cy="910678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分析并选取通信和感知的性能指标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推导多指标参数博弈关系的闭合表达式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推广研究方法和结论至多点协作场景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E340D156-6FF0-446B-BB59-A5343E3EAF98}"/>
              </a:ext>
            </a:extLst>
          </p:cNvPr>
          <p:cNvSpPr/>
          <p:nvPr/>
        </p:nvSpPr>
        <p:spPr>
          <a:xfrm>
            <a:off x="5378450" y="4032758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可选过程 40">
            <a:extLst>
              <a:ext uri="{FF2B5EF4-FFF2-40B4-BE49-F238E27FC236}">
                <a16:creationId xmlns:a16="http://schemas.microsoft.com/office/drawing/2014/main" id="{0351CE13-64FF-4451-B8AE-C5234BA89325}"/>
              </a:ext>
            </a:extLst>
          </p:cNvPr>
          <p:cNvSpPr/>
          <p:nvPr/>
        </p:nvSpPr>
        <p:spPr>
          <a:xfrm>
            <a:off x="6102850" y="3683765"/>
            <a:ext cx="4531285" cy="931325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推导不同方向上的波束斜视增益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定量分析关键参数对波束斜视的影响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提出基于波束斜视效应的感知算法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5ED881DF-FDF5-4F6F-B6AC-F12404BE220C}"/>
              </a:ext>
            </a:extLst>
          </p:cNvPr>
          <p:cNvSpPr/>
          <p:nvPr/>
        </p:nvSpPr>
        <p:spPr>
          <a:xfrm>
            <a:off x="5378449" y="5483742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8F42B5AA-3AD9-4953-AE0B-7CE822A66157}"/>
              </a:ext>
            </a:extLst>
          </p:cNvPr>
          <p:cNvSpPr/>
          <p:nvPr/>
        </p:nvSpPr>
        <p:spPr>
          <a:xfrm>
            <a:off x="6109701" y="5132910"/>
            <a:ext cx="4531285" cy="931325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构建波束斜视辅助的通感波形设计问题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寻找低复杂度的求解算法</a:t>
            </a: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1E372D2-917F-480A-BE79-FCA5F971CF1D}"/>
              </a:ext>
            </a:extLst>
          </p:cNvPr>
          <p:cNvSpPr/>
          <p:nvPr/>
        </p:nvSpPr>
        <p:spPr>
          <a:xfrm rot="5400000">
            <a:off x="3639076" y="1833038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1A1C972-5799-4B60-A29E-6D820C67F573}"/>
              </a:ext>
            </a:extLst>
          </p:cNvPr>
          <p:cNvSpPr/>
          <p:nvPr/>
        </p:nvSpPr>
        <p:spPr>
          <a:xfrm rot="5400000">
            <a:off x="3213538" y="3248310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AF7BF5F-58E6-42F2-A455-15A42B39D28E}"/>
              </a:ext>
            </a:extLst>
          </p:cNvPr>
          <p:cNvSpPr/>
          <p:nvPr/>
        </p:nvSpPr>
        <p:spPr>
          <a:xfrm rot="16200000">
            <a:off x="4007487" y="3243819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3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3F54EE92-EBA7-4C95-8676-28132E28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15" y="3660600"/>
            <a:ext cx="675491" cy="894400"/>
          </a:xfrm>
          <a:prstGeom prst="rect">
            <a:avLst/>
          </a:prstGeom>
        </p:spPr>
      </p:pic>
      <p:pic>
        <p:nvPicPr>
          <p:cNvPr id="76" name="Picture 4" descr="car, transport, transportation, van, vehicle icon">
            <a:extLst>
              <a:ext uri="{FF2B5EF4-FFF2-40B4-BE49-F238E27FC236}">
                <a16:creationId xmlns:a16="http://schemas.microsoft.com/office/drawing/2014/main" id="{E51D04FE-9909-4C83-8EB5-59F94AC7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91" y="3888326"/>
            <a:ext cx="412527" cy="4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B533D33-049D-4605-9BD8-5E84FFF1D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210">
            <a:off x="8503546" y="2471308"/>
            <a:ext cx="588208" cy="528261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BFF5DA25-77CC-4C87-9D76-10DBD5B00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086" y="3511355"/>
            <a:ext cx="227565" cy="48357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BD34C64-FA9B-436C-9ABC-A105BD9DDA3B}"/>
              </a:ext>
            </a:extLst>
          </p:cNvPr>
          <p:cNvGrpSpPr/>
          <p:nvPr/>
        </p:nvGrpSpPr>
        <p:grpSpPr>
          <a:xfrm>
            <a:off x="4705094" y="1649174"/>
            <a:ext cx="3605614" cy="2200735"/>
            <a:chOff x="5760850" y="2117418"/>
            <a:chExt cx="3605614" cy="22007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64C3873-83E3-4AF5-9ECF-8D8E1550DA58}"/>
                </a:ext>
              </a:extLst>
            </p:cNvPr>
            <p:cNvGrpSpPr/>
            <p:nvPr/>
          </p:nvGrpSpPr>
          <p:grpSpPr>
            <a:xfrm>
              <a:off x="5760850" y="2623300"/>
              <a:ext cx="3605614" cy="1694853"/>
              <a:chOff x="3374887" y="1646593"/>
              <a:chExt cx="3605614" cy="1694853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B489BA06-FB8E-4CA6-A13E-6A54E8D933ED}"/>
                  </a:ext>
                </a:extLst>
              </p:cNvPr>
              <p:cNvCxnSpPr/>
              <p:nvPr/>
            </p:nvCxnSpPr>
            <p:spPr>
              <a:xfrm>
                <a:off x="3374887" y="3096591"/>
                <a:ext cx="14047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E07494D3-1AB1-4790-B711-AC21247FA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7287" y="2045252"/>
                <a:ext cx="0" cy="12037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43E181F-A652-4EE1-BFD4-FFEE4EDF4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7287" y="1992243"/>
                <a:ext cx="2851426" cy="110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9B48F7F-FE53-4F01-B386-C93CA4B40EA4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286" y="1764747"/>
                    <a:ext cx="2959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9B48F7F-FE53-4F01-B386-C93CA4B40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86" y="1764747"/>
                    <a:ext cx="295966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B59E80C6-385E-4DD9-B403-8D40EB2E607D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311" y="3002892"/>
                    <a:ext cx="2959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B59E80C6-385E-4DD9-B403-8D40EB2E60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311" y="3002892"/>
                    <a:ext cx="29596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E06F7DA-5DAE-472B-83D9-E59D21EAA46C}"/>
                  </a:ext>
                </a:extLst>
              </p:cNvPr>
              <p:cNvSpPr/>
              <p:nvPr/>
            </p:nvSpPr>
            <p:spPr>
              <a:xfrm rot="17153429" flipV="1">
                <a:off x="3316374" y="2491504"/>
                <a:ext cx="1055356" cy="6157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FD8FDA5-749B-4DAB-BCD6-ACC6B0742427}"/>
                  </a:ext>
                </a:extLst>
              </p:cNvPr>
              <p:cNvSpPr/>
              <p:nvPr/>
            </p:nvSpPr>
            <p:spPr>
              <a:xfrm rot="18353373" flipV="1">
                <a:off x="3897965" y="2398726"/>
                <a:ext cx="1055356" cy="6157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46C30F6-3D41-4E76-8558-1E9AA089DB6E}"/>
                  </a:ext>
                </a:extLst>
              </p:cNvPr>
              <p:cNvSpPr txBox="1"/>
              <p:nvPr/>
            </p:nvSpPr>
            <p:spPr>
              <a:xfrm rot="20370649">
                <a:off x="5903802" y="1646593"/>
                <a:ext cx="1076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子载波</a:t>
                </a: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99C16AE-5493-4CA0-A7E1-9A1C527B9E17}"/>
                  </a:ext>
                </a:extLst>
              </p:cNvPr>
              <p:cNvSpPr/>
              <p:nvPr/>
            </p:nvSpPr>
            <p:spPr>
              <a:xfrm rot="19465165" flipV="1">
                <a:off x="4545782" y="2321041"/>
                <a:ext cx="1055356" cy="6157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E3E0EDA-9DD5-4D82-9AC7-1857D9FBDC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734" y="2765340"/>
                    <a:ext cx="4244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E3E0EDA-9DD5-4D82-9AC7-1857D9FBD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734" y="2765340"/>
                    <a:ext cx="4244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83D3571-17D1-47D6-AB5E-9A2BE6270D7D}"/>
                      </a:ext>
                    </a:extLst>
                  </p:cNvPr>
                  <p:cNvSpPr txBox="1"/>
                  <p:nvPr/>
                </p:nvSpPr>
                <p:spPr>
                  <a:xfrm>
                    <a:off x="3822561" y="2607703"/>
                    <a:ext cx="4285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83D3571-17D1-47D6-AB5E-9A2BE6270D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1" y="2607703"/>
                    <a:ext cx="42857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495F10F-2EE6-4FC5-B380-3C25711C227D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698" y="2403284"/>
                    <a:ext cx="4285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495F10F-2EE6-4FC5-B380-3C25711C2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8698" y="2403284"/>
                    <a:ext cx="42857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C70DB7E-23A9-45A1-A897-6111E652E08D}"/>
                  </a:ext>
                </a:extLst>
              </p:cNvPr>
              <p:cNvSpPr txBox="1"/>
              <p:nvPr/>
            </p:nvSpPr>
            <p:spPr>
              <a:xfrm rot="20482420">
                <a:off x="5078894" y="2110266"/>
                <a:ext cx="421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59452B9-29F2-4B7A-B7B3-D3E58297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066" y="1933257"/>
                    <a:ext cx="4526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i="1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59452B9-29F2-4B7A-B7B3-D3E5829755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066" y="1933257"/>
                    <a:ext cx="452624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F6AF7763-DBD7-46C3-AF41-64B60FAA8F4C}"/>
                  </a:ext>
                </a:extLst>
              </p:cNvPr>
              <p:cNvSpPr/>
              <p:nvPr/>
            </p:nvSpPr>
            <p:spPr>
              <a:xfrm rot="10800000" flipV="1">
                <a:off x="5829033" y="2180227"/>
                <a:ext cx="1055356" cy="6157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4BE7C0AA-0BE1-4DC1-8D2C-2C0F3E42AE78}"/>
                </a:ext>
              </a:extLst>
            </p:cNvPr>
            <p:cNvSpPr/>
            <p:nvPr/>
          </p:nvSpPr>
          <p:spPr>
            <a:xfrm>
              <a:off x="6323949" y="2407479"/>
              <a:ext cx="2985424" cy="1257538"/>
            </a:xfrm>
            <a:prstGeom prst="arc">
              <a:avLst>
                <a:gd name="adj1" fmla="val 11196989"/>
                <a:gd name="adj2" fmla="val 174761"/>
              </a:avLst>
            </a:pr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DAA758C-FEA7-4A2D-83E7-9840A27A6193}"/>
                </a:ext>
              </a:extLst>
            </p:cNvPr>
            <p:cNvSpPr txBox="1"/>
            <p:nvPr/>
          </p:nvSpPr>
          <p:spPr>
            <a:xfrm rot="234104">
              <a:off x="7669809" y="2117418"/>
              <a:ext cx="920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</a:t>
              </a: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7BD19FDC-3F2A-4D3D-BA87-FD03BB4EE2E6}"/>
              </a:ext>
            </a:extLst>
          </p:cNvPr>
          <p:cNvSpPr txBox="1"/>
          <p:nvPr/>
        </p:nvSpPr>
        <p:spPr>
          <a:xfrm>
            <a:off x="7074361" y="3284499"/>
            <a:ext cx="16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子载波波束指向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BFE5982-55A2-445A-B48F-65211ADFDB57}"/>
              </a:ext>
            </a:extLst>
          </p:cNvPr>
          <p:cNvSpPr/>
          <p:nvPr/>
        </p:nvSpPr>
        <p:spPr>
          <a:xfrm rot="16200000">
            <a:off x="8298479" y="2052126"/>
            <a:ext cx="497903" cy="142326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778748-BDC4-4A53-8DE4-320CBEEA3576}"/>
              </a:ext>
            </a:extLst>
          </p:cNvPr>
          <p:cNvCxnSpPr>
            <a:stCxn id="85" idx="1"/>
          </p:cNvCxnSpPr>
          <p:nvPr/>
        </p:nvCxnSpPr>
        <p:spPr>
          <a:xfrm rot="10800000" flipV="1">
            <a:off x="7752523" y="2939796"/>
            <a:ext cx="291707" cy="368830"/>
          </a:xfrm>
          <a:prstGeom prst="curvedConnector2">
            <a:avLst/>
          </a:prstGeom>
          <a:ln w="12700">
            <a:solidFill>
              <a:srgbClr val="FF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单圆角 64">
            <a:extLst>
              <a:ext uri="{FF2B5EF4-FFF2-40B4-BE49-F238E27FC236}">
                <a16:creationId xmlns:a16="http://schemas.microsoft.com/office/drawing/2014/main" id="{3B4175B8-4FB5-484F-B5E1-469F01A640E3}"/>
              </a:ext>
            </a:extLst>
          </p:cNvPr>
          <p:cNvSpPr/>
          <p:nvPr/>
        </p:nvSpPr>
        <p:spPr>
          <a:xfrm>
            <a:off x="3227323" y="2128562"/>
            <a:ext cx="2781633" cy="2725689"/>
          </a:xfrm>
          <a:prstGeom prst="round1Rect">
            <a:avLst>
              <a:gd name="adj" fmla="val 5000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单圆角 65">
            <a:extLst>
              <a:ext uri="{FF2B5EF4-FFF2-40B4-BE49-F238E27FC236}">
                <a16:creationId xmlns:a16="http://schemas.microsoft.com/office/drawing/2014/main" id="{2880DBBE-BDF0-47D3-AD8E-784247DE05C5}"/>
              </a:ext>
            </a:extLst>
          </p:cNvPr>
          <p:cNvSpPr/>
          <p:nvPr/>
        </p:nvSpPr>
        <p:spPr>
          <a:xfrm>
            <a:off x="3227969" y="2321202"/>
            <a:ext cx="2988060" cy="2531719"/>
          </a:xfrm>
          <a:prstGeom prst="round1Rect">
            <a:avLst>
              <a:gd name="adj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单圆角 66">
            <a:extLst>
              <a:ext uri="{FF2B5EF4-FFF2-40B4-BE49-F238E27FC236}">
                <a16:creationId xmlns:a16="http://schemas.microsoft.com/office/drawing/2014/main" id="{1E9365B6-1C8B-4F07-B506-99629E620AB4}"/>
              </a:ext>
            </a:extLst>
          </p:cNvPr>
          <p:cNvSpPr/>
          <p:nvPr/>
        </p:nvSpPr>
        <p:spPr>
          <a:xfrm>
            <a:off x="3232847" y="2834159"/>
            <a:ext cx="3450488" cy="2022849"/>
          </a:xfrm>
          <a:prstGeom prst="round1Rect">
            <a:avLst>
              <a:gd name="adj" fmla="val 50000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4FD4CE-51B0-4521-B090-2D123D9D7788}"/>
              </a:ext>
            </a:extLst>
          </p:cNvPr>
          <p:cNvCxnSpPr>
            <a:cxnSpLocks/>
          </p:cNvCxnSpPr>
          <p:nvPr/>
        </p:nvCxnSpPr>
        <p:spPr>
          <a:xfrm>
            <a:off x="3233881" y="4856856"/>
            <a:ext cx="46972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4C6D6A-3F86-47BA-87D5-BBBE2843D4F5}"/>
              </a:ext>
            </a:extLst>
          </p:cNvPr>
          <p:cNvCxnSpPr>
            <a:cxnSpLocks/>
          </p:cNvCxnSpPr>
          <p:nvPr/>
        </p:nvCxnSpPr>
        <p:spPr>
          <a:xfrm flipH="1" flipV="1">
            <a:off x="3222343" y="1555862"/>
            <a:ext cx="11538" cy="3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1B829BA-3876-489F-8D1C-C016C2C1B013}"/>
              </a:ext>
            </a:extLst>
          </p:cNvPr>
          <p:cNvSpPr txBox="1"/>
          <p:nvPr/>
        </p:nvSpPr>
        <p:spPr>
          <a:xfrm>
            <a:off x="7380394" y="4484844"/>
            <a:ext cx="1593394" cy="31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通信指标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96762A-7CB3-4C93-96D1-5245F07A15AB}"/>
              </a:ext>
            </a:extLst>
          </p:cNvPr>
          <p:cNvSpPr txBox="1"/>
          <p:nvPr/>
        </p:nvSpPr>
        <p:spPr>
          <a:xfrm>
            <a:off x="3194592" y="1332741"/>
            <a:ext cx="1527722" cy="31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感知指标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5F03F5C-9EFE-45F0-8441-ECA21FB2EFC4}"/>
              </a:ext>
            </a:extLst>
          </p:cNvPr>
          <p:cNvCxnSpPr>
            <a:cxnSpLocks/>
          </p:cNvCxnSpPr>
          <p:nvPr/>
        </p:nvCxnSpPr>
        <p:spPr>
          <a:xfrm flipV="1">
            <a:off x="6725805" y="4440142"/>
            <a:ext cx="234703" cy="367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111F1E7-6A34-41BD-96F1-1AFD6BC3A34E}"/>
              </a:ext>
            </a:extLst>
          </p:cNvPr>
          <p:cNvCxnSpPr>
            <a:cxnSpLocks/>
          </p:cNvCxnSpPr>
          <p:nvPr/>
        </p:nvCxnSpPr>
        <p:spPr>
          <a:xfrm>
            <a:off x="3274301" y="2885952"/>
            <a:ext cx="191609" cy="41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0CC7D80-0D1D-43A9-9856-BE1CEE82741D}"/>
              </a:ext>
            </a:extLst>
          </p:cNvPr>
          <p:cNvSpPr txBox="1"/>
          <p:nvPr/>
        </p:nvSpPr>
        <p:spPr>
          <a:xfrm>
            <a:off x="3418299" y="3010993"/>
            <a:ext cx="187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信道自由度增加，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感知性能上界下降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A15C97-B95D-496C-8297-544D5FC9399B}"/>
              </a:ext>
            </a:extLst>
          </p:cNvPr>
          <p:cNvSpPr txBox="1"/>
          <p:nvPr/>
        </p:nvSpPr>
        <p:spPr>
          <a:xfrm rot="5400000">
            <a:off x="3287040" y="2509832"/>
            <a:ext cx="595119" cy="30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BF68B34-3F66-48E0-84C6-C1D965688864}"/>
              </a:ext>
            </a:extLst>
          </p:cNvPr>
          <p:cNvSpPr txBox="1"/>
          <p:nvPr/>
        </p:nvSpPr>
        <p:spPr>
          <a:xfrm>
            <a:off x="6242526" y="3955300"/>
            <a:ext cx="537648" cy="31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DBE6EB4-1325-4891-931F-02C6A8433CE4}"/>
              </a:ext>
            </a:extLst>
          </p:cNvPr>
          <p:cNvSpPr/>
          <p:nvPr/>
        </p:nvSpPr>
        <p:spPr>
          <a:xfrm>
            <a:off x="3135086" y="2022764"/>
            <a:ext cx="200866" cy="902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6C39A0-B716-478A-A1FC-9E4CDCFD9829}"/>
              </a:ext>
            </a:extLst>
          </p:cNvPr>
          <p:cNvSpPr/>
          <p:nvPr/>
        </p:nvSpPr>
        <p:spPr>
          <a:xfrm rot="16200000">
            <a:off x="6228479" y="4400056"/>
            <a:ext cx="200866" cy="902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E6B71C-1659-4A24-BA1F-274D1C65843D}"/>
              </a:ext>
            </a:extLst>
          </p:cNvPr>
          <p:cNvSpPr txBox="1"/>
          <p:nvPr/>
        </p:nvSpPr>
        <p:spPr>
          <a:xfrm>
            <a:off x="6646338" y="3869223"/>
            <a:ext cx="187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信道自由度增加，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通信性能上界提高</a:t>
            </a:r>
          </a:p>
        </p:txBody>
      </p:sp>
    </p:spTree>
    <p:extLst>
      <p:ext uri="{BB962C8B-B14F-4D97-AF65-F5344CB8AC3E}">
        <p14:creationId xmlns:p14="http://schemas.microsoft.com/office/powerpoint/2010/main" val="81995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3214</TotalTime>
  <Words>656</Words>
  <Application>Microsoft Office PowerPoint</Application>
  <PresentationFormat>宽屏</PresentationFormat>
  <Paragraphs>128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仿宋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284</cp:revision>
  <dcterms:created xsi:type="dcterms:W3CDTF">2023-12-22T06:49:37Z</dcterms:created>
  <dcterms:modified xsi:type="dcterms:W3CDTF">2025-02-27T03:24:30Z</dcterms:modified>
</cp:coreProperties>
</file>