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25199975" cy="14400213"/>
  <p:notesSz cx="6858000" cy="9144000"/>
  <p:custDataLst>
    <p:tags r:id="rId5"/>
  </p:custDataLst>
  <p:defaultTextStyle>
    <a:defPPr>
      <a:defRPr lang="zh-CN"/>
    </a:defPPr>
    <a:lvl1pPr marL="0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99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296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395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494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594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693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790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5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8EEBD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6349" autoAdjust="0"/>
  </p:normalViewPr>
  <p:slideViewPr>
    <p:cSldViewPr snapToGrid="0" showGuides="1">
      <p:cViewPr varScale="1">
        <p:scale>
          <a:sx n="53" d="100"/>
          <a:sy n="53" d="100"/>
        </p:scale>
        <p:origin x="768" y="96"/>
      </p:cViewPr>
      <p:guideLst>
        <p:guide orient="horz" pos="4605"/>
        <p:guide pos="79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66CC8-07FC-4E34-8FEE-81E2E66D847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2FEE8-CC1A-4A46-BDEB-E5F5DFBC0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7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研究内容左右和上面对齐；每个研究内容（</a:t>
            </a:r>
            <a:r>
              <a:rPr lang="en-US" altLang="zh-CN" dirty="0"/>
              <a:t>1-3</a:t>
            </a:r>
            <a:r>
              <a:rPr lang="zh-CN" altLang="en-US" dirty="0"/>
              <a:t>）调研一些提纲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2FEE8-CC1A-4A46-BDEB-E5F5DFBC06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3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77945" y="1920046"/>
            <a:ext cx="20255141" cy="539729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60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477945" y="7476083"/>
            <a:ext cx="20255141" cy="309172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5041" spc="201"/>
            </a:lvl1pPr>
            <a:lvl2pPr marL="960213" indent="0" algn="ctr">
              <a:buNone/>
              <a:defRPr sz="4200"/>
            </a:lvl2pPr>
            <a:lvl3pPr marL="1920430" indent="0" algn="ctr">
              <a:buNone/>
              <a:defRPr sz="3781"/>
            </a:lvl3pPr>
            <a:lvl4pPr marL="2880009" indent="0" algn="ctr">
              <a:buNone/>
              <a:defRPr sz="3359"/>
            </a:lvl4pPr>
            <a:lvl5pPr marL="3840225" indent="0" algn="ctr">
              <a:buNone/>
              <a:defRPr sz="3359"/>
            </a:lvl5pPr>
            <a:lvl6pPr marL="4800439" indent="0" algn="ctr">
              <a:buNone/>
              <a:defRPr sz="3359"/>
            </a:lvl6pPr>
            <a:lvl7pPr marL="5760655" indent="0" algn="ctr">
              <a:buNone/>
              <a:defRPr sz="3359"/>
            </a:lvl7pPr>
            <a:lvl8pPr marL="6720868" indent="0" algn="ctr">
              <a:buNone/>
              <a:defRPr sz="3359"/>
            </a:lvl8pPr>
            <a:lvl9pPr marL="7680448" indent="0" algn="ctr">
              <a:buNone/>
              <a:defRPr sz="3359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57581" y="1625238"/>
            <a:ext cx="22680994" cy="115127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477945" y="5215876"/>
            <a:ext cx="20255141" cy="213926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603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477945" y="7476084"/>
            <a:ext cx="20255141" cy="99025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041" spc="20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7580" y="1277511"/>
            <a:ext cx="22673553" cy="148160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57580" y="3129526"/>
            <a:ext cx="22673553" cy="999330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115030" y="8080823"/>
            <a:ext cx="16058262" cy="1610117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924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115030" y="9690938"/>
            <a:ext cx="16058262" cy="182177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78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60213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2pPr>
            <a:lvl3pPr marL="1920430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3pPr>
            <a:lvl4pPr marL="2880009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4pPr>
            <a:lvl5pPr marL="3840225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5pPr>
            <a:lvl6pPr marL="4800439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6pPr>
            <a:lvl7pPr marL="5760655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7pPr>
            <a:lvl8pPr marL="6720868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8pPr>
            <a:lvl9pPr marL="7680448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7580" y="1277511"/>
            <a:ext cx="22673553" cy="148160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57576" y="3152201"/>
            <a:ext cx="10700548" cy="997062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3252905" y="3152201"/>
            <a:ext cx="10700548" cy="9970627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7580" y="1277511"/>
            <a:ext cx="22673553" cy="148160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57579" y="3001018"/>
            <a:ext cx="11042847" cy="801278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200" b="1" spc="2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60213" indent="0">
              <a:buNone/>
              <a:defRPr sz="4200" b="1"/>
            </a:lvl2pPr>
            <a:lvl3pPr marL="1920430" indent="0">
              <a:buNone/>
              <a:defRPr sz="3781" b="1"/>
            </a:lvl3pPr>
            <a:lvl4pPr marL="2880009" indent="0">
              <a:buNone/>
              <a:defRPr sz="3359" b="1"/>
            </a:lvl4pPr>
            <a:lvl5pPr marL="3840225" indent="0">
              <a:buNone/>
              <a:defRPr sz="3359" b="1"/>
            </a:lvl5pPr>
            <a:lvl6pPr marL="4800439" indent="0">
              <a:buNone/>
              <a:defRPr sz="3359" b="1"/>
            </a:lvl6pPr>
            <a:lvl7pPr marL="5760655" indent="0">
              <a:buNone/>
              <a:defRPr sz="3359" b="1"/>
            </a:lvl7pPr>
            <a:lvl8pPr marL="6720868" indent="0">
              <a:buNone/>
              <a:defRPr sz="3359" b="1"/>
            </a:lvl8pPr>
            <a:lvl9pPr marL="7680448" indent="0">
              <a:buNone/>
              <a:defRPr sz="3359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57579" y="3893007"/>
            <a:ext cx="11042847" cy="922982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889426" y="2985330"/>
            <a:ext cx="11042847" cy="801278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200" b="1" spc="2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60213" indent="0">
              <a:buNone/>
              <a:defRPr sz="4200" b="1"/>
            </a:lvl2pPr>
            <a:lvl3pPr marL="1920430" indent="0">
              <a:buNone/>
              <a:defRPr sz="3781" b="1"/>
            </a:lvl3pPr>
            <a:lvl4pPr marL="2880009" indent="0">
              <a:buNone/>
              <a:defRPr sz="3359" b="1"/>
            </a:lvl4pPr>
            <a:lvl5pPr marL="3840225" indent="0">
              <a:buNone/>
              <a:defRPr sz="3359" b="1"/>
            </a:lvl5pPr>
            <a:lvl6pPr marL="4800439" indent="0">
              <a:buNone/>
              <a:defRPr sz="3359" b="1"/>
            </a:lvl6pPr>
            <a:lvl7pPr marL="5760655" indent="0">
              <a:buNone/>
              <a:defRPr sz="3359" b="1"/>
            </a:lvl7pPr>
            <a:lvl8pPr marL="6720868" indent="0">
              <a:buNone/>
              <a:defRPr sz="3359" b="1"/>
            </a:lvl8pPr>
            <a:lvl9pPr marL="7680448" indent="0">
              <a:buNone/>
              <a:defRPr sz="3359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889426" y="3893007"/>
            <a:ext cx="11042847" cy="922982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7580" y="1277511"/>
            <a:ext cx="22673553" cy="148160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57574" y="3265589"/>
            <a:ext cx="10816874" cy="967581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359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3126401" y="3265589"/>
            <a:ext cx="10804726" cy="967581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359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1155540" y="1920045"/>
            <a:ext cx="2157968" cy="10560249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881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90085" y="1920045"/>
            <a:ext cx="18952917" cy="10560249"/>
          </a:xfrm>
        </p:spPr>
        <p:txBody>
          <a:bodyPr vert="eaVert" lIns="46800" tIns="46800" rIns="46800" bIns="46800"/>
          <a:lstStyle>
            <a:lvl1pPr marL="480108" indent="-480108">
              <a:spcAft>
                <a:spcPts val="1000"/>
              </a:spcAft>
              <a:defRPr spc="300"/>
            </a:lvl1pPr>
            <a:lvl2pPr marL="1440322" indent="-480108">
              <a:defRPr spc="300"/>
            </a:lvl2pPr>
            <a:lvl3pPr marL="2401172" indent="-480108">
              <a:defRPr spc="300"/>
            </a:lvl3pPr>
            <a:lvl4pPr marL="3360117" indent="-480108">
              <a:defRPr spc="300"/>
            </a:lvl4pPr>
            <a:lvl5pPr marL="4320331" indent="-480108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257580" y="1277511"/>
            <a:ext cx="22673553" cy="1481609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257580" y="3129526"/>
            <a:ext cx="22673553" cy="99933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265019" y="13258896"/>
            <a:ext cx="5580954" cy="665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8507853" y="13258896"/>
            <a:ext cx="8185398" cy="665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8350180" y="13258896"/>
            <a:ext cx="5580954" cy="665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20430" rtl="0" eaLnBrk="1" fontAlgn="auto" latinLnBrk="0" hangingPunct="1">
        <a:lnSpc>
          <a:spcPct val="100000"/>
        </a:lnSpc>
        <a:spcBef>
          <a:spcPct val="0"/>
        </a:spcBef>
        <a:buNone/>
        <a:defRPr sz="7562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80108" indent="-480108" algn="l" defTabSz="192043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781" u="none" strike="noStrike" kern="1200" cap="none" spc="149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440322" indent="-480108" algn="l" defTabSz="1920430" rtl="0" eaLnBrk="1" fontAlgn="auto" latinLnBrk="0" hangingPunct="1">
        <a:lnSpc>
          <a:spcPct val="120000"/>
        </a:lnSpc>
        <a:spcBef>
          <a:spcPct val="1000"/>
        </a:spcBef>
        <a:spcAft>
          <a:spcPts val="601"/>
        </a:spcAft>
        <a:buFont typeface="Arial" panose="020B0604020202020204" pitchFamily="34" charset="0"/>
        <a:buChar char="●"/>
        <a:tabLst>
          <a:tab pos="3380439" algn="l"/>
          <a:tab pos="3380439" algn="l"/>
          <a:tab pos="3380439" algn="l"/>
          <a:tab pos="3380439" algn="l"/>
        </a:tabLst>
        <a:defRPr sz="3359" u="none" strike="noStrike" kern="1200" cap="none" spc="149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401172" indent="-480108" algn="l" defTabSz="1920430" rtl="0" eaLnBrk="1" fontAlgn="auto" latinLnBrk="0" hangingPunct="1">
        <a:lnSpc>
          <a:spcPct val="120000"/>
        </a:lnSpc>
        <a:spcBef>
          <a:spcPct val="1000"/>
        </a:spcBef>
        <a:spcAft>
          <a:spcPts val="601"/>
        </a:spcAft>
        <a:buFont typeface="Arial" panose="020B0604020202020204" pitchFamily="34" charset="0"/>
        <a:buChar char="●"/>
        <a:defRPr sz="3359" u="none" strike="noStrike" kern="1200" cap="none" spc="149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360117" indent="-480108" algn="l" defTabSz="192043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941" u="none" strike="noStrike" kern="1200" cap="none" spc="149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320331" indent="-480108" algn="l" defTabSz="192043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941" u="none" strike="noStrike" kern="1200" cap="none" spc="149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280547" indent="-480108" algn="l" defTabSz="192043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1" kern="1200">
          <a:solidFill>
            <a:schemeClr val="tx1"/>
          </a:solidFill>
          <a:latin typeface="+mn-lt"/>
          <a:ea typeface="+mn-ea"/>
          <a:cs typeface="+mn-cs"/>
        </a:defRPr>
      </a:lvl6pPr>
      <a:lvl7pPr marL="6240760" indent="-480108" algn="l" defTabSz="192043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1" kern="1200">
          <a:solidFill>
            <a:schemeClr val="tx1"/>
          </a:solidFill>
          <a:latin typeface="+mn-lt"/>
          <a:ea typeface="+mn-ea"/>
          <a:cs typeface="+mn-cs"/>
        </a:defRPr>
      </a:lvl7pPr>
      <a:lvl8pPr marL="7200977" indent="-480108" algn="l" defTabSz="192043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1" kern="1200">
          <a:solidFill>
            <a:schemeClr val="tx1"/>
          </a:solidFill>
          <a:latin typeface="+mn-lt"/>
          <a:ea typeface="+mn-ea"/>
          <a:cs typeface="+mn-cs"/>
        </a:defRPr>
      </a:lvl8pPr>
      <a:lvl9pPr marL="8160556" indent="-480108" algn="l" defTabSz="192043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1pPr>
      <a:lvl2pPr marL="960213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2pPr>
      <a:lvl3pPr marL="1920430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9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4pPr>
      <a:lvl5pPr marL="3840225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5pPr>
      <a:lvl6pPr marL="4800439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6pPr>
      <a:lvl7pPr marL="5760655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7pPr>
      <a:lvl8pPr marL="6720868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8pPr>
      <a:lvl9pPr marL="7680448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0A77075-E9CC-40A6-9963-67895C692D14}"/>
              </a:ext>
            </a:extLst>
          </p:cNvPr>
          <p:cNvSpPr/>
          <p:nvPr/>
        </p:nvSpPr>
        <p:spPr>
          <a:xfrm>
            <a:off x="2989016" y="777184"/>
            <a:ext cx="18633597" cy="210017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28" dirty="0"/>
          </a:p>
        </p:txBody>
      </p:sp>
      <p:sp>
        <p:nvSpPr>
          <p:cNvPr id="62" name="文本框 61"/>
          <p:cNvSpPr txBox="1"/>
          <p:nvPr>
            <p:custDataLst>
              <p:tags r:id="rId2"/>
            </p:custDataLst>
          </p:nvPr>
        </p:nvSpPr>
        <p:spPr>
          <a:xfrm>
            <a:off x="2989015" y="314012"/>
            <a:ext cx="1863359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面向信道与阵列双稀疏的高频通感融合理论与方法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4ED5DD-BB7F-4B09-9017-AC845094C4AF}"/>
              </a:ext>
            </a:extLst>
          </p:cNvPr>
          <p:cNvGrpSpPr/>
          <p:nvPr/>
        </p:nvGrpSpPr>
        <p:grpSpPr>
          <a:xfrm>
            <a:off x="5898463" y="1148406"/>
            <a:ext cx="5687903" cy="1388433"/>
            <a:chOff x="5898463" y="1621335"/>
            <a:chExt cx="5687903" cy="138843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4A846D2-72DE-40D7-9686-469DE4193283}"/>
                </a:ext>
              </a:extLst>
            </p:cNvPr>
            <p:cNvSpPr/>
            <p:nvPr/>
          </p:nvSpPr>
          <p:spPr>
            <a:xfrm>
              <a:off x="5898463" y="2237180"/>
              <a:ext cx="5687903" cy="772588"/>
            </a:xfrm>
            <a:prstGeom prst="rect">
              <a:avLst/>
            </a:prstGeom>
            <a:gradFill flip="none" rotWithShape="1">
              <a:gsLst>
                <a:gs pos="2800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728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CB7A49F-9239-4A20-ACBD-397CDDF4C76A}"/>
                </a:ext>
              </a:extLst>
            </p:cNvPr>
            <p:cNvSpPr/>
            <p:nvPr/>
          </p:nvSpPr>
          <p:spPr>
            <a:xfrm>
              <a:off x="5898463" y="1621335"/>
              <a:ext cx="5687903" cy="61584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b="1" dirty="0"/>
                <a:t>高频无线信道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73CB772-493E-40F8-8A02-CD5C4AE1FD1A}"/>
                </a:ext>
              </a:extLst>
            </p:cNvPr>
            <p:cNvSpPr txBox="1"/>
            <p:nvPr/>
          </p:nvSpPr>
          <p:spPr>
            <a:xfrm>
              <a:off x="6710463" y="2279336"/>
              <a:ext cx="4556279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</a:rPr>
                <a:t>信道稀疏，空间自由度欠缺</a:t>
              </a:r>
            </a:p>
          </p:txBody>
        </p:sp>
      </p:grp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FB1EB223-36BF-4940-B5C1-38C82E2D0A1A}"/>
              </a:ext>
            </a:extLst>
          </p:cNvPr>
          <p:cNvSpPr/>
          <p:nvPr/>
        </p:nvSpPr>
        <p:spPr>
          <a:xfrm>
            <a:off x="12532209" y="1547638"/>
            <a:ext cx="974035" cy="436122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28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FC2D7E-82C1-4029-BC73-A8945AF9C78E}"/>
              </a:ext>
            </a:extLst>
          </p:cNvPr>
          <p:cNvSpPr txBox="1"/>
          <p:nvPr/>
        </p:nvSpPr>
        <p:spPr>
          <a:xfrm>
            <a:off x="3522615" y="1638903"/>
            <a:ext cx="230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50000"/>
                  </a:schemeClr>
                </a:solidFill>
              </a:rPr>
              <a:t>关键挑战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39B013-F032-49BA-9BBC-59A47074D308}"/>
              </a:ext>
            </a:extLst>
          </p:cNvPr>
          <p:cNvSpPr/>
          <p:nvPr/>
        </p:nvSpPr>
        <p:spPr>
          <a:xfrm>
            <a:off x="2989015" y="2991193"/>
            <a:ext cx="18633598" cy="160537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77F417F-FF3C-470F-90D6-D554450D83D8}"/>
              </a:ext>
            </a:extLst>
          </p:cNvPr>
          <p:cNvSpPr txBox="1"/>
          <p:nvPr/>
        </p:nvSpPr>
        <p:spPr>
          <a:xfrm>
            <a:off x="3250809" y="3421195"/>
            <a:ext cx="2319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</a:rPr>
              <a:t>关键科学问题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CC105A0-89D8-4378-87BD-AA51AD313C15}"/>
              </a:ext>
            </a:extLst>
          </p:cNvPr>
          <p:cNvSpPr/>
          <p:nvPr/>
        </p:nvSpPr>
        <p:spPr>
          <a:xfrm>
            <a:off x="2989018" y="4710401"/>
            <a:ext cx="18633598" cy="92994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E0FEAEB-7D3C-40E2-970C-258B9FEA9DB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952135" y="8013450"/>
            <a:ext cx="2258871" cy="64263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实验验证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F3FD15F-A665-4FE4-A116-2C288B96891F}"/>
              </a:ext>
            </a:extLst>
          </p:cNvPr>
          <p:cNvSpPr txBox="1"/>
          <p:nvPr/>
        </p:nvSpPr>
        <p:spPr>
          <a:xfrm>
            <a:off x="12305814" y="2032130"/>
            <a:ext cx="2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</a:rPr>
              <a:t>高度关联</a:t>
            </a:r>
          </a:p>
        </p:txBody>
      </p:sp>
      <p:sp>
        <p:nvSpPr>
          <p:cNvPr id="132" name="箭头: 燕尾形 131">
            <a:extLst>
              <a:ext uri="{FF2B5EF4-FFF2-40B4-BE49-F238E27FC236}">
                <a16:creationId xmlns:a16="http://schemas.microsoft.com/office/drawing/2014/main" id="{64A89DED-DD77-44A6-8FAF-6847457BB0EE}"/>
              </a:ext>
            </a:extLst>
          </p:cNvPr>
          <p:cNvSpPr/>
          <p:nvPr/>
        </p:nvSpPr>
        <p:spPr>
          <a:xfrm rot="5400000">
            <a:off x="12118081" y="4243505"/>
            <a:ext cx="535098" cy="930388"/>
          </a:xfrm>
          <a:prstGeom prst="notchedRightArrow">
            <a:avLst>
              <a:gd name="adj1" fmla="val 50000"/>
              <a:gd name="adj2" fmla="val 42936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箭头: 燕尾形 134">
            <a:extLst>
              <a:ext uri="{FF2B5EF4-FFF2-40B4-BE49-F238E27FC236}">
                <a16:creationId xmlns:a16="http://schemas.microsoft.com/office/drawing/2014/main" id="{A2CF1CE8-AFA5-4C3C-8C3B-C9C7B1C1BD4B}"/>
              </a:ext>
            </a:extLst>
          </p:cNvPr>
          <p:cNvSpPr/>
          <p:nvPr/>
        </p:nvSpPr>
        <p:spPr>
          <a:xfrm rot="5400000">
            <a:off x="8390610" y="2634705"/>
            <a:ext cx="703602" cy="592401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箭头: 燕尾形 135">
            <a:extLst>
              <a:ext uri="{FF2B5EF4-FFF2-40B4-BE49-F238E27FC236}">
                <a16:creationId xmlns:a16="http://schemas.microsoft.com/office/drawing/2014/main" id="{EFFE759D-D90B-409B-9848-11DF9212E856}"/>
              </a:ext>
            </a:extLst>
          </p:cNvPr>
          <p:cNvSpPr/>
          <p:nvPr/>
        </p:nvSpPr>
        <p:spPr>
          <a:xfrm rot="5400000">
            <a:off x="17195980" y="2638075"/>
            <a:ext cx="703602" cy="592401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6DA2C35-13C1-46BC-833B-488FF0FC32F4}"/>
              </a:ext>
            </a:extLst>
          </p:cNvPr>
          <p:cNvSpPr/>
          <p:nvPr/>
        </p:nvSpPr>
        <p:spPr>
          <a:xfrm>
            <a:off x="3543060" y="502625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研究内容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E379D0-BB72-415A-97C8-082571441FA7}"/>
              </a:ext>
            </a:extLst>
          </p:cNvPr>
          <p:cNvGrpSpPr/>
          <p:nvPr/>
        </p:nvGrpSpPr>
        <p:grpSpPr>
          <a:xfrm>
            <a:off x="14420856" y="1114107"/>
            <a:ext cx="5880269" cy="1388433"/>
            <a:chOff x="14407632" y="872171"/>
            <a:chExt cx="5880269" cy="138843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FDA17EB-7B1A-4A03-A2BE-9EA585220E66}"/>
                </a:ext>
              </a:extLst>
            </p:cNvPr>
            <p:cNvSpPr/>
            <p:nvPr/>
          </p:nvSpPr>
          <p:spPr>
            <a:xfrm>
              <a:off x="14407632" y="1488016"/>
              <a:ext cx="5687903" cy="772588"/>
            </a:xfrm>
            <a:prstGeom prst="rect">
              <a:avLst/>
            </a:prstGeom>
            <a:gradFill flip="none" rotWithShape="1">
              <a:gsLst>
                <a:gs pos="2900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728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12E3A11-F98E-4548-B325-841A4D79A48D}"/>
                </a:ext>
              </a:extLst>
            </p:cNvPr>
            <p:cNvSpPr/>
            <p:nvPr/>
          </p:nvSpPr>
          <p:spPr>
            <a:xfrm>
              <a:off x="14407632" y="872171"/>
              <a:ext cx="5687903" cy="61584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b="1" dirty="0"/>
                <a:t>大规模天线阵列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6FD2A99-8D79-4D48-97BF-40869276166D}"/>
                </a:ext>
              </a:extLst>
            </p:cNvPr>
            <p:cNvSpPr txBox="1"/>
            <p:nvPr/>
          </p:nvSpPr>
          <p:spPr>
            <a:xfrm>
              <a:off x="15189830" y="1530172"/>
              <a:ext cx="5098071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</a:rPr>
                <a:t>阵元排布稀疏，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</a:rPr>
                <a:t>阵列架构改变（挑战）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E5205F9-1F7B-43EC-BEB7-EDCEC81F5DE5}"/>
              </a:ext>
            </a:extLst>
          </p:cNvPr>
          <p:cNvSpPr/>
          <p:nvPr/>
        </p:nvSpPr>
        <p:spPr>
          <a:xfrm>
            <a:off x="5987916" y="3250440"/>
            <a:ext cx="14691153" cy="1120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把握信道自由度欠缺与阵列稀疏对通信、感知双功能的关键影响，探索双稀疏的高频通感融合机理与性能极限，构建高频稀疏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MIMO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通感融合设计方法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7AE7080-9296-4E97-8842-C76B5C7A6DB4}"/>
              </a:ext>
            </a:extLst>
          </p:cNvPr>
          <p:cNvGrpSpPr/>
          <p:nvPr/>
        </p:nvGrpSpPr>
        <p:grpSpPr>
          <a:xfrm>
            <a:off x="6439006" y="9375141"/>
            <a:ext cx="12042420" cy="2768472"/>
            <a:chOff x="6308473" y="4683144"/>
            <a:chExt cx="12042420" cy="2768472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D421006-9819-4A16-A815-B64FA7F90391}"/>
                </a:ext>
              </a:extLst>
            </p:cNvPr>
            <p:cNvSpPr/>
            <p:nvPr/>
          </p:nvSpPr>
          <p:spPr>
            <a:xfrm>
              <a:off x="6308474" y="4683144"/>
              <a:ext cx="11919338" cy="102385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None/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研究内容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：</a:t>
              </a:r>
              <a:r>
                <a:rPr lang="zh-CN" altLang="en-US" sz="2800" b="1" dirty="0">
                  <a:latin typeface="微软雅黑" panose="020B0503020204020204" charset="-122"/>
                  <a:ea typeface="微软雅黑" panose="020B0503020204020204" charset="-122"/>
                </a:rPr>
                <a:t>高频双稀疏</a:t>
              </a:r>
              <a:r>
                <a:rPr lang="en-US" altLang="zh-CN" sz="2800" b="1" dirty="0">
                  <a:latin typeface="微软雅黑" panose="020B0503020204020204" charset="-122"/>
                  <a:ea typeface="微软雅黑" panose="020B0503020204020204" charset="-122"/>
                </a:rPr>
                <a:t>MIMO</a:t>
              </a:r>
              <a:r>
                <a:rPr lang="zh-CN" altLang="en-US" sz="2800" b="1" dirty="0">
                  <a:latin typeface="微软雅黑" panose="020B0503020204020204" charset="-122"/>
                  <a:ea typeface="微软雅黑" panose="020B0503020204020204" charset="-122"/>
                </a:rPr>
                <a:t>的传输与感知融合设计</a:t>
              </a:r>
              <a:endParaRPr lang="en-US" altLang="zh-CN" sz="2600" b="1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81D3808-D810-432F-9C0E-6DC6AA1B45C0}"/>
                </a:ext>
              </a:extLst>
            </p:cNvPr>
            <p:cNvSpPr/>
            <p:nvPr/>
          </p:nvSpPr>
          <p:spPr>
            <a:xfrm>
              <a:off x="6308473" y="5707001"/>
              <a:ext cx="11919338" cy="17446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2255145-B1F7-4583-B844-597E99EB96AE}"/>
                </a:ext>
              </a:extLst>
            </p:cNvPr>
            <p:cNvSpPr txBox="1"/>
            <p:nvPr/>
          </p:nvSpPr>
          <p:spPr>
            <a:xfrm>
              <a:off x="7291868" y="5708870"/>
              <a:ext cx="11059025" cy="168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面向高频双稀疏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MIMO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的用户信道与目标参数联合获取（导频设计与波束训练）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融合数据传输与目标追踪功能的高频双稀疏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MIMO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波形设计（融合现有内容）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稀疏性互补的多站协同通信感知资源配置联合调度（资源、调度、阵元位置）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B6B5F43-1F3E-4BCA-82CE-DA9ECDBBB29F}"/>
              </a:ext>
            </a:extLst>
          </p:cNvPr>
          <p:cNvGrpSpPr/>
          <p:nvPr/>
        </p:nvGrpSpPr>
        <p:grpSpPr>
          <a:xfrm>
            <a:off x="12814345" y="4976248"/>
            <a:ext cx="6962747" cy="4215760"/>
            <a:chOff x="9503700" y="7602076"/>
            <a:chExt cx="6962747" cy="421576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A90C1B7D-4E83-4E5F-98BC-126168381CF6}"/>
                </a:ext>
              </a:extLst>
            </p:cNvPr>
            <p:cNvSpPr/>
            <p:nvPr/>
          </p:nvSpPr>
          <p:spPr>
            <a:xfrm>
              <a:off x="9503700" y="7602076"/>
              <a:ext cx="5544000" cy="13463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endPara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8A2B486-FC28-4230-BB82-620B4714CCD3}"/>
                </a:ext>
              </a:extLst>
            </p:cNvPr>
            <p:cNvSpPr/>
            <p:nvPr/>
          </p:nvSpPr>
          <p:spPr>
            <a:xfrm>
              <a:off x="9659639" y="7751788"/>
              <a:ext cx="5036362" cy="1046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研究内容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：大规模稀疏阵列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MIMO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通感性能分析与传输优化</a:t>
              </a:r>
              <a:endPara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369D23C-0006-4047-B941-84D7B27BDCDD}"/>
                </a:ext>
              </a:extLst>
            </p:cNvPr>
            <p:cNvSpPr/>
            <p:nvPr/>
          </p:nvSpPr>
          <p:spPr>
            <a:xfrm>
              <a:off x="9503700" y="8948389"/>
              <a:ext cx="5544000" cy="24758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14AB45F-697A-4684-B68C-A08A330A48FC}"/>
                </a:ext>
              </a:extLst>
            </p:cNvPr>
            <p:cNvSpPr txBox="1"/>
            <p:nvPr/>
          </p:nvSpPr>
          <p:spPr>
            <a:xfrm>
              <a:off x="9717947" y="9020788"/>
              <a:ext cx="6748500" cy="2797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大规模稀疏阵列下的通感双目标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Pareto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性能边界分析</a:t>
              </a:r>
            </a:p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联合阵元位置与多用户调度设计的稀疏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MIMO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通感融合方法（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匹配阵列稀疏性的阵元位置与通感波形联合设计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DF29B8B-4F89-4AC3-8D0F-B8C7C1DFB0F4}"/>
              </a:ext>
            </a:extLst>
          </p:cNvPr>
          <p:cNvGrpSpPr/>
          <p:nvPr/>
        </p:nvGrpSpPr>
        <p:grpSpPr>
          <a:xfrm>
            <a:off x="6439006" y="4976248"/>
            <a:ext cx="5699938" cy="4215760"/>
            <a:chOff x="9503700" y="7602076"/>
            <a:chExt cx="5699938" cy="421576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67C875D-951D-44E3-B325-2B33D868D936}"/>
                </a:ext>
              </a:extLst>
            </p:cNvPr>
            <p:cNvSpPr/>
            <p:nvPr/>
          </p:nvSpPr>
          <p:spPr>
            <a:xfrm>
              <a:off x="9503700" y="7602076"/>
              <a:ext cx="5544000" cy="13463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endPara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A3BD03B-3213-483C-AA6F-DF96B65436BE}"/>
                </a:ext>
              </a:extLst>
            </p:cNvPr>
            <p:cNvSpPr/>
            <p:nvPr/>
          </p:nvSpPr>
          <p:spPr>
            <a:xfrm>
              <a:off x="9659638" y="7751788"/>
              <a:ext cx="5544000" cy="1046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研究内容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1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：稀疏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MIMO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信道下</a:t>
              </a:r>
              <a:endPara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2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通感性能域分析及波形设计</a:t>
              </a:r>
              <a:endParaRPr lang="en-US" altLang="zh-CN" sz="2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1D779AA-301C-45B1-A353-D85828BAE139}"/>
                </a:ext>
              </a:extLst>
            </p:cNvPr>
            <p:cNvSpPr/>
            <p:nvPr/>
          </p:nvSpPr>
          <p:spPr>
            <a:xfrm>
              <a:off x="9503700" y="8948389"/>
              <a:ext cx="5544000" cy="24758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3970009-8851-456E-8D68-6720438262B8}"/>
                </a:ext>
              </a:extLst>
            </p:cNvPr>
            <p:cNvSpPr txBox="1"/>
            <p:nvPr/>
          </p:nvSpPr>
          <p:spPr>
            <a:xfrm>
              <a:off x="9717948" y="9020788"/>
              <a:ext cx="5329752" cy="2797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信道欠自由度下的通感双目标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Pareto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性能边界分析（性能分析，多径变单径）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匹配高频稀疏信道的通感双目标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MIMO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波形设计（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hybrid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架构）</a:t>
              </a:r>
            </a:p>
          </p:txBody>
        </p:sp>
      </p:grpSp>
      <p:sp>
        <p:nvSpPr>
          <p:cNvPr id="102" name="矩形 101">
            <a:extLst>
              <a:ext uri="{FF2B5EF4-FFF2-40B4-BE49-F238E27FC236}">
                <a16:creationId xmlns:a16="http://schemas.microsoft.com/office/drawing/2014/main" id="{40ABADC5-6C20-477E-8B96-CB28A6024A16}"/>
              </a:ext>
            </a:extLst>
          </p:cNvPr>
          <p:cNvSpPr/>
          <p:nvPr/>
        </p:nvSpPr>
        <p:spPr>
          <a:xfrm>
            <a:off x="6439006" y="12774574"/>
            <a:ext cx="11919337" cy="10238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5000"/>
              </a:lnSpc>
              <a:buClrTx/>
              <a:buSzTx/>
              <a:buNone/>
            </a:pP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研究内容</a:t>
            </a: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：高频稀疏</a:t>
            </a: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MIMO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通感融合实验演示与验证</a:t>
            </a:r>
            <a:endParaRPr lang="en-US" altLang="zh-CN" sz="2600" b="1" dirty="0"/>
          </a:p>
        </p:txBody>
      </p:sp>
      <p:sp>
        <p:nvSpPr>
          <p:cNvPr id="63" name="箭头: 燕尾形 62">
            <a:extLst>
              <a:ext uri="{FF2B5EF4-FFF2-40B4-BE49-F238E27FC236}">
                <a16:creationId xmlns:a16="http://schemas.microsoft.com/office/drawing/2014/main" id="{AECDE89A-6BC8-4723-8027-308797BF5A1F}"/>
              </a:ext>
            </a:extLst>
          </p:cNvPr>
          <p:cNvSpPr/>
          <p:nvPr/>
        </p:nvSpPr>
        <p:spPr>
          <a:xfrm rot="5400000">
            <a:off x="16543793" y="9374097"/>
            <a:ext cx="8312123" cy="315502"/>
          </a:xfrm>
          <a:prstGeom prst="notchedRightArrow">
            <a:avLst>
              <a:gd name="adj1" fmla="val 50000"/>
              <a:gd name="adj2" fmla="val 97803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8B3C38A-43AF-425B-8342-B5EC1A73222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9675206" y="6662970"/>
            <a:ext cx="1978956" cy="69072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 理论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5A73EA-8C2D-4C86-B21F-FC235D2816B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9710376" y="10096820"/>
            <a:ext cx="1978956" cy="5041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 方法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233D80E-3A81-43FD-81D4-9E2882EA6CF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9689591" y="12809684"/>
            <a:ext cx="1978956" cy="955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 验证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26708DC-D4FB-4BCA-85B2-0EE399AC6B5B}"/>
              </a:ext>
            </a:extLst>
          </p:cNvPr>
          <p:cNvCxnSpPr>
            <a:cxnSpLocks/>
          </p:cNvCxnSpPr>
          <p:nvPr/>
        </p:nvCxnSpPr>
        <p:spPr>
          <a:xfrm>
            <a:off x="12428583" y="12203756"/>
            <a:ext cx="0" cy="551197"/>
          </a:xfrm>
          <a:prstGeom prst="straightConnector1">
            <a:avLst/>
          </a:prstGeom>
          <a:ln w="635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B05BF03-3A8E-48C7-A777-0F8208753446}"/>
              </a:ext>
            </a:extLst>
          </p:cNvPr>
          <p:cNvCxnSpPr>
            <a:cxnSpLocks/>
          </p:cNvCxnSpPr>
          <p:nvPr/>
        </p:nvCxnSpPr>
        <p:spPr>
          <a:xfrm>
            <a:off x="9211006" y="8798385"/>
            <a:ext cx="0" cy="576756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7549B73-C777-45A8-B792-98A1731F67D8}"/>
              </a:ext>
            </a:extLst>
          </p:cNvPr>
          <p:cNvCxnSpPr>
            <a:cxnSpLocks/>
          </p:cNvCxnSpPr>
          <p:nvPr/>
        </p:nvCxnSpPr>
        <p:spPr>
          <a:xfrm>
            <a:off x="15781790" y="8798385"/>
            <a:ext cx="0" cy="576756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A2DB2B8-A516-40BD-85EC-011714363F88}"/>
              </a:ext>
            </a:extLst>
          </p:cNvPr>
          <p:cNvCxnSpPr>
            <a:cxnSpLocks/>
          </p:cNvCxnSpPr>
          <p:nvPr/>
        </p:nvCxnSpPr>
        <p:spPr>
          <a:xfrm flipH="1">
            <a:off x="11988873" y="7159151"/>
            <a:ext cx="825472" cy="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F9D4494-71E4-4C65-AB37-09B35AF58C4E}"/>
              </a:ext>
            </a:extLst>
          </p:cNvPr>
          <p:cNvSpPr txBox="1"/>
          <p:nvPr/>
        </p:nvSpPr>
        <p:spPr>
          <a:xfrm>
            <a:off x="10814300" y="2396022"/>
            <a:ext cx="509807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突出具体影响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E3E1A27-D556-46A7-8455-347D0245454D}"/>
              </a:ext>
            </a:extLst>
          </p:cNvPr>
          <p:cNvSpPr txBox="1"/>
          <p:nvPr/>
        </p:nvSpPr>
        <p:spPr>
          <a:xfrm>
            <a:off x="11466266" y="4952249"/>
            <a:ext cx="18387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题目太大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990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805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16006,3313578]}"/>
  <p:tag name="COMMONDATA" val="eyJoZGlkIjoiZWVkYzVjMzdiYzk3MDE0Yzc2ZmU3M2M0ZGJhMzVlO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4306</TotalTime>
  <Words>322</Words>
  <Application>Microsoft Office PowerPoint</Application>
  <PresentationFormat>自定义</PresentationFormat>
  <Paragraphs>30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微软雅黑</vt:lpstr>
      <vt:lpstr>Arial</vt:lpstr>
      <vt:lpstr>Wingdings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HZY</dc:creator>
  <cp:lastModifiedBy>HZY</cp:lastModifiedBy>
  <cp:revision>230</cp:revision>
  <dcterms:created xsi:type="dcterms:W3CDTF">2019-06-19T02:08:00Z</dcterms:created>
  <dcterms:modified xsi:type="dcterms:W3CDTF">2025-01-23T13:48:43Z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3E6CB3B3A5AE430BB38B422DAA94DB70_11</vt:lpwstr>
  </property>
</Properties>
</file>