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idong Xia" initials="MX" lastIdx="1" clrIdx="0">
    <p:extLst>
      <p:ext uri="{19B8F6BF-5375-455C-9EA6-DF929625EA0E}">
        <p15:presenceInfo xmlns:p15="http://schemas.microsoft.com/office/powerpoint/2012/main" userId="1b903b4208032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2D050"/>
    <a:srgbClr val="F8CBAD"/>
    <a:srgbClr val="8FAADC"/>
    <a:srgbClr val="C5E0B4"/>
    <a:srgbClr val="B4C7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56C72-C52A-47C8-BF39-06F6D0093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DFF23-03D4-44FF-A76C-3B7E03C63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60CFA-0213-4C34-ADE1-B40AD8B0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57C35-AD93-43BB-8F85-5328147D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11A12-33B5-4F40-8398-319588B1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5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22323-6281-4D28-B4F2-A6C53388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147D7-814E-49B7-93C5-3246693D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2E32E-1820-4817-9D8D-984B50D2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BEB92-43E5-420F-B469-CDF929AB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A11F7-0786-43F2-8645-25D8906C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0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F5E05D-0258-4CEF-90D2-17CD15408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FA45E9-23F5-49BF-BE03-7BB461DDF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A7461-4B6A-4A88-A4FD-CA1A740E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1D5C2-94A3-46D1-9BDD-13AA2C08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34EAF-A377-49BC-B7E1-4033E1FA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5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B69B3-760D-4D02-85DD-E0CBC350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33BD-3BFD-44AB-A6DC-D05BEEC2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9841A-7990-4F7E-B8B4-FC4376A9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35D57-2318-459F-9A40-D2F70463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6B9C8-C866-4788-BC29-2D8DE84E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08F7-E2ED-44D6-A7CC-A3B07D90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815D6A-D0CB-42D7-AAD8-64031934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93994-AA41-410F-809E-189452BA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D5D7D-A1B8-443E-B90A-73A88191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9300E-6855-4558-8AB8-390EFCB5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7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78885-E9C3-4C1E-B390-9B8E44C3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C17FF-EFE1-4385-907A-103929610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B3B69-EA10-43C3-8204-712A031C9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6C439-044B-48EE-8CEA-66357A1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1E0BA-6768-41D9-8D33-BE95B766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E60024-21F8-49C0-98DD-FF2E3922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9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CF8D3-D543-4A32-96BD-0BF91A8B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4A913-E018-4064-8931-C62DB7A8E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F4820-BEA5-44C5-921B-F6265D7C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F1308-4353-4CCB-9F55-1A2637E3D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87959A-7A0E-4E96-B9A9-8C812A70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79D0CE-6DC6-4FE7-94EA-B11B7C16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17D443-6EEC-4866-88CE-978431E3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65524-2C2D-46BC-B375-4E7253BD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1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206BE-5B8A-46A7-ADF9-A4873A0F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DC87DA-CE00-44DF-AA49-FD17B1B5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83ADE3-A0BD-4075-A6E6-17508D30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9D0B79-6F76-48E4-A981-C9F9EDDD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8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5968D2-DEC6-4ECE-8D64-97207171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385842-8B56-44FB-913B-545EAB90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32CAC-FC6D-4FBF-8AA6-66580563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850E-6ACF-4CD9-BF8D-C9915B13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AFE67-5BC6-4E00-B992-82C1FF5DC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1DB6E-66AC-47A0-A466-365A3BC6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95999D-2313-4659-86A2-2FAC5117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8005D1-0DE9-4D6C-B05B-7439EAA9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095840-D9BE-4343-BB55-8270E21E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6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BE691-29B4-4902-90B1-E2B57F13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45943-7973-4E4C-82E2-B4056E042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36D33-20D5-4864-83DE-699FE0415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85EBD-AC90-47B7-A53A-8282121F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F07C4-245D-4A4C-B7DD-47B4CFFF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AE968-4703-4754-A4AA-EB8C549E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7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EC7989-B1B0-4762-BD97-E8B08522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A80F7A-85A4-475E-9B07-C91C286B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F865E-5262-42C4-81C8-DB965C24D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568ED-1D13-44FE-8F26-AE15A5B151B1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6FBEB-3A8E-4B1A-9F80-E7F707707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5B667-FAA6-42A8-A8AB-EBE044BE4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86067-9376-4750-BFA6-AE58EE87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3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9E57AF2-6618-4FF3-9163-B5FFFC39B9E3}"/>
              </a:ext>
            </a:extLst>
          </p:cNvPr>
          <p:cNvSpPr/>
          <p:nvPr/>
        </p:nvSpPr>
        <p:spPr>
          <a:xfrm>
            <a:off x="965200" y="514350"/>
            <a:ext cx="588433" cy="58065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高频资源受限场景下通感一体化性能边界研究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02E6FE9F-6E25-4B66-A71B-4A96A03D85C1}"/>
              </a:ext>
            </a:extLst>
          </p:cNvPr>
          <p:cNvSpPr/>
          <p:nvPr/>
        </p:nvSpPr>
        <p:spPr>
          <a:xfrm>
            <a:off x="1553633" y="3168650"/>
            <a:ext cx="668867" cy="520700"/>
          </a:xfrm>
          <a:prstGeom prst="rightArrow">
            <a:avLst/>
          </a:prstGeom>
          <a:solidFill>
            <a:srgbClr val="B4C7E7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0D0169D-171D-48C1-822D-FFF1423A0E30}"/>
              </a:ext>
            </a:extLst>
          </p:cNvPr>
          <p:cNvSpPr/>
          <p:nvPr/>
        </p:nvSpPr>
        <p:spPr>
          <a:xfrm>
            <a:off x="2216152" y="527048"/>
            <a:ext cx="3473448" cy="5793863"/>
          </a:xfrm>
          <a:prstGeom prst="roundRect">
            <a:avLst/>
          </a:prstGeom>
          <a:solidFill>
            <a:srgbClr val="B4C7E7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A9784F96-A33B-4C16-A8AC-C68694416674}"/>
              </a:ext>
            </a:extLst>
          </p:cNvPr>
          <p:cNvSpPr/>
          <p:nvPr/>
        </p:nvSpPr>
        <p:spPr>
          <a:xfrm>
            <a:off x="2533650" y="938744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通信感知通用信号的建模和普适性能指标的选取</a:t>
            </a: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5516933B-ECDD-4113-B3CB-6090A69A4200}"/>
              </a:ext>
            </a:extLst>
          </p:cNvPr>
          <p:cNvSpPr/>
          <p:nvPr/>
        </p:nvSpPr>
        <p:spPr>
          <a:xfrm>
            <a:off x="2533650" y="2353209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通信感知一体化性能可达域的构建和分析</a:t>
            </a:r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88940B21-DAAF-4749-8480-1C208CD4A2FF}"/>
              </a:ext>
            </a:extLst>
          </p:cNvPr>
          <p:cNvSpPr/>
          <p:nvPr/>
        </p:nvSpPr>
        <p:spPr>
          <a:xfrm>
            <a:off x="2533650" y="3759742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通信感知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Pareto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性能边界的求解和刻画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6348228-7771-42FC-8EDD-773FDE76E0AD}"/>
              </a:ext>
            </a:extLst>
          </p:cNvPr>
          <p:cNvSpPr/>
          <p:nvPr/>
        </p:nvSpPr>
        <p:spPr>
          <a:xfrm rot="5400000">
            <a:off x="3639074" y="4653499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88B3E11D-0CF8-465C-BC26-6720D358D989}"/>
              </a:ext>
            </a:extLst>
          </p:cNvPr>
          <p:cNvSpPr/>
          <p:nvPr/>
        </p:nvSpPr>
        <p:spPr>
          <a:xfrm>
            <a:off x="2533650" y="5169440"/>
            <a:ext cx="2844800" cy="78316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多基站场景下通信感知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Pareto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性能边界的刻画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4C1B8B16-82DE-4C90-A319-1C936CAB993C}"/>
              </a:ext>
            </a:extLst>
          </p:cNvPr>
          <p:cNvSpPr/>
          <p:nvPr/>
        </p:nvSpPr>
        <p:spPr>
          <a:xfrm>
            <a:off x="5385300" y="1215498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可选过程 36">
            <a:extLst>
              <a:ext uri="{FF2B5EF4-FFF2-40B4-BE49-F238E27FC236}">
                <a16:creationId xmlns:a16="http://schemas.microsoft.com/office/drawing/2014/main" id="{D96F0941-7785-4DC1-9162-5268B2A063F0}"/>
              </a:ext>
            </a:extLst>
          </p:cNvPr>
          <p:cNvSpPr/>
          <p:nvPr/>
        </p:nvSpPr>
        <p:spPr>
          <a:xfrm>
            <a:off x="6109699" y="872595"/>
            <a:ext cx="4524434" cy="910678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建立高频欠自由度场景下的信道模型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建立资源受限通信感知通用信号模型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分析并选取通信和感知普适性能指标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CEBB4CB3-1A6D-4333-8DA3-80E89F3133E9}"/>
              </a:ext>
            </a:extLst>
          </p:cNvPr>
          <p:cNvSpPr/>
          <p:nvPr/>
        </p:nvSpPr>
        <p:spPr>
          <a:xfrm>
            <a:off x="5378450" y="2636837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可选过程 38">
            <a:extLst>
              <a:ext uri="{FF2B5EF4-FFF2-40B4-BE49-F238E27FC236}">
                <a16:creationId xmlns:a16="http://schemas.microsoft.com/office/drawing/2014/main" id="{0E313126-2691-4810-86B2-071CAD9375DE}"/>
              </a:ext>
            </a:extLst>
          </p:cNvPr>
          <p:cNvSpPr/>
          <p:nvPr/>
        </p:nvSpPr>
        <p:spPr>
          <a:xfrm>
            <a:off x="6095999" y="2360082"/>
            <a:ext cx="4538134" cy="783167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刻画通信感知融合系统的性能可达域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分析上述性能可达域的重要几何性质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E340D156-6FF0-446B-BB59-A5343E3EAF98}"/>
              </a:ext>
            </a:extLst>
          </p:cNvPr>
          <p:cNvSpPr/>
          <p:nvPr/>
        </p:nvSpPr>
        <p:spPr>
          <a:xfrm>
            <a:off x="5378450" y="4032758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可选过程 40">
            <a:extLst>
              <a:ext uri="{FF2B5EF4-FFF2-40B4-BE49-F238E27FC236}">
                <a16:creationId xmlns:a16="http://schemas.microsoft.com/office/drawing/2014/main" id="{0351CE13-64FF-4451-B8AE-C5234BA89325}"/>
              </a:ext>
            </a:extLst>
          </p:cNvPr>
          <p:cNvSpPr/>
          <p:nvPr/>
        </p:nvSpPr>
        <p:spPr>
          <a:xfrm>
            <a:off x="6102848" y="3754439"/>
            <a:ext cx="4531285" cy="783167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分析通信感知性能边界的通用刻画方法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寻找非凸可行性问题的高质量次优解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5ED881DF-FDF5-4F6F-B6AC-F12404BE220C}"/>
              </a:ext>
            </a:extLst>
          </p:cNvPr>
          <p:cNvSpPr/>
          <p:nvPr/>
        </p:nvSpPr>
        <p:spPr>
          <a:xfrm>
            <a:off x="5378449" y="5483742"/>
            <a:ext cx="717550" cy="22965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8F42B5AA-3AD9-4953-AE0B-7CE822A66157}"/>
              </a:ext>
            </a:extLst>
          </p:cNvPr>
          <p:cNvSpPr/>
          <p:nvPr/>
        </p:nvSpPr>
        <p:spPr>
          <a:xfrm>
            <a:off x="6109699" y="5132908"/>
            <a:ext cx="4531285" cy="931325"/>
          </a:xfrm>
          <a:prstGeom prst="flowChartAlternateProcess">
            <a:avLst/>
          </a:prstGeom>
          <a:solidFill>
            <a:srgbClr val="F8CBAD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分析多基站之间的相互协作和相互干扰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松弛非凸的二进制约束和块对角约束</a:t>
            </a:r>
            <a:endParaRPr lang="en-US" altLang="zh-CN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提出基于分支定界法的低复杂度算法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FD5F93BC-3E4F-48DA-A184-20039424DA3B}"/>
              </a:ext>
            </a:extLst>
          </p:cNvPr>
          <p:cNvSpPr/>
          <p:nvPr/>
        </p:nvSpPr>
        <p:spPr>
          <a:xfrm rot="5400000">
            <a:off x="3639074" y="3246452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61E372D2-917F-480A-BE79-FCA5F971CF1D}"/>
              </a:ext>
            </a:extLst>
          </p:cNvPr>
          <p:cNvSpPr/>
          <p:nvPr/>
        </p:nvSpPr>
        <p:spPr>
          <a:xfrm rot="5400000">
            <a:off x="3639074" y="1833036"/>
            <a:ext cx="627599" cy="404283"/>
          </a:xfrm>
          <a:prstGeom prst="rightArrow">
            <a:avLst/>
          </a:prstGeom>
          <a:solidFill>
            <a:srgbClr val="C5E0B4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1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71EEC1-FA3C-402E-BC86-2218D6C94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86" y="1151025"/>
            <a:ext cx="7684245" cy="498957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9234E1-F583-4BC6-A48A-3D572281D9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2717" y="3043222"/>
            <a:ext cx="282808" cy="28280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9E784B1-3AEF-4BD6-9B38-931390C91B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91891" y="1411734"/>
            <a:ext cx="282808" cy="28280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5786839-A9D5-44A3-927D-2CB46B600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01313" y="3957751"/>
            <a:ext cx="282808" cy="28280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351962B-350A-48B6-8BCA-5600310800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49602" y="5447594"/>
            <a:ext cx="282808" cy="28280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0BFBD37-E214-4CB9-973B-6D400269AB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08198" y="1705544"/>
            <a:ext cx="282808" cy="28280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E07BC3D-6D03-4C73-9CD3-9FFFB2B0A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81125" y="3363005"/>
            <a:ext cx="282808" cy="282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E244AD-8F1B-49A8-B7A5-F5A907AC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02" y="2918512"/>
            <a:ext cx="324815" cy="47685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4400CF-F8FA-44F8-9B49-D47C461F9C3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294340" y="2020316"/>
            <a:ext cx="1089781" cy="102290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293B64B-6D59-4CEE-BF08-AB455462FBA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280187" y="2066365"/>
            <a:ext cx="962530" cy="1891386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764390B-7B99-4E63-A18A-0CA620FD1098}"/>
              </a:ext>
            </a:extLst>
          </p:cNvPr>
          <p:cNvCxnSpPr>
            <a:cxnSpLocks/>
          </p:cNvCxnSpPr>
          <p:nvPr/>
        </p:nvCxnSpPr>
        <p:spPr>
          <a:xfrm flipH="1" flipV="1">
            <a:off x="4507232" y="3312618"/>
            <a:ext cx="872763" cy="159026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DA4DDF5-EE6B-4837-8BA2-A67EC7DCC10F}"/>
              </a:ext>
            </a:extLst>
          </p:cNvPr>
          <p:cNvCxnSpPr>
            <a:cxnSpLocks/>
          </p:cNvCxnSpPr>
          <p:nvPr/>
        </p:nvCxnSpPr>
        <p:spPr>
          <a:xfrm flipH="1" flipV="1">
            <a:off x="4353248" y="4235450"/>
            <a:ext cx="1020310" cy="770349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CD7BDE6-5E5F-43C0-9C2B-B21474602F8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902422" y="5005799"/>
            <a:ext cx="888584" cy="441795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8DEC52B-042A-48F5-85AD-DD919B26C501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3311970" y="1553138"/>
            <a:ext cx="579921" cy="43521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A4BA56C-FE9D-4C77-BA32-CC10690538AA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934249" y="3645813"/>
            <a:ext cx="1088280" cy="1307452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F59ABF3-9C39-48CB-B947-9B7461B0279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022529" y="2066365"/>
            <a:ext cx="785352" cy="129664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63F59BA-FBCC-454B-9247-363FA7CF2FD5}"/>
              </a:ext>
            </a:extLst>
          </p:cNvPr>
          <p:cNvCxnSpPr>
            <a:cxnSpLocks/>
            <a:endCxn id="32" idx="1"/>
          </p:cNvCxnSpPr>
          <p:nvPr/>
        </p:nvCxnSpPr>
        <p:spPr>
          <a:xfrm flipH="1" flipV="1">
            <a:off x="6791006" y="1846948"/>
            <a:ext cx="1029570" cy="118878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517486FD-C582-4336-B5B7-8831E339F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648" y="1924961"/>
            <a:ext cx="659534" cy="873272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F964ADF0-C586-462C-856B-D936B1EFF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634" y="1924961"/>
            <a:ext cx="659534" cy="873272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868C88D3-95D7-4E9E-AC45-A1190EDF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542" y="4902878"/>
            <a:ext cx="659534" cy="873272"/>
          </a:xfrm>
          <a:prstGeom prst="rect">
            <a:avLst/>
          </a:prstGeom>
        </p:spPr>
      </p:pic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D190595-1EE8-4CCB-AC3E-0DAEDADB044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94340" y="2020316"/>
            <a:ext cx="2179562" cy="1136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1F3EEC0-26AC-47AC-8BC9-4655B829886D}"/>
              </a:ext>
            </a:extLst>
          </p:cNvPr>
          <p:cNvCxnSpPr>
            <a:cxnSpLocks/>
          </p:cNvCxnSpPr>
          <p:nvPr/>
        </p:nvCxnSpPr>
        <p:spPr>
          <a:xfrm>
            <a:off x="3315501" y="1977985"/>
            <a:ext cx="2179562" cy="1136625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B0B275A-DBEF-4DF7-98F3-477461DF4D11}"/>
              </a:ext>
            </a:extLst>
          </p:cNvPr>
          <p:cNvCxnSpPr>
            <a:cxnSpLocks/>
            <a:stCxn id="96" idx="0"/>
            <a:endCxn id="5" idx="2"/>
          </p:cNvCxnSpPr>
          <p:nvPr/>
        </p:nvCxnSpPr>
        <p:spPr>
          <a:xfrm flipV="1">
            <a:off x="5636309" y="3395369"/>
            <a:ext cx="1" cy="1507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B09DA92A-E591-4B4F-9F7B-60740B288679}"/>
              </a:ext>
            </a:extLst>
          </p:cNvPr>
          <p:cNvCxnSpPr>
            <a:cxnSpLocks/>
          </p:cNvCxnSpPr>
          <p:nvPr/>
        </p:nvCxnSpPr>
        <p:spPr>
          <a:xfrm flipV="1">
            <a:off x="5682876" y="3391141"/>
            <a:ext cx="1" cy="1507509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B2B30999-FCEB-4531-8FFF-D8920A9225C2}"/>
              </a:ext>
            </a:extLst>
          </p:cNvPr>
          <p:cNvCxnSpPr>
            <a:cxnSpLocks/>
          </p:cNvCxnSpPr>
          <p:nvPr/>
        </p:nvCxnSpPr>
        <p:spPr>
          <a:xfrm flipH="1">
            <a:off x="5798717" y="2032169"/>
            <a:ext cx="2021859" cy="11247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95AD89D-731B-43DA-A22E-9786DC147EB5}"/>
              </a:ext>
            </a:extLst>
          </p:cNvPr>
          <p:cNvCxnSpPr>
            <a:cxnSpLocks/>
          </p:cNvCxnSpPr>
          <p:nvPr/>
        </p:nvCxnSpPr>
        <p:spPr>
          <a:xfrm flipH="1">
            <a:off x="5777548" y="1977985"/>
            <a:ext cx="2043028" cy="1132393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图片 132">
            <a:extLst>
              <a:ext uri="{FF2B5EF4-FFF2-40B4-BE49-F238E27FC236}">
                <a16:creationId xmlns:a16="http://schemas.microsoft.com/office/drawing/2014/main" id="{B2D2BCE9-78BB-4A66-8803-490B7177E0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30" y="3735592"/>
            <a:ext cx="830159" cy="885032"/>
          </a:xfrm>
          <a:prstGeom prst="rect">
            <a:avLst/>
          </a:prstGeom>
          <a:scene3d>
            <a:camera prst="orthographicFront">
              <a:rot lat="2100004" lon="21599978" rev="21599981"/>
            </a:camera>
            <a:lightRig rig="threePt" dir="t"/>
          </a:scene3d>
        </p:spPr>
      </p:pic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0227AD3A-A15E-4F27-883D-8300A022E392}"/>
              </a:ext>
            </a:extLst>
          </p:cNvPr>
          <p:cNvCxnSpPr>
            <a:cxnSpLocks/>
          </p:cNvCxnSpPr>
          <p:nvPr/>
        </p:nvCxnSpPr>
        <p:spPr>
          <a:xfrm>
            <a:off x="1356632" y="4506686"/>
            <a:ext cx="4117270" cy="832828"/>
          </a:xfrm>
          <a:prstGeom prst="bentConnector3">
            <a:avLst>
              <a:gd name="adj1" fmla="val 3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5A6EE2E9-6760-4B53-BA64-BDAD89A40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5937" y="2374770"/>
            <a:ext cx="1490585" cy="1464240"/>
          </a:xfrm>
          <a:prstGeom prst="bentConnector3">
            <a:avLst>
              <a:gd name="adj1" fmla="val 100208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29366725-958B-4F55-8033-46F0B6699AFC}"/>
              </a:ext>
            </a:extLst>
          </p:cNvPr>
          <p:cNvCxnSpPr/>
          <p:nvPr/>
        </p:nvCxnSpPr>
        <p:spPr>
          <a:xfrm flipV="1">
            <a:off x="1379109" y="944336"/>
            <a:ext cx="0" cy="14172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5AD9E08B-30D7-4E5B-83D1-B7A2928E0D4F}"/>
              </a:ext>
            </a:extLst>
          </p:cNvPr>
          <p:cNvCxnSpPr>
            <a:cxnSpLocks/>
          </p:cNvCxnSpPr>
          <p:nvPr/>
        </p:nvCxnSpPr>
        <p:spPr>
          <a:xfrm flipH="1">
            <a:off x="1377900" y="947054"/>
            <a:ext cx="7473396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E8CBECA-31CE-47C5-9450-649E1DBD1EAD}"/>
              </a:ext>
            </a:extLst>
          </p:cNvPr>
          <p:cNvCxnSpPr/>
          <p:nvPr/>
        </p:nvCxnSpPr>
        <p:spPr>
          <a:xfrm flipV="1">
            <a:off x="8848575" y="941433"/>
            <a:ext cx="0" cy="14172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77C5056-8BB7-4C70-8986-5AB77E95D1DD}"/>
              </a:ext>
            </a:extLst>
          </p:cNvPr>
          <p:cNvCxnSpPr>
            <a:cxnSpLocks/>
          </p:cNvCxnSpPr>
          <p:nvPr/>
        </p:nvCxnSpPr>
        <p:spPr>
          <a:xfrm flipH="1">
            <a:off x="8272235" y="2353126"/>
            <a:ext cx="57815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44116123-A735-46C1-8F5F-CC1DF3FB9A92}"/>
              </a:ext>
            </a:extLst>
          </p:cNvPr>
          <p:cNvCxnSpPr>
            <a:cxnSpLocks/>
          </p:cNvCxnSpPr>
          <p:nvPr/>
        </p:nvCxnSpPr>
        <p:spPr>
          <a:xfrm flipH="1">
            <a:off x="8511573" y="4148945"/>
            <a:ext cx="578154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484CC95-D694-407D-9900-F031B9B57EAE}"/>
              </a:ext>
            </a:extLst>
          </p:cNvPr>
          <p:cNvSpPr txBox="1"/>
          <p:nvPr/>
        </p:nvSpPr>
        <p:spPr>
          <a:xfrm>
            <a:off x="1478421" y="3994768"/>
            <a:ext cx="877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服务器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7EF4C8F-5C04-418A-8FE5-C657C14FA215}"/>
              </a:ext>
            </a:extLst>
          </p:cNvPr>
          <p:cNvSpPr txBox="1"/>
          <p:nvPr/>
        </p:nvSpPr>
        <p:spPr>
          <a:xfrm>
            <a:off x="5097567" y="2623002"/>
            <a:ext cx="1119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感知目标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1A8D20E2-A726-45F7-B22A-09FCC99D049C}"/>
              </a:ext>
            </a:extLst>
          </p:cNvPr>
          <p:cNvSpPr txBox="1"/>
          <p:nvPr/>
        </p:nvSpPr>
        <p:spPr>
          <a:xfrm>
            <a:off x="9066044" y="3964279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前向链路</a:t>
            </a:r>
            <a:endParaRPr lang="zh-CN" altLang="en-US" dirty="0"/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28B0173E-D1EB-4065-B47F-C37E3E106B8A}"/>
              </a:ext>
            </a:extLst>
          </p:cNvPr>
          <p:cNvCxnSpPr>
            <a:cxnSpLocks/>
          </p:cNvCxnSpPr>
          <p:nvPr/>
        </p:nvCxnSpPr>
        <p:spPr>
          <a:xfrm flipH="1">
            <a:off x="8511573" y="4515016"/>
            <a:ext cx="578154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F90AD89-67CD-4159-BF52-9AFFEA5B8211}"/>
              </a:ext>
            </a:extLst>
          </p:cNvPr>
          <p:cNvSpPr txBox="1"/>
          <p:nvPr/>
        </p:nvSpPr>
        <p:spPr>
          <a:xfrm>
            <a:off x="9066044" y="4330350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通信信号</a:t>
            </a:r>
            <a:endParaRPr lang="zh-CN" altLang="en-US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C245459-1DE8-45AE-9136-121B97D2E009}"/>
              </a:ext>
            </a:extLst>
          </p:cNvPr>
          <p:cNvCxnSpPr>
            <a:cxnSpLocks/>
          </p:cNvCxnSpPr>
          <p:nvPr/>
        </p:nvCxnSpPr>
        <p:spPr>
          <a:xfrm flipH="1">
            <a:off x="8511573" y="4883094"/>
            <a:ext cx="578154" cy="0"/>
          </a:xfrm>
          <a:prstGeom prst="line">
            <a:avLst/>
          </a:prstGeom>
          <a:ln w="19050">
            <a:solidFill>
              <a:srgbClr val="4472C4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3A83CEEF-24AD-4677-ABA3-4F4C33B4B544}"/>
              </a:ext>
            </a:extLst>
          </p:cNvPr>
          <p:cNvSpPr txBox="1"/>
          <p:nvPr/>
        </p:nvSpPr>
        <p:spPr>
          <a:xfrm>
            <a:off x="9066044" y="4698428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干扰信号</a:t>
            </a:r>
            <a:endParaRPr lang="zh-CN" altLang="en-US" dirty="0"/>
          </a:p>
        </p:txBody>
      </p: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98AB929-EA3C-4B79-8EC8-5A84AF6C8525}"/>
              </a:ext>
            </a:extLst>
          </p:cNvPr>
          <p:cNvCxnSpPr>
            <a:cxnSpLocks/>
          </p:cNvCxnSpPr>
          <p:nvPr/>
        </p:nvCxnSpPr>
        <p:spPr>
          <a:xfrm flipH="1">
            <a:off x="8511573" y="5245905"/>
            <a:ext cx="578154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5821B12-BB87-4C53-B8CC-62D824BC1BD9}"/>
              </a:ext>
            </a:extLst>
          </p:cNvPr>
          <p:cNvSpPr txBox="1"/>
          <p:nvPr/>
        </p:nvSpPr>
        <p:spPr>
          <a:xfrm>
            <a:off x="9066044" y="5061239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感知信号</a:t>
            </a:r>
            <a:endParaRPr lang="zh-CN" altLang="en-US" dirty="0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57AB8574-D428-4D2D-9858-F05F0F4D3F12}"/>
              </a:ext>
            </a:extLst>
          </p:cNvPr>
          <p:cNvCxnSpPr>
            <a:cxnSpLocks/>
          </p:cNvCxnSpPr>
          <p:nvPr/>
        </p:nvCxnSpPr>
        <p:spPr>
          <a:xfrm flipH="1">
            <a:off x="8511573" y="5587857"/>
            <a:ext cx="578154" cy="0"/>
          </a:xfrm>
          <a:prstGeom prst="line">
            <a:avLst/>
          </a:prstGeom>
          <a:ln w="19050">
            <a:solidFill>
              <a:srgbClr val="FF0000"/>
            </a:solidFill>
            <a:prstDash val="dash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72B76DD-60E2-449C-9878-68802040D542}"/>
              </a:ext>
            </a:extLst>
          </p:cNvPr>
          <p:cNvSpPr txBox="1"/>
          <p:nvPr/>
        </p:nvSpPr>
        <p:spPr>
          <a:xfrm>
            <a:off x="9066044" y="5403191"/>
            <a:ext cx="11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回波信号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5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单圆角 6">
            <a:extLst>
              <a:ext uri="{FF2B5EF4-FFF2-40B4-BE49-F238E27FC236}">
                <a16:creationId xmlns:a16="http://schemas.microsoft.com/office/drawing/2014/main" id="{DB4A4151-7236-4403-9C97-D4E55E7C7CDD}"/>
              </a:ext>
            </a:extLst>
          </p:cNvPr>
          <p:cNvSpPr/>
          <p:nvPr/>
        </p:nvSpPr>
        <p:spPr>
          <a:xfrm>
            <a:off x="3238499" y="2832314"/>
            <a:ext cx="3152771" cy="2184398"/>
          </a:xfrm>
          <a:prstGeom prst="round1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3F176DA-402B-4EEB-8869-47DB6EB24397}"/>
              </a:ext>
            </a:extLst>
          </p:cNvPr>
          <p:cNvCxnSpPr/>
          <p:nvPr/>
        </p:nvCxnSpPr>
        <p:spPr>
          <a:xfrm>
            <a:off x="3238500" y="5016500"/>
            <a:ext cx="49735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FCFB82C-D7E8-4595-8AB3-306D511E6520}"/>
              </a:ext>
            </a:extLst>
          </p:cNvPr>
          <p:cNvCxnSpPr/>
          <p:nvPr/>
        </p:nvCxnSpPr>
        <p:spPr>
          <a:xfrm flipV="1">
            <a:off x="3238500" y="2019300"/>
            <a:ext cx="0" cy="2997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A1F426-BC50-436B-B578-5567123F1F99}"/>
                  </a:ext>
                </a:extLst>
              </p:cNvPr>
              <p:cNvSpPr txBox="1"/>
              <p:nvPr/>
            </p:nvSpPr>
            <p:spPr>
              <a:xfrm>
                <a:off x="7133866" y="4551271"/>
                <a:ext cx="1996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通信性能指标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comm</m:t>
                        </m:r>
                      </m:sup>
                    </m:sSup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A1F426-BC50-436B-B578-5567123F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866" y="4551271"/>
                <a:ext cx="1996893" cy="338554"/>
              </a:xfrm>
              <a:prstGeom prst="rect">
                <a:avLst/>
              </a:prstGeom>
              <a:blipFill>
                <a:blip r:embed="rId2"/>
                <a:stretch>
                  <a:fillRect l="-1524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578EC8-3B38-43FC-9B3C-274F737FBF40}"/>
                  </a:ext>
                </a:extLst>
              </p:cNvPr>
              <p:cNvSpPr txBox="1"/>
              <p:nvPr/>
            </p:nvSpPr>
            <p:spPr>
              <a:xfrm>
                <a:off x="3334608" y="1919360"/>
                <a:ext cx="1878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感知性能指标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b="0" i="0" kern="100" smtClean="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sens</m:t>
                        </m:r>
                      </m:sup>
                    </m:sSup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578EC8-3B38-43FC-9B3C-274F737F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08" y="1919360"/>
                <a:ext cx="1878271" cy="338554"/>
              </a:xfrm>
              <a:prstGeom prst="rect">
                <a:avLst/>
              </a:prstGeom>
              <a:blipFill>
                <a:blip r:embed="rId3"/>
                <a:stretch>
                  <a:fillRect l="-1623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C9FFBA87-C3C1-4B41-BA14-4DEE5CCCE2AA}"/>
              </a:ext>
            </a:extLst>
          </p:cNvPr>
          <p:cNvSpPr/>
          <p:nvPr/>
        </p:nvSpPr>
        <p:spPr>
          <a:xfrm>
            <a:off x="3916464" y="4555489"/>
            <a:ext cx="75722" cy="71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E33ADBB-2CE2-4A64-BD6C-1A495214080D}"/>
              </a:ext>
            </a:extLst>
          </p:cNvPr>
          <p:cNvSpPr/>
          <p:nvPr/>
        </p:nvSpPr>
        <p:spPr>
          <a:xfrm>
            <a:off x="6153389" y="2377819"/>
            <a:ext cx="75722" cy="71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285AC94-B0DC-42B3-92DC-A0DE5DC6D823}"/>
              </a:ext>
            </a:extLst>
          </p:cNvPr>
          <p:cNvCxnSpPr>
            <a:stCxn id="12" idx="7"/>
            <a:endCxn id="13" idx="3"/>
          </p:cNvCxnSpPr>
          <p:nvPr/>
        </p:nvCxnSpPr>
        <p:spPr>
          <a:xfrm flipV="1">
            <a:off x="3981097" y="2438659"/>
            <a:ext cx="2183381" cy="21272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6C2173-B8D1-4921-AE60-73732C9333BB}"/>
                  </a:ext>
                </a:extLst>
              </p:cNvPr>
              <p:cNvSpPr txBox="1"/>
              <p:nvPr/>
            </p:nvSpPr>
            <p:spPr>
              <a:xfrm>
                <a:off x="3885125" y="4619119"/>
                <a:ext cx="187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6C2173-B8D1-4921-AE60-73732C933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125" y="4619119"/>
                <a:ext cx="187551" cy="276999"/>
              </a:xfrm>
              <a:prstGeom prst="rect">
                <a:avLst/>
              </a:prstGeom>
              <a:blipFill>
                <a:blip r:embed="rId4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935A41A-B994-478A-994B-5C4877504C77}"/>
                  </a:ext>
                </a:extLst>
              </p:cNvPr>
              <p:cNvSpPr txBox="1"/>
              <p:nvPr/>
            </p:nvSpPr>
            <p:spPr>
              <a:xfrm>
                <a:off x="5882060" y="2030414"/>
                <a:ext cx="69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935A41A-B994-478A-994B-5C4877504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060" y="2030414"/>
                <a:ext cx="694101" cy="276999"/>
              </a:xfrm>
              <a:prstGeom prst="rect">
                <a:avLst/>
              </a:prstGeom>
              <a:blipFill>
                <a:blip r:embed="rId5"/>
                <a:stretch>
                  <a:fillRect l="-2632" r="-438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0A0AAD-CAEE-4323-A333-C75858D4C50E}"/>
                  </a:ext>
                </a:extLst>
              </p:cNvPr>
              <p:cNvSpPr txBox="1"/>
              <p:nvPr/>
            </p:nvSpPr>
            <p:spPr>
              <a:xfrm>
                <a:off x="3818601" y="4004773"/>
                <a:ext cx="160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C0A0AAD-CAEE-4323-A333-C75858D4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01" y="4004773"/>
                <a:ext cx="160300" cy="276999"/>
              </a:xfrm>
              <a:prstGeom prst="rect">
                <a:avLst/>
              </a:prstGeom>
              <a:blipFill>
                <a:blip r:embed="rId6"/>
                <a:stretch>
                  <a:fillRect l="-25926" r="-25926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3690E3-8C59-4008-B9D6-15ABFD97E11C}"/>
              </a:ext>
            </a:extLst>
          </p:cNvPr>
          <p:cNvCxnSpPr/>
          <p:nvPr/>
        </p:nvCxnSpPr>
        <p:spPr>
          <a:xfrm flipV="1">
            <a:off x="3854580" y="4095859"/>
            <a:ext cx="300414" cy="2750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星形: 五角 18">
            <a:extLst>
              <a:ext uri="{FF2B5EF4-FFF2-40B4-BE49-F238E27FC236}">
                <a16:creationId xmlns:a16="http://schemas.microsoft.com/office/drawing/2014/main" id="{2A4A27B6-742A-43BA-AF52-DC70F597FE24}"/>
              </a:ext>
            </a:extLst>
          </p:cNvPr>
          <p:cNvSpPr/>
          <p:nvPr/>
        </p:nvSpPr>
        <p:spPr>
          <a:xfrm>
            <a:off x="5621605" y="2803739"/>
            <a:ext cx="150677" cy="15701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20AE5B7-0818-45E0-B922-BC035D37FFFF}"/>
              </a:ext>
            </a:extLst>
          </p:cNvPr>
          <p:cNvCxnSpPr/>
          <p:nvPr/>
        </p:nvCxnSpPr>
        <p:spPr>
          <a:xfrm>
            <a:off x="7085359" y="2611310"/>
            <a:ext cx="49266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3D3FD2F-378B-48F1-A2C8-472437EEB792}"/>
                  </a:ext>
                </a:extLst>
              </p:cNvPr>
              <p:cNvSpPr txBox="1"/>
              <p:nvPr/>
            </p:nvSpPr>
            <p:spPr>
              <a:xfrm>
                <a:off x="7736352" y="2406394"/>
                <a:ext cx="1535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Pareto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边界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</m:e>
                      <m:sup>
                        <m:r>
                          <a:rPr lang="en-US" altLang="zh-CN" sz="1600" i="1" kern="100">
                            <a:effectLst/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1600" i="1" kern="10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ℛ</m:t>
                    </m:r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3D3FD2F-378B-48F1-A2C8-472437EE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352" y="2406394"/>
                <a:ext cx="1535976" cy="338554"/>
              </a:xfrm>
              <a:prstGeom prst="rect">
                <a:avLst/>
              </a:prstGeom>
              <a:blipFill>
                <a:blip r:embed="rId7"/>
                <a:stretch>
                  <a:fillRect l="-1984"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星形: 五角 24">
            <a:extLst>
              <a:ext uri="{FF2B5EF4-FFF2-40B4-BE49-F238E27FC236}">
                <a16:creationId xmlns:a16="http://schemas.microsoft.com/office/drawing/2014/main" id="{C722CB39-907C-4671-BA8B-EFE2727A97A8}"/>
              </a:ext>
            </a:extLst>
          </p:cNvPr>
          <p:cNvSpPr/>
          <p:nvPr/>
        </p:nvSpPr>
        <p:spPr>
          <a:xfrm>
            <a:off x="7280875" y="2951659"/>
            <a:ext cx="150677" cy="157013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0D88F8-B570-479F-AD66-7368CC816109}"/>
              </a:ext>
            </a:extLst>
          </p:cNvPr>
          <p:cNvSpPr txBox="1"/>
          <p:nvPr/>
        </p:nvSpPr>
        <p:spPr>
          <a:xfrm>
            <a:off x="7705918" y="283231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最优解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533A21-FD95-46EE-8EAB-95A22232BE90}"/>
              </a:ext>
            </a:extLst>
          </p:cNvPr>
          <p:cNvSpPr/>
          <p:nvPr/>
        </p:nvSpPr>
        <p:spPr>
          <a:xfrm>
            <a:off x="7085359" y="1996752"/>
            <a:ext cx="541710" cy="289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F482ACC-19C5-4979-BE77-FADA970C4A95}"/>
                  </a:ext>
                </a:extLst>
              </p:cNvPr>
              <p:cNvSpPr txBox="1"/>
              <p:nvPr/>
            </p:nvSpPr>
            <p:spPr>
              <a:xfrm>
                <a:off x="7705919" y="1917157"/>
                <a:ext cx="13609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可达性能域</a:t>
                </a:r>
                <a14:m>
                  <m:oMath xmlns:m="http://schemas.openxmlformats.org/officeDocument/2006/math">
                    <m:r>
                      <a:rPr lang="en-US" altLang="zh-CN" sz="1600" i="1" kern="10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ℛ</m:t>
                    </m:r>
                  </m:oMath>
                </a14:m>
                <a:endPara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F482ACC-19C5-4979-BE77-FADA970C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919" y="1917157"/>
                <a:ext cx="1360942" cy="338554"/>
              </a:xfrm>
              <a:prstGeom prst="rect">
                <a:avLst/>
              </a:prstGeom>
              <a:blipFill>
                <a:blip r:embed="rId8"/>
                <a:stretch>
                  <a:fillRect l="-2242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A54C8E9-D058-45A6-B162-E2828A2CD8A7}"/>
                  </a:ext>
                </a:extLst>
              </p:cNvPr>
              <p:cNvSpPr txBox="1"/>
              <p:nvPr/>
            </p:nvSpPr>
            <p:spPr>
              <a:xfrm>
                <a:off x="3006064" y="5019388"/>
                <a:ext cx="232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A54C8E9-D058-45A6-B162-E2828A2CD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064" y="5019388"/>
                <a:ext cx="232435" cy="276999"/>
              </a:xfrm>
              <a:prstGeom prst="rect">
                <a:avLst/>
              </a:prstGeom>
              <a:blipFill>
                <a:blip r:embed="rId9"/>
                <a:stretch>
                  <a:fillRect l="-18421" r="-2105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18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7138E128-C46A-4396-AAFB-37B9F33F73E3}"/>
              </a:ext>
            </a:extLst>
          </p:cNvPr>
          <p:cNvSpPr/>
          <p:nvPr/>
        </p:nvSpPr>
        <p:spPr>
          <a:xfrm>
            <a:off x="6415341" y="261256"/>
            <a:ext cx="2708364" cy="5617028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9988F5-A9FD-4379-94C2-0DE6729E1199}"/>
                  </a:ext>
                </a:extLst>
              </p:cNvPr>
              <p:cNvSpPr/>
              <p:nvPr/>
            </p:nvSpPr>
            <p:spPr>
              <a:xfrm>
                <a:off x="3563262" y="1471751"/>
                <a:ext cx="1785257" cy="6792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选择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C9988F5-A9FD-4379-94C2-0DE6729E1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262" y="1471751"/>
                <a:ext cx="1785257" cy="67926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555A27E7-FF31-4B3C-AC18-48175CE6C3D0}"/>
                  </a:ext>
                </a:extLst>
              </p:cNvPr>
              <p:cNvSpPr/>
              <p:nvPr/>
            </p:nvSpPr>
            <p:spPr>
              <a:xfrm>
                <a:off x="3554553" y="2621282"/>
                <a:ext cx="1785257" cy="792480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遍历全部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𝒕</m:t>
                    </m:r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555A27E7-FF31-4B3C-AC18-48175CE6C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553" y="2621282"/>
                <a:ext cx="1785257" cy="792480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89DF6FF5-23AB-45EF-8DA0-6F11B8E411E7}"/>
                  </a:ext>
                </a:extLst>
              </p:cNvPr>
              <p:cNvSpPr/>
              <p:nvPr/>
            </p:nvSpPr>
            <p:spPr>
              <a:xfrm>
                <a:off x="6837682" y="383174"/>
                <a:ext cx="1785257" cy="6792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选择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𝛿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89DF6FF5-23AB-45EF-8DA0-6F11B8E41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682" y="383174"/>
                <a:ext cx="1785257" cy="67926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694B8B0-7A5E-4CB6-A4A0-48E4271E37FE}"/>
              </a:ext>
            </a:extLst>
          </p:cNvPr>
          <p:cNvSpPr/>
          <p:nvPr/>
        </p:nvSpPr>
        <p:spPr>
          <a:xfrm>
            <a:off x="6837682" y="1532705"/>
            <a:ext cx="1785257" cy="67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求解可行性验证问题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01F0DD6A-42D8-4678-ADF5-9B97B9743330}"/>
                  </a:ext>
                </a:extLst>
              </p:cNvPr>
              <p:cNvSpPr/>
              <p:nvPr/>
            </p:nvSpPr>
            <p:spPr>
              <a:xfrm>
                <a:off x="6833320" y="2682236"/>
                <a:ext cx="1785257" cy="6792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二分法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更新</m:t>
                    </m:r>
                    <m:r>
                      <a:rPr lang="zh-CN" alt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𝛿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01F0DD6A-42D8-4678-ADF5-9B97B9743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20" y="2682236"/>
                <a:ext cx="1785257" cy="67926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流程图: 决策 39">
            <a:extLst>
              <a:ext uri="{FF2B5EF4-FFF2-40B4-BE49-F238E27FC236}">
                <a16:creationId xmlns:a16="http://schemas.microsoft.com/office/drawing/2014/main" id="{43667BDB-3188-4E6F-9E62-8A09D0CC841F}"/>
              </a:ext>
            </a:extLst>
          </p:cNvPr>
          <p:cNvSpPr/>
          <p:nvPr/>
        </p:nvSpPr>
        <p:spPr>
          <a:xfrm>
            <a:off x="6833320" y="3831767"/>
            <a:ext cx="1785257" cy="79248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收敛？</a:t>
            </a:r>
            <a:endParaRPr lang="zh-CN" altLang="en-US" b="1" dirty="0">
              <a:solidFill>
                <a:sysClr val="windowText" lastClr="00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8511DE2-2661-42AA-A475-CEB02F69BA3A}"/>
              </a:ext>
            </a:extLst>
          </p:cNvPr>
          <p:cNvSpPr/>
          <p:nvPr/>
        </p:nvSpPr>
        <p:spPr>
          <a:xfrm>
            <a:off x="3554553" y="3875319"/>
            <a:ext cx="1785257" cy="6792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刻画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Pareto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性能边界上的一点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ConnectLine">
            <a:extLst>
              <a:ext uri="{FF2B5EF4-FFF2-40B4-BE49-F238E27FC236}">
                <a16:creationId xmlns:a16="http://schemas.microsoft.com/office/drawing/2014/main" id="{9C26308D-A285-47DC-8CD0-72B4636B8272}"/>
              </a:ext>
            </a:extLst>
          </p:cNvPr>
          <p:cNvSpPr/>
          <p:nvPr/>
        </p:nvSpPr>
        <p:spPr>
          <a:xfrm>
            <a:off x="4455890" y="2159724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78" name="ConnectLine">
            <a:extLst>
              <a:ext uri="{FF2B5EF4-FFF2-40B4-BE49-F238E27FC236}">
                <a16:creationId xmlns:a16="http://schemas.microsoft.com/office/drawing/2014/main" id="{083864CF-3470-47F5-8124-0A243A504C0C}"/>
              </a:ext>
            </a:extLst>
          </p:cNvPr>
          <p:cNvSpPr/>
          <p:nvPr/>
        </p:nvSpPr>
        <p:spPr>
          <a:xfrm>
            <a:off x="4456977" y="3409411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79" name="ConnectLine">
            <a:extLst>
              <a:ext uri="{FF2B5EF4-FFF2-40B4-BE49-F238E27FC236}">
                <a16:creationId xmlns:a16="http://schemas.microsoft.com/office/drawing/2014/main" id="{2DE008AD-8695-4F27-9BA6-063D84C8AEAA}"/>
              </a:ext>
            </a:extLst>
          </p:cNvPr>
          <p:cNvSpPr/>
          <p:nvPr/>
        </p:nvSpPr>
        <p:spPr>
          <a:xfrm>
            <a:off x="7733532" y="1071148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80" name="ConnectLine">
            <a:extLst>
              <a:ext uri="{FF2B5EF4-FFF2-40B4-BE49-F238E27FC236}">
                <a16:creationId xmlns:a16="http://schemas.microsoft.com/office/drawing/2014/main" id="{6EF4A24A-9A92-42D7-8A17-1E5C147949C7}"/>
              </a:ext>
            </a:extLst>
          </p:cNvPr>
          <p:cNvSpPr/>
          <p:nvPr/>
        </p:nvSpPr>
        <p:spPr>
          <a:xfrm>
            <a:off x="7733533" y="3361505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81" name="ConnectLine">
            <a:extLst>
              <a:ext uri="{FF2B5EF4-FFF2-40B4-BE49-F238E27FC236}">
                <a16:creationId xmlns:a16="http://schemas.microsoft.com/office/drawing/2014/main" id="{F1F7EA00-DE89-445C-AA79-1ACDB350DE83}"/>
              </a:ext>
            </a:extLst>
          </p:cNvPr>
          <p:cNvSpPr/>
          <p:nvPr/>
        </p:nvSpPr>
        <p:spPr>
          <a:xfrm>
            <a:off x="7725948" y="2211971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F208A2C8-CFDF-44E8-85CF-C0F97AE32D8F}"/>
              </a:ext>
            </a:extLst>
          </p:cNvPr>
          <p:cNvCxnSpPr>
            <a:cxnSpLocks/>
            <a:stCxn id="5" idx="1"/>
            <a:endCxn id="102" idx="1"/>
          </p:cNvCxnSpPr>
          <p:nvPr/>
        </p:nvCxnSpPr>
        <p:spPr>
          <a:xfrm rot="10800000" flipH="1" flipV="1">
            <a:off x="3554553" y="3017521"/>
            <a:ext cx="357038" cy="2333893"/>
          </a:xfrm>
          <a:prstGeom prst="bentConnector3">
            <a:avLst>
              <a:gd name="adj1" fmla="val -96955"/>
            </a:avLst>
          </a:pr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cxnSp>
      <p:sp>
        <p:nvSpPr>
          <p:cNvPr id="100" name="ConnectLine">
            <a:extLst>
              <a:ext uri="{FF2B5EF4-FFF2-40B4-BE49-F238E27FC236}">
                <a16:creationId xmlns:a16="http://schemas.microsoft.com/office/drawing/2014/main" id="{EC7F9CB3-9551-42C4-A2BB-D1FC2A37C49B}"/>
              </a:ext>
            </a:extLst>
          </p:cNvPr>
          <p:cNvSpPr/>
          <p:nvPr/>
        </p:nvSpPr>
        <p:spPr>
          <a:xfrm>
            <a:off x="4442825" y="1018899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B02277F-4FBC-463B-8FEC-80BE32C4DE30}"/>
              </a:ext>
            </a:extLst>
          </p:cNvPr>
          <p:cNvSpPr/>
          <p:nvPr/>
        </p:nvSpPr>
        <p:spPr>
          <a:xfrm>
            <a:off x="3911591" y="548637"/>
            <a:ext cx="1062468" cy="461557"/>
          </a:xfrm>
          <a:prstGeom prst="roundRect">
            <a:avLst/>
          </a:prstGeom>
          <a:solidFill>
            <a:srgbClr val="92D050"/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开始</a:t>
            </a:r>
            <a:endParaRPr lang="zh-CN" altLang="en-US" b="1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4CA22A1D-16D2-4E1D-AD70-C1A4749DEE62}"/>
              </a:ext>
            </a:extLst>
          </p:cNvPr>
          <p:cNvSpPr/>
          <p:nvPr/>
        </p:nvSpPr>
        <p:spPr>
          <a:xfrm>
            <a:off x="3911591" y="5120636"/>
            <a:ext cx="1062468" cy="461557"/>
          </a:xfrm>
          <a:prstGeom prst="roundRect">
            <a:avLst/>
          </a:prstGeom>
          <a:solidFill>
            <a:srgbClr val="92D050"/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结束</a:t>
            </a:r>
            <a:endParaRPr lang="zh-CN" altLang="en-US" b="1" dirty="0"/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1F31997E-3D40-42C9-AAE4-9DF3B11D636E}"/>
              </a:ext>
            </a:extLst>
          </p:cNvPr>
          <p:cNvCxnSpPr>
            <a:cxnSpLocks/>
            <a:stCxn id="41" idx="3"/>
            <a:endCxn id="5" idx="3"/>
          </p:cNvCxnSpPr>
          <p:nvPr/>
        </p:nvCxnSpPr>
        <p:spPr>
          <a:xfrm flipV="1">
            <a:off x="5339810" y="3017522"/>
            <a:ext cx="12700" cy="1197432"/>
          </a:xfrm>
          <a:prstGeom prst="bentConnector3">
            <a:avLst>
              <a:gd name="adj1" fmla="val 2622858"/>
            </a:avLst>
          </a:pr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A7629C51-0CEA-46BE-A134-9FEC84F3070F}"/>
              </a:ext>
            </a:extLst>
          </p:cNvPr>
          <p:cNvCxnSpPr>
            <a:stCxn id="40" idx="3"/>
            <a:endCxn id="36" idx="3"/>
          </p:cNvCxnSpPr>
          <p:nvPr/>
        </p:nvCxnSpPr>
        <p:spPr>
          <a:xfrm flipV="1">
            <a:off x="8618577" y="1872340"/>
            <a:ext cx="4362" cy="2355667"/>
          </a:xfrm>
          <a:prstGeom prst="bentConnector3">
            <a:avLst>
              <a:gd name="adj1" fmla="val 8734709"/>
            </a:avLst>
          </a:pr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cxnSp>
      <p:sp>
        <p:nvSpPr>
          <p:cNvPr id="112" name="ConnectLine">
            <a:extLst>
              <a:ext uri="{FF2B5EF4-FFF2-40B4-BE49-F238E27FC236}">
                <a16:creationId xmlns:a16="http://schemas.microsoft.com/office/drawing/2014/main" id="{E7CBB12E-8F67-45C3-9667-84107008EC4B}"/>
              </a:ext>
            </a:extLst>
          </p:cNvPr>
          <p:cNvSpPr/>
          <p:nvPr/>
        </p:nvSpPr>
        <p:spPr>
          <a:xfrm>
            <a:off x="7725948" y="4624247"/>
            <a:ext cx="45719" cy="461557"/>
          </a:xfrm>
          <a:custGeom>
            <a:avLst/>
            <a:gdLst/>
            <a:ahLst/>
            <a:cxnLst/>
            <a:rect l="l" t="t" r="r" b="b"/>
            <a:pathLst>
              <a:path w="7600" h="342000" fill="none">
                <a:moveTo>
                  <a:pt x="0" y="0"/>
                </a:moveTo>
                <a:lnTo>
                  <a:pt x="0" y="342000"/>
                </a:lnTo>
              </a:path>
            </a:pathLst>
          </a:custGeom>
          <a:noFill/>
          <a:ln w="19050" cap="flat">
            <a:solidFill>
              <a:srgbClr val="191919"/>
            </a:solidFill>
            <a:miter/>
            <a:tailEnd type="triangl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41ADA450-3634-4E8D-A557-080140048638}"/>
                  </a:ext>
                </a:extLst>
              </p:cNvPr>
              <p:cNvSpPr/>
              <p:nvPr/>
            </p:nvSpPr>
            <p:spPr>
              <a:xfrm>
                <a:off x="6833320" y="5077092"/>
                <a:ext cx="1785257" cy="6792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ysClr val="windowText" lastClr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计算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ysClr val="windowText" lastClr="00000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41ADA450-3634-4E8D-A557-080140048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320" y="5077092"/>
                <a:ext cx="1785257" cy="67926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FD33112E-628D-4562-B70C-81B550CB5159}"/>
              </a:ext>
            </a:extLst>
          </p:cNvPr>
          <p:cNvCxnSpPr>
            <a:cxnSpLocks/>
          </p:cNvCxnSpPr>
          <p:nvPr/>
        </p:nvCxnSpPr>
        <p:spPr>
          <a:xfrm flipV="1">
            <a:off x="5348519" y="548637"/>
            <a:ext cx="1089682" cy="3405054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A57E552-4F7A-4292-9BA9-D8E2C7F18378}"/>
              </a:ext>
            </a:extLst>
          </p:cNvPr>
          <p:cNvCxnSpPr>
            <a:cxnSpLocks/>
          </p:cNvCxnSpPr>
          <p:nvPr/>
        </p:nvCxnSpPr>
        <p:spPr>
          <a:xfrm>
            <a:off x="5339810" y="4484914"/>
            <a:ext cx="1213586" cy="1271447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C98BB88-3D35-40A5-91CD-7609810ECD17}"/>
              </a:ext>
            </a:extLst>
          </p:cNvPr>
          <p:cNvSpPr txBox="1"/>
          <p:nvPr/>
        </p:nvSpPr>
        <p:spPr>
          <a:xfrm>
            <a:off x="3238333" y="2705094"/>
            <a:ext cx="2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4BAE084-6B72-4DFF-95A3-21039C315186}"/>
              </a:ext>
            </a:extLst>
          </p:cNvPr>
          <p:cNvSpPr txBox="1"/>
          <p:nvPr/>
        </p:nvSpPr>
        <p:spPr>
          <a:xfrm>
            <a:off x="4442825" y="3407774"/>
            <a:ext cx="2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否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FE2FE36-88C0-4FFB-9EA4-59E54AEE1E2F}"/>
              </a:ext>
            </a:extLst>
          </p:cNvPr>
          <p:cNvSpPr txBox="1"/>
          <p:nvPr/>
        </p:nvSpPr>
        <p:spPr>
          <a:xfrm>
            <a:off x="8675191" y="3915575"/>
            <a:ext cx="2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否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63C4F54-2C45-49AF-854F-098AED1E23F7}"/>
              </a:ext>
            </a:extLst>
          </p:cNvPr>
          <p:cNvSpPr txBox="1"/>
          <p:nvPr/>
        </p:nvSpPr>
        <p:spPr>
          <a:xfrm>
            <a:off x="7719280" y="4619896"/>
            <a:ext cx="25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39865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220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Meidong Xia</dc:creator>
  <cp:lastModifiedBy>Meidong Xia</cp:lastModifiedBy>
  <cp:revision>74</cp:revision>
  <dcterms:created xsi:type="dcterms:W3CDTF">2023-12-22T06:49:37Z</dcterms:created>
  <dcterms:modified xsi:type="dcterms:W3CDTF">2024-01-23T03:17:14Z</dcterms:modified>
</cp:coreProperties>
</file>