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1"/>
    <p:restoredTop sz="94679"/>
  </p:normalViewPr>
  <p:slideViewPr>
    <p:cSldViewPr snapToGrid="0" snapToObjects="1">
      <p:cViewPr varScale="1">
        <p:scale>
          <a:sx n="105" d="100"/>
          <a:sy n="105" d="100"/>
        </p:scale>
        <p:origin x="200"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7/4/19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7/4/19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7/4/19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7/4/19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B20B8-76AE-9244-BAAB-ABB9BCA00D53}"/>
              </a:ext>
            </a:extLst>
          </p:cNvPr>
          <p:cNvSpPr>
            <a:spLocks noGrp="1"/>
          </p:cNvSpPr>
          <p:nvPr>
            <p:ph type="ctrTitle"/>
          </p:nvPr>
        </p:nvSpPr>
        <p:spPr/>
        <p:txBody>
          <a:bodyPr/>
          <a:lstStyle/>
          <a:p>
            <a:r>
              <a:rPr lang="en-US" dirty="0"/>
              <a:t>Text Analysis NSF Abstract Awards</a:t>
            </a:r>
          </a:p>
        </p:txBody>
      </p:sp>
      <p:sp>
        <p:nvSpPr>
          <p:cNvPr id="3" name="Subtitle 2">
            <a:extLst>
              <a:ext uri="{FF2B5EF4-FFF2-40B4-BE49-F238E27FC236}">
                <a16:creationId xmlns:a16="http://schemas.microsoft.com/office/drawing/2014/main" id="{BE21C4C0-36B0-6449-968A-2BF1B5E537D1}"/>
              </a:ext>
            </a:extLst>
          </p:cNvPr>
          <p:cNvSpPr>
            <a:spLocks noGrp="1"/>
          </p:cNvSpPr>
          <p:nvPr>
            <p:ph type="subTitle" idx="1"/>
          </p:nvPr>
        </p:nvSpPr>
        <p:spPr/>
        <p:txBody>
          <a:bodyPr/>
          <a:lstStyle/>
          <a:p>
            <a:r>
              <a:rPr lang="en-US" dirty="0"/>
              <a:t>Using text of funded project proposals to predict funding</a:t>
            </a:r>
          </a:p>
        </p:txBody>
      </p:sp>
      <p:sp>
        <p:nvSpPr>
          <p:cNvPr id="4" name="TextBox 3">
            <a:extLst>
              <a:ext uri="{FF2B5EF4-FFF2-40B4-BE49-F238E27FC236}">
                <a16:creationId xmlns:a16="http://schemas.microsoft.com/office/drawing/2014/main" id="{D60C60C4-1DDE-4C4B-8858-6A798619F52F}"/>
              </a:ext>
            </a:extLst>
          </p:cNvPr>
          <p:cNvSpPr txBox="1"/>
          <p:nvPr/>
        </p:nvSpPr>
        <p:spPr>
          <a:xfrm>
            <a:off x="9246385" y="5230368"/>
            <a:ext cx="2675732" cy="646331"/>
          </a:xfrm>
          <a:prstGeom prst="rect">
            <a:avLst/>
          </a:prstGeom>
          <a:noFill/>
        </p:spPr>
        <p:txBody>
          <a:bodyPr wrap="none" rtlCol="0">
            <a:spAutoFit/>
          </a:bodyPr>
          <a:lstStyle/>
          <a:p>
            <a:r>
              <a:rPr lang="en-US" dirty="0"/>
              <a:t>Prepared by </a:t>
            </a:r>
          </a:p>
          <a:p>
            <a:r>
              <a:rPr lang="en-US" dirty="0"/>
              <a:t>		Geovanna Meier</a:t>
            </a:r>
          </a:p>
        </p:txBody>
      </p:sp>
    </p:spTree>
    <p:extLst>
      <p:ext uri="{BB962C8B-B14F-4D97-AF65-F5344CB8AC3E}">
        <p14:creationId xmlns:p14="http://schemas.microsoft.com/office/powerpoint/2010/main" val="317428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4431-9516-8F4B-B08A-586B85EBD94C}"/>
              </a:ext>
            </a:extLst>
          </p:cNvPr>
          <p:cNvSpPr>
            <a:spLocks noGrp="1"/>
          </p:cNvSpPr>
          <p:nvPr>
            <p:ph type="title"/>
          </p:nvPr>
        </p:nvSpPr>
        <p:spPr/>
        <p:txBody>
          <a:bodyPr/>
          <a:lstStyle/>
          <a:p>
            <a:r>
              <a:rPr lang="en-US" dirty="0"/>
              <a:t>Ease of read:</a:t>
            </a:r>
            <a:br>
              <a:rPr lang="en-US" dirty="0"/>
            </a:br>
            <a:r>
              <a:rPr lang="en-US" dirty="0"/>
              <a:t>Clarity helps funding.</a:t>
            </a:r>
          </a:p>
        </p:txBody>
      </p:sp>
      <p:pic>
        <p:nvPicPr>
          <p:cNvPr id="5" name="Content Placeholder 4">
            <a:extLst>
              <a:ext uri="{FF2B5EF4-FFF2-40B4-BE49-F238E27FC236}">
                <a16:creationId xmlns:a16="http://schemas.microsoft.com/office/drawing/2014/main" id="{FDEDC5E4-3A3D-BE4E-8267-0BF749A3EFA3}"/>
              </a:ext>
            </a:extLst>
          </p:cNvPr>
          <p:cNvPicPr>
            <a:picLocks noGrp="1" noChangeAspect="1"/>
          </p:cNvPicPr>
          <p:nvPr>
            <p:ph idx="1"/>
          </p:nvPr>
        </p:nvPicPr>
        <p:blipFill>
          <a:blip r:embed="rId2"/>
          <a:stretch>
            <a:fillRect/>
          </a:stretch>
        </p:blipFill>
        <p:spPr>
          <a:xfrm>
            <a:off x="3795586" y="598922"/>
            <a:ext cx="7315200" cy="4211974"/>
          </a:xfrm>
        </p:spPr>
      </p:pic>
      <p:sp>
        <p:nvSpPr>
          <p:cNvPr id="6" name="TextBox 5">
            <a:extLst>
              <a:ext uri="{FF2B5EF4-FFF2-40B4-BE49-F238E27FC236}">
                <a16:creationId xmlns:a16="http://schemas.microsoft.com/office/drawing/2014/main" id="{D5F0A0D4-3480-A348-AFEB-F1497ADCE0E8}"/>
              </a:ext>
            </a:extLst>
          </p:cNvPr>
          <p:cNvSpPr txBox="1"/>
          <p:nvPr/>
        </p:nvSpPr>
        <p:spPr>
          <a:xfrm>
            <a:off x="3852672" y="5047488"/>
            <a:ext cx="7376160" cy="1200329"/>
          </a:xfrm>
          <a:prstGeom prst="rect">
            <a:avLst/>
          </a:prstGeom>
          <a:noFill/>
        </p:spPr>
        <p:txBody>
          <a:bodyPr wrap="square" rtlCol="0">
            <a:spAutoFit/>
          </a:bodyPr>
          <a:lstStyle/>
          <a:p>
            <a:r>
              <a:rPr lang="en-US" b="1" dirty="0"/>
              <a:t>Flesch reading ease score: </a:t>
            </a:r>
            <a:r>
              <a:rPr lang="en-US" dirty="0"/>
              <a:t>The </a:t>
            </a:r>
            <a:r>
              <a:rPr lang="en-US" dirty="0" err="1"/>
              <a:t>flesch</a:t>
            </a:r>
            <a:r>
              <a:rPr lang="en-US" dirty="0"/>
              <a:t> reading ease score measures the clarity and ease of read of a text. A lower the score, means that the text is more difficult to read. Easier to read proposals tend to get more funding. </a:t>
            </a:r>
          </a:p>
          <a:p>
            <a:endParaRPr lang="en-US" dirty="0"/>
          </a:p>
        </p:txBody>
      </p:sp>
    </p:spTree>
    <p:extLst>
      <p:ext uri="{BB962C8B-B14F-4D97-AF65-F5344CB8AC3E}">
        <p14:creationId xmlns:p14="http://schemas.microsoft.com/office/powerpoint/2010/main" val="1885008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4431-9516-8F4B-B08A-586B85EBD94C}"/>
              </a:ext>
            </a:extLst>
          </p:cNvPr>
          <p:cNvSpPr>
            <a:spLocks noGrp="1"/>
          </p:cNvSpPr>
          <p:nvPr>
            <p:ph type="title"/>
          </p:nvPr>
        </p:nvSpPr>
        <p:spPr/>
        <p:txBody>
          <a:bodyPr/>
          <a:lstStyle/>
          <a:p>
            <a:r>
              <a:rPr lang="en-US" dirty="0"/>
              <a:t>Unique words are worth more.</a:t>
            </a:r>
          </a:p>
        </p:txBody>
      </p:sp>
      <p:pic>
        <p:nvPicPr>
          <p:cNvPr id="5" name="Content Placeholder 4">
            <a:extLst>
              <a:ext uri="{FF2B5EF4-FFF2-40B4-BE49-F238E27FC236}">
                <a16:creationId xmlns:a16="http://schemas.microsoft.com/office/drawing/2014/main" id="{FDEDC5E4-3A3D-BE4E-8267-0BF749A3EFA3}"/>
              </a:ext>
            </a:extLst>
          </p:cNvPr>
          <p:cNvPicPr>
            <a:picLocks noGrp="1" noChangeAspect="1"/>
          </p:cNvPicPr>
          <p:nvPr>
            <p:ph idx="1"/>
          </p:nvPr>
        </p:nvPicPr>
        <p:blipFill>
          <a:blip r:embed="rId2"/>
          <a:stretch>
            <a:fillRect/>
          </a:stretch>
        </p:blipFill>
        <p:spPr>
          <a:xfrm>
            <a:off x="3795586" y="598922"/>
            <a:ext cx="7315200" cy="4211974"/>
          </a:xfrm>
        </p:spPr>
      </p:pic>
      <p:sp>
        <p:nvSpPr>
          <p:cNvPr id="6" name="TextBox 5">
            <a:extLst>
              <a:ext uri="{FF2B5EF4-FFF2-40B4-BE49-F238E27FC236}">
                <a16:creationId xmlns:a16="http://schemas.microsoft.com/office/drawing/2014/main" id="{D5F0A0D4-3480-A348-AFEB-F1497ADCE0E8}"/>
              </a:ext>
            </a:extLst>
          </p:cNvPr>
          <p:cNvSpPr txBox="1"/>
          <p:nvPr/>
        </p:nvSpPr>
        <p:spPr>
          <a:xfrm>
            <a:off x="3852672" y="5047488"/>
            <a:ext cx="7376160" cy="1200329"/>
          </a:xfrm>
          <a:prstGeom prst="rect">
            <a:avLst/>
          </a:prstGeom>
          <a:noFill/>
        </p:spPr>
        <p:txBody>
          <a:bodyPr wrap="square" rtlCol="0">
            <a:spAutoFit/>
          </a:bodyPr>
          <a:lstStyle/>
          <a:p>
            <a:r>
              <a:rPr lang="en-US" b="1" dirty="0"/>
              <a:t>Unique words: </a:t>
            </a:r>
            <a:r>
              <a:rPr lang="en-US" dirty="0"/>
              <a:t>Abstracts with a greater number of unique words show less ambiguity.  Redundancy can hurt funding as it makes the text more difficult to follow and understand.</a:t>
            </a:r>
          </a:p>
          <a:p>
            <a:endParaRPr lang="en-US" dirty="0"/>
          </a:p>
        </p:txBody>
      </p:sp>
    </p:spTree>
    <p:extLst>
      <p:ext uri="{BB962C8B-B14F-4D97-AF65-F5344CB8AC3E}">
        <p14:creationId xmlns:p14="http://schemas.microsoft.com/office/powerpoint/2010/main" val="190366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6562-829E-C14F-B3EF-38A481D2070E}"/>
              </a:ext>
            </a:extLst>
          </p:cNvPr>
          <p:cNvSpPr>
            <a:spLocks noGrp="1"/>
          </p:cNvSpPr>
          <p:nvPr>
            <p:ph type="title"/>
          </p:nvPr>
        </p:nvSpPr>
        <p:spPr/>
        <p:txBody>
          <a:bodyPr/>
          <a:lstStyle/>
          <a:p>
            <a:r>
              <a:rPr lang="en-US" dirty="0"/>
              <a:t>Text Analysis provides insights on funding</a:t>
            </a:r>
          </a:p>
        </p:txBody>
      </p:sp>
      <p:sp>
        <p:nvSpPr>
          <p:cNvPr id="3" name="Content Placeholder 2">
            <a:extLst>
              <a:ext uri="{FF2B5EF4-FFF2-40B4-BE49-F238E27FC236}">
                <a16:creationId xmlns:a16="http://schemas.microsoft.com/office/drawing/2014/main" id="{98ACA301-A0AD-0445-8054-6148B5E3A80D}"/>
              </a:ext>
            </a:extLst>
          </p:cNvPr>
          <p:cNvSpPr>
            <a:spLocks noGrp="1"/>
          </p:cNvSpPr>
          <p:nvPr>
            <p:ph idx="1"/>
          </p:nvPr>
        </p:nvSpPr>
        <p:spPr>
          <a:xfrm>
            <a:off x="3869268" y="2462784"/>
            <a:ext cx="7315200" cy="3521964"/>
          </a:xfrm>
        </p:spPr>
        <p:txBody>
          <a:bodyPr/>
          <a:lstStyle/>
          <a:p>
            <a:r>
              <a:rPr lang="en-US" dirty="0"/>
              <a:t>Mindful and clear writing ( more unique words) as well as readability  are two of the most important factors when it comes to ensuring funding. </a:t>
            </a:r>
          </a:p>
          <a:p>
            <a:r>
              <a:rPr lang="en-US" dirty="0"/>
              <a:t>Proposals need to be persuasive, clear and understandable.</a:t>
            </a:r>
          </a:p>
          <a:p>
            <a:r>
              <a:rPr lang="en-US" dirty="0"/>
              <a:t>Less redundancies = More funding</a:t>
            </a:r>
          </a:p>
          <a:p>
            <a:r>
              <a:rPr lang="en-US" dirty="0"/>
              <a:t>Longer projects tend to obtain greater funding</a:t>
            </a:r>
          </a:p>
          <a:p>
            <a:endParaRPr lang="en-US" dirty="0"/>
          </a:p>
        </p:txBody>
      </p:sp>
      <p:sp>
        <p:nvSpPr>
          <p:cNvPr id="4" name="TextBox 3">
            <a:extLst>
              <a:ext uri="{FF2B5EF4-FFF2-40B4-BE49-F238E27FC236}">
                <a16:creationId xmlns:a16="http://schemas.microsoft.com/office/drawing/2014/main" id="{524CC747-B748-6B43-895B-57EFD8C43C5E}"/>
              </a:ext>
            </a:extLst>
          </p:cNvPr>
          <p:cNvSpPr txBox="1"/>
          <p:nvPr/>
        </p:nvSpPr>
        <p:spPr>
          <a:xfrm>
            <a:off x="5510784" y="902208"/>
            <a:ext cx="3605474" cy="923330"/>
          </a:xfrm>
          <a:prstGeom prst="rect">
            <a:avLst/>
          </a:prstGeom>
          <a:noFill/>
        </p:spPr>
        <p:txBody>
          <a:bodyPr wrap="none" rtlCol="0">
            <a:spAutoFit/>
          </a:bodyPr>
          <a:lstStyle/>
          <a:p>
            <a:r>
              <a:rPr lang="en-US" sz="5400" dirty="0"/>
              <a:t>Conclusions</a:t>
            </a:r>
            <a:endParaRPr lang="en-US" dirty="0"/>
          </a:p>
        </p:txBody>
      </p:sp>
    </p:spTree>
    <p:extLst>
      <p:ext uri="{BB962C8B-B14F-4D97-AF65-F5344CB8AC3E}">
        <p14:creationId xmlns:p14="http://schemas.microsoft.com/office/powerpoint/2010/main" val="1437940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D28A-21A8-564A-BF1D-BF00FD2E6D12}"/>
              </a:ext>
            </a:extLst>
          </p:cNvPr>
          <p:cNvSpPr>
            <a:spLocks noGrp="1"/>
          </p:cNvSpPr>
          <p:nvPr>
            <p:ph type="title"/>
          </p:nvPr>
        </p:nvSpPr>
        <p:spPr/>
        <p:txBody>
          <a:bodyPr/>
          <a:lstStyle/>
          <a:p>
            <a:pPr algn="ctr"/>
            <a:r>
              <a:rPr lang="en-US" dirty="0"/>
              <a:t>Government funding is one of the most common ways to get funding</a:t>
            </a:r>
          </a:p>
        </p:txBody>
      </p:sp>
      <p:pic>
        <p:nvPicPr>
          <p:cNvPr id="5" name="Content Placeholder 4">
            <a:extLst>
              <a:ext uri="{FF2B5EF4-FFF2-40B4-BE49-F238E27FC236}">
                <a16:creationId xmlns:a16="http://schemas.microsoft.com/office/drawing/2014/main" id="{63C28BE1-5450-1F4A-B7F7-0E646A9B04FD}"/>
              </a:ext>
            </a:extLst>
          </p:cNvPr>
          <p:cNvPicPr>
            <a:picLocks noGrp="1" noChangeAspect="1"/>
          </p:cNvPicPr>
          <p:nvPr>
            <p:ph idx="1"/>
          </p:nvPr>
        </p:nvPicPr>
        <p:blipFill>
          <a:blip r:embed="rId2"/>
          <a:stretch>
            <a:fillRect/>
          </a:stretch>
        </p:blipFill>
        <p:spPr>
          <a:xfrm>
            <a:off x="3835284" y="883563"/>
            <a:ext cx="7315200" cy="3364060"/>
          </a:xfrm>
        </p:spPr>
      </p:pic>
      <p:sp>
        <p:nvSpPr>
          <p:cNvPr id="6" name="TextBox 5">
            <a:extLst>
              <a:ext uri="{FF2B5EF4-FFF2-40B4-BE49-F238E27FC236}">
                <a16:creationId xmlns:a16="http://schemas.microsoft.com/office/drawing/2014/main" id="{44978E5F-9D52-2344-8C21-64219FF74671}"/>
              </a:ext>
            </a:extLst>
          </p:cNvPr>
          <p:cNvSpPr txBox="1"/>
          <p:nvPr/>
        </p:nvSpPr>
        <p:spPr>
          <a:xfrm>
            <a:off x="4415883" y="4583151"/>
            <a:ext cx="6690732" cy="923330"/>
          </a:xfrm>
          <a:prstGeom prst="rect">
            <a:avLst/>
          </a:prstGeom>
          <a:noFill/>
        </p:spPr>
        <p:txBody>
          <a:bodyPr wrap="square" rtlCol="0">
            <a:spAutoFit/>
          </a:bodyPr>
          <a:lstStyle/>
          <a:p>
            <a:r>
              <a:rPr lang="en-US" dirty="0"/>
              <a:t>Since 2000, thousands of projects have been funded by the National Science Foundation through its directorates. The largest number of funded projects was in 2016 with over 12,000</a:t>
            </a:r>
          </a:p>
        </p:txBody>
      </p:sp>
    </p:spTree>
    <p:extLst>
      <p:ext uri="{BB962C8B-B14F-4D97-AF65-F5344CB8AC3E}">
        <p14:creationId xmlns:p14="http://schemas.microsoft.com/office/powerpoint/2010/main" val="239085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3F9E-F6D8-924C-9C38-DD772A1481E5}"/>
              </a:ext>
            </a:extLst>
          </p:cNvPr>
          <p:cNvSpPr>
            <a:spLocks noGrp="1"/>
          </p:cNvSpPr>
          <p:nvPr>
            <p:ph type="title"/>
          </p:nvPr>
        </p:nvSpPr>
        <p:spPr/>
        <p:txBody>
          <a:bodyPr/>
          <a:lstStyle/>
          <a:p>
            <a:r>
              <a:rPr lang="en-US" dirty="0"/>
              <a:t>Funding has increased steadily over the years</a:t>
            </a:r>
          </a:p>
        </p:txBody>
      </p:sp>
      <p:pic>
        <p:nvPicPr>
          <p:cNvPr id="5" name="Content Placeholder 4">
            <a:extLst>
              <a:ext uri="{FF2B5EF4-FFF2-40B4-BE49-F238E27FC236}">
                <a16:creationId xmlns:a16="http://schemas.microsoft.com/office/drawing/2014/main" id="{742EFD48-AAE5-9C45-A63B-0EBFB043E114}"/>
              </a:ext>
            </a:extLst>
          </p:cNvPr>
          <p:cNvPicPr>
            <a:picLocks noGrp="1" noChangeAspect="1"/>
          </p:cNvPicPr>
          <p:nvPr>
            <p:ph idx="1"/>
          </p:nvPr>
        </p:nvPicPr>
        <p:blipFill rotWithShape="1">
          <a:blip r:embed="rId2"/>
          <a:srcRect t="5265" r="1362"/>
          <a:stretch/>
        </p:blipFill>
        <p:spPr>
          <a:xfrm>
            <a:off x="3812982" y="1282389"/>
            <a:ext cx="7215574" cy="3307827"/>
          </a:xfrm>
        </p:spPr>
      </p:pic>
      <p:sp>
        <p:nvSpPr>
          <p:cNvPr id="6" name="TextBox 5">
            <a:extLst>
              <a:ext uri="{FF2B5EF4-FFF2-40B4-BE49-F238E27FC236}">
                <a16:creationId xmlns:a16="http://schemas.microsoft.com/office/drawing/2014/main" id="{1B3228AB-9874-4E47-8AC3-0DC4D42C9BB1}"/>
              </a:ext>
            </a:extLst>
          </p:cNvPr>
          <p:cNvSpPr txBox="1"/>
          <p:nvPr/>
        </p:nvSpPr>
        <p:spPr>
          <a:xfrm>
            <a:off x="4103649" y="4973443"/>
            <a:ext cx="7356831" cy="923330"/>
          </a:xfrm>
          <a:prstGeom prst="rect">
            <a:avLst/>
          </a:prstGeom>
          <a:noFill/>
        </p:spPr>
        <p:txBody>
          <a:bodyPr wrap="square" rtlCol="0">
            <a:spAutoFit/>
          </a:bodyPr>
          <a:lstStyle/>
          <a:p>
            <a:r>
              <a:rPr lang="en-US" dirty="0"/>
              <a:t>Only year with decline in funding was 2006 due to congressional budget cuts.  However, in general funding has increased with 2016 having the largest funding amounts </a:t>
            </a:r>
          </a:p>
        </p:txBody>
      </p:sp>
    </p:spTree>
    <p:extLst>
      <p:ext uri="{BB962C8B-B14F-4D97-AF65-F5344CB8AC3E}">
        <p14:creationId xmlns:p14="http://schemas.microsoft.com/office/powerpoint/2010/main" val="69956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9926-3AF4-B040-89A4-FFEEF9900590}"/>
              </a:ext>
            </a:extLst>
          </p:cNvPr>
          <p:cNvSpPr>
            <a:spLocks noGrp="1"/>
          </p:cNvSpPr>
          <p:nvPr>
            <p:ph type="title"/>
          </p:nvPr>
        </p:nvSpPr>
        <p:spPr>
          <a:xfrm>
            <a:off x="158496" y="1123837"/>
            <a:ext cx="3145535" cy="4601183"/>
          </a:xfrm>
        </p:spPr>
        <p:txBody>
          <a:bodyPr/>
          <a:lstStyle/>
          <a:p>
            <a:r>
              <a:rPr lang="en-US" dirty="0"/>
              <a:t>What does it take to get funded? </a:t>
            </a:r>
            <a:br>
              <a:rPr lang="en-US" dirty="0"/>
            </a:br>
            <a:r>
              <a:rPr lang="en-US" dirty="0"/>
              <a:t>More Math and physical science research.</a:t>
            </a:r>
          </a:p>
        </p:txBody>
      </p:sp>
      <p:pic>
        <p:nvPicPr>
          <p:cNvPr id="5" name="Content Placeholder 4">
            <a:extLst>
              <a:ext uri="{FF2B5EF4-FFF2-40B4-BE49-F238E27FC236}">
                <a16:creationId xmlns:a16="http://schemas.microsoft.com/office/drawing/2014/main" id="{7B5B0C22-EF84-9446-9116-B964460AC88F}"/>
              </a:ext>
            </a:extLst>
          </p:cNvPr>
          <p:cNvPicPr>
            <a:picLocks noGrp="1" noChangeAspect="1"/>
          </p:cNvPicPr>
          <p:nvPr>
            <p:ph idx="1"/>
          </p:nvPr>
        </p:nvPicPr>
        <p:blipFill>
          <a:blip r:embed="rId2"/>
          <a:stretch>
            <a:fillRect/>
          </a:stretch>
        </p:blipFill>
        <p:spPr>
          <a:xfrm>
            <a:off x="3771202" y="944689"/>
            <a:ext cx="7315200" cy="4032504"/>
          </a:xfrm>
        </p:spPr>
      </p:pic>
      <p:sp>
        <p:nvSpPr>
          <p:cNvPr id="6" name="TextBox 5">
            <a:extLst>
              <a:ext uri="{FF2B5EF4-FFF2-40B4-BE49-F238E27FC236}">
                <a16:creationId xmlns:a16="http://schemas.microsoft.com/office/drawing/2014/main" id="{EA2B442D-865C-0D4A-ACA4-8261799A7D58}"/>
              </a:ext>
            </a:extLst>
          </p:cNvPr>
          <p:cNvSpPr txBox="1"/>
          <p:nvPr/>
        </p:nvSpPr>
        <p:spPr>
          <a:xfrm>
            <a:off x="4279392" y="5096256"/>
            <a:ext cx="6595872" cy="923330"/>
          </a:xfrm>
          <a:prstGeom prst="rect">
            <a:avLst/>
          </a:prstGeom>
          <a:noFill/>
        </p:spPr>
        <p:txBody>
          <a:bodyPr wrap="square" rtlCol="0">
            <a:spAutoFit/>
          </a:bodyPr>
          <a:lstStyle/>
          <a:p>
            <a:r>
              <a:rPr lang="en-US" dirty="0"/>
              <a:t>The NSF division that provides the largest amount of funding is the directorate for Mathematical and Physical Science. Hence, projects around physical science tend to receive largest amounts of aid.</a:t>
            </a:r>
          </a:p>
        </p:txBody>
      </p:sp>
    </p:spTree>
    <p:extLst>
      <p:ext uri="{BB962C8B-B14F-4D97-AF65-F5344CB8AC3E}">
        <p14:creationId xmlns:p14="http://schemas.microsoft.com/office/powerpoint/2010/main" val="57520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A6122-4695-894F-BBF4-3341576749B4}"/>
              </a:ext>
            </a:extLst>
          </p:cNvPr>
          <p:cNvSpPr>
            <a:spLocks noGrp="1"/>
          </p:cNvSpPr>
          <p:nvPr>
            <p:ph type="title"/>
          </p:nvPr>
        </p:nvSpPr>
        <p:spPr/>
        <p:txBody>
          <a:bodyPr/>
          <a:lstStyle/>
          <a:p>
            <a:r>
              <a:rPr lang="en-US" dirty="0"/>
              <a:t>Words count</a:t>
            </a:r>
          </a:p>
        </p:txBody>
      </p:sp>
      <p:pic>
        <p:nvPicPr>
          <p:cNvPr id="5" name="Content Placeholder 4">
            <a:extLst>
              <a:ext uri="{FF2B5EF4-FFF2-40B4-BE49-F238E27FC236}">
                <a16:creationId xmlns:a16="http://schemas.microsoft.com/office/drawing/2014/main" id="{9873E036-02FB-C040-9C17-7380E479772F}"/>
              </a:ext>
            </a:extLst>
          </p:cNvPr>
          <p:cNvPicPr>
            <a:picLocks noGrp="1" noChangeAspect="1"/>
          </p:cNvPicPr>
          <p:nvPr>
            <p:ph idx="1"/>
          </p:nvPr>
        </p:nvPicPr>
        <p:blipFill>
          <a:blip r:embed="rId2"/>
          <a:stretch>
            <a:fillRect/>
          </a:stretch>
        </p:blipFill>
        <p:spPr>
          <a:xfrm>
            <a:off x="3832162" y="1173943"/>
            <a:ext cx="7315200" cy="3135085"/>
          </a:xfrm>
        </p:spPr>
      </p:pic>
      <p:sp>
        <p:nvSpPr>
          <p:cNvPr id="6" name="TextBox 5">
            <a:extLst>
              <a:ext uri="{FF2B5EF4-FFF2-40B4-BE49-F238E27FC236}">
                <a16:creationId xmlns:a16="http://schemas.microsoft.com/office/drawing/2014/main" id="{C563247A-49C2-A948-BB71-7F4419D49898}"/>
              </a:ext>
            </a:extLst>
          </p:cNvPr>
          <p:cNvSpPr txBox="1"/>
          <p:nvPr/>
        </p:nvSpPr>
        <p:spPr>
          <a:xfrm>
            <a:off x="3925824" y="4596384"/>
            <a:ext cx="6998208" cy="923330"/>
          </a:xfrm>
          <a:prstGeom prst="rect">
            <a:avLst/>
          </a:prstGeom>
          <a:noFill/>
        </p:spPr>
        <p:txBody>
          <a:bodyPr wrap="square" rtlCol="0">
            <a:spAutoFit/>
          </a:bodyPr>
          <a:lstStyle/>
          <a:p>
            <a:r>
              <a:rPr lang="en-US" dirty="0"/>
              <a:t>Although the number of words per abstract did not have a direct impact on the amount awarded, the number of unique words did. More unique words has a positive impact on funding obtained.</a:t>
            </a:r>
          </a:p>
        </p:txBody>
      </p:sp>
    </p:spTree>
    <p:extLst>
      <p:ext uri="{BB962C8B-B14F-4D97-AF65-F5344CB8AC3E}">
        <p14:creationId xmlns:p14="http://schemas.microsoft.com/office/powerpoint/2010/main" val="229565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4AD8-B686-5D41-BD03-8558B7E5721B}"/>
              </a:ext>
            </a:extLst>
          </p:cNvPr>
          <p:cNvSpPr>
            <a:spLocks noGrp="1"/>
          </p:cNvSpPr>
          <p:nvPr>
            <p:ph type="title"/>
          </p:nvPr>
        </p:nvSpPr>
        <p:spPr/>
        <p:txBody>
          <a:bodyPr/>
          <a:lstStyle/>
          <a:p>
            <a:r>
              <a:rPr lang="en-US" dirty="0"/>
              <a:t>Gender of approver.</a:t>
            </a:r>
          </a:p>
        </p:txBody>
      </p:sp>
      <p:pic>
        <p:nvPicPr>
          <p:cNvPr id="5" name="Content Placeholder 4">
            <a:extLst>
              <a:ext uri="{FF2B5EF4-FFF2-40B4-BE49-F238E27FC236}">
                <a16:creationId xmlns:a16="http://schemas.microsoft.com/office/drawing/2014/main" id="{735E3A67-9326-4143-9020-02403D54E5A0}"/>
              </a:ext>
            </a:extLst>
          </p:cNvPr>
          <p:cNvPicPr>
            <a:picLocks noGrp="1" noChangeAspect="1"/>
          </p:cNvPicPr>
          <p:nvPr>
            <p:ph idx="1"/>
          </p:nvPr>
        </p:nvPicPr>
        <p:blipFill>
          <a:blip r:embed="rId2"/>
          <a:stretch>
            <a:fillRect/>
          </a:stretch>
        </p:blipFill>
        <p:spPr>
          <a:xfrm>
            <a:off x="3807778" y="815149"/>
            <a:ext cx="7315200" cy="3657600"/>
          </a:xfrm>
        </p:spPr>
      </p:pic>
      <p:sp>
        <p:nvSpPr>
          <p:cNvPr id="6" name="TextBox 5">
            <a:extLst>
              <a:ext uri="{FF2B5EF4-FFF2-40B4-BE49-F238E27FC236}">
                <a16:creationId xmlns:a16="http://schemas.microsoft.com/office/drawing/2014/main" id="{258C3D60-C791-E945-8BDF-A94D11AECA64}"/>
              </a:ext>
            </a:extLst>
          </p:cNvPr>
          <p:cNvSpPr txBox="1"/>
          <p:nvPr/>
        </p:nvSpPr>
        <p:spPr>
          <a:xfrm>
            <a:off x="4059936" y="4730496"/>
            <a:ext cx="7132320" cy="1200329"/>
          </a:xfrm>
          <a:prstGeom prst="rect">
            <a:avLst/>
          </a:prstGeom>
          <a:noFill/>
        </p:spPr>
        <p:txBody>
          <a:bodyPr wrap="square" rtlCol="0">
            <a:spAutoFit/>
          </a:bodyPr>
          <a:lstStyle/>
          <a:p>
            <a:r>
              <a:rPr lang="en-US" dirty="0"/>
              <a:t>In general, more projects were signed and approved by males. 2006 was an even year. This doesn’t necessarily indicate that males approve more awards, but it could indicate that there are less women in the program officer role. </a:t>
            </a:r>
          </a:p>
        </p:txBody>
      </p:sp>
    </p:spTree>
    <p:extLst>
      <p:ext uri="{BB962C8B-B14F-4D97-AF65-F5344CB8AC3E}">
        <p14:creationId xmlns:p14="http://schemas.microsoft.com/office/powerpoint/2010/main" val="284303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AF1ED-BB47-424D-837A-C11FF21A37E8}"/>
              </a:ext>
            </a:extLst>
          </p:cNvPr>
          <p:cNvSpPr>
            <a:spLocks noGrp="1"/>
          </p:cNvSpPr>
          <p:nvPr>
            <p:ph type="title"/>
          </p:nvPr>
        </p:nvSpPr>
        <p:spPr/>
        <p:txBody>
          <a:bodyPr/>
          <a:lstStyle/>
          <a:p>
            <a:pPr algn="ctr"/>
            <a:r>
              <a:rPr lang="en-US" dirty="0"/>
              <a:t>Predicting Award Amounts</a:t>
            </a:r>
          </a:p>
        </p:txBody>
      </p:sp>
      <p:sp>
        <p:nvSpPr>
          <p:cNvPr id="3" name="Content Placeholder 2">
            <a:extLst>
              <a:ext uri="{FF2B5EF4-FFF2-40B4-BE49-F238E27FC236}">
                <a16:creationId xmlns:a16="http://schemas.microsoft.com/office/drawing/2014/main" id="{0C208801-5EB1-C24B-8101-DF55EBAE5F61}"/>
              </a:ext>
            </a:extLst>
          </p:cNvPr>
          <p:cNvSpPr>
            <a:spLocks noGrp="1"/>
          </p:cNvSpPr>
          <p:nvPr>
            <p:ph idx="1"/>
          </p:nvPr>
        </p:nvSpPr>
        <p:spPr/>
        <p:txBody>
          <a:bodyPr/>
          <a:lstStyle/>
          <a:p>
            <a:pPr marL="0" indent="0" algn="ctr">
              <a:buNone/>
            </a:pPr>
            <a:r>
              <a:rPr lang="en-US" sz="4400" dirty="0" err="1"/>
              <a:t>XGBoost</a:t>
            </a:r>
            <a:r>
              <a:rPr lang="en-US" dirty="0"/>
              <a:t> </a:t>
            </a:r>
          </a:p>
          <a:p>
            <a:pPr algn="ctr"/>
            <a:endParaRPr lang="en-US" dirty="0"/>
          </a:p>
          <a:p>
            <a:r>
              <a:rPr lang="en-US" dirty="0"/>
              <a:t>The goal of </a:t>
            </a:r>
            <a:r>
              <a:rPr lang="en-US" dirty="0" err="1"/>
              <a:t>XGBoosting</a:t>
            </a:r>
            <a:r>
              <a:rPr lang="en-US" dirty="0"/>
              <a:t> is to train multiple models and sequentially combine them to improve predictive accuracy until the there is no more ’relevant’ improvement and ’errors’ has been minimized to the possible extent.</a:t>
            </a:r>
          </a:p>
          <a:p>
            <a:r>
              <a:rPr lang="en-US" dirty="0"/>
              <a:t>Target variable:  Two models were created using two variances of award amounts:</a:t>
            </a:r>
            <a:br>
              <a:rPr lang="en-US" dirty="0"/>
            </a:br>
            <a:endParaRPr lang="en-US" dirty="0"/>
          </a:p>
          <a:p>
            <a:pPr lvl="1"/>
            <a:r>
              <a:rPr lang="en-US" dirty="0"/>
              <a:t>Total award amount</a:t>
            </a:r>
          </a:p>
          <a:p>
            <a:pPr lvl="1"/>
            <a:r>
              <a:rPr lang="en-US" dirty="0"/>
              <a:t>Per day award amount.</a:t>
            </a:r>
          </a:p>
          <a:p>
            <a:endParaRPr lang="en-US" dirty="0"/>
          </a:p>
          <a:p>
            <a:endParaRPr lang="en-US" dirty="0"/>
          </a:p>
          <a:p>
            <a:endParaRPr lang="en-US" dirty="0"/>
          </a:p>
        </p:txBody>
      </p:sp>
    </p:spTree>
    <p:extLst>
      <p:ext uri="{BB962C8B-B14F-4D97-AF65-F5344CB8AC3E}">
        <p14:creationId xmlns:p14="http://schemas.microsoft.com/office/powerpoint/2010/main" val="79157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4431-9516-8F4B-B08A-586B85EBD94C}"/>
              </a:ext>
            </a:extLst>
          </p:cNvPr>
          <p:cNvSpPr>
            <a:spLocks noGrp="1"/>
          </p:cNvSpPr>
          <p:nvPr>
            <p:ph type="title"/>
          </p:nvPr>
        </p:nvSpPr>
        <p:spPr/>
        <p:txBody>
          <a:bodyPr/>
          <a:lstStyle/>
          <a:p>
            <a:r>
              <a:rPr lang="en-US" dirty="0"/>
              <a:t>Project duration, ease of read and unique words are worth more</a:t>
            </a:r>
          </a:p>
        </p:txBody>
      </p:sp>
      <p:pic>
        <p:nvPicPr>
          <p:cNvPr id="5" name="Content Placeholder 4">
            <a:extLst>
              <a:ext uri="{FF2B5EF4-FFF2-40B4-BE49-F238E27FC236}">
                <a16:creationId xmlns:a16="http://schemas.microsoft.com/office/drawing/2014/main" id="{FDEDC5E4-3A3D-BE4E-8267-0BF749A3EFA3}"/>
              </a:ext>
            </a:extLst>
          </p:cNvPr>
          <p:cNvPicPr>
            <a:picLocks noGrp="1" noChangeAspect="1"/>
          </p:cNvPicPr>
          <p:nvPr>
            <p:ph idx="1"/>
          </p:nvPr>
        </p:nvPicPr>
        <p:blipFill>
          <a:blip r:embed="rId2"/>
          <a:stretch>
            <a:fillRect/>
          </a:stretch>
        </p:blipFill>
        <p:spPr>
          <a:xfrm>
            <a:off x="3807778" y="830570"/>
            <a:ext cx="7315200" cy="4211974"/>
          </a:xfrm>
        </p:spPr>
      </p:pic>
      <p:sp>
        <p:nvSpPr>
          <p:cNvPr id="6" name="TextBox 5">
            <a:extLst>
              <a:ext uri="{FF2B5EF4-FFF2-40B4-BE49-F238E27FC236}">
                <a16:creationId xmlns:a16="http://schemas.microsoft.com/office/drawing/2014/main" id="{D5F0A0D4-3480-A348-AFEB-F1497ADCE0E8}"/>
              </a:ext>
            </a:extLst>
          </p:cNvPr>
          <p:cNvSpPr txBox="1"/>
          <p:nvPr/>
        </p:nvSpPr>
        <p:spPr>
          <a:xfrm>
            <a:off x="4145280" y="5084064"/>
            <a:ext cx="7107936" cy="923330"/>
          </a:xfrm>
          <a:prstGeom prst="rect">
            <a:avLst/>
          </a:prstGeom>
          <a:noFill/>
        </p:spPr>
        <p:txBody>
          <a:bodyPr wrap="square" rtlCol="0">
            <a:spAutoFit/>
          </a:bodyPr>
          <a:lstStyle/>
          <a:p>
            <a:r>
              <a:rPr lang="en-US" dirty="0"/>
              <a:t>The </a:t>
            </a:r>
            <a:r>
              <a:rPr lang="en-US" dirty="0" err="1"/>
              <a:t>XGBoost</a:t>
            </a:r>
            <a:r>
              <a:rPr lang="en-US" dirty="0"/>
              <a:t> predictive model found that project duration, Flesch reading ease score and the number of unique words are the most important predictors of funding received.</a:t>
            </a:r>
          </a:p>
        </p:txBody>
      </p:sp>
    </p:spTree>
    <p:extLst>
      <p:ext uri="{BB962C8B-B14F-4D97-AF65-F5344CB8AC3E}">
        <p14:creationId xmlns:p14="http://schemas.microsoft.com/office/powerpoint/2010/main" val="413173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4431-9516-8F4B-B08A-586B85EBD94C}"/>
              </a:ext>
            </a:extLst>
          </p:cNvPr>
          <p:cNvSpPr>
            <a:spLocks noGrp="1"/>
          </p:cNvSpPr>
          <p:nvPr>
            <p:ph type="title"/>
          </p:nvPr>
        </p:nvSpPr>
        <p:spPr/>
        <p:txBody>
          <a:bodyPr/>
          <a:lstStyle/>
          <a:p>
            <a:r>
              <a:rPr lang="en-US" dirty="0"/>
              <a:t>Project duration: Projects that last more days get more funding. </a:t>
            </a:r>
          </a:p>
        </p:txBody>
      </p:sp>
      <p:sp>
        <p:nvSpPr>
          <p:cNvPr id="6" name="TextBox 5">
            <a:extLst>
              <a:ext uri="{FF2B5EF4-FFF2-40B4-BE49-F238E27FC236}">
                <a16:creationId xmlns:a16="http://schemas.microsoft.com/office/drawing/2014/main" id="{D5F0A0D4-3480-A348-AFEB-F1497ADCE0E8}"/>
              </a:ext>
            </a:extLst>
          </p:cNvPr>
          <p:cNvSpPr txBox="1"/>
          <p:nvPr/>
        </p:nvSpPr>
        <p:spPr>
          <a:xfrm>
            <a:off x="4145280" y="5084064"/>
            <a:ext cx="7107936" cy="923330"/>
          </a:xfrm>
          <a:prstGeom prst="rect">
            <a:avLst/>
          </a:prstGeom>
          <a:noFill/>
        </p:spPr>
        <p:txBody>
          <a:bodyPr wrap="square" rtlCol="0">
            <a:spAutoFit/>
          </a:bodyPr>
          <a:lstStyle/>
          <a:p>
            <a:r>
              <a:rPr lang="en-US" b="1" dirty="0"/>
              <a:t>Grant duration</a:t>
            </a:r>
            <a:r>
              <a:rPr lang="en-US" dirty="0"/>
              <a:t>: longer projects tend to have more depth and involve greater collaboration because they are generally working on breakthrough technology. Hence more funded is needed.</a:t>
            </a:r>
          </a:p>
        </p:txBody>
      </p:sp>
      <p:pic>
        <p:nvPicPr>
          <p:cNvPr id="8" name="Content Placeholder 7">
            <a:extLst>
              <a:ext uri="{FF2B5EF4-FFF2-40B4-BE49-F238E27FC236}">
                <a16:creationId xmlns:a16="http://schemas.microsoft.com/office/drawing/2014/main" id="{0646FE25-00E9-E143-A43C-D2D138A50EC6}"/>
              </a:ext>
            </a:extLst>
          </p:cNvPr>
          <p:cNvPicPr>
            <a:picLocks noGrp="1" noChangeAspect="1"/>
          </p:cNvPicPr>
          <p:nvPr>
            <p:ph idx="1"/>
          </p:nvPr>
        </p:nvPicPr>
        <p:blipFill>
          <a:blip r:embed="rId2"/>
          <a:stretch>
            <a:fillRect/>
          </a:stretch>
        </p:blipFill>
        <p:spPr>
          <a:xfrm>
            <a:off x="4258882" y="918898"/>
            <a:ext cx="6238430" cy="4127564"/>
          </a:xfrm>
        </p:spPr>
      </p:pic>
    </p:spTree>
    <p:extLst>
      <p:ext uri="{BB962C8B-B14F-4D97-AF65-F5344CB8AC3E}">
        <p14:creationId xmlns:p14="http://schemas.microsoft.com/office/powerpoint/2010/main" val="121870667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183</TotalTime>
  <Words>482</Words>
  <Application>Microsoft Macintosh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Corbel</vt:lpstr>
      <vt:lpstr>Wingdings 2</vt:lpstr>
      <vt:lpstr>Frame</vt:lpstr>
      <vt:lpstr>Text Analysis NSF Abstract Awards</vt:lpstr>
      <vt:lpstr>Government funding is one of the most common ways to get funding</vt:lpstr>
      <vt:lpstr>Funding has increased steadily over the years</vt:lpstr>
      <vt:lpstr>What does it take to get funded?  More Math and physical science research.</vt:lpstr>
      <vt:lpstr>Words count</vt:lpstr>
      <vt:lpstr>Gender of approver.</vt:lpstr>
      <vt:lpstr>Predicting Award Amounts</vt:lpstr>
      <vt:lpstr>Project duration, ease of read and unique words are worth more</vt:lpstr>
      <vt:lpstr>Project duration: Projects that last more days get more funding. </vt:lpstr>
      <vt:lpstr>Ease of read: Clarity helps funding.</vt:lpstr>
      <vt:lpstr>Unique words are worth more.</vt:lpstr>
      <vt:lpstr>Text Analysis provides insights on funding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Words count</dc:title>
  <dc:creator>Geovanna Karina Meier</dc:creator>
  <cp:lastModifiedBy>Geovanna Karina Meier</cp:lastModifiedBy>
  <cp:revision>10</cp:revision>
  <dcterms:created xsi:type="dcterms:W3CDTF">2019-07-04T19:47:15Z</dcterms:created>
  <dcterms:modified xsi:type="dcterms:W3CDTF">2019-07-04T22:50:21Z</dcterms:modified>
</cp:coreProperties>
</file>