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32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34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69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3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334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55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552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70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94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EAF4-4EAB-41C1-9552-2F86E8E6204C}" type="datetimeFigureOut">
              <a:rPr lang="es-ES_tradnl" smtClean="0"/>
              <a:t>30/09/2020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E82D-1113-43C9-984C-7FAACA778F8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74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3706" y="769277"/>
            <a:ext cx="6911662" cy="4128150"/>
          </a:xfrm>
        </p:spPr>
        <p:txBody>
          <a:bodyPr>
            <a:noAutofit/>
          </a:bodyPr>
          <a:lstStyle/>
          <a:p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800" dirty="0"/>
              <a:t/>
            </a:r>
            <a:br>
              <a:rPr lang="es-MX" sz="2800" dirty="0"/>
            </a:b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800" dirty="0"/>
              <a:t/>
            </a:r>
            <a:br>
              <a:rPr lang="es-MX" sz="2800" dirty="0"/>
            </a:b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800" dirty="0"/>
              <a:t/>
            </a:r>
            <a:br>
              <a:rPr lang="es-MX" sz="2800" dirty="0"/>
            </a:br>
            <a:r>
              <a:rPr lang="es-MX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SEMINARIO </a:t>
            </a:r>
            <a:r>
              <a:rPr lang="es-MX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INTERNACIONAL DE LAS CIENCIAS DE LA EDUCACIÓN Y LA TECNOLOGÍA</a:t>
            </a:r>
            <a:r>
              <a:rPr lang="es-ES_tradn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PROCESOS DE MEDIACIONES </a:t>
            </a:r>
            <a:r>
              <a:rPr lang="es-MX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EDUCATIVAS EN LA ÉPOCA DE PANDEMIA</a:t>
            </a:r>
            <a:r>
              <a:rPr lang="es-ES_tradnl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_tradnl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FORMACIÓN EDUCATIVA Y LAS </a:t>
            </a:r>
            <a:r>
              <a:rPr lang="es-MX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MEDIACIONES TECNOLÓGICAS EN LA ÉPOCA DE PANDEMIA</a:t>
            </a:r>
            <a:r>
              <a:rPr lang="es-ES_tradn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CONFERENCIA</a:t>
            </a:r>
            <a:r>
              <a:rPr lang="es-ES_tradn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_tradnl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601014" y="4944661"/>
            <a:ext cx="9144000" cy="16557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CS. ORLANDO VALERA ALFONSO, PhD.</a:t>
            </a:r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Colombia, 1ro de Octubre de 2020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4563" cy="28333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55" y="4380587"/>
            <a:ext cx="3218645" cy="24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685771" y="0"/>
            <a:ext cx="11029071" cy="10508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Presupuestos básicos acerca de las concepciones de la didáctica en las corrientes pedagógicas contemporáneas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0" y="1050879"/>
            <a:ext cx="11995917" cy="5260791"/>
          </a:xfrm>
        </p:spPr>
        <p:txBody>
          <a:bodyPr>
            <a:noAutofit/>
          </a:bodyPr>
          <a:lstStyle/>
          <a:p>
            <a:pPr marL="342900" indent="-342900" algn="just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comprensión de las concepciones didácticas requiere de un enfoque desde las diversas corrientes pedagógicas contemporáneas, ya que cada uno de estás desarrolla su propia teoría y práctica didáctica y en consecuencia una forma de concebir y realizar el proceso de enseñanza aprendizaje.</a:t>
            </a:r>
          </a:p>
          <a:p>
            <a:pPr marL="342900" indent="-342900" algn="just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teorías didácticas de las corrientes están en la base de los diversos modelos pedagógicos o educativos actuales como el tradicional, escuela nueva, socio-crítico, el tecnológico y el de EBC (educación basada en competencias)</a:t>
            </a:r>
          </a:p>
          <a:p>
            <a:pPr marL="342900" indent="-342900" algn="just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corrientes pedagógicas contemporáneas tienen un fuerte fundamento psicológico derivado de las diversas corrientes, escuelas y teorías de la psicología, en particular las teorías del aprendizaje.</a:t>
            </a:r>
          </a:p>
          <a:p>
            <a:pPr marL="342900" indent="-342900" algn="just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las concepciones didácticas actuales más influyentes se encuentran: la psicogenética y constructivista, la cognitivista, la conductista, la humanista, la del enfoque histórico cultural.</a:t>
            </a:r>
          </a:p>
          <a:p>
            <a:pPr marL="342900" indent="-342900" algn="just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son imprescindibles para la comprensión de las concepciones didácticas relacionadas con la educación a distancia virtual y </a:t>
            </a:r>
            <a:r>
              <a:rPr lang="es-MX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line y han tenido un desarrollo histórico desde el conductismo hasta el </a:t>
            </a:r>
            <a:r>
              <a:rPr lang="es-MX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conectivismo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s-ES_tradn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4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0251" y="0"/>
            <a:ext cx="11682483" cy="2688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DIDÁCTICA </a:t>
            </a:r>
          </a:p>
          <a:p>
            <a:pPr algn="just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 pedagógica de carácter práctico y normativo que tiene como objeto específico la técnica de la enseñanza, esto es la técnica de incentivar y orientar eficazmente a los alumnos en su aprendizaje (L.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Alvez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Mattos)</a:t>
            </a:r>
          </a:p>
          <a:p>
            <a:pPr algn="just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Rama fundamental de la pedagogía que investiga y establece fundamentos teórico-prácticos para la optimización del proceso de enseñanza aprendizaje de las disciplinas del conocimiento en contextos educativos determinados  (O. Valera, 2018)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0250" y="2688608"/>
            <a:ext cx="5418161" cy="39847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DIDÁCTICA GENERAL </a:t>
            </a:r>
          </a:p>
          <a:p>
            <a:pPr algn="just"/>
            <a:r>
              <a:rPr lang="es-ES" sz="2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 o rama de la pedagogía que estudia las leyes, regularidades y categorías más generales del proceso de enseñanza aprendizaje, común a todas las disciplinas del conocimiento dadas en las materias o asignaturas curriculares.</a:t>
            </a:r>
          </a:p>
          <a:p>
            <a:pPr algn="just"/>
            <a:r>
              <a:rPr lang="es-ES" sz="2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basa en la metodología general de la enseñanza fundamentada en las teorías del aprendizaje de las diversas tendencias y corrientes psicopedagógicas</a:t>
            </a:r>
            <a:r>
              <a:rPr lang="es-ES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20229" y="2688608"/>
            <a:ext cx="6162505" cy="39847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DIDÁCTICAS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ESPECIALES</a:t>
            </a:r>
          </a:p>
          <a:p>
            <a:pPr algn="just"/>
            <a:r>
              <a:rPr lang="es-ES" sz="2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Disciplinas pedagógicas que estudian las particularidades del proceso de enseñanza aprendizaje de determinada materia o asignatura curricular.</a:t>
            </a:r>
          </a:p>
          <a:p>
            <a:pPr algn="just"/>
            <a:r>
              <a:rPr lang="es-ES" sz="2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basa en la metodología de la enseñanza específica de una ciencia o disciplina del conocimiento y la cultura para propiciar un aprendizaje óptimo, significativo o desarrollador de los educandos desde determinadas teorías del aprendizaje y experiencias pedagógicas y de innovación. </a:t>
            </a:r>
          </a:p>
        </p:txBody>
      </p:sp>
    </p:spTree>
    <p:extLst>
      <p:ext uri="{BB962C8B-B14F-4D97-AF65-F5344CB8AC3E}">
        <p14:creationId xmlns:p14="http://schemas.microsoft.com/office/powerpoint/2010/main" val="35575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1" y="0"/>
            <a:ext cx="12192001" cy="7369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DIDÁCTICAS ESPECIALES O ESPECÍFICAS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879" y="1146412"/>
            <a:ext cx="11469969" cy="509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Existen diversas taxonomías o simple relación de éstas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s-MX" sz="2000" dirty="0"/>
              <a:t>Didáctica de las Ciencias</a:t>
            </a:r>
          </a:p>
          <a:p>
            <a:pPr algn="ctr"/>
            <a:r>
              <a:rPr lang="es-MX" sz="2000" dirty="0"/>
              <a:t>Didáctica de las Ciencias Naturales</a:t>
            </a:r>
          </a:p>
          <a:p>
            <a:pPr algn="ctr"/>
            <a:r>
              <a:rPr lang="es-MX" sz="2000" dirty="0"/>
              <a:t>Didáctica de las Ciencias Exactas</a:t>
            </a:r>
          </a:p>
          <a:p>
            <a:pPr algn="ctr"/>
            <a:r>
              <a:rPr lang="es-MX" sz="2000" dirty="0"/>
              <a:t>Didáctica de la Lengua y la Literatura</a:t>
            </a:r>
          </a:p>
          <a:p>
            <a:pPr algn="ctr"/>
            <a:r>
              <a:rPr lang="es-MX" sz="2000" dirty="0"/>
              <a:t>Didáctica del Arte y la Cultura</a:t>
            </a:r>
          </a:p>
          <a:p>
            <a:pPr algn="ctr"/>
            <a:r>
              <a:rPr lang="es-MX" sz="2000" dirty="0"/>
              <a:t>Didáctica de las Lenguas Extranjeras</a:t>
            </a:r>
          </a:p>
          <a:p>
            <a:pPr algn="ctr"/>
            <a:r>
              <a:rPr lang="es-MX" sz="2000" dirty="0"/>
              <a:t>Didáctica de la Educación Física, el Deporte y la Recreación</a:t>
            </a:r>
          </a:p>
          <a:p>
            <a:pPr algn="ctr"/>
            <a:r>
              <a:rPr lang="es-MX" sz="2000" dirty="0"/>
              <a:t>Didáctica de la Computación y de la Electrónica</a:t>
            </a:r>
          </a:p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Didáctica o metodología de las diferentes materias escolares</a:t>
            </a:r>
            <a:r>
              <a:rPr lang="es-MX" sz="2000" dirty="0"/>
              <a:t>: </a:t>
            </a:r>
          </a:p>
          <a:p>
            <a:pPr algn="ctr"/>
            <a:r>
              <a:rPr lang="es-MX" sz="2000" dirty="0"/>
              <a:t>la Matemática (del Cálculo, del Algebra, de la Geometría, etc.), la Química, la Física, la Biología, de la Lengua Materna, del Español o del Castellano, de la </a:t>
            </a:r>
            <a:r>
              <a:rPr lang="es-MX" sz="2000" dirty="0" err="1"/>
              <a:t>Lecto</a:t>
            </a:r>
            <a:r>
              <a:rPr lang="es-MX" sz="2000" dirty="0"/>
              <a:t>-Escritura, la Filosofía, las Ciencias Sociales, la Geografía, la Educación Laboral, la Psicología, de la Economía, de las Ingenierías, de la Arquitectura, de la Informática, de la Pedagogía y otras.</a:t>
            </a:r>
          </a:p>
          <a:p>
            <a:pPr algn="ctr"/>
            <a:r>
              <a:rPr lang="es-MX" sz="2000" dirty="0"/>
              <a:t>Sin embargo, no hay referentes bibliográficos sobre la </a:t>
            </a: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Didáctica de la Educación a </a:t>
            </a: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Distancia </a:t>
            </a: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en Línea,</a:t>
            </a:r>
            <a:r>
              <a:rPr lang="es-MX" sz="2000" dirty="0"/>
              <a:t> solo abundan diversas propuestas metodológicas y de carácter práctico derivadas de las TIC o TICE o teorías y modelos de la educación a distancia y virtual</a:t>
            </a:r>
          </a:p>
          <a:p>
            <a:pPr algn="ctr"/>
            <a:endParaRPr lang="es-MX" sz="2000" dirty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79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349828" y="0"/>
            <a:ext cx="9985829" cy="12046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PARA UNA DIDÁCTICA </a:t>
            </a:r>
            <a:endParaRPr lang="es-E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EDUCACIÓN A </a:t>
            </a: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DISTANCIA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Y EN LÍNEA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45142" y="1449508"/>
            <a:ext cx="11858172" cy="5212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s-ES" sz="2400" dirty="0"/>
              <a:t>Definición e interacción de los </a:t>
            </a:r>
            <a:r>
              <a:rPr lang="es-ES" sz="2400" dirty="0" err="1"/>
              <a:t>macrocomponentes</a:t>
            </a:r>
            <a:r>
              <a:rPr lang="es-ES" sz="2400" dirty="0"/>
              <a:t> de la educación desde una visión filosófica, politológica, epistemológica y desde las ciencias de la educación.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2400" dirty="0"/>
              <a:t>Determinación del lugar de la didáctica en relación con la pedagogía, las ciencias pedagógicas y las ciencias de la educación.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2400" dirty="0"/>
              <a:t>Asunción de posturas teórico-metodológicas derivadas de las diferentes corrientes pedagógicas contemporáneas y sus correspondientes modelos educativos.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2400" dirty="0"/>
              <a:t> Definición de la didáctica y su lugar en el diseño de modelos educativos.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2400" dirty="0"/>
              <a:t>Consideración de los aportes y contenidos de la didáctica específica y metodología de la enseñanza de la materia o asignatura en la modalidad presencial, lo que incluye el dominio de los contenidos de la ciencia y la cultura objeto de la enseñanza.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2400" dirty="0"/>
              <a:t>Definición de la educación a distancia y distinción de sus modalidades virtual y en línea.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2400" dirty="0"/>
              <a:t>Integración de los componentes pedagógicos , tecnológicos , organizativos y de los recursos humanos de la educación a distancia, virtual y en línea.</a:t>
            </a:r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152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40228" y="137885"/>
            <a:ext cx="10363200" cy="12046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PARA UNA </a:t>
            </a: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DIDÁCTICA</a:t>
            </a:r>
          </a:p>
          <a:p>
            <a:pPr algn="ctr"/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EDUCACIÓN A </a:t>
            </a: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DISTANCIA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Y EN LÍNEA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03199" y="1480457"/>
            <a:ext cx="11785600" cy="47324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 sz="2000" dirty="0"/>
          </a:p>
          <a:p>
            <a:pPr marL="457200" indent="-457200" algn="just">
              <a:buFont typeface="+mj-lt"/>
              <a:buAutoNum type="arabicPeriod" startAt="8"/>
            </a:pPr>
            <a:r>
              <a:rPr lang="es-ES" sz="2400" dirty="0"/>
              <a:t>Adscripción, recreación o creación de un modelo de diseño instruccional (DI) para el desarrollo del proceso de enseñanza aprendizaje (PEA) en las modalidades de la educación  a distancia, virtual y en línea como son: e-</a:t>
            </a:r>
            <a:r>
              <a:rPr lang="es-ES" sz="2400" dirty="0" err="1"/>
              <a:t>learning</a:t>
            </a:r>
            <a:r>
              <a:rPr lang="es-ES" sz="2400" dirty="0"/>
              <a:t>, b-</a:t>
            </a:r>
            <a:r>
              <a:rPr lang="es-ES" sz="2400" dirty="0" err="1"/>
              <a:t>learning</a:t>
            </a:r>
            <a:r>
              <a:rPr lang="es-ES" sz="2400" dirty="0"/>
              <a:t>, m-</a:t>
            </a:r>
            <a:r>
              <a:rPr lang="es-ES" sz="2400" dirty="0" err="1"/>
              <a:t>learning</a:t>
            </a:r>
            <a:r>
              <a:rPr lang="es-ES" sz="2400" dirty="0"/>
              <a:t> (f-</a:t>
            </a:r>
            <a:r>
              <a:rPr lang="es-ES" sz="2400" dirty="0" err="1"/>
              <a:t>learning</a:t>
            </a:r>
            <a:r>
              <a:rPr lang="es-ES" sz="2400" dirty="0"/>
              <a:t> , w-</a:t>
            </a:r>
            <a:r>
              <a:rPr lang="es-ES" sz="2400" dirty="0" err="1"/>
              <a:t>learning</a:t>
            </a:r>
            <a:r>
              <a:rPr lang="es-ES" sz="2400" dirty="0"/>
              <a:t>) y u-</a:t>
            </a:r>
            <a:r>
              <a:rPr lang="es-ES" sz="2400" dirty="0" err="1"/>
              <a:t>learning</a:t>
            </a:r>
            <a:r>
              <a:rPr lang="es-ES" sz="2400" dirty="0"/>
              <a:t>.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es-ES" sz="2400" dirty="0"/>
              <a:t>Determinación de las teorías del aprendizaje apropiadas a los modelos de la educación a distancia, abierta, virtual y en línea y sus diseños institucionales.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es-ES" sz="2400" dirty="0"/>
              <a:t>Establecimiento de principios, normas y criterios de selección de recursos digitales, herramientas y apoyos a utilizar en los DI según el modelo de educación a distancia virtual y en línea adoptado, en  correspondencia con  los entornos virtuales de aprendizaje (EVA), la determinación de los objetos virtuales de aprendizaje (OVA) y otros recursos y herramientas informáticas utilizables.</a:t>
            </a:r>
          </a:p>
          <a:p>
            <a:pPr marL="342900" indent="-342900" algn="just">
              <a:buFont typeface="+mj-lt"/>
              <a:buAutoNum type="arabicPeriod" startAt="8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391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0522" y="-48286"/>
            <a:ext cx="12222522" cy="6906286"/>
            <a:chOff x="-30522" y="-48286"/>
            <a:chExt cx="12222522" cy="6906286"/>
          </a:xfrm>
        </p:grpSpPr>
        <p:grpSp>
          <p:nvGrpSpPr>
            <p:cNvPr id="2" name="Group 45"/>
            <p:cNvGrpSpPr/>
            <p:nvPr/>
          </p:nvGrpSpPr>
          <p:grpSpPr>
            <a:xfrm>
              <a:off x="1103086" y="1062670"/>
              <a:ext cx="9710057" cy="5795330"/>
              <a:chOff x="-53733" y="445416"/>
              <a:chExt cx="9710057" cy="6911121"/>
            </a:xfrm>
          </p:grpSpPr>
          <p:sp>
            <p:nvSpPr>
              <p:cNvPr id="3" name="Oval 4"/>
              <p:cNvSpPr/>
              <p:nvPr/>
            </p:nvSpPr>
            <p:spPr>
              <a:xfrm>
                <a:off x="-53733" y="445416"/>
                <a:ext cx="9710057" cy="6911121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" name="TextBox 8"/>
              <p:cNvSpPr txBox="1"/>
              <p:nvPr/>
            </p:nvSpPr>
            <p:spPr>
              <a:xfrm>
                <a:off x="2640492" y="769115"/>
                <a:ext cx="4176464" cy="623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>
                    <a:solidFill>
                      <a:schemeClr val="bg1"/>
                    </a:solidFill>
                  </a:rPr>
                  <a:t>Ciencias  de la Educación</a:t>
                </a:r>
              </a:p>
            </p:txBody>
          </p:sp>
          <p:sp>
            <p:nvSpPr>
              <p:cNvPr id="5" name="TextBox 9"/>
              <p:cNvSpPr txBox="1"/>
              <p:nvPr/>
            </p:nvSpPr>
            <p:spPr>
              <a:xfrm>
                <a:off x="2442725" y="6378008"/>
                <a:ext cx="4374231" cy="550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chemeClr val="bg1"/>
                    </a:solidFill>
                  </a:rPr>
                  <a:t>TIC y Tecnología Educativa ( TICE)</a:t>
                </a:r>
              </a:p>
            </p:txBody>
          </p:sp>
          <p:grpSp>
            <p:nvGrpSpPr>
              <p:cNvPr id="6" name="Group 31"/>
              <p:cNvGrpSpPr/>
              <p:nvPr/>
            </p:nvGrpSpPr>
            <p:grpSpPr>
              <a:xfrm>
                <a:off x="2767007" y="1400006"/>
                <a:ext cx="3600400" cy="1724672"/>
                <a:chOff x="2915816" y="2063342"/>
                <a:chExt cx="3600400" cy="2050643"/>
              </a:xfrm>
            </p:grpSpPr>
            <p:sp>
              <p:nvSpPr>
                <p:cNvPr id="15" name="TextBox 10"/>
                <p:cNvSpPr txBox="1"/>
                <p:nvPr/>
              </p:nvSpPr>
              <p:spPr>
                <a:xfrm>
                  <a:off x="3326086" y="2063342"/>
                  <a:ext cx="2664296" cy="654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2400" b="1" dirty="0">
                      <a:solidFill>
                        <a:schemeClr val="bg1"/>
                      </a:solidFill>
                    </a:rPr>
                    <a:t>Pedagogía   </a:t>
                  </a:r>
                </a:p>
              </p:txBody>
            </p:sp>
            <p:sp>
              <p:nvSpPr>
                <p:cNvPr id="16" name="TextBox 11"/>
                <p:cNvSpPr txBox="1"/>
                <p:nvPr/>
              </p:nvSpPr>
              <p:spPr>
                <a:xfrm>
                  <a:off x="3488879" y="2805631"/>
                  <a:ext cx="2520280" cy="654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2400" b="1" dirty="0">
                      <a:solidFill>
                        <a:schemeClr val="bg1"/>
                      </a:solidFill>
                    </a:rPr>
                    <a:t>Didáctica (s) </a:t>
                  </a:r>
                </a:p>
              </p:txBody>
            </p:sp>
            <p:sp>
              <p:nvSpPr>
                <p:cNvPr id="17" name="TextBox 12"/>
                <p:cNvSpPr txBox="1"/>
                <p:nvPr/>
              </p:nvSpPr>
              <p:spPr>
                <a:xfrm>
                  <a:off x="3097556" y="3459378"/>
                  <a:ext cx="1584176" cy="654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2400" b="1" dirty="0">
                      <a:solidFill>
                        <a:schemeClr val="bg1"/>
                      </a:solidFill>
                    </a:rPr>
                    <a:t>General </a:t>
                  </a:r>
                </a:p>
              </p:txBody>
            </p:sp>
            <p:sp>
              <p:nvSpPr>
                <p:cNvPr id="18" name="TextBox 13"/>
                <p:cNvSpPr txBox="1"/>
                <p:nvPr/>
              </p:nvSpPr>
              <p:spPr>
                <a:xfrm>
                  <a:off x="4717556" y="3435267"/>
                  <a:ext cx="1548172" cy="654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2400" b="1" dirty="0">
                      <a:solidFill>
                        <a:schemeClr val="bg1"/>
                      </a:solidFill>
                    </a:rPr>
                    <a:t>Especiales </a:t>
                  </a:r>
                </a:p>
              </p:txBody>
            </p:sp>
            <p:sp>
              <p:nvSpPr>
                <p:cNvPr id="19" name="Up-Down Arrow 14"/>
                <p:cNvSpPr/>
                <p:nvPr/>
              </p:nvSpPr>
              <p:spPr>
                <a:xfrm>
                  <a:off x="4544923" y="2646375"/>
                  <a:ext cx="226623" cy="339358"/>
                </a:xfrm>
                <a:prstGeom prst="upDownArrow">
                  <a:avLst/>
                </a:prstGeom>
                <a:solidFill>
                  <a:schemeClr val="bg1"/>
                </a:solidFill>
                <a:ln w="222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20" name="Straight Arrow Connector 18"/>
                <p:cNvCxnSpPr/>
                <p:nvPr/>
              </p:nvCxnSpPr>
              <p:spPr>
                <a:xfrm flipH="1">
                  <a:off x="3916062" y="3348745"/>
                  <a:ext cx="144016" cy="237983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945931" y="3354460"/>
                  <a:ext cx="137070" cy="22655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ounded Rectangle 26"/>
                <p:cNvSpPr/>
                <p:nvPr/>
              </p:nvSpPr>
              <p:spPr>
                <a:xfrm>
                  <a:off x="2915816" y="2164607"/>
                  <a:ext cx="3600400" cy="185307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7" name="TextBox 27"/>
              <p:cNvSpPr txBox="1"/>
              <p:nvPr/>
            </p:nvSpPr>
            <p:spPr>
              <a:xfrm>
                <a:off x="764235" y="3255114"/>
                <a:ext cx="7560840" cy="550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b="1" dirty="0">
                    <a:solidFill>
                      <a:schemeClr val="bg1"/>
                    </a:solidFill>
                  </a:rPr>
                  <a:t>Pedagogía y didáctica de la educación a distancia y virtual</a:t>
                </a:r>
              </a:p>
            </p:txBody>
          </p:sp>
          <p:sp>
            <p:nvSpPr>
              <p:cNvPr id="8" name="Down Arrow 33"/>
              <p:cNvSpPr/>
              <p:nvPr/>
            </p:nvSpPr>
            <p:spPr>
              <a:xfrm>
                <a:off x="4444913" y="3128866"/>
                <a:ext cx="155297" cy="212531"/>
              </a:xfrm>
              <a:prstGeom prst="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TextBox 34"/>
              <p:cNvSpPr txBox="1"/>
              <p:nvPr/>
            </p:nvSpPr>
            <p:spPr>
              <a:xfrm>
                <a:off x="3352431" y="3897762"/>
                <a:ext cx="3014976" cy="550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chemeClr val="bg1"/>
                    </a:solidFill>
                  </a:rPr>
                  <a:t>Modelo educativo</a:t>
                </a:r>
              </a:p>
            </p:txBody>
          </p:sp>
          <p:sp>
            <p:nvSpPr>
              <p:cNvPr id="10" name="TextBox 35"/>
              <p:cNvSpPr txBox="1"/>
              <p:nvPr/>
            </p:nvSpPr>
            <p:spPr>
              <a:xfrm>
                <a:off x="359177" y="4436892"/>
                <a:ext cx="8708571" cy="1871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b="1" dirty="0">
                    <a:solidFill>
                      <a:schemeClr val="bg1"/>
                    </a:solidFill>
                  </a:rPr>
                  <a:t>Institución educativa</a:t>
                </a:r>
              </a:p>
              <a:p>
                <a:pPr algn="ctr"/>
                <a:r>
                  <a:rPr lang="es-MX" sz="2400" b="1" dirty="0">
                    <a:solidFill>
                      <a:schemeClr val="bg1"/>
                    </a:solidFill>
                  </a:rPr>
                  <a:t>Recursos tecnológicos  y humanos, filosofía institucional y </a:t>
                </a:r>
                <a:endParaRPr lang="es-MX" sz="240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s-MX" sz="2400" b="1" dirty="0" smtClean="0">
                    <a:solidFill>
                      <a:schemeClr val="bg1"/>
                    </a:solidFill>
                  </a:rPr>
                  <a:t>enfoque </a:t>
                </a:r>
                <a:r>
                  <a:rPr lang="es-MX" sz="2400" b="1" dirty="0">
                    <a:solidFill>
                      <a:schemeClr val="bg1"/>
                    </a:solidFill>
                  </a:rPr>
                  <a:t>CTS</a:t>
                </a:r>
              </a:p>
              <a:p>
                <a:endParaRPr lang="es-MX" sz="2400" b="1" dirty="0"/>
              </a:p>
            </p:txBody>
          </p:sp>
          <p:sp>
            <p:nvSpPr>
              <p:cNvPr id="11" name="Up-Down Arrow 37"/>
              <p:cNvSpPr/>
              <p:nvPr/>
            </p:nvSpPr>
            <p:spPr>
              <a:xfrm>
                <a:off x="4466573" y="3647206"/>
                <a:ext cx="156164" cy="250555"/>
              </a:xfrm>
              <a:prstGeom prst="up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Up-Down Arrow 38"/>
              <p:cNvSpPr/>
              <p:nvPr/>
            </p:nvSpPr>
            <p:spPr>
              <a:xfrm>
                <a:off x="4466573" y="4279397"/>
                <a:ext cx="156164" cy="250555"/>
              </a:xfrm>
              <a:prstGeom prst="up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TextBox 39"/>
              <p:cNvSpPr txBox="1"/>
              <p:nvPr/>
            </p:nvSpPr>
            <p:spPr>
              <a:xfrm>
                <a:off x="2640492" y="5931736"/>
                <a:ext cx="5017195" cy="477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2000" b="1" dirty="0">
                    <a:solidFill>
                      <a:schemeClr val="bg1"/>
                    </a:solidFill>
                  </a:rPr>
                  <a:t>MODELO DE DISEÑO INSTRUCCIONAL</a:t>
                </a:r>
              </a:p>
            </p:txBody>
          </p:sp>
          <p:sp>
            <p:nvSpPr>
              <p:cNvPr id="14" name="Up-Down Arrow 40"/>
              <p:cNvSpPr/>
              <p:nvPr/>
            </p:nvSpPr>
            <p:spPr>
              <a:xfrm>
                <a:off x="4473676" y="5745717"/>
                <a:ext cx="156164" cy="250555"/>
              </a:xfrm>
              <a:prstGeom prst="up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0" y="-48286"/>
              <a:ext cx="12192000" cy="93365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Title 3"/>
            <p:cNvSpPr txBox="1">
              <a:spLocks/>
            </p:cNvSpPr>
            <p:nvPr/>
          </p:nvSpPr>
          <p:spPr>
            <a:xfrm>
              <a:off x="-30522" y="129013"/>
              <a:ext cx="11801608" cy="6480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 diseño instruccional en las instituciones educativas desde las ciencias de la educación y asentado en el desarrollo de las TIC</a:t>
              </a:r>
              <a:endParaRPr lang="es-MX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5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    </a:t>
            </a:r>
            <a:r>
              <a:rPr lang="es-MX" b="1" dirty="0"/>
              <a:t>CONCEPTO DE DISEÑO INSTRUCCIONAL</a:t>
            </a:r>
            <a:br>
              <a:rPr lang="es-MX" b="1" dirty="0"/>
            </a:br>
            <a:endParaRPr lang="es-MX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960120" y="1432560"/>
            <a:ext cx="10241280" cy="50139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3200" dirty="0"/>
              <a:t>Modelo planificado de la actividad académica que se desea impartir y que comprende qué se pretende, a quien está dirigido, qué recursos y actividades serán necesarios, cómo se evaluará y cómo se mejorará; para lo cual se requiere organizar información desde la Tecnología Educativa y definir los objetivos de aprendizaje claros y precisos contenidos en los Planes de Estudio (Teorías de la Educación y Curricular) y la Didáctica (teorías de la planificación y realización del proceso de enseñanza aprendizaje). (Valera y Pérez, 2017)</a:t>
            </a:r>
          </a:p>
        </p:txBody>
      </p:sp>
    </p:spTree>
    <p:extLst>
      <p:ext uri="{BB962C8B-B14F-4D97-AF65-F5344CB8AC3E}">
        <p14:creationId xmlns:p14="http://schemas.microsoft.com/office/powerpoint/2010/main" val="14064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62000" y="5480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     </a:t>
            </a:r>
            <a:br>
              <a:rPr lang="es-MX" dirty="0"/>
            </a:br>
            <a:r>
              <a:rPr lang="es-MX" dirty="0"/>
              <a:t>           </a:t>
            </a:r>
            <a:r>
              <a:rPr lang="es-MX" b="1" dirty="0"/>
              <a:t>MODELOS DE DISEÑO INSTRUCCIONAL</a:t>
            </a:r>
            <a:br>
              <a:rPr lang="es-MX" b="1" dirty="0"/>
            </a:br>
            <a:r>
              <a:rPr lang="es-MX" b="1" dirty="0"/>
              <a:t/>
            </a:r>
            <a:br>
              <a:rPr lang="es-MX" b="1" dirty="0"/>
            </a:br>
            <a:endParaRPr lang="es-MX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899160" y="1676400"/>
            <a:ext cx="10241280" cy="3505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/>
              <a:t>Constituyen las diversas representaciones acerca de cómo llevar a la práctica desde las teorías didácticas, el proceso instruccional (pea), ya sea desde las concepciones de la educación tradicional, como de la educación a distancia virtual. (Valera y Pérez, 2017)</a:t>
            </a:r>
          </a:p>
        </p:txBody>
      </p:sp>
    </p:spTree>
    <p:extLst>
      <p:ext uri="{BB962C8B-B14F-4D97-AF65-F5344CB8AC3E}">
        <p14:creationId xmlns:p14="http://schemas.microsoft.com/office/powerpoint/2010/main" val="206707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39" y="0"/>
            <a:ext cx="12048661" cy="1143000"/>
          </a:xfrm>
        </p:spPr>
        <p:txBody>
          <a:bodyPr>
            <a:no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Evolución histórica de los presupuestos teóricos de los modelos de diseño instruccional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100757"/>
              </p:ext>
            </p:extLst>
          </p:nvPr>
        </p:nvGraphicFramePr>
        <p:xfrm>
          <a:off x="143339" y="1142999"/>
          <a:ext cx="11932547" cy="5329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5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4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DÉCADA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RASGO DISTINTIVO DEL DISEÑO INSTRUCCIONAL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8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1960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 fundamentan en el conductismo, son lineales, sistemáticos y prescriptivos.  Se enfocan en los conocimientos y destrezas académicas y en objetivos de aprendizaje observables y medibles.</a:t>
                      </a:r>
                      <a:endParaRPr lang="es-MX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8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1970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 fundamentan en la teoría de sistemas.  Se organizan en sistemas abiertos que buscan mayor participación de los estudiantes.</a:t>
                      </a:r>
                      <a:endParaRPr lang="es-MX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>
                        <a:alpha val="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7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1980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 fundamentan en la teoría cognitiva.  Se preocupan por la comprensión de los procesos de aprendizaje, centrándose en los procesos cognitivos: el pensamiento, la solución de problemas, el lenguaje, la formación de conceptos y el procesamiento de la información.</a:t>
                      </a:r>
                      <a:endParaRPr lang="es-MX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7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1990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 fundamentan en las teorías constructivistas y de sistemas.  Subrayan el papel esencialmente activo de quien aprende, por lo que las acciones formativas están centradas en el proceso de aprendizaje, en la creatividad de los estudiantes y no en los contenidos específicos.</a:t>
                      </a:r>
                      <a:endParaRPr lang="es-MX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8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Siglo XXI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 fundamentan en el </a:t>
                      </a:r>
                      <a:r>
                        <a:rPr lang="es-MX" sz="16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conectivismo</a:t>
                      </a:r>
                      <a:r>
                        <a:rPr lang="es-MX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 </a:t>
                      </a:r>
                      <a:r>
                        <a:rPr lang="es-MX" sz="16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conectismo</a:t>
                      </a:r>
                      <a:r>
                        <a:rPr lang="es-MX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Se enfocan en el uso de la tecnología y su influencia en el aprendizaje, tomándose como  base a la teoría de George Siemens sobre  el conocimiento individual y la red.</a:t>
                      </a:r>
                      <a:endParaRPr lang="es-MX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8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Siglo XXI actual</a:t>
                      </a:r>
                    </a:p>
                  </a:txBody>
                  <a:tcPr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Constructivismo,</a:t>
                      </a:r>
                      <a:r>
                        <a:rPr lang="es-MX" sz="1600" b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 enfoque tecnológico y sociocultural. Constituye una integración de los modelos didácticos constructivistas con  los actuales  avances de las TIC en educación y las perspectivas aportadas  por el enfoque histórico cultural de </a:t>
                      </a:r>
                      <a:r>
                        <a:rPr lang="es-MX" sz="1600" b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Vigostky</a:t>
                      </a:r>
                      <a:r>
                        <a:rPr lang="es-MX" sz="1600" b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 .</a:t>
                      </a:r>
                      <a:endParaRPr lang="es-MX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rgbClr val="7030A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359" y="6472535"/>
            <a:ext cx="46107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cs typeface="Vrinda" panose="020B0502040204020203" pitchFamily="34" charset="0"/>
              </a:rPr>
              <a:t>Fuente: Belloch, C. 2013 y Valera,O.2018.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2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082" y="181017"/>
            <a:ext cx="10972800" cy="564672"/>
          </a:xfrm>
        </p:spPr>
        <p:txBody>
          <a:bodyPr>
            <a:noAutofit/>
          </a:bodyPr>
          <a:lstStyle/>
          <a:p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actuales de DI más significativos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620142"/>
              </p:ext>
            </p:extLst>
          </p:nvPr>
        </p:nvGraphicFramePr>
        <p:xfrm>
          <a:off x="143397" y="745690"/>
          <a:ext cx="11858169" cy="5628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6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5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54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tx1"/>
                          </a:solidFill>
                          <a:effectLst/>
                        </a:rPr>
                        <a:t>Modelos orientados al salón de clases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tx1"/>
                          </a:solidFill>
                          <a:effectLst/>
                        </a:rPr>
                        <a:t>Modelos orientados al producto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tx1"/>
                          </a:solidFill>
                          <a:effectLst/>
                        </a:rPr>
                        <a:t>Modelos orientados al sistema 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Gagné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Bergman Moore.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Proyecto de Diseño Instruccional y Administrativo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Gentry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4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Gagné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Briggs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DeHoog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,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Jong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 y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Vries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los Procedimientos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Interservicios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 para el Desarrollo de Sistemas Instruccionales (IPISD) de R.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Branson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, G.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Rayner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, J. Lamar-Cox, J. P.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Furman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 y W. H.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Hannum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ASSURE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Heubuch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 y col.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Bates.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Dorsey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Goodnum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Schwen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Jonassen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Nieveen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Diamond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>
                          <a:solidFill>
                            <a:schemeClr val="tx1"/>
                          </a:solidFill>
                          <a:effectLst/>
                        </a:rPr>
                        <a:t>Modelo ADDIE.</a:t>
                      </a:r>
                      <a:endParaRPr lang="es-MX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>
                          <a:solidFill>
                            <a:schemeClr val="tx1"/>
                          </a:solidFill>
                          <a:effectLst/>
                        </a:rPr>
                        <a:t>Modelo de Seeis y Glasgow.</a:t>
                      </a:r>
                      <a:endParaRPr lang="es-MX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Smith y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Ragan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Kemp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Morrison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 y Ross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Dick, Carey y Carey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5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Newby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Stepich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Lehman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MX" sz="1800" dirty="0" err="1">
                          <a:solidFill>
                            <a:schemeClr val="tx1"/>
                          </a:solidFill>
                          <a:effectLst/>
                        </a:rPr>
                        <a:t>Rusell</a:t>
                      </a: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27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MX" sz="1600" dirty="0" err="1">
                          <a:solidFill>
                            <a:schemeClr val="tx1"/>
                          </a:solidFill>
                          <a:effectLst/>
                        </a:rPr>
                        <a:t>Gerlach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</a:rPr>
                        <a:t> y Ely</a:t>
                      </a:r>
                      <a:r>
                        <a:rPr lang="es-MX" sz="16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80" y="6475593"/>
            <a:ext cx="710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Monotype Corsiva" panose="03010101010201010101" pitchFamily="66" charset="0"/>
              </a:rPr>
              <a:t>Fuentes:</a:t>
            </a:r>
            <a:r>
              <a:rPr lang="es-MX" sz="2000" dirty="0">
                <a:latin typeface="Monotype Corsiva" panose="03010101010201010101" pitchFamily="66" charset="0"/>
              </a:rPr>
              <a:t> </a:t>
            </a:r>
            <a:r>
              <a:rPr lang="es-MX" sz="2000" dirty="0" err="1">
                <a:latin typeface="Monotype Corsiva" panose="03010101010201010101" pitchFamily="66" charset="0"/>
              </a:rPr>
              <a:t>F.J.Jardinez</a:t>
            </a:r>
            <a:r>
              <a:rPr lang="es-MX" sz="2000" dirty="0">
                <a:latin typeface="Monotype Corsiva" panose="03010101010201010101" pitchFamily="66" charset="0"/>
              </a:rPr>
              <a:t> ( 2011) </a:t>
            </a:r>
            <a:r>
              <a:rPr lang="es-MX" sz="2000" dirty="0" err="1">
                <a:latin typeface="Monotype Corsiva" panose="03010101010201010101" pitchFamily="66" charset="0"/>
              </a:rPr>
              <a:t>O.Valera</a:t>
            </a:r>
            <a:r>
              <a:rPr lang="es-MX" sz="2000" dirty="0">
                <a:latin typeface="Monotype Corsiva" panose="03010101010201010101" pitchFamily="66" charset="0"/>
              </a:rPr>
              <a:t> y </a:t>
            </a:r>
            <a:r>
              <a:rPr lang="es-MX" sz="2000" dirty="0" err="1">
                <a:latin typeface="Monotype Corsiva" panose="03010101010201010101" pitchFamily="66" charset="0"/>
              </a:rPr>
              <a:t>L.Pérez</a:t>
            </a:r>
            <a:r>
              <a:rPr lang="es-MX" sz="2000" dirty="0">
                <a:latin typeface="Monotype Corsiva" panose="03010101010201010101" pitchFamily="66" charset="0"/>
              </a:rPr>
              <a:t> (2017)</a:t>
            </a:r>
          </a:p>
        </p:txBody>
      </p:sp>
    </p:spTree>
    <p:extLst>
      <p:ext uri="{BB962C8B-B14F-4D97-AF65-F5344CB8AC3E}">
        <p14:creationId xmlns:p14="http://schemas.microsoft.com/office/powerpoint/2010/main" val="326481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AVALANCHA </a:t>
            </a:r>
            <a:r>
              <a:rPr lang="es-MX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TECNOLÓGICA E INFORMACIONAL GENERADA POR LA PANDEMIA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4517" y="1399086"/>
            <a:ext cx="11422966" cy="348240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sz="3400" dirty="0" smtClean="0"/>
              <a:t>Incremento </a:t>
            </a:r>
            <a:r>
              <a:rPr lang="es-MX" sz="3400" dirty="0"/>
              <a:t>exponencial de publicaciones relacionadas con el COVID-19.  </a:t>
            </a:r>
            <a:r>
              <a:rPr lang="es-MX" sz="3400" dirty="0" err="1"/>
              <a:t>Infodemia</a:t>
            </a:r>
            <a:endParaRPr lang="es-ES_tradnl" sz="3400" dirty="0"/>
          </a:p>
          <a:p>
            <a:pPr algn="just"/>
            <a:r>
              <a:rPr lang="es-MX" sz="3400" dirty="0" smtClean="0"/>
              <a:t>Irrupción </a:t>
            </a:r>
            <a:r>
              <a:rPr lang="es-MX" sz="3400" dirty="0"/>
              <a:t>de información sobre herramientas y recursos digitales para enseñar y aprender a distancia.  Infoxicación.</a:t>
            </a:r>
            <a:endParaRPr lang="es-ES_tradnl" sz="3400" dirty="0"/>
          </a:p>
          <a:p>
            <a:pPr algn="just"/>
            <a:r>
              <a:rPr lang="es-MX" sz="3400" dirty="0" smtClean="0"/>
              <a:t>Esfuerzos </a:t>
            </a:r>
            <a:r>
              <a:rPr lang="es-MX" sz="3400" dirty="0"/>
              <a:t>caóticos de los ministerios y las autoridades  por la no existencia de una política educativa y de salud coherente con situaciones de crisis.  Cursos </a:t>
            </a:r>
            <a:r>
              <a:rPr lang="es-MX" sz="3400" dirty="0" err="1"/>
              <a:t>on</a:t>
            </a:r>
            <a:r>
              <a:rPr lang="es-MX" sz="3400" dirty="0"/>
              <a:t> </a:t>
            </a:r>
            <a:r>
              <a:rPr lang="es-MX" sz="3400" dirty="0" err="1"/>
              <a:t>líne</a:t>
            </a:r>
            <a:r>
              <a:rPr lang="es-MX" sz="3400" dirty="0"/>
              <a:t>, tutoriales, eventos a distancia sincrónicos (video llamadas), encargos de solución externa a universidades prestigiosas y a intelectuales destacados.  Información </a:t>
            </a:r>
            <a:r>
              <a:rPr lang="es-MX" sz="3400" dirty="0" err="1"/>
              <a:t>desinformante</a:t>
            </a:r>
            <a:r>
              <a:rPr lang="es-MX" sz="3400" dirty="0"/>
              <a:t>. </a:t>
            </a:r>
            <a:endParaRPr lang="es-ES_tradnl" sz="3400" dirty="0"/>
          </a:p>
          <a:p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182881" y="4731982"/>
            <a:ext cx="11774658" cy="2186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Consecuencias: disonancia cognoscitiva, estrés y diversas reacciones socio-emocionales en docentes, estudiantes y familias, a lo que se suman los efectos del confinamiento.  </a:t>
            </a:r>
            <a:endParaRPr lang="es-ES_tradn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Exacerbación de los Problemas y Trastornos Sociales, Psicopedagógicos y de Salud generados por el uso de las TIC. </a:t>
            </a:r>
            <a:endParaRPr lang="es-ES_tradn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1" y="0"/>
            <a:ext cx="12192001" cy="11901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DIDÁCTICOS  DEL DISEÑO INSTRUCCIONAL DEL PROCESO DE ENSEÑANZA APRENDIZAJE PARA LA EDUCACIÓN  A DISTANCIA, VIRTUAL Y EN LÍNEA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35194" y="1540689"/>
            <a:ext cx="5513294" cy="960249"/>
          </a:xfrm>
          <a:prstGeom prst="rect">
            <a:avLst/>
          </a:prstGeom>
          <a:solidFill>
            <a:srgbClr val="7030A0"/>
          </a:solidFill>
          <a:ln w="57150">
            <a:miter lim="800000"/>
            <a:headEnd/>
            <a:tailEnd/>
          </a:ln>
          <a:effectLst>
            <a:outerShdw blurRad="50800" dist="50800" dir="5400000" algn="ctr" rotWithShape="0">
              <a:srgbClr val="7030A0"/>
            </a:outerShdw>
          </a:effectLst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COMPONENTES DEL PROCESO DE   ENSEÑANZA-APRENDIZAJE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400" b="1" dirty="0"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                         </a:t>
            </a:r>
            <a:endParaRPr kumimoji="0" 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72113" y="2999866"/>
            <a:ext cx="2487706" cy="496420"/>
          </a:xfrm>
          <a:prstGeom prst="rect">
            <a:avLst/>
          </a:prstGeom>
          <a:solidFill>
            <a:srgbClr val="7030A0"/>
          </a:solid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  <a:contourClr>
              <a:srgbClr val="FF99FF"/>
            </a:contourClr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NO PERSONALES</a:t>
            </a:r>
            <a:endParaRPr kumimoji="0" lang="es-E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022" y="2972368"/>
            <a:ext cx="2487706" cy="496420"/>
          </a:xfrm>
          <a:prstGeom prst="rect">
            <a:avLst/>
          </a:prstGeom>
          <a:gradFill rotWithShape="0">
            <a:gsLst>
              <a:gs pos="90000">
                <a:srgbClr val="7030A0"/>
              </a:gs>
              <a:gs pos="100000">
                <a:srgbClr val="FF99FF">
                  <a:gamma/>
                  <a:shade val="46275"/>
                  <a:invGamma/>
                </a:srgbClr>
              </a:gs>
            </a:gsLst>
            <a:lin ang="5400000" scaled="1"/>
          </a:grad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  <a:contourClr>
              <a:srgbClr val="FF99FF"/>
            </a:contourClr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PERSONALES</a:t>
            </a:r>
            <a:endParaRPr kumimoji="0" lang="es-E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1022" y="3777430"/>
            <a:ext cx="7036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-</a:t>
            </a: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 -ALUMNO                                   -PROBLEMA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-ALUMNO-ALUMNO                                    -OBJETIVOS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-GRUPO-DOCENTE                                       -CONTENIDOS 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-DOCENTE-DOCENTE                                   -MÉTODOS DE ENSEÑANZA          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-ADMINSITRADOR DE RED ,                       -MEDIOS DE ENSEÑANZA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ADMINISTADOR DE PLATAFORMA ,          -FORMAS DE ORGANIZACIÓN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DISEÑADOR INSTRUCCIONAL  Y                -EVALUACIÓN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DOCENTE: TUTOR O FACILITADOR            -TAREAS DE APRENDIZAJE</a:t>
            </a:r>
          </a:p>
          <a:p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117861" y="3094789"/>
            <a:ext cx="2487706" cy="496420"/>
          </a:xfrm>
          <a:prstGeom prst="rect">
            <a:avLst/>
          </a:prstGeom>
          <a:solidFill>
            <a:srgbClr val="7030A0"/>
          </a:solid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  <a:contourClr>
              <a:srgbClr val="FF99FF"/>
            </a:contourClr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MEDIACIONALES </a:t>
            </a:r>
            <a:endParaRPr kumimoji="0" lang="es-E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924798" y="3835487"/>
            <a:ext cx="4209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-INTERNET, REDES Y PLATAFORMA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-TECNOLOGÍAS, RECURSOS Y HERRAMIENTAS INFORMÁTICAS: HARDWARE Y SOFTWARE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-ADMINISTRACIÓN DE RED, PLATAFORMA Y CURSOS </a:t>
            </a:r>
          </a:p>
        </p:txBody>
      </p:sp>
    </p:spTree>
    <p:extLst>
      <p:ext uri="{BB962C8B-B14F-4D97-AF65-F5344CB8AC3E}">
        <p14:creationId xmlns:p14="http://schemas.microsoft.com/office/powerpoint/2010/main" val="37183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64274" y="538235"/>
            <a:ext cx="10563368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Pandemia de Covid-19 está demostrando la necesidad de repensar la educación, desde los pilares mismos planteados por la UNESCO a principio de </a:t>
            </a:r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siglo. </a:t>
            </a:r>
            <a:endParaRPr lang="es-ES_tradn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73456" y="3186852"/>
            <a:ext cx="10454186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</a:t>
            </a:r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ENSEÑANZA DEL PENSAMIENTO PARA EL DESARROLLO HUMANO INTEGRAL POR COMPETENCIAS A TRAVÉS DE MEDIACIONES TICE FUNDAMENTADAS EN UNA PEDAGOGÍA DIGITAL Y UNA DIDÁCTICA DE LA EDUCACIÓN A DISTANCIA VIRTUAL Y EN LÍNEA</a:t>
            </a:r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3930555" y="2251881"/>
            <a:ext cx="2947917" cy="70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Hacia un </a:t>
            </a:r>
            <a:endParaRPr lang="es-ES_tradn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8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0697"/>
              </p:ext>
            </p:extLst>
          </p:nvPr>
        </p:nvGraphicFramePr>
        <p:xfrm>
          <a:off x="290286" y="260351"/>
          <a:ext cx="11408228" cy="6396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8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0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1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7354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</a:rPr>
                        <a:t>ENSEÑAR A PENSAR</a:t>
                      </a:r>
                      <a:endParaRPr lang="es-ES_tradnl" sz="20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COMPETENCIAS PROFESIONALES  Y HUMANÍSTICAS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612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effectLst/>
                        </a:rPr>
                        <a:t>APRENDER A PENSAR</a:t>
                      </a:r>
                      <a:endParaRPr lang="es-ES_tradnl" sz="20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COMPETENCIAS GENERALES DE PENSAMIENTO                                                                                                                                                                                               LÓGICO, DIALÉCTICO, SISTÉMICO, REFLEXIVO, CRÍTICO, ALTERNATIVO, HUMANÍSTICO y METACOGNITIVO</a:t>
                      </a:r>
                      <a:endParaRPr lang="es-ES_tradnl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effectLst/>
                        </a:rPr>
                        <a:t>PILARES BÁSICOS DE LA EDUCACIÓN</a:t>
                      </a:r>
                      <a:endParaRPr lang="es-ES_tradnl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430">
                <a:tc>
                  <a:txBody>
                    <a:bodyPr/>
                    <a:lstStyle/>
                    <a:p>
                      <a:pPr marL="87313" indent="-87313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b="1" dirty="0" smtClean="0">
                          <a:effectLst/>
                        </a:rPr>
                        <a:t>  APRENDER </a:t>
                      </a:r>
                      <a:r>
                        <a:rPr lang="es-MX" sz="1600" b="1" dirty="0">
                          <a:effectLst/>
                        </a:rPr>
                        <a:t>A APRENDER </a:t>
                      </a:r>
                      <a:endParaRPr lang="es-ES_tradnl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b="1" dirty="0">
                          <a:effectLst/>
                        </a:rPr>
                        <a:t>APRENDER A HACER</a:t>
                      </a:r>
                      <a:endParaRPr lang="es-ES_tradnl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b="1" dirty="0">
                          <a:effectLst/>
                        </a:rPr>
                        <a:t>APENDER A SER</a:t>
                      </a:r>
                      <a:endParaRPr lang="es-ES_tradnl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dirty="0">
                          <a:effectLst/>
                        </a:rPr>
                        <a:t>APRENDER A CONVIVIR</a:t>
                      </a:r>
                      <a:endParaRPr lang="es-ES_tradnl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dirty="0">
                          <a:effectLst/>
                        </a:rPr>
                        <a:t>APRENDER A EMPRENDER</a:t>
                      </a:r>
                      <a:endParaRPr lang="es-ES_tradnl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dirty="0">
                          <a:effectLst/>
                        </a:rPr>
                        <a:t>APRENDER A INFORMARSE Y COMUNICARSE</a:t>
                      </a:r>
                      <a:endParaRPr lang="es-ES_tradnl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dirty="0">
                          <a:effectLst/>
                        </a:rPr>
                        <a:t> </a:t>
                      </a:r>
                      <a:endParaRPr lang="es-ES_tradnl" sz="2000" b="1" dirty="0">
                        <a:effectLst/>
                      </a:endParaRPr>
                    </a:p>
                    <a:p>
                      <a:pPr marL="0" indent="87313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dirty="0">
                          <a:effectLst/>
                        </a:rPr>
                        <a:t>APRENDER A CAMBIAR</a:t>
                      </a:r>
                      <a:endParaRPr lang="es-ES_tradnl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276"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COMPETENCIAS                      PARA EL ESTUDIO Y EL AUTOAPRENDIZAJE PERMANENTE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COMPETENCIAS POFESIONALES Y LABORALES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COMPETENCIAS </a:t>
                      </a:r>
                      <a:r>
                        <a:rPr lang="es-MX" sz="1400" dirty="0" smtClean="0">
                          <a:effectLst/>
                        </a:rPr>
                        <a:t>AUTOCONCIEN CIA </a:t>
                      </a:r>
                      <a:r>
                        <a:rPr lang="es-MX" sz="1400" dirty="0">
                          <a:effectLst/>
                        </a:rPr>
                        <a:t>PERSONAL, ÉTICA Y ESTÉTICA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COMPETENCIAS            SOCIALES, ECOLÓGICAS Y SALUBRISTAS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COMPETENCIAS         CIENTÍFICO-TÉCNICAS, CREATIVAS E INNOVADORAS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COMPETENCIAS COMUNICATIVAS Y                          EN TIC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COMPETENCIAS DE AUTOCONOCIMIENTO Y REFLEXIÓN CRÍTICA CONTEXTUAL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871">
                <a:tc>
                  <a:txBody>
                    <a:bodyPr/>
                    <a:lstStyle/>
                    <a:p>
                      <a:pPr marL="261938" indent="-87313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SABER CONOCER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7313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SABER HACER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7313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SABER SER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7313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SABER CONVIVIR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7313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SABER EMPRENDER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SABER COMUNICARSE E INFORMARSE 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  </a:t>
                      </a:r>
                      <a:r>
                        <a:rPr lang="es-MX" sz="1200" dirty="0" smtClean="0">
                          <a:effectLst/>
                        </a:rPr>
                        <a:t>SABER </a:t>
                      </a:r>
                      <a:r>
                        <a:rPr lang="es-MX" sz="1200" dirty="0">
                          <a:effectLst/>
                        </a:rPr>
                        <a:t>CAMBIAR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264"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COMPETENCIAS COGNITIVAS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COMPETENCIAS </a:t>
                      </a:r>
                      <a:r>
                        <a:rPr lang="es-MX" sz="1400" dirty="0" smtClean="0">
                          <a:effectLst/>
                        </a:rPr>
                        <a:t>PROCEDIMEN TALES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COMPETENCIAS ACTITUDINALES Y </a:t>
                      </a:r>
                      <a:r>
                        <a:rPr lang="es-MX" sz="1400" dirty="0" smtClean="0">
                          <a:effectLst/>
                        </a:rPr>
                        <a:t>PERSONOLÓ GICAS</a:t>
                      </a:r>
                      <a:endParaRPr lang="es-ES_trad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7313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COMPETENCIAS SOCIALES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COMPETENCIAS CREATIVAS E INNOVADORAS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COMPETENCIAS COMUNICATIVAS, INFORMÁTICAS E INFORMACIONALES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COMPETENCIAS DE AUTOCONCIENCIA, AUTOVALORACIÓN Y </a:t>
                      </a:r>
                      <a:r>
                        <a:rPr lang="es-MX" sz="1200" dirty="0" smtClean="0">
                          <a:effectLst/>
                        </a:rPr>
                        <a:t>AUTORREGULACIÓN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274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b="1" dirty="0">
                          <a:effectLst/>
                        </a:rPr>
                        <a:t>SABER PENSAR Y SER COMPETENTE</a:t>
                      </a:r>
                      <a:endParaRPr lang="es-ES_tradnl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44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b="1" dirty="0">
                          <a:effectLst/>
                        </a:rPr>
                        <a:t>DESARROLLO HUMANO INTEGRAL</a:t>
                      </a:r>
                      <a:endParaRPr lang="es-ES_tradnl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3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9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3117" y="125974"/>
            <a:ext cx="11231880" cy="919055"/>
          </a:xfrm>
        </p:spPr>
        <p:txBody>
          <a:bodyPr>
            <a:noAutofit/>
          </a:bodyPr>
          <a:lstStyle/>
          <a:p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EVIDENCIAS </a:t>
            </a:r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EDUCACIÓN COMO </a:t>
            </a:r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FENÓMENO </a:t>
            </a:r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</a:t>
            </a:r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COMPLEJO</a:t>
            </a:r>
            <a:endParaRPr lang="es-ES_tradn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045029"/>
            <a:ext cx="12192000" cy="58129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sz="3400" b="1" dirty="0"/>
              <a:t>LA EDUCACIÓN EN LA PANDEMIA REQUIERE DE UN ENFOQUE PLURIDIMENSIONAL PORQUE ES</a:t>
            </a:r>
            <a:r>
              <a:rPr lang="es-MX" sz="3400" dirty="0"/>
              <a:t>:</a:t>
            </a:r>
            <a:endParaRPr lang="es-ES_tradnl" sz="3400" dirty="0"/>
          </a:p>
          <a:p>
            <a:pPr algn="just"/>
            <a:r>
              <a:rPr lang="es-MX" sz="3400" dirty="0" smtClean="0"/>
              <a:t>PROBLEMA </a:t>
            </a:r>
            <a:r>
              <a:rPr lang="es-MX" sz="3400" dirty="0"/>
              <a:t>POLÍTICO-SOCIAL       </a:t>
            </a:r>
            <a:endParaRPr lang="es-ES_tradnl" sz="3400" dirty="0"/>
          </a:p>
          <a:p>
            <a:pPr algn="just"/>
            <a:r>
              <a:rPr lang="es-MX" sz="3400" dirty="0" smtClean="0"/>
              <a:t>TECNOLÓGICO</a:t>
            </a:r>
            <a:r>
              <a:rPr lang="es-MX" sz="3400" dirty="0"/>
              <a:t>: CONECTIVIDAD Y BRECHA DIGITAL  Ej. Colombia DANE: Solo el 26%de los estudiantes de zonas rurales tiene acceso a internet y el 89% de las urbanas.</a:t>
            </a:r>
            <a:endParaRPr lang="es-ES_tradnl" sz="3400" dirty="0"/>
          </a:p>
          <a:p>
            <a:pPr algn="just"/>
            <a:r>
              <a:rPr lang="es-MX" sz="3400" dirty="0" smtClean="0"/>
              <a:t>ECONÓMICO  </a:t>
            </a:r>
            <a:r>
              <a:rPr lang="es-MX" sz="3400" dirty="0"/>
              <a:t>Efectos negativos en indicadores económicos y productividad, empleo, evolución de la pobreza, salud, educación.  </a:t>
            </a:r>
            <a:endParaRPr lang="es-ES_tradnl" sz="3400" dirty="0"/>
          </a:p>
          <a:p>
            <a:pPr algn="just"/>
            <a:r>
              <a:rPr lang="es-MX" sz="3400" dirty="0"/>
              <a:t>PEDAGÓGICO-DIDÁCTICO.  No hay una política educativa delineada para afrontar la educación en tiempo de pandemia (Programa de Educación Alternativa para Situaciones de Emergencia y Desastres),  por lo que se aplicó</a:t>
            </a:r>
            <a:r>
              <a:rPr lang="es-MX" sz="3400" dirty="0" smtClean="0"/>
              <a:t>:</a:t>
            </a:r>
          </a:p>
          <a:p>
            <a:pPr marL="711200" indent="-347663" algn="just">
              <a:buFont typeface="Wingdings" panose="05000000000000000000" pitchFamily="2" charset="2"/>
              <a:buChar char="§"/>
            </a:pPr>
            <a:r>
              <a:rPr lang="es-MX" sz="3400" dirty="0"/>
              <a:t>Educación Remota de Emergencia o Clases Remotas con Mediaciones Tecnológicas.  Herramientas TICE, Radio. Televisión.  Ejecutadas por empresas y profesionales no pedagógicos en su mayoría, concesionarios de los nuevos Servicios Educativos.</a:t>
            </a:r>
            <a:endParaRPr lang="es-ES_tradnl" sz="3400" dirty="0"/>
          </a:p>
          <a:p>
            <a:pPr marL="711200" indent="-347663" algn="just">
              <a:buFont typeface="Wingdings" panose="05000000000000000000" pitchFamily="2" charset="2"/>
              <a:buChar char="§"/>
            </a:pPr>
            <a:r>
              <a:rPr lang="es-MX" sz="3400" dirty="0"/>
              <a:t>No una Educación a Distancia Abierta, Virtual y en Línea.</a:t>
            </a:r>
            <a:endParaRPr lang="es-ES_tradnl" sz="3400" dirty="0"/>
          </a:p>
          <a:p>
            <a:pPr marL="711200" indent="-347663" algn="just">
              <a:buFont typeface="Wingdings" panose="05000000000000000000" pitchFamily="2" charset="2"/>
              <a:buChar char="§"/>
            </a:pPr>
            <a:r>
              <a:rPr lang="es-MX" sz="3400" dirty="0"/>
              <a:t>Ausencia de una Pedagogía Digital y una Didáctica de la EDVL integrada como una de las ciencias de la educación.</a:t>
            </a:r>
            <a:endParaRPr lang="es-ES_tradnl" sz="3400" dirty="0"/>
          </a:p>
          <a:p>
            <a:pPr marL="0" indent="0">
              <a:buNone/>
            </a:pP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6356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599" y="1233716"/>
            <a:ext cx="11930743" cy="5471884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ETNOANTROPOLÓGICO: Diferencias socioeconómicas y culturales de los grupos originarios, minorías nacionales, grupos étnicos y  raciales, residentes regionales y sectores productivos como el campesino.</a:t>
            </a:r>
            <a:endParaRPr lang="es-ES_tradnl" dirty="0"/>
          </a:p>
          <a:p>
            <a:pPr algn="just"/>
            <a:r>
              <a:rPr lang="es-MX" dirty="0"/>
              <a:t> PSICOLÓGICO:   Impacto de la enfermedad, los fallecimientos y el duelo, el confinamiento y el uso de las TIC.</a:t>
            </a:r>
            <a:endParaRPr lang="es-ES_tradnl" dirty="0"/>
          </a:p>
          <a:p>
            <a:pPr algn="just"/>
            <a:r>
              <a:rPr lang="es-MX" dirty="0"/>
              <a:t>En el campo de la educación las reacciones situacionales de crisis nerviosas, de ansiedad, depresión y frustración en los docentes y de los estudiantes.  El problema de las competencias informáticas de los nativos digitales y no digitales y el dominio de las herramientas TICE.</a:t>
            </a:r>
            <a:endParaRPr lang="es-ES_tradnl" dirty="0"/>
          </a:p>
          <a:p>
            <a:pPr algn="just"/>
            <a:r>
              <a:rPr lang="es-MX" dirty="0"/>
              <a:t>Resultado en España al retorno de los niños a las escuelas incremento del Bullying y desajustes emocionales.  Problemas de adaptación al entorno educativo en la llamada “nueva normalidad”.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249012"/>
            <a:ext cx="10515600" cy="854074"/>
          </a:xfrm>
        </p:spPr>
        <p:txBody>
          <a:bodyPr>
            <a:noAutofit/>
          </a:bodyPr>
          <a:lstStyle/>
          <a:p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EVIDENCIAS </a:t>
            </a:r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EDUCACIÓN </a:t>
            </a:r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FENÓMENO </a:t>
            </a:r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</a:t>
            </a:r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COMPLEJO</a:t>
            </a:r>
            <a:endParaRPr lang="es-ES_tradn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159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321627" y="857849"/>
            <a:ext cx="3320143" cy="41909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Política y Legislación Educativa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332514" y="1390652"/>
            <a:ext cx="3320143" cy="337457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Sistema Nacional de Educación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824842" y="1789333"/>
            <a:ext cx="2536371" cy="334741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Modelación 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569526" y="1798867"/>
            <a:ext cx="2645230" cy="326573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Reformas Educativas 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332514" y="2201639"/>
            <a:ext cx="3320143" cy="381668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Modelos Educativos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332514" y="2728909"/>
            <a:ext cx="3320143" cy="343576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Programa Educativo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321628" y="3656600"/>
            <a:ext cx="3320143" cy="376912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Plan de Estudios o Curricular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332512" y="3218088"/>
            <a:ext cx="3309258" cy="360591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Proyectos Educativos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1676399" y="2723467"/>
            <a:ext cx="2536371" cy="34901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Programa  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1676399" y="3218089"/>
            <a:ext cx="2536371" cy="360591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Proceso programador 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7772400" y="2723467"/>
            <a:ext cx="2536371" cy="34901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Currículo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772400" y="3218088"/>
            <a:ext cx="2536371" cy="360591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Diseño Curricular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332514" y="4143742"/>
            <a:ext cx="3320143" cy="376912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Programas  de Estudios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4332514" y="4598575"/>
            <a:ext cx="3320143" cy="376912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Diseños Instruccionales (DI) 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3162298" y="5508241"/>
            <a:ext cx="6210302" cy="376912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Modelos genéricos de DI para la Educación a Distancia y Virtual 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4321628" y="5053408"/>
            <a:ext cx="3320143" cy="376912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</a:rPr>
              <a:t>Modelos de DI</a:t>
            </a:r>
          </a:p>
        </p:txBody>
      </p:sp>
      <p:sp>
        <p:nvSpPr>
          <p:cNvPr id="20" name="Flecha abajo 19"/>
          <p:cNvSpPr/>
          <p:nvPr/>
        </p:nvSpPr>
        <p:spPr>
          <a:xfrm>
            <a:off x="5753101" y="1798639"/>
            <a:ext cx="239713" cy="325437"/>
          </a:xfrm>
          <a:prstGeom prst="downArrow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2824163" y="3071813"/>
            <a:ext cx="120650" cy="146050"/>
          </a:xfrm>
          <a:prstGeom prst="downArrow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2" name="Flecha abajo 21"/>
          <p:cNvSpPr/>
          <p:nvPr/>
        </p:nvSpPr>
        <p:spPr>
          <a:xfrm>
            <a:off x="8969375" y="3071813"/>
            <a:ext cx="120650" cy="144462"/>
          </a:xfrm>
          <a:prstGeom prst="downArrow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449719" y="178253"/>
            <a:ext cx="9085732" cy="5170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ENFOQUE INTEGRADO DE LOS MACROCOMPONENTES EDUCATIVOS</a:t>
            </a:r>
            <a:endParaRPr lang="es-ES_tradnl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3" y="270456"/>
            <a:ext cx="9905998" cy="869027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PEDAGOGÍA DIGITAL Y DIDÁCTICA </a:t>
            </a:r>
            <a:br>
              <a:rPr lang="es-MX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EDUCACIÓN A DISTANCIA VIRTUAL Y EN LÍNEA. </a:t>
            </a:r>
            <a:r>
              <a:rPr lang="es-ES_tradn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dirty="0" smtClean="0"/>
              <a:t> 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3965386" y="1139483"/>
            <a:ext cx="34936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PEDAGOGÍA DIGITAL</a:t>
            </a:r>
            <a:endParaRPr lang="es-ES_tradnl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696686" y="1724259"/>
            <a:ext cx="10769600" cy="47648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3200" dirty="0"/>
              <a:t>Rama reciente de la pedagogía en construcción y desarrollo permanente en que la comunicación educativa está mediada por las TIC y que establece un nuevo paradigma del proceso de enseñanza aprendizaje, en el que cambia la relación espacio-temporal entre sus actores (docentes, estudiantes, recursos) y se generan nuevos componentes didácticos para el logro de las metas educativas establecidas curricularmente en los programas académicos (Valera, 2020).</a:t>
            </a:r>
            <a:endParaRPr lang="es-ES_tradnl" sz="3200" dirty="0"/>
          </a:p>
          <a:p>
            <a:pPr algn="just"/>
            <a:r>
              <a:rPr lang="es-MX" sz="2800" dirty="0"/>
              <a:t> 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318082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950196" y="348342"/>
            <a:ext cx="5880295" cy="10508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PEDAGOGÍA DIGITAL</a:t>
            </a:r>
            <a:endParaRPr lang="es-ES_tradnl" sz="3600" dirty="0"/>
          </a:p>
        </p:txBody>
      </p:sp>
      <p:sp>
        <p:nvSpPr>
          <p:cNvPr id="2" name="Rectangle 1"/>
          <p:cNvSpPr/>
          <p:nvPr/>
        </p:nvSpPr>
        <p:spPr>
          <a:xfrm>
            <a:off x="950206" y="1583276"/>
            <a:ext cx="10416294" cy="49053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3200" dirty="0"/>
              <a:t>Son todos los recursos humanos, tecnológicos y materiales dedicados al aprendizaje de conocimientos y competencias que integran los usos digitales, ya sean presenciales, o a distancia vía Internet.  </a:t>
            </a:r>
            <a:endParaRPr lang="es-ES_tradnl" sz="3200" dirty="0"/>
          </a:p>
          <a:p>
            <a:pPr algn="just"/>
            <a:r>
              <a:rPr lang="es-MX" sz="3200" dirty="0"/>
              <a:t>Promueve nuevas formas de enseñar, aprender y trabajar.</a:t>
            </a:r>
          </a:p>
          <a:p>
            <a:pPr algn="just"/>
            <a:endParaRPr lang="es-ES_tradnl" sz="3200" dirty="0"/>
          </a:p>
          <a:p>
            <a:pPr algn="just"/>
            <a:r>
              <a:rPr lang="es-MX" sz="3200" dirty="0"/>
              <a:t>                        </a:t>
            </a:r>
            <a:r>
              <a:rPr lang="es-MX" sz="3200" dirty="0">
                <a:latin typeface="Monotype Corsiva" panose="03010101010201010101" pitchFamily="66" charset="0"/>
              </a:rPr>
              <a:t>A. </a:t>
            </a:r>
            <a:r>
              <a:rPr lang="es-MX" sz="3200" dirty="0" err="1">
                <a:latin typeface="Monotype Corsiva" panose="03010101010201010101" pitchFamily="66" charset="0"/>
              </a:rPr>
              <a:t>Djabara</a:t>
            </a:r>
            <a:r>
              <a:rPr lang="es-MX" sz="3200" dirty="0">
                <a:latin typeface="Monotype Corsiva" panose="03010101010201010101" pitchFamily="66" charset="0"/>
              </a:rPr>
              <a:t> y D. </a:t>
            </a:r>
            <a:r>
              <a:rPr lang="es-MX" sz="3200" dirty="0" err="1">
                <a:latin typeface="Monotype Corsiva" panose="03010101010201010101" pitchFamily="66" charset="0"/>
              </a:rPr>
              <a:t>Dubrac</a:t>
            </a:r>
            <a:r>
              <a:rPr lang="es-MX" sz="3200" dirty="0">
                <a:latin typeface="Monotype Corsiva" panose="03010101010201010101" pitchFamily="66" charset="0"/>
              </a:rPr>
              <a:t> (2015).  La pedagogía digital: un reto para la enseñanza aprendizaje. Francia.</a:t>
            </a:r>
            <a:endParaRPr lang="es-ES_tradnl" sz="3200" dirty="0">
              <a:latin typeface="Monotype Corsiva" panose="03010101010201010101" pitchFamily="66" charset="0"/>
            </a:endParaRPr>
          </a:p>
          <a:p>
            <a:pPr algn="just"/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3231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217687" y="335396"/>
            <a:ext cx="9031457" cy="10508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COMPONENTES DE LA PEDAGOGÍA DIGITAL</a:t>
            </a:r>
            <a:endParaRPr lang="es-ES_tradnl" sz="3600" dirty="0"/>
          </a:p>
        </p:txBody>
      </p:sp>
      <p:sp>
        <p:nvSpPr>
          <p:cNvPr id="2" name="Rectangle 1"/>
          <p:cNvSpPr/>
          <p:nvPr/>
        </p:nvSpPr>
        <p:spPr>
          <a:xfrm>
            <a:off x="1101572" y="1955354"/>
            <a:ext cx="10148813" cy="39642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/>
              <a:t>1- </a:t>
            </a:r>
            <a:r>
              <a:rPr lang="es-MX" sz="4000" dirty="0"/>
              <a:t>Teoría de la comunicación digital.</a:t>
            </a:r>
            <a:endParaRPr lang="es-ES_tradnl" sz="4000" dirty="0"/>
          </a:p>
          <a:p>
            <a:r>
              <a:rPr lang="es-MX" sz="4000" dirty="0"/>
              <a:t>2- Teoría del </a:t>
            </a:r>
            <a:r>
              <a:rPr lang="es-MX" sz="4000" dirty="0" err="1"/>
              <a:t>curriculum</a:t>
            </a:r>
            <a:r>
              <a:rPr lang="es-MX" sz="4000" dirty="0"/>
              <a:t>.</a:t>
            </a:r>
            <a:endParaRPr lang="es-ES_tradnl" sz="4000" dirty="0"/>
          </a:p>
          <a:p>
            <a:r>
              <a:rPr lang="es-MX" sz="4000" dirty="0"/>
              <a:t>3- Ambiente de aprendizaje. (EVA, teorías del aprendizaje derivadas de las corrientes de la psicología contemporánea)</a:t>
            </a:r>
            <a:endParaRPr lang="es-ES_tradnl" sz="4000" dirty="0"/>
          </a:p>
          <a:p>
            <a:pPr algn="just"/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60923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101969" y="335396"/>
            <a:ext cx="9988061" cy="10508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CONDICIONES PARA EL DESARROLLO DE LA PEDAGOGÍA DIGITAL</a:t>
            </a:r>
            <a:endParaRPr lang="es-ES_tradnl" sz="3200" dirty="0"/>
          </a:p>
        </p:txBody>
      </p:sp>
      <p:sp>
        <p:nvSpPr>
          <p:cNvPr id="2" name="Rectangle 1"/>
          <p:cNvSpPr/>
          <p:nvPr/>
        </p:nvSpPr>
        <p:spPr>
          <a:xfrm>
            <a:off x="1161221" y="2068265"/>
            <a:ext cx="10205279" cy="39642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0" dirty="0"/>
              <a:t>1- Creación de narrativa digital</a:t>
            </a:r>
            <a:endParaRPr lang="es-ES_tradnl" sz="4000" dirty="0"/>
          </a:p>
          <a:p>
            <a:r>
              <a:rPr lang="es-MX" sz="4000" dirty="0"/>
              <a:t>2- Profesor como mediador</a:t>
            </a:r>
            <a:endParaRPr lang="es-ES_tradnl" sz="4000" dirty="0"/>
          </a:p>
          <a:p>
            <a:r>
              <a:rPr lang="es-MX" sz="4000" dirty="0"/>
              <a:t>3- Cambiar lo antiguo por lo moderno o combinar ambas partes</a:t>
            </a:r>
            <a:endParaRPr lang="es-ES_tradnl" sz="4000" dirty="0"/>
          </a:p>
          <a:p>
            <a:pPr algn="just"/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9568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607">
        <p14:window dir="vert"/>
      </p:transition>
    </mc:Choice>
    <mc:Fallback xmlns="">
      <p:transition spd="slow" advTm="207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2614</Words>
  <Application>Microsoft Office PowerPoint</Application>
  <PresentationFormat>Panorámica</PresentationFormat>
  <Paragraphs>221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Monotype Corsiva</vt:lpstr>
      <vt:lpstr>Times New Roman</vt:lpstr>
      <vt:lpstr>Vrinda</vt:lpstr>
      <vt:lpstr>Wingdings</vt:lpstr>
      <vt:lpstr>Tema de Office</vt:lpstr>
      <vt:lpstr>      SEMINARIO VIRTUAL INTERNACIONAL DE LAS CIENCIAS DE LA EDUCACIÓN Y LA TECNOLOGÍA LOS PROCESOS DE MEDIACIONES EDUCATIVAS EN LA ÉPOCA DE PANDEMIA   LA FORMACIÓN EDUCATIVA Y LAS MEDIACIONES TECNOLÓGICAS EN LA ÉPOCA DE PANDEMIA CONFERENCIA </vt:lpstr>
      <vt:lpstr> AVALANCHA TECNOLÓGICA E INFORMACIONAL GENERADA POR LA PANDEMIA </vt:lpstr>
      <vt:lpstr>EVIDENCIAS DE LA EDUCACIÓN COMO FENÓMENO SOCIAL COMPLEJO</vt:lpstr>
      <vt:lpstr>EVIDENCIAS DE LA EDUCACIÓN COMO FENÓMENO SOCIAL COMPLEJO</vt:lpstr>
      <vt:lpstr>Presentación de PowerPoint</vt:lpstr>
      <vt:lpstr>  PEDAGOGÍA DIGITAL Y DIDÁCTICA  DE LA EDUCACIÓN A DISTANCIA VIRTUAL Y EN LÍNEA.   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 CONCEPTO DE DISEÑO INSTRUCCIONAL </vt:lpstr>
      <vt:lpstr>                 MODELOS DE DISEÑO INSTRUCCIONAL  </vt:lpstr>
      <vt:lpstr>Evolución histórica de los presupuestos teóricos de los modelos de diseño instruccional</vt:lpstr>
      <vt:lpstr>Modelos actuales de DI más significativos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VIRTUAL INTERNACIONAL DE LAS CIENCIAS DE LA EDUCACIÓN Y LA TECNOLOGÍA LOS PROCESOS DE MEDIACIONES EDUCATIVAS EN LA ÉPOCA DE PANDEMIA   LA FORMACIÓN EDUCATIVA Y LAS MEDIACIONES TECNOLÓGICAS EN LA ÉPOCA DE PANDEMIA CONFERENCIA</dc:title>
  <dc:creator>leonor</dc:creator>
  <cp:lastModifiedBy>leonor</cp:lastModifiedBy>
  <cp:revision>11</cp:revision>
  <dcterms:created xsi:type="dcterms:W3CDTF">2020-09-24T23:53:06Z</dcterms:created>
  <dcterms:modified xsi:type="dcterms:W3CDTF">2020-10-01T00:14:11Z</dcterms:modified>
</cp:coreProperties>
</file>