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3" r:id="rId6"/>
    <p:sldId id="262" r:id="rId7"/>
    <p:sldId id="264" r:id="rId8"/>
    <p:sldId id="257" r:id="rId9"/>
    <p:sldId id="258" r:id="rId10"/>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804"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S_tradnl"/>
          </a:p>
        </p:txBody>
      </p:sp>
      <p:sp>
        <p:nvSpPr>
          <p:cNvPr id="4" name="Marcador de fecha 3"/>
          <p:cNvSpPr>
            <a:spLocks noGrp="1"/>
          </p:cNvSpPr>
          <p:nvPr>
            <p:ph type="dt" sz="half" idx="10"/>
          </p:nvPr>
        </p:nvSpPr>
        <p:spPr/>
        <p:txBody>
          <a:bodyPr/>
          <a:lstStyle/>
          <a:p>
            <a:fld id="{0680166A-52FF-4DDC-B729-548691B7351F}" type="datetimeFigureOut">
              <a:rPr lang="es-ES_tradnl" smtClean="0"/>
              <a:t>27/10/2020</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FB32CDF3-09F7-46F6-B444-F722F5E5D9E7}" type="slidenum">
              <a:rPr lang="es-ES_tradnl" smtClean="0"/>
              <a:t>‹#›</a:t>
            </a:fld>
            <a:endParaRPr lang="es-ES_tradnl"/>
          </a:p>
        </p:txBody>
      </p:sp>
    </p:spTree>
    <p:extLst>
      <p:ext uri="{BB962C8B-B14F-4D97-AF65-F5344CB8AC3E}">
        <p14:creationId xmlns:p14="http://schemas.microsoft.com/office/powerpoint/2010/main" val="34164316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p>
            <a:fld id="{0680166A-52FF-4DDC-B729-548691B7351F}" type="datetimeFigureOut">
              <a:rPr lang="es-ES_tradnl" smtClean="0"/>
              <a:t>27/10/2020</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FB32CDF3-09F7-46F6-B444-F722F5E5D9E7}" type="slidenum">
              <a:rPr lang="es-ES_tradnl" smtClean="0"/>
              <a:t>‹#›</a:t>
            </a:fld>
            <a:endParaRPr lang="es-ES_tradnl"/>
          </a:p>
        </p:txBody>
      </p:sp>
    </p:spTree>
    <p:extLst>
      <p:ext uri="{BB962C8B-B14F-4D97-AF65-F5344CB8AC3E}">
        <p14:creationId xmlns:p14="http://schemas.microsoft.com/office/powerpoint/2010/main" val="210895565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p>
            <a:fld id="{0680166A-52FF-4DDC-B729-548691B7351F}" type="datetimeFigureOut">
              <a:rPr lang="es-ES_tradnl" smtClean="0"/>
              <a:t>27/10/2020</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FB32CDF3-09F7-46F6-B444-F722F5E5D9E7}" type="slidenum">
              <a:rPr lang="es-ES_tradnl" smtClean="0"/>
              <a:t>‹#›</a:t>
            </a:fld>
            <a:endParaRPr lang="es-ES_tradnl"/>
          </a:p>
        </p:txBody>
      </p:sp>
    </p:spTree>
    <p:extLst>
      <p:ext uri="{BB962C8B-B14F-4D97-AF65-F5344CB8AC3E}">
        <p14:creationId xmlns:p14="http://schemas.microsoft.com/office/powerpoint/2010/main" val="242378361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p>
            <a:fld id="{0680166A-52FF-4DDC-B729-548691B7351F}" type="datetimeFigureOut">
              <a:rPr lang="es-ES_tradnl" smtClean="0"/>
              <a:t>27/10/2020</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FB32CDF3-09F7-46F6-B444-F722F5E5D9E7}" type="slidenum">
              <a:rPr lang="es-ES_tradnl" smtClean="0"/>
              <a:t>‹#›</a:t>
            </a:fld>
            <a:endParaRPr lang="es-ES_tradnl"/>
          </a:p>
        </p:txBody>
      </p:sp>
    </p:spTree>
    <p:extLst>
      <p:ext uri="{BB962C8B-B14F-4D97-AF65-F5344CB8AC3E}">
        <p14:creationId xmlns:p14="http://schemas.microsoft.com/office/powerpoint/2010/main" val="411292709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0680166A-52FF-4DDC-B729-548691B7351F}" type="datetimeFigureOut">
              <a:rPr lang="es-ES_tradnl" smtClean="0"/>
              <a:t>27/10/2020</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FB32CDF3-09F7-46F6-B444-F722F5E5D9E7}" type="slidenum">
              <a:rPr lang="es-ES_tradnl" smtClean="0"/>
              <a:t>‹#›</a:t>
            </a:fld>
            <a:endParaRPr lang="es-ES_tradnl"/>
          </a:p>
        </p:txBody>
      </p:sp>
    </p:spTree>
    <p:extLst>
      <p:ext uri="{BB962C8B-B14F-4D97-AF65-F5344CB8AC3E}">
        <p14:creationId xmlns:p14="http://schemas.microsoft.com/office/powerpoint/2010/main" val="5747970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4"/>
          <p:cNvSpPr>
            <a:spLocks noGrp="1"/>
          </p:cNvSpPr>
          <p:nvPr>
            <p:ph type="dt" sz="half" idx="10"/>
          </p:nvPr>
        </p:nvSpPr>
        <p:spPr/>
        <p:txBody>
          <a:bodyPr/>
          <a:lstStyle/>
          <a:p>
            <a:fld id="{0680166A-52FF-4DDC-B729-548691B7351F}" type="datetimeFigureOut">
              <a:rPr lang="es-ES_tradnl" smtClean="0"/>
              <a:t>27/10/2020</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FB32CDF3-09F7-46F6-B444-F722F5E5D9E7}" type="slidenum">
              <a:rPr lang="es-ES_tradnl" smtClean="0"/>
              <a:t>‹#›</a:t>
            </a:fld>
            <a:endParaRPr lang="es-ES_tradnl"/>
          </a:p>
        </p:txBody>
      </p:sp>
    </p:spTree>
    <p:extLst>
      <p:ext uri="{BB962C8B-B14F-4D97-AF65-F5344CB8AC3E}">
        <p14:creationId xmlns:p14="http://schemas.microsoft.com/office/powerpoint/2010/main" val="303375491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6"/>
          <p:cNvSpPr>
            <a:spLocks noGrp="1"/>
          </p:cNvSpPr>
          <p:nvPr>
            <p:ph type="dt" sz="half" idx="10"/>
          </p:nvPr>
        </p:nvSpPr>
        <p:spPr/>
        <p:txBody>
          <a:bodyPr/>
          <a:lstStyle/>
          <a:p>
            <a:fld id="{0680166A-52FF-4DDC-B729-548691B7351F}" type="datetimeFigureOut">
              <a:rPr lang="es-ES_tradnl" smtClean="0"/>
              <a:t>27/10/2020</a:t>
            </a:fld>
            <a:endParaRPr lang="es-ES_tradnl"/>
          </a:p>
        </p:txBody>
      </p:sp>
      <p:sp>
        <p:nvSpPr>
          <p:cNvPr id="8" name="Marcador de pie de página 7"/>
          <p:cNvSpPr>
            <a:spLocks noGrp="1"/>
          </p:cNvSpPr>
          <p:nvPr>
            <p:ph type="ftr" sz="quarter" idx="11"/>
          </p:nvPr>
        </p:nvSpPr>
        <p:spPr/>
        <p:txBody>
          <a:bodyPr/>
          <a:lstStyle/>
          <a:p>
            <a:endParaRPr lang="es-ES_tradnl"/>
          </a:p>
        </p:txBody>
      </p:sp>
      <p:sp>
        <p:nvSpPr>
          <p:cNvPr id="9" name="Marcador de número de diapositiva 8"/>
          <p:cNvSpPr>
            <a:spLocks noGrp="1"/>
          </p:cNvSpPr>
          <p:nvPr>
            <p:ph type="sldNum" sz="quarter" idx="12"/>
          </p:nvPr>
        </p:nvSpPr>
        <p:spPr/>
        <p:txBody>
          <a:bodyPr/>
          <a:lstStyle/>
          <a:p>
            <a:fld id="{FB32CDF3-09F7-46F6-B444-F722F5E5D9E7}" type="slidenum">
              <a:rPr lang="es-ES_tradnl" smtClean="0"/>
              <a:t>‹#›</a:t>
            </a:fld>
            <a:endParaRPr lang="es-ES_tradnl"/>
          </a:p>
        </p:txBody>
      </p:sp>
    </p:spTree>
    <p:extLst>
      <p:ext uri="{BB962C8B-B14F-4D97-AF65-F5344CB8AC3E}">
        <p14:creationId xmlns:p14="http://schemas.microsoft.com/office/powerpoint/2010/main" val="27039181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fecha 2"/>
          <p:cNvSpPr>
            <a:spLocks noGrp="1"/>
          </p:cNvSpPr>
          <p:nvPr>
            <p:ph type="dt" sz="half" idx="10"/>
          </p:nvPr>
        </p:nvSpPr>
        <p:spPr/>
        <p:txBody>
          <a:bodyPr/>
          <a:lstStyle/>
          <a:p>
            <a:fld id="{0680166A-52FF-4DDC-B729-548691B7351F}" type="datetimeFigureOut">
              <a:rPr lang="es-ES_tradnl" smtClean="0"/>
              <a:t>27/10/2020</a:t>
            </a:fld>
            <a:endParaRPr lang="es-ES_tradnl"/>
          </a:p>
        </p:txBody>
      </p:sp>
      <p:sp>
        <p:nvSpPr>
          <p:cNvPr id="4" name="Marcador de pie de página 3"/>
          <p:cNvSpPr>
            <a:spLocks noGrp="1"/>
          </p:cNvSpPr>
          <p:nvPr>
            <p:ph type="ftr" sz="quarter" idx="11"/>
          </p:nvPr>
        </p:nvSpPr>
        <p:spPr/>
        <p:txBody>
          <a:bodyPr/>
          <a:lstStyle/>
          <a:p>
            <a:endParaRPr lang="es-ES_tradnl"/>
          </a:p>
        </p:txBody>
      </p:sp>
      <p:sp>
        <p:nvSpPr>
          <p:cNvPr id="5" name="Marcador de número de diapositiva 4"/>
          <p:cNvSpPr>
            <a:spLocks noGrp="1"/>
          </p:cNvSpPr>
          <p:nvPr>
            <p:ph type="sldNum" sz="quarter" idx="12"/>
          </p:nvPr>
        </p:nvSpPr>
        <p:spPr/>
        <p:txBody>
          <a:bodyPr/>
          <a:lstStyle/>
          <a:p>
            <a:fld id="{FB32CDF3-09F7-46F6-B444-F722F5E5D9E7}" type="slidenum">
              <a:rPr lang="es-ES_tradnl" smtClean="0"/>
              <a:t>‹#›</a:t>
            </a:fld>
            <a:endParaRPr lang="es-ES_tradnl"/>
          </a:p>
        </p:txBody>
      </p:sp>
    </p:spTree>
    <p:extLst>
      <p:ext uri="{BB962C8B-B14F-4D97-AF65-F5344CB8AC3E}">
        <p14:creationId xmlns:p14="http://schemas.microsoft.com/office/powerpoint/2010/main" val="135894186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680166A-52FF-4DDC-B729-548691B7351F}" type="datetimeFigureOut">
              <a:rPr lang="es-ES_tradnl" smtClean="0"/>
              <a:t>27/10/2020</a:t>
            </a:fld>
            <a:endParaRPr lang="es-ES_tradnl"/>
          </a:p>
        </p:txBody>
      </p:sp>
      <p:sp>
        <p:nvSpPr>
          <p:cNvPr id="3" name="Marcador de pie de página 2"/>
          <p:cNvSpPr>
            <a:spLocks noGrp="1"/>
          </p:cNvSpPr>
          <p:nvPr>
            <p:ph type="ftr" sz="quarter" idx="11"/>
          </p:nvPr>
        </p:nvSpPr>
        <p:spPr/>
        <p:txBody>
          <a:bodyPr/>
          <a:lstStyle/>
          <a:p>
            <a:endParaRPr lang="es-ES_tradnl"/>
          </a:p>
        </p:txBody>
      </p:sp>
      <p:sp>
        <p:nvSpPr>
          <p:cNvPr id="4" name="Marcador de número de diapositiva 3"/>
          <p:cNvSpPr>
            <a:spLocks noGrp="1"/>
          </p:cNvSpPr>
          <p:nvPr>
            <p:ph type="sldNum" sz="quarter" idx="12"/>
          </p:nvPr>
        </p:nvSpPr>
        <p:spPr/>
        <p:txBody>
          <a:bodyPr/>
          <a:lstStyle/>
          <a:p>
            <a:fld id="{FB32CDF3-09F7-46F6-B444-F722F5E5D9E7}" type="slidenum">
              <a:rPr lang="es-ES_tradnl" smtClean="0"/>
              <a:t>‹#›</a:t>
            </a:fld>
            <a:endParaRPr lang="es-ES_tradnl"/>
          </a:p>
        </p:txBody>
      </p:sp>
    </p:spTree>
    <p:extLst>
      <p:ext uri="{BB962C8B-B14F-4D97-AF65-F5344CB8AC3E}">
        <p14:creationId xmlns:p14="http://schemas.microsoft.com/office/powerpoint/2010/main" val="143363241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680166A-52FF-4DDC-B729-548691B7351F}" type="datetimeFigureOut">
              <a:rPr lang="es-ES_tradnl" smtClean="0"/>
              <a:t>27/10/2020</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FB32CDF3-09F7-46F6-B444-F722F5E5D9E7}" type="slidenum">
              <a:rPr lang="es-ES_tradnl" smtClean="0"/>
              <a:t>‹#›</a:t>
            </a:fld>
            <a:endParaRPr lang="es-ES_tradnl"/>
          </a:p>
        </p:txBody>
      </p:sp>
    </p:spTree>
    <p:extLst>
      <p:ext uri="{BB962C8B-B14F-4D97-AF65-F5344CB8AC3E}">
        <p14:creationId xmlns:p14="http://schemas.microsoft.com/office/powerpoint/2010/main" val="177420658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680166A-52FF-4DDC-B729-548691B7351F}" type="datetimeFigureOut">
              <a:rPr lang="es-ES_tradnl" smtClean="0"/>
              <a:t>27/10/2020</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FB32CDF3-09F7-46F6-B444-F722F5E5D9E7}" type="slidenum">
              <a:rPr lang="es-ES_tradnl" smtClean="0"/>
              <a:t>‹#›</a:t>
            </a:fld>
            <a:endParaRPr lang="es-ES_tradnl"/>
          </a:p>
        </p:txBody>
      </p:sp>
    </p:spTree>
    <p:extLst>
      <p:ext uri="{BB962C8B-B14F-4D97-AF65-F5344CB8AC3E}">
        <p14:creationId xmlns:p14="http://schemas.microsoft.com/office/powerpoint/2010/main" val="604985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80166A-52FF-4DDC-B729-548691B7351F}" type="datetimeFigureOut">
              <a:rPr lang="es-ES_tradnl" smtClean="0"/>
              <a:t>27/10/2020</a:t>
            </a:fld>
            <a:endParaRPr lang="es-ES_tradnl"/>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32CDF3-09F7-46F6-B444-F722F5E5D9E7}" type="slidenum">
              <a:rPr lang="es-ES_tradnl" smtClean="0"/>
              <a:t>‹#›</a:t>
            </a:fld>
            <a:endParaRPr lang="es-ES_tradnl"/>
          </a:p>
        </p:txBody>
      </p:sp>
    </p:spTree>
    <p:extLst>
      <p:ext uri="{BB962C8B-B14F-4D97-AF65-F5344CB8AC3E}">
        <p14:creationId xmlns:p14="http://schemas.microsoft.com/office/powerpoint/2010/main" val="2364862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78841" y="1433016"/>
            <a:ext cx="10098299" cy="5625366"/>
          </a:xfrm>
        </p:spPr>
        <p:txBody>
          <a:bodyPr>
            <a:noAutofit/>
          </a:bodyPr>
          <a:lstStyle/>
          <a:p>
            <a:r>
              <a:rPr lang="es-MX" sz="3200" dirty="0" smtClean="0"/>
              <a:t/>
            </a:r>
            <a:br>
              <a:rPr lang="es-MX" sz="3200" dirty="0" smtClean="0"/>
            </a:br>
            <a:r>
              <a:rPr lang="es-MX" sz="2800" b="1" dirty="0" smtClean="0">
                <a:effectLst>
                  <a:outerShdw blurRad="38100" dist="38100" dir="2700000" algn="tl">
                    <a:srgbClr val="000000">
                      <a:alpha val="43137"/>
                    </a:srgbClr>
                  </a:outerShdw>
                </a:effectLst>
              </a:rPr>
              <a:t>SERVICIO NACIONAL DE APRENDIZAJE</a:t>
            </a:r>
            <a:r>
              <a:rPr lang="es-ES_tradnl" sz="2800" b="1" dirty="0">
                <a:effectLst>
                  <a:outerShdw blurRad="38100" dist="38100" dir="2700000" algn="tl">
                    <a:srgbClr val="000000">
                      <a:alpha val="43137"/>
                    </a:srgbClr>
                  </a:outerShdw>
                </a:effectLst>
              </a:rPr>
              <a:t/>
            </a:r>
            <a:br>
              <a:rPr lang="es-ES_tradnl" sz="2800" b="1" dirty="0">
                <a:effectLst>
                  <a:outerShdw blurRad="38100" dist="38100" dir="2700000" algn="tl">
                    <a:srgbClr val="000000">
                      <a:alpha val="43137"/>
                    </a:srgbClr>
                  </a:outerShdw>
                </a:effectLst>
              </a:rPr>
            </a:br>
            <a:r>
              <a:rPr lang="es-MX" sz="2800" b="1" dirty="0">
                <a:effectLst>
                  <a:outerShdw blurRad="38100" dist="38100" dir="2700000" algn="tl">
                    <a:srgbClr val="000000">
                      <a:alpha val="43137"/>
                    </a:srgbClr>
                  </a:outerShdw>
                </a:effectLst>
              </a:rPr>
              <a:t>CENTRO DE HOTELERÍA, TURISMO Y </a:t>
            </a:r>
            <a:r>
              <a:rPr lang="es-MX" sz="2800" b="1" dirty="0" smtClean="0">
                <a:effectLst>
                  <a:outerShdw blurRad="38100" dist="38100" dir="2700000" algn="tl">
                    <a:srgbClr val="000000">
                      <a:alpha val="43137"/>
                    </a:srgbClr>
                  </a:outerShdw>
                </a:effectLst>
              </a:rPr>
              <a:t>ALIMENTOS</a:t>
            </a:r>
            <a:br>
              <a:rPr lang="es-MX" sz="2800" b="1" dirty="0" smtClean="0">
                <a:effectLst>
                  <a:outerShdw blurRad="38100" dist="38100" dir="2700000" algn="tl">
                    <a:srgbClr val="000000">
                      <a:alpha val="43137"/>
                    </a:srgbClr>
                  </a:outerShdw>
                </a:effectLst>
              </a:rPr>
            </a:br>
            <a:r>
              <a:rPr lang="es-ES_tradnl" sz="2800" b="1" dirty="0">
                <a:effectLst>
                  <a:outerShdw blurRad="38100" dist="38100" dir="2700000" algn="tl">
                    <a:srgbClr val="000000">
                      <a:alpha val="43137"/>
                    </a:srgbClr>
                  </a:outerShdw>
                </a:effectLst>
              </a:rPr>
              <a:t/>
            </a:r>
            <a:br>
              <a:rPr lang="es-ES_tradnl" sz="2800" b="1" dirty="0">
                <a:effectLst>
                  <a:outerShdw blurRad="38100" dist="38100" dir="2700000" algn="tl">
                    <a:srgbClr val="000000">
                      <a:alpha val="43137"/>
                    </a:srgbClr>
                  </a:outerShdw>
                </a:effectLst>
              </a:rPr>
            </a:br>
            <a:r>
              <a:rPr lang="es-MX" sz="2800" b="1" dirty="0">
                <a:effectLst>
                  <a:outerShdw blurRad="38100" dist="38100" dir="2700000" algn="tl">
                    <a:srgbClr val="000000">
                      <a:alpha val="43137"/>
                    </a:srgbClr>
                  </a:outerShdw>
                </a:effectLst>
              </a:rPr>
              <a:t>MESA SECTORIAL PROCESAMIENTO DE ALIMENTOS. </a:t>
            </a:r>
            <a:r>
              <a:rPr lang="es-ES_tradnl" sz="2800" b="1" dirty="0">
                <a:effectLst>
                  <a:outerShdw blurRad="38100" dist="38100" dir="2700000" algn="tl">
                    <a:srgbClr val="000000">
                      <a:alpha val="43137"/>
                    </a:srgbClr>
                  </a:outerShdw>
                </a:effectLst>
              </a:rPr>
              <a:t/>
            </a:r>
            <a:br>
              <a:rPr lang="es-ES_tradnl" sz="2800" b="1" dirty="0">
                <a:effectLst>
                  <a:outerShdw blurRad="38100" dist="38100" dir="2700000" algn="tl">
                    <a:srgbClr val="000000">
                      <a:alpha val="43137"/>
                    </a:srgbClr>
                  </a:outerShdw>
                </a:effectLst>
              </a:rPr>
            </a:br>
            <a:r>
              <a:rPr lang="es-MX" sz="2800" b="1" dirty="0">
                <a:effectLst>
                  <a:outerShdw blurRad="38100" dist="38100" dir="2700000" algn="tl">
                    <a:srgbClr val="000000">
                      <a:alpha val="43137"/>
                    </a:srgbClr>
                  </a:outerShdw>
                </a:effectLst>
              </a:rPr>
              <a:t>IMPACTO Y PERTINENCIA DE LA FORMACIÓN EN PROCESAMIENTO DE ALIMENTOS EN </a:t>
            </a:r>
            <a:r>
              <a:rPr lang="es-MX" sz="2800" b="1" dirty="0" smtClean="0">
                <a:effectLst>
                  <a:outerShdw blurRad="38100" dist="38100" dir="2700000" algn="tl">
                    <a:srgbClr val="000000">
                      <a:alpha val="43137"/>
                    </a:srgbClr>
                  </a:outerShdw>
                </a:effectLst>
              </a:rPr>
              <a:t>LATINOAMÉRICA</a:t>
            </a:r>
            <a:r>
              <a:rPr lang="es-ES_tradnl" sz="2800" b="1" dirty="0">
                <a:effectLst>
                  <a:outerShdw blurRad="38100" dist="38100" dir="2700000" algn="tl">
                    <a:srgbClr val="000000">
                      <a:alpha val="43137"/>
                    </a:srgbClr>
                  </a:outerShdw>
                </a:effectLst>
              </a:rPr>
              <a:t/>
            </a:r>
            <a:br>
              <a:rPr lang="es-ES_tradnl" sz="2800" b="1" dirty="0">
                <a:effectLst>
                  <a:outerShdw blurRad="38100" dist="38100" dir="2700000" algn="tl">
                    <a:srgbClr val="000000">
                      <a:alpha val="43137"/>
                    </a:srgbClr>
                  </a:outerShdw>
                </a:effectLst>
              </a:rPr>
            </a:br>
            <a:r>
              <a:rPr lang="es-MX" sz="2800" b="1" dirty="0" smtClean="0">
                <a:effectLst>
                  <a:outerShdw blurRad="38100" dist="38100" dir="2700000" algn="tl">
                    <a:srgbClr val="000000">
                      <a:alpha val="43137"/>
                    </a:srgbClr>
                  </a:outerShdw>
                </a:effectLst>
              </a:rPr>
              <a:t>TEMA</a:t>
            </a:r>
            <a:br>
              <a:rPr lang="es-MX" sz="2800" b="1" dirty="0" smtClean="0">
                <a:effectLst>
                  <a:outerShdw blurRad="38100" dist="38100" dir="2700000" algn="tl">
                    <a:srgbClr val="000000">
                      <a:alpha val="43137"/>
                    </a:srgbClr>
                  </a:outerShdw>
                </a:effectLst>
              </a:rPr>
            </a:br>
            <a:r>
              <a:rPr lang="es-ES_tradnl" sz="2800" b="1" dirty="0">
                <a:effectLst>
                  <a:outerShdw blurRad="38100" dist="38100" dir="2700000" algn="tl">
                    <a:srgbClr val="000000">
                      <a:alpha val="43137"/>
                    </a:srgbClr>
                  </a:outerShdw>
                </a:effectLst>
              </a:rPr>
              <a:t/>
            </a:r>
            <a:br>
              <a:rPr lang="es-ES_tradnl" sz="2800" b="1" dirty="0">
                <a:effectLst>
                  <a:outerShdw blurRad="38100" dist="38100" dir="2700000" algn="tl">
                    <a:srgbClr val="000000">
                      <a:alpha val="43137"/>
                    </a:srgbClr>
                  </a:outerShdw>
                </a:effectLst>
              </a:rPr>
            </a:br>
            <a:r>
              <a:rPr lang="es-MX" sz="2800" b="1" dirty="0">
                <a:effectLst>
                  <a:outerShdw blurRad="38100" dist="38100" dir="2700000" algn="tl">
                    <a:srgbClr val="000000">
                      <a:alpha val="43137"/>
                    </a:srgbClr>
                  </a:outerShdw>
                </a:effectLst>
              </a:rPr>
              <a:t>HACIA UN </a:t>
            </a:r>
            <a:r>
              <a:rPr lang="es-MX" sz="2800" b="1" dirty="0" smtClean="0">
                <a:effectLst>
                  <a:outerShdw blurRad="38100" dist="38100" dir="2700000" algn="tl">
                    <a:srgbClr val="000000">
                      <a:alpha val="43137"/>
                    </a:srgbClr>
                  </a:outerShdw>
                </a:effectLst>
              </a:rPr>
              <a:t>MODELO SUSTENTABLE Y PROSPECTIVO DE FORMACIÓN PARA EL </a:t>
            </a:r>
            <a:r>
              <a:rPr lang="es-MX" sz="2800" b="1" dirty="0">
                <a:effectLst>
                  <a:outerShdw blurRad="38100" dist="38100" dir="2700000" algn="tl">
                    <a:srgbClr val="000000">
                      <a:alpha val="43137"/>
                    </a:srgbClr>
                  </a:outerShdw>
                </a:effectLst>
              </a:rPr>
              <a:t>TRABAJO </a:t>
            </a:r>
            <a:r>
              <a:rPr lang="es-MX" sz="2800" b="1" dirty="0" smtClean="0">
                <a:effectLst>
                  <a:outerShdw blurRad="38100" dist="38100" dir="2700000" algn="tl">
                    <a:srgbClr val="000000">
                      <a:alpha val="43137"/>
                    </a:srgbClr>
                  </a:outerShdw>
                </a:effectLst>
              </a:rPr>
              <a:t>Y LA MEJORA DE LA COMPETITIVIDAD EN LOS SISTEMAS ALIMENTARIOS DE AMÉRICA LATINA Y EL CARIBE</a:t>
            </a:r>
            <a:r>
              <a:rPr lang="es-ES_tradnl" sz="2800" b="1" dirty="0">
                <a:effectLst>
                  <a:outerShdw blurRad="38100" dist="38100" dir="2700000" algn="tl">
                    <a:srgbClr val="000000">
                      <a:alpha val="43137"/>
                    </a:srgbClr>
                  </a:outerShdw>
                </a:effectLst>
              </a:rPr>
              <a:t/>
            </a:r>
            <a:br>
              <a:rPr lang="es-ES_tradnl" sz="2800" b="1" dirty="0">
                <a:effectLst>
                  <a:outerShdw blurRad="38100" dist="38100" dir="2700000" algn="tl">
                    <a:srgbClr val="000000">
                      <a:alpha val="43137"/>
                    </a:srgbClr>
                  </a:outerShdw>
                </a:effectLst>
              </a:rPr>
            </a:br>
            <a:r>
              <a:rPr lang="es-ES_tradnl" sz="2800" b="1" dirty="0" smtClean="0">
                <a:effectLst>
                  <a:outerShdw blurRad="38100" dist="38100" dir="2700000" algn="tl">
                    <a:srgbClr val="000000">
                      <a:alpha val="43137"/>
                    </a:srgbClr>
                  </a:outerShdw>
                </a:effectLst>
              </a:rPr>
              <a:t/>
            </a:r>
            <a:br>
              <a:rPr lang="es-ES_tradnl" sz="2800" b="1" dirty="0" smtClean="0">
                <a:effectLst>
                  <a:outerShdw blurRad="38100" dist="38100" dir="2700000" algn="tl">
                    <a:srgbClr val="000000">
                      <a:alpha val="43137"/>
                    </a:srgbClr>
                  </a:outerShdw>
                </a:effectLst>
              </a:rPr>
            </a:br>
            <a:r>
              <a:rPr lang="es-MX" sz="2800" b="1" dirty="0" smtClean="0">
                <a:effectLst>
                  <a:outerShdw blurRad="38100" dist="38100" dir="2700000" algn="tl">
                    <a:srgbClr val="000000">
                      <a:alpha val="43137"/>
                    </a:srgbClr>
                  </a:outerShdw>
                </a:effectLst>
              </a:rPr>
              <a:t>EXPOSITOR</a:t>
            </a:r>
            <a:r>
              <a:rPr lang="es-MX" sz="2800" b="1" dirty="0">
                <a:effectLst>
                  <a:outerShdw blurRad="38100" dist="38100" dir="2700000" algn="tl">
                    <a:srgbClr val="000000">
                      <a:alpha val="43137"/>
                    </a:srgbClr>
                  </a:outerShdw>
                </a:effectLst>
              </a:rPr>
              <a:t>: Dr. Cs. Orlando Valera Alfonso, PhD</a:t>
            </a:r>
            <a:r>
              <a:rPr lang="es-MX" sz="2800" b="1" dirty="0" smtClean="0">
                <a:effectLst>
                  <a:outerShdw blurRad="38100" dist="38100" dir="2700000" algn="tl">
                    <a:srgbClr val="000000">
                      <a:alpha val="43137"/>
                    </a:srgbClr>
                  </a:outerShdw>
                </a:effectLst>
              </a:rPr>
              <a:t>.</a:t>
            </a:r>
            <a:br>
              <a:rPr lang="es-MX" sz="2800" b="1" dirty="0" smtClean="0">
                <a:effectLst>
                  <a:outerShdw blurRad="38100" dist="38100" dir="2700000" algn="tl">
                    <a:srgbClr val="000000">
                      <a:alpha val="43137"/>
                    </a:srgbClr>
                  </a:outerShdw>
                </a:effectLst>
              </a:rPr>
            </a:br>
            <a:r>
              <a:rPr lang="es-MX" sz="2800" b="1" dirty="0" smtClean="0">
                <a:effectLst>
                  <a:outerShdw blurRad="38100" dist="38100" dir="2700000" algn="tl">
                    <a:srgbClr val="000000">
                      <a:alpha val="43137"/>
                    </a:srgbClr>
                  </a:outerShdw>
                </a:effectLst>
              </a:rPr>
              <a:t>Empoderadora Socioeducativa Internacional, AC.</a:t>
            </a:r>
            <a:r>
              <a:rPr lang="es-ES_tradnl" sz="2800" b="1" dirty="0">
                <a:effectLst>
                  <a:outerShdw blurRad="38100" dist="38100" dir="2700000" algn="tl">
                    <a:srgbClr val="000000">
                      <a:alpha val="43137"/>
                    </a:srgbClr>
                  </a:outerShdw>
                </a:effectLst>
              </a:rPr>
              <a:t/>
            </a:r>
            <a:br>
              <a:rPr lang="es-ES_tradnl" sz="2800" b="1" dirty="0">
                <a:effectLst>
                  <a:outerShdw blurRad="38100" dist="38100" dir="2700000" algn="tl">
                    <a:srgbClr val="000000">
                      <a:alpha val="43137"/>
                    </a:srgbClr>
                  </a:outerShdw>
                </a:effectLst>
              </a:rPr>
            </a:br>
            <a:r>
              <a:rPr lang="es-MX" sz="2800" b="1" dirty="0">
                <a:effectLst>
                  <a:outerShdw blurRad="38100" dist="38100" dir="2700000" algn="tl">
                    <a:srgbClr val="000000">
                      <a:alpha val="43137"/>
                    </a:srgbClr>
                  </a:outerShdw>
                </a:effectLst>
              </a:rPr>
              <a:t>Bogotá, 28 de octubre de 2020</a:t>
            </a:r>
            <a:r>
              <a:rPr lang="es-ES_tradnl" sz="2800" b="1" dirty="0">
                <a:effectLst>
                  <a:outerShdw blurRad="38100" dist="38100" dir="2700000" algn="tl">
                    <a:srgbClr val="000000">
                      <a:alpha val="43137"/>
                    </a:srgbClr>
                  </a:outerShdw>
                </a:effectLst>
              </a:rPr>
              <a:t/>
            </a:r>
            <a:br>
              <a:rPr lang="es-ES_tradnl" sz="2800" b="1" dirty="0">
                <a:effectLst>
                  <a:outerShdw blurRad="38100" dist="38100" dir="2700000" algn="tl">
                    <a:srgbClr val="000000">
                      <a:alpha val="43137"/>
                    </a:srgbClr>
                  </a:outerShdw>
                </a:effectLst>
              </a:rPr>
            </a:br>
            <a:endParaRPr lang="es-ES_tradnl" sz="3200" b="1" dirty="0">
              <a:effectLst>
                <a:outerShdw blurRad="38100" dist="38100" dir="2700000" algn="tl">
                  <a:srgbClr val="000000">
                    <a:alpha val="43137"/>
                  </a:srgbClr>
                </a:outerShdw>
              </a:effectLst>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95" y="-35255"/>
            <a:ext cx="2572319" cy="2359926"/>
          </a:xfrm>
          <a:prstGeom prst="rect">
            <a:avLst/>
          </a:prstGeom>
        </p:spPr>
      </p:pic>
    </p:spTree>
    <p:extLst>
      <p:ext uri="{BB962C8B-B14F-4D97-AF65-F5344CB8AC3E}">
        <p14:creationId xmlns:p14="http://schemas.microsoft.com/office/powerpoint/2010/main" val="1321652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89744" y="689548"/>
            <a:ext cx="11062741" cy="5416483"/>
          </a:xfrm>
          <a:prstGeom prst="rect">
            <a:avLst/>
          </a:prstGeom>
        </p:spPr>
        <p:txBody>
          <a:bodyPr wrap="square">
            <a:spAutoFit/>
          </a:bodyPr>
          <a:lstStyle/>
          <a:p>
            <a:pPr algn="ctr">
              <a:lnSpc>
                <a:spcPct val="115000"/>
              </a:lnSpc>
              <a:spcAft>
                <a:spcPts val="1000"/>
              </a:spcAft>
            </a:pPr>
            <a:r>
              <a:rPr lang="es-MX" sz="32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“Creer en la articulación de los sectores es crear talento humano competitivo”</a:t>
            </a:r>
            <a:endParaRPr lang="es-ES_tradnl" sz="32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MX" sz="2800" b="1" dirty="0">
                <a:latin typeface="Calibri" panose="020F0502020204030204" pitchFamily="34" charset="0"/>
                <a:ea typeface="Calibri" panose="020F0502020204030204" pitchFamily="34" charset="0"/>
                <a:cs typeface="Times New Roman" panose="02020603050405020304" pitchFamily="18" charset="0"/>
              </a:rPr>
              <a:t>Para ello es necesario mejorar los modelos educativos de las instituciones desde Políticas Educativas, Económicas, de Empleo y Desarrollo Sustentable en las nuevas condiciones dictadas por la pandemia.</a:t>
            </a:r>
            <a:endParaRPr lang="es-ES_tradnl" sz="28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MX" sz="2800" b="1" dirty="0">
                <a:latin typeface="Calibri" panose="020F0502020204030204" pitchFamily="34" charset="0"/>
                <a:ea typeface="Calibri" panose="020F0502020204030204" pitchFamily="34" charset="0"/>
                <a:cs typeface="Times New Roman" panose="02020603050405020304" pitchFamily="18" charset="0"/>
              </a:rPr>
              <a:t>La Pandemia de </a:t>
            </a:r>
            <a:r>
              <a:rPr lang="es-MX" sz="2800" b="1" dirty="0" err="1">
                <a:latin typeface="Calibri" panose="020F0502020204030204" pitchFamily="34" charset="0"/>
                <a:ea typeface="Calibri" panose="020F0502020204030204" pitchFamily="34" charset="0"/>
                <a:cs typeface="Times New Roman" panose="02020603050405020304" pitchFamily="18" charset="0"/>
              </a:rPr>
              <a:t>Covid</a:t>
            </a:r>
            <a:r>
              <a:rPr lang="es-MX" sz="2800" b="1" dirty="0">
                <a:latin typeface="Calibri" panose="020F0502020204030204" pitchFamily="34" charset="0"/>
                <a:ea typeface="Calibri" panose="020F0502020204030204" pitchFamily="34" charset="0"/>
                <a:cs typeface="Times New Roman" panose="02020603050405020304" pitchFamily="18" charset="0"/>
              </a:rPr>
              <a:t> -19 mostró que no se estaba preparado para enfrentar situaciones de crisis sanitaria y en </a:t>
            </a:r>
            <a:r>
              <a:rPr lang="es-MX" sz="2800" b="1" dirty="0" smtClean="0">
                <a:latin typeface="Calibri" panose="020F0502020204030204" pitchFamily="34" charset="0"/>
                <a:ea typeface="Calibri" panose="020F0502020204030204" pitchFamily="34" charset="0"/>
                <a:cs typeface="Times New Roman" panose="02020603050405020304" pitchFamily="18" charset="0"/>
              </a:rPr>
              <a:t>educación, </a:t>
            </a:r>
            <a:r>
              <a:rPr lang="es-MX" sz="2800" b="1" dirty="0">
                <a:latin typeface="Calibri" panose="020F0502020204030204" pitchFamily="34" charset="0"/>
                <a:ea typeface="Calibri" panose="020F0502020204030204" pitchFamily="34" charset="0"/>
                <a:cs typeface="Times New Roman" panose="02020603050405020304" pitchFamily="18" charset="0"/>
              </a:rPr>
              <a:t>en particular no existían </a:t>
            </a:r>
            <a:r>
              <a:rPr lang="es-MX" sz="2800" b="1" dirty="0" smtClean="0">
                <a:latin typeface="Calibri" panose="020F0502020204030204" pitchFamily="34" charset="0"/>
                <a:ea typeface="Calibri" panose="020F0502020204030204" pitchFamily="34" charset="0"/>
                <a:cs typeface="Times New Roman" panose="02020603050405020304" pitchFamily="18" charset="0"/>
              </a:rPr>
              <a:t>Programas </a:t>
            </a:r>
            <a:r>
              <a:rPr lang="es-MX" sz="2800" b="1" dirty="0">
                <a:latin typeface="Calibri" panose="020F0502020204030204" pitchFamily="34" charset="0"/>
                <a:ea typeface="Calibri" panose="020F0502020204030204" pitchFamily="34" charset="0"/>
                <a:cs typeface="Times New Roman" panose="02020603050405020304" pitchFamily="18" charset="0"/>
              </a:rPr>
              <a:t>A</a:t>
            </a:r>
            <a:r>
              <a:rPr lang="es-MX" sz="2800" b="1" dirty="0" smtClean="0">
                <a:latin typeface="Calibri" panose="020F0502020204030204" pitchFamily="34" charset="0"/>
                <a:ea typeface="Calibri" panose="020F0502020204030204" pitchFamily="34" charset="0"/>
                <a:cs typeface="Times New Roman" panose="02020603050405020304" pitchFamily="18" charset="0"/>
              </a:rPr>
              <a:t>lternativos </a:t>
            </a:r>
            <a:r>
              <a:rPr lang="es-MX" sz="2800" b="1" dirty="0">
                <a:latin typeface="Calibri" panose="020F0502020204030204" pitchFamily="34" charset="0"/>
                <a:ea typeface="Calibri" panose="020F0502020204030204" pitchFamily="34" charset="0"/>
                <a:cs typeface="Times New Roman" panose="02020603050405020304" pitchFamily="18" charset="0"/>
              </a:rPr>
              <a:t>para </a:t>
            </a:r>
            <a:r>
              <a:rPr lang="es-MX" sz="2800" b="1" dirty="0" smtClean="0">
                <a:latin typeface="Calibri" panose="020F0502020204030204" pitchFamily="34" charset="0"/>
                <a:ea typeface="Calibri" panose="020F0502020204030204" pitchFamily="34" charset="0"/>
                <a:cs typeface="Times New Roman" panose="02020603050405020304" pitchFamily="18" charset="0"/>
              </a:rPr>
              <a:t>Desastres </a:t>
            </a:r>
            <a:r>
              <a:rPr lang="es-MX" sz="2800" b="1" dirty="0">
                <a:latin typeface="Calibri" panose="020F0502020204030204" pitchFamily="34" charset="0"/>
                <a:ea typeface="Calibri" panose="020F0502020204030204" pitchFamily="34" charset="0"/>
                <a:cs typeface="Times New Roman" panose="02020603050405020304" pitchFamily="18" charset="0"/>
              </a:rPr>
              <a:t>y </a:t>
            </a:r>
            <a:r>
              <a:rPr lang="es-MX" sz="2800" b="1" dirty="0" smtClean="0">
                <a:latin typeface="Calibri" panose="020F0502020204030204" pitchFamily="34" charset="0"/>
                <a:ea typeface="Calibri" panose="020F0502020204030204" pitchFamily="34" charset="0"/>
                <a:cs typeface="Times New Roman" panose="02020603050405020304" pitchFamily="18" charset="0"/>
              </a:rPr>
              <a:t>Emergencias</a:t>
            </a:r>
            <a:r>
              <a:rPr lang="es-MX" sz="2800" b="1" dirty="0">
                <a:latin typeface="Calibri" panose="020F0502020204030204" pitchFamily="34" charset="0"/>
                <a:ea typeface="Calibri" panose="020F0502020204030204" pitchFamily="34" charset="0"/>
                <a:cs typeface="Times New Roman" panose="02020603050405020304" pitchFamily="18" charset="0"/>
              </a:rPr>
              <a:t>, por lo que se improvisó con una Educación Remota de Emergencia con mediaciones de las TIC.</a:t>
            </a:r>
            <a:endParaRPr lang="es-ES_tradnl" sz="28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a:picLocks noChangeAspect="1"/>
          </p:cNvPicPr>
          <p:nvPr/>
        </p:nvPicPr>
        <p:blipFill>
          <a:blip r:embed="rId2"/>
          <a:stretch>
            <a:fillRect/>
          </a:stretch>
        </p:blipFill>
        <p:spPr>
          <a:xfrm>
            <a:off x="10991448" y="5757020"/>
            <a:ext cx="1200552" cy="1100980"/>
          </a:xfrm>
          <a:prstGeom prst="rect">
            <a:avLst/>
          </a:prstGeom>
        </p:spPr>
      </p:pic>
    </p:spTree>
    <p:extLst>
      <p:ext uri="{BB962C8B-B14F-4D97-AF65-F5344CB8AC3E}">
        <p14:creationId xmlns:p14="http://schemas.microsoft.com/office/powerpoint/2010/main" val="213589498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44774" y="803655"/>
            <a:ext cx="11437495" cy="5197833"/>
          </a:xfrm>
          <a:prstGeom prst="rect">
            <a:avLst/>
          </a:prstGeom>
        </p:spPr>
        <p:txBody>
          <a:bodyPr wrap="square">
            <a:spAutoFit/>
          </a:bodyPr>
          <a:lstStyle/>
          <a:p>
            <a:pPr algn="just">
              <a:lnSpc>
                <a:spcPct val="115000"/>
              </a:lnSpc>
              <a:spcAft>
                <a:spcPts val="1000"/>
              </a:spcAft>
            </a:pPr>
            <a:r>
              <a:rPr lang="es-MX" sz="2800" b="1" dirty="0">
                <a:latin typeface="Calibri" panose="020F0502020204030204" pitchFamily="34" charset="0"/>
                <a:ea typeface="Calibri" panose="020F0502020204030204" pitchFamily="34" charset="0"/>
                <a:cs typeface="Times New Roman" panose="02020603050405020304" pitchFamily="18" charset="0"/>
              </a:rPr>
              <a:t>“Los desafíos creados por esta crisis son numerosos, pero la adopción de sólidas políticas públicas y alianzas, tanto a escala nacional como internacional, pueden convertir este complicado escenario en una oportunidad de redefinir el contrato social, dando prioridad al bienestar de las personas”.  </a:t>
            </a:r>
            <a:r>
              <a:rPr lang="es-MX" sz="2800" b="1" dirty="0">
                <a:latin typeface="Monotype Corsiva" panose="03010101010201010101" pitchFamily="66" charset="0"/>
                <a:ea typeface="Calibri" panose="020F0502020204030204" pitchFamily="34" charset="0"/>
                <a:cs typeface="Times New Roman" panose="02020603050405020304" pitchFamily="18" charset="0"/>
              </a:rPr>
              <a:t>Perspectivas económicas de América Latina, 2020. OCDE, CEPAL, Banco de Desarrollo de A.L. y Comisión Europea, sept. 2020.</a:t>
            </a:r>
            <a:endParaRPr lang="es-ES_tradnl" sz="2800" b="1" dirty="0">
              <a:latin typeface="Monotype Corsiva" panose="03010101010201010101" pitchFamily="66" charset="0"/>
              <a:ea typeface="Calibri" panose="020F0502020204030204" pitchFamily="34" charset="0"/>
              <a:cs typeface="Times New Roman" panose="02020603050405020304" pitchFamily="18" charset="0"/>
            </a:endParaRPr>
          </a:p>
          <a:p>
            <a:pPr algn="just">
              <a:lnSpc>
                <a:spcPct val="115000"/>
              </a:lnSpc>
              <a:spcAft>
                <a:spcPts val="1000"/>
              </a:spcAft>
            </a:pPr>
            <a:r>
              <a:rPr lang="es-MX" sz="32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Importancia y actualidad de este evento</a:t>
            </a:r>
            <a:r>
              <a:rPr lang="es-MX" sz="3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s-MX" sz="2800" b="1" dirty="0">
                <a:latin typeface="Calibri" panose="020F0502020204030204" pitchFamily="34" charset="0"/>
                <a:ea typeface="Calibri" panose="020F0502020204030204" pitchFamily="34" charset="0"/>
                <a:cs typeface="Times New Roman" panose="02020603050405020304" pitchFamily="18" charset="0"/>
              </a:rPr>
              <a:t>donde confluyen elementos básicos para el desarrollo de la industria alimentaria que es fundamental para la salud como bienestar físico, psicológico y social de las personas.</a:t>
            </a:r>
            <a:endParaRPr lang="es-ES_tradnl" sz="28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MX" dirty="0">
                <a:latin typeface="Calibri" panose="020F0502020204030204" pitchFamily="34" charset="0"/>
                <a:ea typeface="Calibri" panose="020F0502020204030204" pitchFamily="34" charset="0"/>
                <a:cs typeface="Times New Roman" panose="02020603050405020304" pitchFamily="18" charset="0"/>
              </a:rPr>
              <a:t> </a:t>
            </a:r>
            <a:endParaRPr lang="es-ES_tradnl"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p:cNvPicPr>
            <a:picLocks noChangeAspect="1"/>
          </p:cNvPicPr>
          <p:nvPr/>
        </p:nvPicPr>
        <p:blipFill>
          <a:blip r:embed="rId2"/>
          <a:stretch>
            <a:fillRect/>
          </a:stretch>
        </p:blipFill>
        <p:spPr>
          <a:xfrm>
            <a:off x="10991448" y="5757020"/>
            <a:ext cx="1200552" cy="1100980"/>
          </a:xfrm>
          <a:prstGeom prst="rect">
            <a:avLst/>
          </a:prstGeom>
        </p:spPr>
      </p:pic>
    </p:spTree>
    <p:extLst>
      <p:ext uri="{BB962C8B-B14F-4D97-AF65-F5344CB8AC3E}">
        <p14:creationId xmlns:p14="http://schemas.microsoft.com/office/powerpoint/2010/main" val="47058224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9882" y="961994"/>
            <a:ext cx="11452485" cy="4852610"/>
          </a:xfrm>
          <a:prstGeom prst="rect">
            <a:avLst/>
          </a:prstGeom>
        </p:spPr>
        <p:txBody>
          <a:bodyPr wrap="square">
            <a:spAutoFit/>
          </a:bodyPr>
          <a:lstStyle/>
          <a:p>
            <a:pPr algn="just">
              <a:lnSpc>
                <a:spcPct val="115000"/>
              </a:lnSpc>
              <a:spcAft>
                <a:spcPts val="1000"/>
              </a:spcAft>
            </a:pPr>
            <a:r>
              <a:rPr lang="es-MX" sz="2400" b="1" dirty="0">
                <a:latin typeface="Calibri" panose="020F0502020204030204" pitchFamily="34" charset="0"/>
                <a:ea typeface="Calibri" panose="020F0502020204030204" pitchFamily="34" charset="0"/>
                <a:cs typeface="Times New Roman" panose="02020603050405020304" pitchFamily="18" charset="0"/>
              </a:rPr>
              <a:t>¿Qué hacer para lograr una Recuperación Transformadora con Crecimiento, Igualdad y Sostenibilidad, </a:t>
            </a:r>
            <a:r>
              <a:rPr lang="es-MX" sz="2400" b="1" dirty="0" smtClean="0">
                <a:latin typeface="Calibri" panose="020F0502020204030204" pitchFamily="34" charset="0"/>
                <a:ea typeface="Calibri" panose="020F0502020204030204" pitchFamily="34" charset="0"/>
                <a:cs typeface="Times New Roman" panose="02020603050405020304" pitchFamily="18" charset="0"/>
              </a:rPr>
              <a:t>como </a:t>
            </a:r>
            <a:r>
              <a:rPr lang="es-MX" sz="2400" b="1" dirty="0">
                <a:latin typeface="Calibri" panose="020F0502020204030204" pitchFamily="34" charset="0"/>
                <a:ea typeface="Calibri" panose="020F0502020204030204" pitchFamily="34" charset="0"/>
                <a:cs typeface="Times New Roman" panose="02020603050405020304" pitchFamily="18" charset="0"/>
              </a:rPr>
              <a:t>debaten justamente en el día de hoy CEPAL, OCDE y otros organismos internacionales?</a:t>
            </a:r>
            <a:endParaRPr lang="es-ES_tradnl" sz="24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MX" sz="2400" b="1" dirty="0">
                <a:latin typeface="Calibri" panose="020F0502020204030204" pitchFamily="34" charset="0"/>
                <a:ea typeface="Calibri" panose="020F0502020204030204" pitchFamily="34" charset="0"/>
                <a:cs typeface="Times New Roman" panose="02020603050405020304" pitchFamily="18" charset="0"/>
              </a:rPr>
              <a:t>¿Qué lugar tiene la industria alimentaria y de procesamiento de alimentos dentro del sistema alimentario mundial y en particular en Latinoamérica?</a:t>
            </a:r>
            <a:endParaRPr lang="es-ES_tradnl" sz="24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MX" sz="2400" b="1" dirty="0">
                <a:latin typeface="Calibri" panose="020F0502020204030204" pitchFamily="34" charset="0"/>
                <a:ea typeface="Calibri" panose="020F0502020204030204" pitchFamily="34" charset="0"/>
                <a:cs typeface="Times New Roman" panose="02020603050405020304" pitchFamily="18" charset="0"/>
              </a:rPr>
              <a:t>La alimentación es vital para la subsistencia humana, la salud, el bienestar y la calidad de vida</a:t>
            </a:r>
            <a:r>
              <a:rPr lang="es-MX" sz="2400" b="1" dirty="0" smtClean="0">
                <a:latin typeface="Calibri" panose="020F0502020204030204" pitchFamily="34" charset="0"/>
                <a:ea typeface="Calibri" panose="020F0502020204030204" pitchFamily="34" charset="0"/>
                <a:cs typeface="Times New Roman" panose="02020603050405020304" pitchFamily="18" charset="0"/>
              </a:rPr>
              <a:t>.</a:t>
            </a:r>
          </a:p>
          <a:p>
            <a:pPr algn="just">
              <a:lnSpc>
                <a:spcPct val="115000"/>
              </a:lnSpc>
              <a:spcAft>
                <a:spcPts val="1000"/>
              </a:spcAft>
            </a:pPr>
            <a:r>
              <a:rPr lang="es-MX" sz="2400" b="1" dirty="0" smtClean="0">
                <a:latin typeface="Calibri" panose="020F0502020204030204" pitchFamily="34" charset="0"/>
                <a:ea typeface="Calibri" panose="020F0502020204030204" pitchFamily="34" charset="0"/>
                <a:cs typeface="Times New Roman" panose="02020603050405020304" pitchFamily="18" charset="0"/>
              </a:rPr>
              <a:t>La OMS ha definido a “la industria alimentaria como sector esencial” en la Pandemia  y la mayoría de los gobiernos latinoamericanos lo han aceptado.</a:t>
            </a:r>
            <a:endParaRPr lang="es-ES_tradnl" sz="24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es-ES_tradnl" sz="24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363850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10511" y="1252280"/>
            <a:ext cx="11452485" cy="5064976"/>
          </a:xfrm>
          <a:prstGeom prst="rect">
            <a:avLst/>
          </a:prstGeom>
        </p:spPr>
        <p:txBody>
          <a:bodyPr wrap="square">
            <a:spAutoFit/>
          </a:bodyPr>
          <a:lstStyle/>
          <a:p>
            <a:pPr algn="ctr">
              <a:lnSpc>
                <a:spcPct val="115000"/>
              </a:lnSpc>
              <a:spcAft>
                <a:spcPts val="1000"/>
              </a:spcAft>
            </a:pPr>
            <a:r>
              <a:rPr lang="es-MX" sz="2800" b="1" dirty="0" smtClean="0">
                <a:latin typeface="Calibri" panose="020F0502020204030204" pitchFamily="34" charset="0"/>
                <a:ea typeface="Calibri" panose="020F0502020204030204" pitchFamily="34" charset="0"/>
                <a:cs typeface="Times New Roman" panose="02020603050405020304" pitchFamily="18" charset="0"/>
              </a:rPr>
              <a:t>COVID Y POBREZA</a:t>
            </a:r>
          </a:p>
          <a:p>
            <a:pPr algn="just">
              <a:lnSpc>
                <a:spcPct val="115000"/>
              </a:lnSpc>
              <a:spcAft>
                <a:spcPts val="1000"/>
              </a:spcAft>
            </a:pPr>
            <a:endParaRPr lang="es-MX" sz="28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MX" sz="2800" b="1" dirty="0" smtClean="0">
                <a:latin typeface="Calibri" panose="020F0502020204030204" pitchFamily="34" charset="0"/>
                <a:ea typeface="Calibri" panose="020F0502020204030204" pitchFamily="34" charset="0"/>
                <a:cs typeface="Times New Roman" panose="02020603050405020304" pitchFamily="18" charset="0"/>
              </a:rPr>
              <a:t>Con </a:t>
            </a:r>
            <a:r>
              <a:rPr lang="es-MX" sz="2800" b="1" dirty="0">
                <a:latin typeface="Calibri" panose="020F0502020204030204" pitchFamily="34" charset="0"/>
                <a:ea typeface="Calibri" panose="020F0502020204030204" pitchFamily="34" charset="0"/>
                <a:cs typeface="Times New Roman" panose="02020603050405020304" pitchFamily="18" charset="0"/>
              </a:rPr>
              <a:t>el </a:t>
            </a:r>
            <a:r>
              <a:rPr lang="es-MX" sz="2800" b="1" dirty="0" err="1">
                <a:latin typeface="Calibri" panose="020F0502020204030204" pitchFamily="34" charset="0"/>
                <a:ea typeface="Calibri" panose="020F0502020204030204" pitchFamily="34" charset="0"/>
                <a:cs typeface="Times New Roman" panose="02020603050405020304" pitchFamily="18" charset="0"/>
              </a:rPr>
              <a:t>Covid</a:t>
            </a:r>
            <a:r>
              <a:rPr lang="es-MX" sz="2800" b="1" dirty="0">
                <a:latin typeface="Calibri" panose="020F0502020204030204" pitchFamily="34" charset="0"/>
                <a:ea typeface="Calibri" panose="020F0502020204030204" pitchFamily="34" charset="0"/>
                <a:cs typeface="Times New Roman" panose="02020603050405020304" pitchFamily="18" charset="0"/>
              </a:rPr>
              <a:t> la pobreza global aumentará en 548 millones de personas a nivel mundial y la inseguridad alimentaria a 183 millones.</a:t>
            </a:r>
            <a:endParaRPr lang="es-ES_tradnl" sz="28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MX" sz="2800" b="1" dirty="0">
                <a:latin typeface="Calibri" panose="020F0502020204030204" pitchFamily="34" charset="0"/>
                <a:ea typeface="Calibri" panose="020F0502020204030204" pitchFamily="34" charset="0"/>
                <a:cs typeface="Times New Roman" panose="02020603050405020304" pitchFamily="18" charset="0"/>
              </a:rPr>
              <a:t>En Latinoamérica la pobreza aumentará en 30 millones adicionales.</a:t>
            </a:r>
            <a:endParaRPr lang="es-ES_tradnl" sz="28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MX" sz="2800" b="1" dirty="0">
                <a:latin typeface="Calibri" panose="020F0502020204030204" pitchFamily="34" charset="0"/>
                <a:ea typeface="Calibri" panose="020F0502020204030204" pitchFamily="34" charset="0"/>
                <a:cs typeface="Times New Roman" panose="02020603050405020304" pitchFamily="18" charset="0"/>
              </a:rPr>
              <a:t>Tema de esta mesa está en el centro de la subsistencia misma de más de 100 millones de latinoamericanos y caribeños, por lo que es un problema político y económico que requiere de un nuevo modelo de gestión del sector alimentario y de formación en procesamiento de alimentos.</a:t>
            </a:r>
            <a:endParaRPr lang="es-ES_tradnl" sz="28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96280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44839" y="434703"/>
            <a:ext cx="11522439" cy="5432256"/>
          </a:xfrm>
          <a:prstGeom prst="rect">
            <a:avLst/>
          </a:prstGeom>
        </p:spPr>
        <p:txBody>
          <a:bodyPr wrap="square">
            <a:spAutoFit/>
          </a:bodyPr>
          <a:lstStyle/>
          <a:p>
            <a:pPr algn="just">
              <a:lnSpc>
                <a:spcPct val="115000"/>
              </a:lnSpc>
              <a:spcAft>
                <a:spcPts val="1000"/>
              </a:spcAft>
            </a:pPr>
            <a:r>
              <a:rPr lang="es-MX" sz="28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LA PANDEMIA DEMOSTRÓ QUE</a:t>
            </a:r>
            <a:r>
              <a:rPr lang="es-MX" sz="2800" b="1" dirty="0">
                <a:latin typeface="Calibri" panose="020F0502020204030204" pitchFamily="34" charset="0"/>
                <a:ea typeface="Calibri" panose="020F0502020204030204" pitchFamily="34" charset="0"/>
                <a:cs typeface="Times New Roman" panose="02020603050405020304" pitchFamily="18" charset="0"/>
              </a:rPr>
              <a:t>:</a:t>
            </a:r>
            <a:endParaRPr lang="es-ES_tradnl" sz="28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MX" sz="2800" b="1" dirty="0">
                <a:latin typeface="Calibri" panose="020F0502020204030204" pitchFamily="34" charset="0"/>
                <a:ea typeface="Calibri" panose="020F0502020204030204" pitchFamily="34" charset="0"/>
                <a:cs typeface="Times New Roman" panose="02020603050405020304" pitchFamily="18" charset="0"/>
              </a:rPr>
              <a:t>Los modelos educativos vigentes, incluso los mejores ajustados a los pilares de la educación de la </a:t>
            </a:r>
            <a:r>
              <a:rPr lang="es-MX" sz="2800" b="1" dirty="0" smtClean="0">
                <a:latin typeface="Calibri" panose="020F0502020204030204" pitchFamily="34" charset="0"/>
                <a:ea typeface="Calibri" panose="020F0502020204030204" pitchFamily="34" charset="0"/>
                <a:cs typeface="Times New Roman" panose="02020603050405020304" pitchFamily="18" charset="0"/>
              </a:rPr>
              <a:t>UNESCO, </a:t>
            </a:r>
            <a:r>
              <a:rPr lang="es-MX" sz="2800" b="1" dirty="0">
                <a:latin typeface="Calibri" panose="020F0502020204030204" pitchFamily="34" charset="0"/>
                <a:ea typeface="Calibri" panose="020F0502020204030204" pitchFamily="34" charset="0"/>
                <a:cs typeface="Times New Roman" panose="02020603050405020304" pitchFamily="18" charset="0"/>
              </a:rPr>
              <a:t>se agotaron y no pudieron transitar eficientemente por la digitalización y por las brechas tecnológicas no estuvo al alcance de importantes sectores de la población.  Datos DANE de Colombia: solo el 26 % de los estudiantes de zonas rurales tiene acceso a internet y el 89% de las urbanas. </a:t>
            </a:r>
            <a:endParaRPr lang="es-ES_tradnl" sz="28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MX" sz="2800" b="1" dirty="0">
                <a:latin typeface="Calibri" panose="020F0502020204030204" pitchFamily="34" charset="0"/>
                <a:ea typeface="Calibri" panose="020F0502020204030204" pitchFamily="34" charset="0"/>
                <a:cs typeface="Times New Roman" panose="02020603050405020304" pitchFamily="18" charset="0"/>
              </a:rPr>
              <a:t>Necesidad de un nuevo modelo de formación para el trabajo y la gestión en el sector alimentario</a:t>
            </a:r>
            <a:r>
              <a:rPr lang="es-MX" sz="2800" b="1" dirty="0" smtClean="0">
                <a:latin typeface="Calibri" panose="020F0502020204030204" pitchFamily="34" charset="0"/>
                <a:ea typeface="Calibri" panose="020F0502020204030204" pitchFamily="34" charset="0"/>
                <a:cs typeface="Times New Roman" panose="02020603050405020304" pitchFamily="18" charset="0"/>
              </a:rPr>
              <a:t>.</a:t>
            </a:r>
          </a:p>
          <a:p>
            <a:pPr algn="just">
              <a:lnSpc>
                <a:spcPct val="115000"/>
              </a:lnSpc>
              <a:spcAft>
                <a:spcPts val="1000"/>
              </a:spcAft>
            </a:pPr>
            <a:endParaRPr lang="es-ES_tradnl" sz="28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09742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44839" y="434703"/>
            <a:ext cx="11522439" cy="5432256"/>
          </a:xfrm>
          <a:prstGeom prst="rect">
            <a:avLst/>
          </a:prstGeom>
        </p:spPr>
        <p:txBody>
          <a:bodyPr wrap="square">
            <a:spAutoFit/>
          </a:bodyPr>
          <a:lstStyle/>
          <a:p>
            <a:pPr algn="just">
              <a:lnSpc>
                <a:spcPct val="115000"/>
              </a:lnSpc>
              <a:spcAft>
                <a:spcPts val="1000"/>
              </a:spcAft>
            </a:pPr>
            <a:r>
              <a:rPr lang="es-MX" sz="2800" b="1" dirty="0" smtClean="0">
                <a:latin typeface="Calibri" panose="020F0502020204030204" pitchFamily="34" charset="0"/>
                <a:ea typeface="Calibri" panose="020F0502020204030204" pitchFamily="34" charset="0"/>
                <a:cs typeface="Times New Roman" panose="02020603050405020304" pitchFamily="18" charset="0"/>
              </a:rPr>
              <a:t>Marco de referencia “Un planeta una salud” de la ONU:</a:t>
            </a:r>
          </a:p>
          <a:p>
            <a:pPr algn="just">
              <a:lnSpc>
                <a:spcPct val="115000"/>
              </a:lnSpc>
              <a:spcAft>
                <a:spcPts val="1000"/>
              </a:spcAft>
            </a:pPr>
            <a:r>
              <a:rPr lang="es-MX" sz="2800" b="1" dirty="0" smtClean="0">
                <a:latin typeface="Calibri" panose="020F0502020204030204" pitchFamily="34" charset="0"/>
                <a:ea typeface="Calibri" panose="020F0502020204030204" pitchFamily="34" charset="0"/>
                <a:cs typeface="Times New Roman" panose="02020603050405020304" pitchFamily="18" charset="0"/>
              </a:rPr>
              <a:t>Reconversión de las competencias  y capacidades de los trabajadores y aprendices de la industria alimentaria, desde una </a:t>
            </a:r>
            <a:r>
              <a:rPr lang="es-MX" sz="2800" dirty="0" smtClean="0">
                <a:latin typeface="Calibri" panose="020F0502020204030204" pitchFamily="34" charset="0"/>
                <a:ea typeface="Calibri" panose="020F0502020204030204" pitchFamily="34" charset="0"/>
                <a:cs typeface="Times New Roman" panose="02020603050405020304" pitchFamily="18" charset="0"/>
              </a:rPr>
              <a:t>adecuación curricular y la transformación digital</a:t>
            </a:r>
            <a:r>
              <a:rPr lang="es-MX" sz="2800" b="1" dirty="0" smtClean="0">
                <a:latin typeface="Calibri" panose="020F0502020204030204" pitchFamily="34" charset="0"/>
                <a:ea typeface="Calibri" panose="020F0502020204030204" pitchFamily="34" charset="0"/>
                <a:cs typeface="Times New Roman" panose="02020603050405020304" pitchFamily="18" charset="0"/>
              </a:rPr>
              <a:t>, hacia el fomento de la innovación y el emprendimiento, para superar los riesgos e incertidumbres generados por la pandemia.</a:t>
            </a:r>
          </a:p>
          <a:p>
            <a:pPr algn="just">
              <a:lnSpc>
                <a:spcPct val="115000"/>
              </a:lnSpc>
              <a:spcAft>
                <a:spcPts val="1000"/>
              </a:spcAft>
            </a:pPr>
            <a:r>
              <a:rPr lang="es-MX" sz="2800" b="1" dirty="0" smtClean="0">
                <a:latin typeface="Calibri" panose="020F0502020204030204" pitchFamily="34" charset="0"/>
                <a:ea typeface="Calibri" panose="020F0502020204030204" pitchFamily="34" charset="0"/>
                <a:cs typeface="Times New Roman" panose="02020603050405020304" pitchFamily="18" charset="0"/>
              </a:rPr>
              <a:t>Propuesta </a:t>
            </a:r>
            <a:r>
              <a:rPr lang="es-MX" sz="2800" b="1" dirty="0">
                <a:latin typeface="Calibri" panose="020F0502020204030204" pitchFamily="34" charset="0"/>
                <a:ea typeface="Calibri" panose="020F0502020204030204" pitchFamily="34" charset="0"/>
                <a:cs typeface="Times New Roman" panose="02020603050405020304" pitchFamily="18" charset="0"/>
              </a:rPr>
              <a:t>de un </a:t>
            </a:r>
            <a:r>
              <a:rPr lang="es-MX" sz="2800" dirty="0">
                <a:latin typeface="Calibri" panose="020F0502020204030204" pitchFamily="34" charset="0"/>
                <a:ea typeface="Calibri" panose="020F0502020204030204" pitchFamily="34" charset="0"/>
                <a:cs typeface="Times New Roman" panose="02020603050405020304" pitchFamily="18" charset="0"/>
              </a:rPr>
              <a:t>nuevo modelo </a:t>
            </a:r>
            <a:r>
              <a:rPr lang="es-MX" sz="2800" b="1" dirty="0">
                <a:latin typeface="Calibri" panose="020F0502020204030204" pitchFamily="34" charset="0"/>
                <a:ea typeface="Calibri" panose="020F0502020204030204" pitchFamily="34" charset="0"/>
                <a:cs typeface="Times New Roman" panose="02020603050405020304" pitchFamily="18" charset="0"/>
              </a:rPr>
              <a:t>que hemos desarrollado desde un </a:t>
            </a:r>
            <a:r>
              <a:rPr lang="es-MX" sz="2800" b="1" dirty="0" err="1">
                <a:latin typeface="Calibri" panose="020F0502020204030204" pitchFamily="34" charset="0"/>
                <a:ea typeface="Calibri" panose="020F0502020204030204" pitchFamily="34" charset="0"/>
                <a:cs typeface="Times New Roman" panose="02020603050405020304" pitchFamily="18" charset="0"/>
              </a:rPr>
              <a:t>know</a:t>
            </a:r>
            <a:r>
              <a:rPr lang="es-MX" sz="2800" b="1" dirty="0">
                <a:latin typeface="Calibri" panose="020F0502020204030204" pitchFamily="34" charset="0"/>
                <a:ea typeface="Calibri" panose="020F0502020204030204" pitchFamily="34" charset="0"/>
                <a:cs typeface="Times New Roman" panose="02020603050405020304" pitchFamily="18" charset="0"/>
              </a:rPr>
              <a:t> </a:t>
            </a:r>
            <a:r>
              <a:rPr lang="es-MX" sz="2800" b="1" dirty="0" err="1">
                <a:latin typeface="Calibri" panose="020F0502020204030204" pitchFamily="34" charset="0"/>
                <a:ea typeface="Calibri" panose="020F0502020204030204" pitchFamily="34" charset="0"/>
                <a:cs typeface="Times New Roman" panose="02020603050405020304" pitchFamily="18" charset="0"/>
              </a:rPr>
              <a:t>how</a:t>
            </a:r>
            <a:r>
              <a:rPr lang="es-MX" sz="2800" b="1" dirty="0">
                <a:latin typeface="Calibri" panose="020F0502020204030204" pitchFamily="34" charset="0"/>
                <a:ea typeface="Calibri" panose="020F0502020204030204" pitchFamily="34" charset="0"/>
                <a:cs typeface="Times New Roman" panose="02020603050405020304" pitchFamily="18" charset="0"/>
              </a:rPr>
              <a:t> consistente en una metodología endógena y participativa que integra a todos los </a:t>
            </a:r>
            <a:r>
              <a:rPr lang="es-MX" sz="2800" b="1" dirty="0" smtClean="0">
                <a:latin typeface="Calibri" panose="020F0502020204030204" pitchFamily="34" charset="0"/>
                <a:ea typeface="Calibri" panose="020F0502020204030204" pitchFamily="34" charset="0"/>
                <a:cs typeface="Times New Roman" panose="02020603050405020304" pitchFamily="18" charset="0"/>
              </a:rPr>
              <a:t>actores </a:t>
            </a:r>
            <a:r>
              <a:rPr lang="es-MX" sz="2800" b="1" dirty="0">
                <a:latin typeface="Calibri" panose="020F0502020204030204" pitchFamily="34" charset="0"/>
                <a:ea typeface="Calibri" panose="020F0502020204030204" pitchFamily="34" charset="0"/>
                <a:cs typeface="Times New Roman" panose="02020603050405020304" pitchFamily="18" charset="0"/>
              </a:rPr>
              <a:t>y agentes. </a:t>
            </a:r>
            <a:endParaRPr lang="es-MX" sz="2800" b="1"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es-ES_tradnl" sz="28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41916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438400" y="4437063"/>
            <a:ext cx="8229600" cy="1143000"/>
          </a:xfrm>
        </p:spPr>
        <p:txBody>
          <a:bodyPr>
            <a:normAutofit fontScale="90000"/>
          </a:bodyPr>
          <a:lstStyle/>
          <a:p>
            <a:r>
              <a:rPr lang="es-MX" altLang="es-MX" b="1" dirty="0" smtClean="0">
                <a:effectLst>
                  <a:outerShdw blurRad="38100" dist="38100" dir="2700000" algn="tl">
                    <a:srgbClr val="000000">
                      <a:alpha val="43137"/>
                    </a:srgbClr>
                  </a:outerShdw>
                </a:effectLst>
              </a:rPr>
              <a:t>MODELO DE ENSEÑANZA DEL PENSAMIENTO PARA EL DESARROLLO HUMANO INTEGRAL POR COMPETENCIAS 	</a:t>
            </a:r>
            <a:r>
              <a:rPr lang="es-MX" altLang="es-MX" dirty="0" smtClean="0"/>
              <a:t/>
            </a:r>
            <a:br>
              <a:rPr lang="es-MX" altLang="es-MX" dirty="0" smtClean="0"/>
            </a:br>
            <a:endParaRPr lang="es-MX" altLang="es-MX" dirty="0" smtClean="0"/>
          </a:p>
        </p:txBody>
      </p:sp>
      <p:pic>
        <p:nvPicPr>
          <p:cNvPr id="3" name="Imagen 2"/>
          <p:cNvPicPr>
            <a:picLocks noChangeAspect="1"/>
          </p:cNvPicPr>
          <p:nvPr/>
        </p:nvPicPr>
        <p:blipFill>
          <a:blip r:embed="rId2"/>
          <a:stretch>
            <a:fillRect/>
          </a:stretch>
        </p:blipFill>
        <p:spPr>
          <a:xfrm>
            <a:off x="168550" y="165688"/>
            <a:ext cx="1797176" cy="1648121"/>
          </a:xfrm>
          <a:prstGeom prst="rect">
            <a:avLst/>
          </a:prstGeom>
        </p:spPr>
      </p:pic>
    </p:spTree>
    <p:extLst>
      <p:ext uri="{BB962C8B-B14F-4D97-AF65-F5344CB8AC3E}">
        <p14:creationId xmlns:p14="http://schemas.microsoft.com/office/powerpoint/2010/main" val="85454923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4021042029"/>
              </p:ext>
            </p:extLst>
          </p:nvPr>
        </p:nvGraphicFramePr>
        <p:xfrm>
          <a:off x="434715" y="260351"/>
          <a:ext cx="11392523" cy="6396213"/>
        </p:xfrm>
        <a:graphic>
          <a:graphicData uri="http://schemas.openxmlformats.org/drawingml/2006/table">
            <a:tbl>
              <a:tblPr>
                <a:tableStyleId>{5C22544A-7EE6-4342-B048-85BDC9FD1C3A}</a:tableStyleId>
              </a:tblPr>
              <a:tblGrid>
                <a:gridCol w="1866223">
                  <a:extLst>
                    <a:ext uri="{9D8B030D-6E8A-4147-A177-3AD203B41FA5}">
                      <a16:colId xmlns="" xmlns:a16="http://schemas.microsoft.com/office/drawing/2014/main" val="20000"/>
                    </a:ext>
                  </a:extLst>
                </a:gridCol>
                <a:gridCol w="1498337">
                  <a:extLst>
                    <a:ext uri="{9D8B030D-6E8A-4147-A177-3AD203B41FA5}">
                      <a16:colId xmlns="" xmlns:a16="http://schemas.microsoft.com/office/drawing/2014/main" val="20001"/>
                    </a:ext>
                  </a:extLst>
                </a:gridCol>
                <a:gridCol w="1362823">
                  <a:extLst>
                    <a:ext uri="{9D8B030D-6E8A-4147-A177-3AD203B41FA5}">
                      <a16:colId xmlns="" xmlns:a16="http://schemas.microsoft.com/office/drawing/2014/main" val="20002"/>
                    </a:ext>
                  </a:extLst>
                </a:gridCol>
                <a:gridCol w="1629042">
                  <a:extLst>
                    <a:ext uri="{9D8B030D-6E8A-4147-A177-3AD203B41FA5}">
                      <a16:colId xmlns="" xmlns:a16="http://schemas.microsoft.com/office/drawing/2014/main" val="20003"/>
                    </a:ext>
                  </a:extLst>
                </a:gridCol>
                <a:gridCol w="1499297">
                  <a:extLst>
                    <a:ext uri="{9D8B030D-6E8A-4147-A177-3AD203B41FA5}">
                      <a16:colId xmlns="" xmlns:a16="http://schemas.microsoft.com/office/drawing/2014/main" val="20004"/>
                    </a:ext>
                  </a:extLst>
                </a:gridCol>
                <a:gridCol w="1638048">
                  <a:extLst>
                    <a:ext uri="{9D8B030D-6E8A-4147-A177-3AD203B41FA5}">
                      <a16:colId xmlns="" xmlns:a16="http://schemas.microsoft.com/office/drawing/2014/main" val="20005"/>
                    </a:ext>
                  </a:extLst>
                </a:gridCol>
                <a:gridCol w="1898753">
                  <a:extLst>
                    <a:ext uri="{9D8B030D-6E8A-4147-A177-3AD203B41FA5}">
                      <a16:colId xmlns="" xmlns:a16="http://schemas.microsoft.com/office/drawing/2014/main" val="20006"/>
                    </a:ext>
                  </a:extLst>
                </a:gridCol>
              </a:tblGrid>
              <a:tr h="707354">
                <a:tc gridSpan="7">
                  <a:txBody>
                    <a:bodyPr/>
                    <a:lstStyle/>
                    <a:p>
                      <a:pPr algn="ctr">
                        <a:lnSpc>
                          <a:spcPct val="107000"/>
                        </a:lnSpc>
                        <a:spcAft>
                          <a:spcPts val="0"/>
                        </a:spcAft>
                      </a:pPr>
                      <a:r>
                        <a:rPr lang="es-MX" sz="2000" b="1" dirty="0">
                          <a:effectLst/>
                        </a:rPr>
                        <a:t>ENSEÑAR A PENSAR</a:t>
                      </a:r>
                      <a:endParaRPr lang="es-ES_tradnl" sz="2000" b="1" dirty="0">
                        <a:effectLst/>
                      </a:endParaRPr>
                    </a:p>
                    <a:p>
                      <a:pPr algn="ctr">
                        <a:lnSpc>
                          <a:spcPct val="107000"/>
                        </a:lnSpc>
                        <a:spcAft>
                          <a:spcPts val="0"/>
                        </a:spcAft>
                      </a:pPr>
                      <a:r>
                        <a:rPr lang="es-MX" sz="1800" dirty="0">
                          <a:effectLst/>
                        </a:rPr>
                        <a:t>COMPETENCIAS PROFESIONALES  Y HUMANÍSTICAS</a:t>
                      </a:r>
                      <a:endParaRPr lang="es-ES_tradn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extLst>
                  <a:ext uri="{0D108BD9-81ED-4DB2-BD59-A6C34878D82A}">
                    <a16:rowId xmlns="" xmlns:a16="http://schemas.microsoft.com/office/drawing/2014/main" val="10000"/>
                  </a:ext>
                </a:extLst>
              </a:tr>
              <a:tr h="1183612">
                <a:tc gridSpan="7">
                  <a:txBody>
                    <a:bodyPr/>
                    <a:lstStyle/>
                    <a:p>
                      <a:pPr algn="ctr">
                        <a:lnSpc>
                          <a:spcPct val="107000"/>
                        </a:lnSpc>
                        <a:spcAft>
                          <a:spcPts val="0"/>
                        </a:spcAft>
                      </a:pPr>
                      <a:r>
                        <a:rPr lang="es-ES" sz="2000" b="1" dirty="0">
                          <a:effectLst/>
                        </a:rPr>
                        <a:t>APRENDER A PENSAR</a:t>
                      </a:r>
                      <a:endParaRPr lang="es-ES_tradnl" sz="2000" b="1" dirty="0">
                        <a:effectLst/>
                      </a:endParaRPr>
                    </a:p>
                    <a:p>
                      <a:pPr algn="ctr">
                        <a:lnSpc>
                          <a:spcPct val="107000"/>
                        </a:lnSpc>
                        <a:spcAft>
                          <a:spcPts val="0"/>
                        </a:spcAft>
                      </a:pPr>
                      <a:r>
                        <a:rPr lang="es-ES" sz="1600" dirty="0">
                          <a:effectLst/>
                        </a:rPr>
                        <a:t>COMPETENCIAS GENERALES DE PENSAMIENTO                                                                                                                                                                                               LÓGICO, DIALÉCTICO, SISTÉMICO, REFLEXIVO, CRÍTICO, ALTERNATIVO, HUMANÍSTICO y METACOGNITIVO</a:t>
                      </a:r>
                      <a:endParaRPr lang="es-ES_tradnl" sz="1600" dirty="0">
                        <a:effectLst/>
                      </a:endParaRPr>
                    </a:p>
                    <a:p>
                      <a:pPr algn="ctr">
                        <a:lnSpc>
                          <a:spcPct val="107000"/>
                        </a:lnSpc>
                        <a:spcAft>
                          <a:spcPts val="0"/>
                        </a:spcAft>
                      </a:pPr>
                      <a:r>
                        <a:rPr lang="es-ES" sz="2000" b="1" dirty="0">
                          <a:effectLst/>
                        </a:rPr>
                        <a:t>PILARES BÁSICOS DE LA EDUCACIÓN</a:t>
                      </a:r>
                      <a:endParaRPr lang="es-ES_tradnl"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extLst>
                  <a:ext uri="{0D108BD9-81ED-4DB2-BD59-A6C34878D82A}">
                    <a16:rowId xmlns="" xmlns:a16="http://schemas.microsoft.com/office/drawing/2014/main" val="10001"/>
                  </a:ext>
                </a:extLst>
              </a:tr>
              <a:tr h="786430">
                <a:tc>
                  <a:txBody>
                    <a:bodyPr/>
                    <a:lstStyle/>
                    <a:p>
                      <a:pPr marL="90488" indent="-90488">
                        <a:lnSpc>
                          <a:spcPct val="107000"/>
                        </a:lnSpc>
                        <a:spcAft>
                          <a:spcPts val="800"/>
                        </a:spcAft>
                      </a:pPr>
                      <a:r>
                        <a:rPr lang="es-MX" sz="1600" b="1" dirty="0" smtClean="0">
                          <a:effectLst/>
                        </a:rPr>
                        <a:t>  APRENDER </a:t>
                      </a:r>
                      <a:r>
                        <a:rPr lang="es-MX" sz="1600" b="1" dirty="0">
                          <a:effectLst/>
                        </a:rPr>
                        <a:t>A APRENDER </a:t>
                      </a:r>
                      <a:endParaRPr lang="es-ES_tradnl"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s-MX" sz="1600" b="1" dirty="0">
                          <a:effectLst/>
                        </a:rPr>
                        <a:t>APRENDER A HACER</a:t>
                      </a:r>
                      <a:endParaRPr lang="es-ES_tradnl"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s-MX" sz="1600" b="1" dirty="0">
                          <a:effectLst/>
                        </a:rPr>
                        <a:t>APENDER A SER</a:t>
                      </a:r>
                      <a:endParaRPr lang="es-ES_tradnl"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s-MX" sz="1400" b="1" dirty="0">
                          <a:effectLst/>
                        </a:rPr>
                        <a:t>APRENDER A CONVIVIR</a:t>
                      </a:r>
                      <a:endParaRPr lang="es-ES_tradnl"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s-MX" sz="1400" b="1" dirty="0">
                          <a:effectLst/>
                        </a:rPr>
                        <a:t>APRENDER A EMPRENDER</a:t>
                      </a:r>
                      <a:endParaRPr lang="es-ES_tradnl"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s-MX" sz="1400" b="1" dirty="0">
                          <a:effectLst/>
                        </a:rPr>
                        <a:t>APRENDER A INFORMARSE Y COMUNICARSE</a:t>
                      </a:r>
                      <a:endParaRPr lang="es-ES_tradnl"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s-MX" sz="1400" b="1" dirty="0">
                          <a:effectLst/>
                        </a:rPr>
                        <a:t> </a:t>
                      </a:r>
                      <a:endParaRPr lang="es-ES_tradnl" sz="2000" b="1" dirty="0">
                        <a:effectLst/>
                      </a:endParaRPr>
                    </a:p>
                    <a:p>
                      <a:pPr>
                        <a:lnSpc>
                          <a:spcPct val="107000"/>
                        </a:lnSpc>
                        <a:spcAft>
                          <a:spcPts val="800"/>
                        </a:spcAft>
                      </a:pPr>
                      <a:r>
                        <a:rPr lang="es-MX" sz="1400" b="1" dirty="0">
                          <a:effectLst/>
                        </a:rPr>
                        <a:t>APRENDER A CAMBIAR</a:t>
                      </a:r>
                      <a:endParaRPr lang="es-ES_tradnl"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1114276">
                <a:tc>
                  <a:txBody>
                    <a:bodyPr/>
                    <a:lstStyle/>
                    <a:p>
                      <a:pPr marL="90488" indent="0">
                        <a:lnSpc>
                          <a:spcPct val="107000"/>
                        </a:lnSpc>
                        <a:spcAft>
                          <a:spcPts val="800"/>
                        </a:spcAft>
                      </a:pPr>
                      <a:r>
                        <a:rPr lang="es-MX" sz="1400" dirty="0">
                          <a:effectLst/>
                        </a:rPr>
                        <a:t>COMPETENCIAS                      PARA EL ESTUDIO Y EL AUTOAPRENDIZAJE PERMANENTE</a:t>
                      </a:r>
                      <a:endParaRPr lang="es-ES_trad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s-MX" sz="1400" dirty="0">
                          <a:effectLst/>
                        </a:rPr>
                        <a:t>COMPETENCIAS POFESIONALES Y LABORALES</a:t>
                      </a:r>
                      <a:endParaRPr lang="es-ES_trad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s-MX" sz="1400" dirty="0">
                          <a:effectLst/>
                        </a:rPr>
                        <a:t>COMPETENCIAS </a:t>
                      </a:r>
                      <a:r>
                        <a:rPr lang="es-MX" sz="1400" dirty="0" smtClean="0">
                          <a:effectLst/>
                        </a:rPr>
                        <a:t>AUTOCONCIEN CIA </a:t>
                      </a:r>
                      <a:r>
                        <a:rPr lang="es-MX" sz="1400" dirty="0">
                          <a:effectLst/>
                        </a:rPr>
                        <a:t>PERSONAL, ÉTICA Y ESTÉTICA</a:t>
                      </a:r>
                      <a:endParaRPr lang="es-ES_trad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s-MX" sz="1400" dirty="0">
                          <a:effectLst/>
                        </a:rPr>
                        <a:t>COMPETENCIAS            SOCIALES, ECOLÓGICAS Y SALUBRISTAS</a:t>
                      </a:r>
                      <a:endParaRPr lang="es-ES_trad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s-MX" sz="1400" dirty="0">
                          <a:effectLst/>
                        </a:rPr>
                        <a:t>COMPETENCIAS         CIENTÍFICO-TÉCNICAS, CREATIVAS E INNOVADORAS</a:t>
                      </a:r>
                      <a:endParaRPr lang="es-ES_trad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s-MX" sz="1400" dirty="0">
                          <a:effectLst/>
                        </a:rPr>
                        <a:t>COMPETENCIAS COMUNICATIVAS Y                          EN TIC</a:t>
                      </a:r>
                      <a:endParaRPr lang="es-ES_trad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s-MX" sz="1400" dirty="0">
                          <a:effectLst/>
                        </a:rPr>
                        <a:t>COMPETENCIAS DE AUTOCONOCIMIENTO Y REFLEXIÓN CRÍTICA CONTEXTUAL</a:t>
                      </a:r>
                      <a:endParaRPr lang="es-ES_trad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639871">
                <a:tc>
                  <a:txBody>
                    <a:bodyPr/>
                    <a:lstStyle/>
                    <a:p>
                      <a:pPr marL="0" indent="90488">
                        <a:lnSpc>
                          <a:spcPct val="107000"/>
                        </a:lnSpc>
                        <a:spcAft>
                          <a:spcPts val="800"/>
                        </a:spcAft>
                      </a:pPr>
                      <a:r>
                        <a:rPr lang="es-MX" sz="1400" dirty="0">
                          <a:effectLst/>
                        </a:rPr>
                        <a:t>SABER CONOCER</a:t>
                      </a:r>
                      <a:endParaRPr lang="es-ES_trad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s-MX" sz="1400">
                          <a:effectLst/>
                        </a:rPr>
                        <a:t>SABER HACER</a:t>
                      </a:r>
                      <a:endParaRPr lang="es-ES_tradnl"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s-MX" sz="1400" dirty="0">
                          <a:effectLst/>
                        </a:rPr>
                        <a:t>SABER SER</a:t>
                      </a:r>
                      <a:endParaRPr lang="es-ES_trad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s-MX" sz="1400" dirty="0">
                          <a:effectLst/>
                        </a:rPr>
                        <a:t>SABER CONVIVIR</a:t>
                      </a:r>
                      <a:endParaRPr lang="es-ES_trad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s-MX" sz="1400" dirty="0">
                          <a:effectLst/>
                        </a:rPr>
                        <a:t>SABER EMPRENDER</a:t>
                      </a:r>
                      <a:endParaRPr lang="es-ES_trad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s-MX" sz="1400" dirty="0">
                          <a:effectLst/>
                        </a:rPr>
                        <a:t>SABER COMUNICARSE E INFORMARSE </a:t>
                      </a:r>
                      <a:endParaRPr lang="es-ES_trad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s-MX" sz="1400" dirty="0">
                          <a:effectLst/>
                        </a:rPr>
                        <a:t>  </a:t>
                      </a:r>
                      <a:r>
                        <a:rPr lang="es-MX" sz="1400" dirty="0" smtClean="0">
                          <a:effectLst/>
                        </a:rPr>
                        <a:t>SABER </a:t>
                      </a:r>
                      <a:r>
                        <a:rPr lang="es-MX" sz="1400" dirty="0">
                          <a:effectLst/>
                        </a:rPr>
                        <a:t>CAMBIAR</a:t>
                      </a:r>
                      <a:endParaRPr lang="es-ES_trad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990264">
                <a:tc>
                  <a:txBody>
                    <a:bodyPr/>
                    <a:lstStyle/>
                    <a:p>
                      <a:pPr marL="90488" indent="0">
                        <a:lnSpc>
                          <a:spcPct val="107000"/>
                        </a:lnSpc>
                        <a:spcAft>
                          <a:spcPts val="800"/>
                        </a:spcAft>
                      </a:pPr>
                      <a:r>
                        <a:rPr lang="es-MX" sz="1400" dirty="0">
                          <a:effectLst/>
                        </a:rPr>
                        <a:t>COMPETENCIAS COGNITIVAS</a:t>
                      </a:r>
                      <a:endParaRPr lang="es-ES_trad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s-MX" sz="1400" dirty="0">
                          <a:effectLst/>
                        </a:rPr>
                        <a:t>COMPETENCIAS </a:t>
                      </a:r>
                      <a:r>
                        <a:rPr lang="es-MX" sz="1400" dirty="0" smtClean="0">
                          <a:effectLst/>
                        </a:rPr>
                        <a:t>PROCEDIMEN TALES</a:t>
                      </a:r>
                      <a:endParaRPr lang="es-ES_trad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s-MX" sz="1400" dirty="0">
                          <a:effectLst/>
                        </a:rPr>
                        <a:t>COMPETENCIAS ACTITUDINALES Y </a:t>
                      </a:r>
                      <a:r>
                        <a:rPr lang="es-MX" sz="1400" dirty="0" smtClean="0">
                          <a:effectLst/>
                        </a:rPr>
                        <a:t>PERSONOLÓ GICAS</a:t>
                      </a:r>
                      <a:endParaRPr lang="es-ES_trad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s-MX" sz="1400" dirty="0">
                          <a:effectLst/>
                        </a:rPr>
                        <a:t>COMPETENCIAS SOCIALES</a:t>
                      </a:r>
                      <a:endParaRPr lang="es-ES_trad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s-MX" sz="1400" dirty="0">
                          <a:effectLst/>
                        </a:rPr>
                        <a:t>COMPETENCIAS CREATIVAS E INNOVADORAS</a:t>
                      </a:r>
                      <a:endParaRPr lang="es-ES_trad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s-MX" sz="1400" dirty="0">
                          <a:effectLst/>
                        </a:rPr>
                        <a:t>COMPETENCIAS COMUNICATIVAS, INFORMÁTICAS E INFORMACIONALES</a:t>
                      </a:r>
                      <a:endParaRPr lang="es-ES_trad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s-MX" sz="1400" dirty="0">
                          <a:effectLst/>
                        </a:rPr>
                        <a:t>COMPETENCIAS DE AUTOCONCIENCIA, AUTOVALORACIÓN Y </a:t>
                      </a:r>
                      <a:r>
                        <a:rPr lang="es-MX" sz="1400" dirty="0" smtClean="0">
                          <a:effectLst/>
                        </a:rPr>
                        <a:t>AUTORREGULACIÓN</a:t>
                      </a:r>
                      <a:endParaRPr lang="es-ES_trad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446274">
                <a:tc gridSpan="7">
                  <a:txBody>
                    <a:bodyPr/>
                    <a:lstStyle/>
                    <a:p>
                      <a:pPr algn="ctr">
                        <a:lnSpc>
                          <a:spcPct val="107000"/>
                        </a:lnSpc>
                        <a:spcAft>
                          <a:spcPts val="800"/>
                        </a:spcAft>
                      </a:pPr>
                      <a:r>
                        <a:rPr lang="es-MX" sz="2000" b="1" dirty="0">
                          <a:effectLst/>
                        </a:rPr>
                        <a:t>SABER PENSAR Y SER COMPETENTE</a:t>
                      </a:r>
                      <a:endParaRPr lang="es-ES_tradnl"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extLst>
                  <a:ext uri="{0D108BD9-81ED-4DB2-BD59-A6C34878D82A}">
                    <a16:rowId xmlns="" xmlns:a16="http://schemas.microsoft.com/office/drawing/2014/main" val="10006"/>
                  </a:ext>
                </a:extLst>
              </a:tr>
              <a:tr h="491444">
                <a:tc gridSpan="7">
                  <a:txBody>
                    <a:bodyPr/>
                    <a:lstStyle/>
                    <a:p>
                      <a:pPr algn="ctr">
                        <a:lnSpc>
                          <a:spcPct val="107000"/>
                        </a:lnSpc>
                        <a:spcAft>
                          <a:spcPts val="800"/>
                        </a:spcAft>
                      </a:pPr>
                      <a:r>
                        <a:rPr lang="es-MX" sz="2000" b="1" dirty="0">
                          <a:effectLst/>
                        </a:rPr>
                        <a:t>DESARROLLO HUMANO INTEGRAL</a:t>
                      </a:r>
                      <a:endParaRPr lang="es-ES_tradnl"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20866151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738</Words>
  <Application>Microsoft Office PowerPoint</Application>
  <PresentationFormat>Custom</PresentationFormat>
  <Paragraphs>59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Tema de Office</vt:lpstr>
      <vt:lpstr> SERVICIO NACIONAL DE APRENDIZAJE CENTRO DE HOTELERÍA, TURISMO Y ALIMENTOS  MESA SECTORIAL PROCESAMIENTO DE ALIMENTOS.  IMPACTO Y PERTINENCIA DE LA FORMACIÓN EN PROCESAMIENTO DE ALIMENTOS EN LATINOAMÉRICA TEMA  HACIA UN MODELO SUSTENTABLE Y PROSPECTIVO DE FORMACIÓN PARA EL TRABAJO Y LA MEJORA DE LA COMPETITIVIDAD EN LOS SISTEMAS ALIMENTARIOS DE AMÉRICA LATINA Y EL CARIBE  EXPOSITOR: Dr. Cs. Orlando Valera Alfonso, PhD. Empoderadora Socioeducativa Internacional, AC. Bogotá, 28 de octubre de 2020 </vt:lpstr>
      <vt:lpstr>PowerPoint Presentation</vt:lpstr>
      <vt:lpstr>PowerPoint Presentation</vt:lpstr>
      <vt:lpstr>PowerPoint Presentation</vt:lpstr>
      <vt:lpstr>PowerPoint Presentation</vt:lpstr>
      <vt:lpstr>PowerPoint Presentation</vt:lpstr>
      <vt:lpstr>PowerPoint Presentation</vt:lpstr>
      <vt:lpstr>MODELO DE ENSEÑANZA DEL PENSAMIENTO PARA EL DESARROLLO HUMANO INTEGRAL POR COMPETENCIAS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SENA CENTRO DE HOTELERÍA, TURISMO Y ALIMENTOS MESA SECTORIAL PROCESAMIENTO DE ALIMENTOS.  IMPACTO Y PERTINENCIA DE LA FORMACIÓN EN PROCESAMIENTO DE ALIMENTOS EN LATINOAMÉRICA TEMA HACIA UN NUEVO MODELO EDUCATIVO SUSTENTABLE PARA LA FORMACIÓN PARA EL TRABAJO POR COMPETENCIAS EN LAS CONDICIONES DE LA ACTUAL PANDEMIA EXPOSITOR: Dr. Cs. Orlando Valera Alfonso, PhD. Bogotá, 28 de octubre de 2020</dc:title>
  <dc:creator>leonor</dc:creator>
  <cp:lastModifiedBy>HP1</cp:lastModifiedBy>
  <cp:revision>8</cp:revision>
  <dcterms:created xsi:type="dcterms:W3CDTF">2020-10-22T22:07:52Z</dcterms:created>
  <dcterms:modified xsi:type="dcterms:W3CDTF">2020-10-28T04:52:43Z</dcterms:modified>
</cp:coreProperties>
</file>