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300" r:id="rId15"/>
    <p:sldId id="301" r:id="rId16"/>
    <p:sldId id="303" r:id="rId17"/>
    <p:sldId id="304" r:id="rId18"/>
  </p:sldIdLst>
  <p:sldSz cx="9144000" cy="5143500" type="screen16x9"/>
  <p:notesSz cx="6858000" cy="9144000"/>
  <p:embeddedFontLst>
    <p:embeddedFont>
      <p:font typeface="Advent Pro SemiBold" panose="020B0604020202020204" charset="-94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ira Sans Condensed Medium" panose="020B0603050000020004" pitchFamily="3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Livvic Light" pitchFamily="2" charset="-94"/>
      <p:regular r:id="rId34"/>
      <p:italic r:id="rId35"/>
    </p:embeddedFont>
    <p:embeddedFont>
      <p:font typeface="Maven Pro" panose="020B0604020202020204" charset="-94"/>
      <p:regular r:id="rId36"/>
      <p:bold r:id="rId37"/>
    </p:embeddedFont>
    <p:embeddedFont>
      <p:font typeface="Nunito Light" pitchFamily="2" charset="-94"/>
      <p:regular r:id="rId38"/>
      <p: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Share Tech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0E4855-20F9-4D72-87B7-92A532A055F9}">
  <a:tblStyle styleId="{920E4855-20F9-4D72-87B7-92A532A055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8" autoAdjust="0"/>
    <p:restoredTop sz="94660"/>
  </p:normalViewPr>
  <p:slideViewPr>
    <p:cSldViewPr snapToGrid="0">
      <p:cViewPr>
        <p:scale>
          <a:sx n="120" d="100"/>
          <a:sy n="120" d="100"/>
        </p:scale>
        <p:origin x="182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%E2%80%98aydogan@info.com.tr%E2%80%9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%C4%B0%C5%9F%C3%A7elebi%E2%80%99,%E2%80%99Iscelebi.ipek@gmail.com%E2%80%99,%E2%80%995322501392%E2%80%99,%E2%80%99Ankara/Mamak%E2%80%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%C4%B0%C5%9F%C3%A7elebi%E2%80%99,%E2%80%99Iscelebi.ipek@gmail.com%E2%80%99,%E2%80%995322501392%E2%80%99,%E2%80%99Ankara/Mamak%E2%80%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%E2%80%98aysel.gokturk@gmail.com%E2%80%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CMPE341- Database Design </a:t>
            </a:r>
            <a:r>
              <a:rPr lang="tr-TR" dirty="0" err="1"/>
              <a:t>and</a:t>
            </a:r>
            <a:r>
              <a:rPr lang="tr-TR" dirty="0"/>
              <a:t> Management Project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HOSPITAL MANAGEMENT SYSTEM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F114DC06-0D1C-5BF4-A760-37FCCDE55391}"/>
              </a:ext>
            </a:extLst>
          </p:cNvPr>
          <p:cNvSpPr txBox="1"/>
          <p:nvPr/>
        </p:nvSpPr>
        <p:spPr>
          <a:xfrm>
            <a:off x="3523431" y="3771626"/>
            <a:ext cx="2209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Group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Members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Furkan BABUCCU</a:t>
            </a:r>
          </a:p>
          <a:p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Muhlis Erdem YILDIZ</a:t>
            </a:r>
          </a:p>
          <a:p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Saime İpek İŞÇELEBİ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For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Hospital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Table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:</a:t>
            </a:r>
            <a:endParaRPr sz="1800" b="1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0ACBAD9-0333-C20E-D94A-C52B93B83C77}"/>
              </a:ext>
            </a:extLst>
          </p:cNvPr>
          <p:cNvSpPr txBox="1"/>
          <p:nvPr/>
        </p:nvSpPr>
        <p:spPr>
          <a:xfrm>
            <a:off x="660895" y="696137"/>
            <a:ext cx="46435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Create Table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int primary key,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varchar(20),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h_address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varchar(50),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website varchar(20),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h_phone_number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varchar(20)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); 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9794B37-B300-E16C-07FD-4D8521AFBAB9}"/>
              </a:ext>
            </a:extLst>
          </p:cNvPr>
          <p:cNvSpPr txBox="1"/>
          <p:nvPr/>
        </p:nvSpPr>
        <p:spPr>
          <a:xfrm>
            <a:off x="660895" y="2440858"/>
            <a:ext cx="641670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Hospital values( 1456, ‘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Aydogan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Hospital’, ‘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Kalaba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06120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Keçiören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/Ankara’, </a:t>
            </a:r>
            <a:r>
              <a:rPr lang="en-US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‘aydogan@info.com.tr’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‘www.aydoganhospital.com.tr’ , ‘03123323232’);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Hospital values (5567, 'Memorial Hospital', 'Downtown, 06120 Ankara', 'memorial@info.com.tr', 'www.memorialhospital.com.tr', '03123323251');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Hospital values (2988,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Medicana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Hospital',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Çankaya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06120 Ankara', 'medicana@info.com.tr', 'www.medicanahospital.com.tr', '03123323232');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Hospital values (4465,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Çağ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Hospital',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Sincan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06120 Ankara', 'caghospital@info.com.tr', 'www.caghospital.com.tr', '03123323232');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Hospital values (6325,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Yüksel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Hospital',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Etlik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06120 Ankara', 'yuksel@info.com.tr', 'www.yukselhospital.com.tr', '03123323232');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8FBE22-8C43-E6E6-4727-5C49FAF3D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7" y="464288"/>
            <a:ext cx="5653377" cy="19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292823" y="24999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For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Appointment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Table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: </a:t>
            </a:r>
            <a:endParaRPr sz="1800" b="1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843E54E-3CDB-99AD-A7A5-4B367B7DA568}"/>
              </a:ext>
            </a:extLst>
          </p:cNvPr>
          <p:cNvSpPr txBox="1"/>
          <p:nvPr/>
        </p:nvSpPr>
        <p:spPr>
          <a:xfrm>
            <a:off x="292823" y="220386"/>
            <a:ext cx="42235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tr-T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tr-TR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r-T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tr-TR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Create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Table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1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Appointment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 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app_id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primary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key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app_date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varchar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(10), 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app_time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varchar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(5), 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    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doctor_id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    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Foreign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key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references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patient_hospital_information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), 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Foreign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key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doctor_id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)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references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doctor_hospital_information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doctor_id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  </a:t>
            </a:r>
          </a:p>
          <a:p>
            <a:pPr algn="l" rtl="0" fontAlgn="base"/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); 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74AFF1D-8521-F909-E293-FF395D3E5843}"/>
              </a:ext>
            </a:extLst>
          </p:cNvPr>
          <p:cNvSpPr txBox="1"/>
          <p:nvPr/>
        </p:nvSpPr>
        <p:spPr>
          <a:xfrm>
            <a:off x="4627660" y="1337745"/>
            <a:ext cx="4643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Appointment values (886, ‘20/12/2022’, ‘13.50’, 43849334343, 1);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Appointment values (741, ‘05/01/2023’, ‘12.15’, 43849334343, 2);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Appointment values (452, ‘20/02/2023’, ‘09.50’, 7676576858, 3);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Appointment values (815, ‘12/01/2023’, ‘11.30’, 59834324365, 4);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Appointment values (1001, ‘05/02/2023’, ‘13.30’, 43243245, 5); 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F79840F-D444-2112-1251-4001B0080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3" y="3372482"/>
            <a:ext cx="4365266" cy="15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CD8E4F-A3D0-8F3F-F39B-2C3E51C6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3000" dirty="0">
                <a:solidFill>
                  <a:schemeClr val="bg1"/>
                </a:solidFill>
              </a:rPr>
              <a:t>PHYSICAL DESIGN QUERIES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C8D22AF-94E6-19CB-E3F1-F5D0DF1F4AC9}"/>
              </a:ext>
            </a:extLst>
          </p:cNvPr>
          <p:cNvSpPr txBox="1"/>
          <p:nvPr/>
        </p:nvSpPr>
        <p:spPr>
          <a:xfrm>
            <a:off x="702965" y="1070612"/>
            <a:ext cx="464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Maven Pro" panose="020B0604020202020204" charset="-94"/>
              </a:rPr>
              <a:t>1. Display data from multiple tables (join) </a:t>
            </a:r>
            <a:endParaRPr lang="tr-TR" sz="1400" i="1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A8D62FB-5253-7DA4-EEDB-FEDD2ACFEE25}"/>
              </a:ext>
            </a:extLst>
          </p:cNvPr>
          <p:cNvSpPr txBox="1"/>
          <p:nvPr/>
        </p:nvSpPr>
        <p:spPr>
          <a:xfrm>
            <a:off x="618825" y="2259024"/>
            <a:ext cx="5766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Select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d.department_id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d.department_name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h.h_id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h.hospital_name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From department d, hospital h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Where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d.h_id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h.h_id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And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= ‘Neurology’;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7B93391-69A4-95E5-3D7A-43900CB4E19C}"/>
              </a:ext>
            </a:extLst>
          </p:cNvPr>
          <p:cNvSpPr txBox="1"/>
          <p:nvPr/>
        </p:nvSpPr>
        <p:spPr>
          <a:xfrm>
            <a:off x="618825" y="1601062"/>
            <a:ext cx="8138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-94"/>
              </a:rPr>
              <a:t>Display the </a:t>
            </a:r>
            <a:r>
              <a:rPr lang="tr-TR" sz="1200" dirty="0" err="1">
                <a:solidFill>
                  <a:schemeClr val="bg1"/>
                </a:solidFill>
                <a:latin typeface="Maven Pro" panose="020B0604020202020204" charset="-94"/>
              </a:rPr>
              <a:t>department</a:t>
            </a:r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 ID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-94"/>
              </a:rPr>
              <a:t>, </a:t>
            </a:r>
            <a:r>
              <a:rPr lang="tr-TR" sz="1200" dirty="0" err="1">
                <a:solidFill>
                  <a:schemeClr val="bg1"/>
                </a:solidFill>
                <a:latin typeface="Maven Pro" panose="020B0604020202020204" charset="-94"/>
              </a:rPr>
              <a:t>department</a:t>
            </a:r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 name, </a:t>
            </a:r>
            <a:r>
              <a:rPr lang="tr-TR" sz="1200" dirty="0" err="1">
                <a:solidFill>
                  <a:schemeClr val="bg1"/>
                </a:solidFill>
                <a:latin typeface="Maven Pro" panose="020B0604020202020204" charset="-94"/>
              </a:rPr>
              <a:t>hospital</a:t>
            </a:r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 ID, </a:t>
            </a:r>
            <a:r>
              <a:rPr lang="tr-TR" sz="1200" dirty="0" err="1">
                <a:solidFill>
                  <a:schemeClr val="bg1"/>
                </a:solidFill>
                <a:latin typeface="Maven Pro" panose="020B0604020202020204" charset="-94"/>
              </a:rPr>
              <a:t>and</a:t>
            </a:r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sz="1200" dirty="0" err="1">
                <a:solidFill>
                  <a:schemeClr val="bg1"/>
                </a:solidFill>
                <a:latin typeface="Maven Pro" panose="020B0604020202020204" charset="-94"/>
              </a:rPr>
              <a:t>hospital</a:t>
            </a:r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 name </a:t>
            </a:r>
            <a:r>
              <a:rPr lang="tr-TR" sz="1200" dirty="0" err="1">
                <a:solidFill>
                  <a:schemeClr val="bg1"/>
                </a:solidFill>
                <a:latin typeface="Maven Pro" panose="020B0604020202020204" charset="-94"/>
              </a:rPr>
              <a:t>where</a:t>
            </a:r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sz="1200" dirty="0" err="1">
                <a:solidFill>
                  <a:schemeClr val="bg1"/>
                </a:solidFill>
                <a:latin typeface="Maven Pro" panose="020B0604020202020204" charset="-94"/>
              </a:rPr>
              <a:t>department</a:t>
            </a:r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 name is ‘</a:t>
            </a:r>
            <a:r>
              <a:rPr lang="tr-TR" sz="1200" dirty="0" err="1">
                <a:solidFill>
                  <a:schemeClr val="bg1"/>
                </a:solidFill>
                <a:latin typeface="Maven Pro" panose="020B0604020202020204" charset="-94"/>
              </a:rPr>
              <a:t>Neurology</a:t>
            </a:r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’.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FBD716D-B97F-AC2A-BEF1-F7454742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15" y="3428222"/>
            <a:ext cx="5088834" cy="10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3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C81D60D-8D64-3F11-17FD-8817C0ED48E8}"/>
              </a:ext>
            </a:extLst>
          </p:cNvPr>
          <p:cNvSpPr txBox="1"/>
          <p:nvPr/>
        </p:nvSpPr>
        <p:spPr>
          <a:xfrm>
            <a:off x="691764" y="919537"/>
            <a:ext cx="464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Maven Pro" panose="020B0604020202020204" charset="-94"/>
              </a:rPr>
              <a:t>2. Group By</a:t>
            </a:r>
            <a:r>
              <a:rPr lang="tr-TR" i="1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i="1" dirty="0" err="1">
                <a:solidFill>
                  <a:schemeClr val="bg1"/>
                </a:solidFill>
                <a:latin typeface="Maven Pro" panose="020B0604020202020204" charset="-94"/>
              </a:rPr>
              <a:t>Statements</a:t>
            </a:r>
            <a:endParaRPr lang="tr-TR" i="1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79DA037-57FC-9898-76FE-7EE4E61EDCD0}"/>
              </a:ext>
            </a:extLst>
          </p:cNvPr>
          <p:cNvSpPr txBox="1"/>
          <p:nvPr/>
        </p:nvSpPr>
        <p:spPr>
          <a:xfrm>
            <a:off x="612250" y="2034952"/>
            <a:ext cx="5613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Select 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do.d_name,do.department_id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do.d_salary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AVG(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do.d_salary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 as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AverageSalary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From 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doctor_hospital_information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do, department de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Where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do.department_id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de.department_id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And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= ‘332444334’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Group By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; 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6B552F7-D4DA-6865-8CAD-80559741DBE4}"/>
              </a:ext>
            </a:extLst>
          </p:cNvPr>
          <p:cNvSpPr txBox="1"/>
          <p:nvPr/>
        </p:nvSpPr>
        <p:spPr>
          <a:xfrm>
            <a:off x="612250" y="1427663"/>
            <a:ext cx="8531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ven Pro" panose="020B0604020202020204" charset="-94"/>
              </a:rPr>
              <a:t>Display the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department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ID</a:t>
            </a:r>
            <a:r>
              <a:rPr lang="en-US" dirty="0">
                <a:solidFill>
                  <a:schemeClr val="bg1"/>
                </a:solidFill>
                <a:latin typeface="Maven Pro" panose="020B0604020202020204" charset="-94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doctor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salary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average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salary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(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rename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as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AverageSalary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)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by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grouping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department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ID.</a:t>
            </a:r>
            <a:endParaRPr lang="tr-TR" sz="1400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9F4B48-8257-B918-0DD5-C550B924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63" y="3235281"/>
            <a:ext cx="6361043" cy="14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7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4DFC646-6E88-1548-C61A-734564008AA3}"/>
              </a:ext>
            </a:extLst>
          </p:cNvPr>
          <p:cNvSpPr txBox="1"/>
          <p:nvPr/>
        </p:nvSpPr>
        <p:spPr>
          <a:xfrm>
            <a:off x="540688" y="927488"/>
            <a:ext cx="464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chemeClr val="bg1"/>
                </a:solidFill>
                <a:latin typeface="Maven Pro" panose="020B0604020202020204" charset="-94"/>
              </a:rPr>
              <a:t>3</a:t>
            </a:r>
            <a:r>
              <a:rPr lang="en-US" i="1" dirty="0">
                <a:solidFill>
                  <a:schemeClr val="bg1"/>
                </a:solidFill>
                <a:latin typeface="Maven Pro" panose="020B0604020202020204" charset="-94"/>
              </a:rPr>
              <a:t>. Group By / Order By statements</a:t>
            </a:r>
            <a:endParaRPr lang="tr-TR" i="1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D0308E5-DCA6-8242-0F80-FCE8713803DA}"/>
              </a:ext>
            </a:extLst>
          </p:cNvPr>
          <p:cNvSpPr txBox="1"/>
          <p:nvPr/>
        </p:nvSpPr>
        <p:spPr>
          <a:xfrm>
            <a:off x="540688" y="2127377"/>
            <a:ext cx="7696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Select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attendant_id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a_salary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From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hospital_attendant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Order By Salary DESC; 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F66EACF-DC93-494D-B770-44D306ACAD9E}"/>
              </a:ext>
            </a:extLst>
          </p:cNvPr>
          <p:cNvSpPr txBox="1"/>
          <p:nvPr/>
        </p:nvSpPr>
        <p:spPr>
          <a:xfrm>
            <a:off x="540688" y="1419711"/>
            <a:ext cx="8309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ven Pro" panose="020B0604020202020204" charset="-94"/>
              </a:rPr>
              <a:t>Display the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attendant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ID</a:t>
            </a:r>
            <a:r>
              <a:rPr lang="en-US" dirty="0">
                <a:solidFill>
                  <a:schemeClr val="bg1"/>
                </a:solidFill>
                <a:latin typeface="Maven Pro" panose="020B0604020202020204" charset="-94"/>
              </a:rPr>
              <a:t>,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attendant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name,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attendant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salary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descending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order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endParaRPr lang="tr-TR" sz="1400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F92D06C-0DA9-8FC4-880F-9E475701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40" y="2251758"/>
            <a:ext cx="3530379" cy="26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C59C868-D1E3-3FFC-637E-6865FB24D882}"/>
              </a:ext>
            </a:extLst>
          </p:cNvPr>
          <p:cNvSpPr txBox="1"/>
          <p:nvPr/>
        </p:nvSpPr>
        <p:spPr>
          <a:xfrm>
            <a:off x="579068" y="688950"/>
            <a:ext cx="464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chemeClr val="bg1"/>
                </a:solidFill>
                <a:latin typeface="Maven Pro" panose="020B0604020202020204" charset="-94"/>
              </a:rPr>
              <a:t>4. </a:t>
            </a:r>
            <a:r>
              <a:rPr lang="tr-TR" i="1" dirty="0" err="1">
                <a:solidFill>
                  <a:schemeClr val="bg1"/>
                </a:solidFill>
                <a:latin typeface="Maven Pro" panose="020B0604020202020204" charset="-94"/>
              </a:rPr>
              <a:t>Subquery</a:t>
            </a:r>
            <a:endParaRPr lang="tr-TR" i="1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3D34164-A356-CC0F-FDC8-C3D40EA83602}"/>
              </a:ext>
            </a:extLst>
          </p:cNvPr>
          <p:cNvSpPr txBox="1"/>
          <p:nvPr/>
        </p:nvSpPr>
        <p:spPr>
          <a:xfrm>
            <a:off x="682435" y="1838450"/>
            <a:ext cx="578854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Select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d_salary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lvl="3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From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doctor_hospital_information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lvl="3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Where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d_salary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&gt; all  ( </a:t>
            </a:r>
          </a:p>
          <a:p>
            <a:pPr lvl="3" fontAlgn="base"/>
            <a:r>
              <a:rPr lang="tr-TR" sz="1200" dirty="0">
                <a:solidFill>
                  <a:schemeClr val="bg1"/>
                </a:solidFill>
                <a:latin typeface="Maven Pro" panose="020B0604020202020204" charset="-94"/>
              </a:rPr>
              <a:t>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Select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d_salary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 </a:t>
            </a:r>
          </a:p>
          <a:p>
            <a:pPr lvl="3" fontAlgn="base"/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From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doctor_hospital_information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lvl="3" fontAlgn="base"/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Where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= ‘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Damla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 </a:t>
            </a:r>
          </a:p>
          <a:p>
            <a:pPr lvl="3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EE5A514-DFD5-DE04-86CB-FB22C28FF0E2}"/>
              </a:ext>
            </a:extLst>
          </p:cNvPr>
          <p:cNvSpPr txBox="1"/>
          <p:nvPr/>
        </p:nvSpPr>
        <p:spPr>
          <a:xfrm>
            <a:off x="682435" y="1126987"/>
            <a:ext cx="8499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ven Pro" panose="020B0604020202020204" charset="-94"/>
              </a:rPr>
              <a:t>Display the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department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name</a:t>
            </a:r>
            <a:r>
              <a:rPr lang="en-US" dirty="0">
                <a:solidFill>
                  <a:schemeClr val="bg1"/>
                </a:solidFill>
                <a:latin typeface="Maven Pro" panose="020B0604020202020204" charset="-94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doctor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salary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which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greater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than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Damla’s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salary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endParaRPr lang="tr-TR" sz="1400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C67F21-AE8E-31FD-55B5-055E6611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10" y="3432810"/>
            <a:ext cx="3329112" cy="10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1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F37553B-F075-19F3-5251-A327256521BE}"/>
              </a:ext>
            </a:extLst>
          </p:cNvPr>
          <p:cNvSpPr txBox="1"/>
          <p:nvPr/>
        </p:nvSpPr>
        <p:spPr>
          <a:xfrm>
            <a:off x="683813" y="840025"/>
            <a:ext cx="464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chemeClr val="bg1"/>
                </a:solidFill>
                <a:latin typeface="Maven Pro" panose="020B0604020202020204" charset="-94"/>
              </a:rPr>
              <a:t>5. Select </a:t>
            </a:r>
            <a:r>
              <a:rPr lang="tr-TR" i="1" dirty="0" err="1">
                <a:solidFill>
                  <a:schemeClr val="bg1"/>
                </a:solidFill>
                <a:latin typeface="Maven Pro" panose="020B0604020202020204" charset="-94"/>
              </a:rPr>
              <a:t>All</a:t>
            </a:r>
            <a:r>
              <a:rPr lang="tr-TR" i="1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i="1" dirty="0" err="1">
                <a:solidFill>
                  <a:schemeClr val="bg1"/>
                </a:solidFill>
                <a:latin typeface="Maven Pro" panose="020B0604020202020204" charset="-94"/>
              </a:rPr>
              <a:t>Entities</a:t>
            </a:r>
            <a:endParaRPr lang="tr-TR" i="1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58A9477-1086-5F34-AB50-AEECE5024476}"/>
              </a:ext>
            </a:extLst>
          </p:cNvPr>
          <p:cNvSpPr txBox="1"/>
          <p:nvPr/>
        </p:nvSpPr>
        <p:spPr>
          <a:xfrm>
            <a:off x="743447" y="1925419"/>
            <a:ext cx="4643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Select *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From pharmacy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Where </a:t>
            </a:r>
            <a:r>
              <a:rPr lang="en-US" sz="12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ph_id</a:t>
            </a:r>
            <a:r>
              <a:rPr lang="en-US" sz="1200" b="0" i="0" u="sng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&gt; 500;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29872B5-EF7B-7485-DCD6-978C9709C5F2}"/>
              </a:ext>
            </a:extLst>
          </p:cNvPr>
          <p:cNvSpPr txBox="1"/>
          <p:nvPr/>
        </p:nvSpPr>
        <p:spPr>
          <a:xfrm>
            <a:off x="743447" y="1286617"/>
            <a:ext cx="7657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ven Pro" panose="020B0604020202020204" charset="-94"/>
              </a:rPr>
              <a:t>Display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all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entities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about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pharmacy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table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which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has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pharmacy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ID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greater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Maven Pro" panose="020B0604020202020204" charset="-94"/>
              </a:rPr>
              <a:t>than</a:t>
            </a:r>
            <a:r>
              <a:rPr lang="tr-TR" dirty="0">
                <a:solidFill>
                  <a:schemeClr val="bg1"/>
                </a:solidFill>
                <a:latin typeface="Maven Pro" panose="020B0604020202020204" charset="-94"/>
              </a:rPr>
              <a:t> 500 </a:t>
            </a:r>
            <a:endParaRPr lang="tr-TR" sz="1400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45CE51D-3288-D6FF-8FFF-6E4760BD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222" y="3210855"/>
            <a:ext cx="6074797" cy="109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6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38E2E6-6F1E-6D23-0631-BC49BF11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650" y="1033670"/>
            <a:ext cx="6020700" cy="2401293"/>
          </a:xfrm>
        </p:spPr>
        <p:txBody>
          <a:bodyPr/>
          <a:lstStyle/>
          <a:p>
            <a:r>
              <a:rPr lang="tr-TR" dirty="0"/>
              <a:t>THANK YOU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753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960158"/>
            <a:ext cx="7866900" cy="3174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-TR" dirty="0" err="1"/>
              <a:t>Entities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: </a:t>
            </a:r>
            <a:r>
              <a:rPr lang="tr-TR" dirty="0" err="1"/>
              <a:t>Patient</a:t>
            </a:r>
            <a:r>
              <a:rPr lang="tr-TR" dirty="0"/>
              <a:t>, </a:t>
            </a:r>
            <a:r>
              <a:rPr lang="tr-TR" dirty="0" err="1"/>
              <a:t>doctor</a:t>
            </a:r>
            <a:r>
              <a:rPr lang="tr-TR" dirty="0"/>
              <a:t>, </a:t>
            </a:r>
            <a:r>
              <a:rPr lang="tr-TR" dirty="0" err="1"/>
              <a:t>department</a:t>
            </a:r>
            <a:r>
              <a:rPr lang="tr-TR" dirty="0"/>
              <a:t>, </a:t>
            </a:r>
            <a:r>
              <a:rPr lang="tr-TR" dirty="0" err="1"/>
              <a:t>hospital</a:t>
            </a:r>
            <a:r>
              <a:rPr lang="tr-TR" dirty="0"/>
              <a:t> </a:t>
            </a:r>
            <a:r>
              <a:rPr lang="tr-TR" dirty="0" err="1"/>
              <a:t>attendant</a:t>
            </a:r>
            <a:r>
              <a:rPr lang="tr-TR" dirty="0"/>
              <a:t>, </a:t>
            </a:r>
            <a:r>
              <a:rPr lang="tr-TR" dirty="0" err="1"/>
              <a:t>hospital</a:t>
            </a:r>
            <a:r>
              <a:rPr lang="tr-TR" dirty="0"/>
              <a:t>, </a:t>
            </a:r>
            <a:r>
              <a:rPr lang="tr-TR" dirty="0" err="1"/>
              <a:t>appointment</a:t>
            </a:r>
            <a:r>
              <a:rPr lang="tr-TR" dirty="0"/>
              <a:t>, </a:t>
            </a:r>
            <a:r>
              <a:rPr lang="tr-TR" dirty="0" err="1"/>
              <a:t>prescription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pharmacy</a:t>
            </a:r>
            <a:endParaRPr lang="tr-TR"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tr-TR"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tr-TR" dirty="0"/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Doctors should be able to add new data about patients to the database system.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Doctors should be able to view patients' historical data in the database system. </a:t>
            </a:r>
            <a:endParaRPr lang="tr-TR" b="0" i="0" dirty="0">
              <a:solidFill>
                <a:schemeClr val="bg1"/>
              </a:solidFill>
              <a:effectLst/>
              <a:latin typeface="Maven Pro" panose="020B0604020202020204" charset="-94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The hospital attendant should be able to add new patients to the database system.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Pharmacies should be able to see the prescriptions given to the patients through their system from the database.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The patient should be able to make an appointment before going to the hospital.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Patients have their own name, surname, date of birth (operation needed for calculating age), address, unique phone number, unique e-mail address, payment information(s), unique examination number, unique prescription number, and unique </a:t>
            </a:r>
            <a:r>
              <a:rPr lang="tr-TR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SSN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Doctors have their own name, surname, date of birth, address, unique phone number, unique e-mail address, salary, department, unique </a:t>
            </a:r>
            <a:r>
              <a:rPr lang="tr-TR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SSN 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and unique doctor id. </a:t>
            </a:r>
            <a:endParaRPr lang="en-US" dirty="0">
              <a:solidFill>
                <a:schemeClr val="bg1"/>
              </a:solidFill>
              <a:latin typeface="Maven Pro" panose="020B0604020202020204" charset="-94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293075"/>
            <a:ext cx="75044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DATABASE FOR HOSPITAL MANAGEMENT SYSTEM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00748" y="22879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CONCEPUTAL DESIGN</a:t>
            </a:r>
            <a:endParaRPr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Resim 20">
            <a:extLst>
              <a:ext uri="{FF2B5EF4-FFF2-40B4-BE49-F238E27FC236}">
                <a16:creationId xmlns:a16="http://schemas.microsoft.com/office/drawing/2014/main" id="{65025279-6F1F-4E3B-D651-6EBEA68B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23" y="664470"/>
            <a:ext cx="6167019" cy="4176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38539" y="858740"/>
            <a:ext cx="8905461" cy="3260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Patient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p_SSN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p_surname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p_email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p_birth_date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p_phone_number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payment_information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p_prescription_id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p_adress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(FK refers to Appointment)] </a:t>
            </a:r>
          </a:p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Doctor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d_SSN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d_surname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d_phone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_number,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d_email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d_salary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d_birth_date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 FK refers to Department)] </a:t>
            </a:r>
          </a:p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department_name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 FK refers to Hospital)] </a:t>
            </a:r>
          </a:p>
          <a:p>
            <a:pPr algn="l" rtl="0" fontAlgn="base"/>
            <a:r>
              <a:rPr lang="en-US" sz="1400" b="1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Hospital_Attendant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attendant_id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a_SSN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a_surname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a_phone_number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a_email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a_birth_date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a_salary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]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h_address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h_email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website,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h_phone_number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] </a:t>
            </a:r>
          </a:p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Appointment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app_id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app_date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app_time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doctor_id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(FK refers to Doctor), 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(FK refers to Patient)]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Prescription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prescription_id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(FK refers to Patient),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 FK refers to Doctor), medication] </a:t>
            </a:r>
          </a:p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Pharmacy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ph_id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ph_name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ph_address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ph_email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ph_phone_number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] </a:t>
            </a:r>
          </a:p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Makes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FK refers to Patient)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app_id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 FK refers to Appointment)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]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4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See[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( FK refers to Appointment), </a:t>
            </a:r>
            <a:r>
              <a:rPr lang="en-US" sz="1400" b="0" i="0" u="sng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doctor_id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 FK refers to Doctor)] 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LOGICAL DESIGN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PHYSICAL DESIGN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08387" y="830265"/>
            <a:ext cx="413605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Patient</a:t>
            </a:r>
            <a:r>
              <a:rPr lang="tr-TR" sz="1800" dirty="0"/>
              <a:t> </a:t>
            </a:r>
            <a:r>
              <a:rPr lang="tr-TR" sz="1800" dirty="0" err="1"/>
              <a:t>Table</a:t>
            </a:r>
            <a:r>
              <a:rPr lang="tr-TR" sz="1800" dirty="0"/>
              <a:t> </a:t>
            </a:r>
            <a:r>
              <a:rPr lang="tr-TR" sz="1800" dirty="0" err="1"/>
              <a:t>we</a:t>
            </a:r>
            <a:r>
              <a:rPr lang="tr-TR" sz="1800" dirty="0"/>
              <a:t> </a:t>
            </a:r>
            <a:r>
              <a:rPr lang="tr-TR" sz="1800" dirty="0" err="1"/>
              <a:t>normalized</a:t>
            </a:r>
            <a:r>
              <a:rPr lang="tr-TR" sz="1800" dirty="0"/>
              <a:t> </a:t>
            </a:r>
            <a:r>
              <a:rPr lang="tr-TR" sz="1800" dirty="0" err="1"/>
              <a:t>tables</a:t>
            </a:r>
            <a:r>
              <a:rPr lang="tr-TR" sz="1800" dirty="0"/>
              <a:t>: </a:t>
            </a:r>
            <a:endParaRPr sz="1800"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397565" y="1459350"/>
            <a:ext cx="5852159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Create table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Patient_Hospital_Information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int primary key,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payment_information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varchar(24),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varchar(20),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p_surname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varchar(20),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p_email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varchar(40),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p_birth_date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varchar(10),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p_phone_number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varchar(10),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p_adress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varchar(50)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); </a:t>
            </a:r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206239" y="1176793"/>
            <a:ext cx="4937761" cy="1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Patient_Hospital_Information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values(1,’TR00 5623 5698 5478 5692’,’Saime İpek’,’ </a:t>
            </a:r>
            <a:r>
              <a:rPr lang="en-US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İşçelebi’,’Iscelebi.ipek@gmail.com’,’21.02.1998’,’5322501392’,’Ankara/Mamak’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Patient_Hospital_Information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values(2,’TR00 5623 5698 5498 1352 7632’,’Furkan’,’ Babuccu’,’Furkan.babuccu@gmail.com’,</a:t>
            </a:r>
            <a:r>
              <a:rPr lang="en-US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’16.11.1999’,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’5453343223’,’Ankara/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Etlik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Patient_Hospital_Information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values(3,’TR00 5623 2314 8958 5623’,’Muhlis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Erdem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’,’ Yıldız’,’Muhliserdem.yildiz@gmail.com’,</a:t>
            </a:r>
            <a:r>
              <a:rPr lang="en-US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’16.11.1999’,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’5453343223’,’Ankara/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Etlik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Patient_Hospital_Information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values(4,’TR00 3423 4355 8958 2365,Yusuf’,’ Demir’,’Yusuf.demir@gmail.com’,</a:t>
            </a:r>
            <a:r>
              <a:rPr lang="en-US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’11.01.2003’,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’54574783223’,’Ankara/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İncek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Patient_Hospital_Information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values(5,’TR00 4323 4355 4353 5432,Adnan’,’ Kiraz’,’Adnan.kiraz@gmail.com’,’28.12.1984’,’5457759323’,’Ankara/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Etlik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’); 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0D802BF-F59D-709A-8507-E57B79495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8" y="3531634"/>
            <a:ext cx="4206239" cy="870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598338" y="1923601"/>
            <a:ext cx="641471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 fontAlgn="base"/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  <a:b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Create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table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1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Patient_Personal_Information</a:t>
            </a:r>
            <a:r>
              <a:rPr lang="tr-TR" sz="12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 </a:t>
            </a:r>
            <a:b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p_SSN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varchar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(11), </a:t>
            </a:r>
            <a:b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p_name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varchar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(20), </a:t>
            </a:r>
            <a:b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P_surname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varchar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(20), </a:t>
            </a:r>
            <a:b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P_email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varchar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(40), </a:t>
            </a:r>
            <a:b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P_birth_date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varchar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(10) </a:t>
            </a:r>
            <a:b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); </a:t>
            </a:r>
            <a:br>
              <a:rPr lang="tr-TR" sz="1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tr-T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A0D3410-B55E-539B-FC0B-6AC3070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50" y="1036016"/>
            <a:ext cx="5804452" cy="2123730"/>
          </a:xfrm>
        </p:spPr>
        <p:txBody>
          <a:bodyPr/>
          <a:lstStyle/>
          <a:p>
            <a:pPr algn="l" rtl="0" fontAlgn="base"/>
            <a:r>
              <a:rPr lang="tr-T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tr-T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Insert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into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Patient_Personal_Information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values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(‘12345678952’,’Saime İpek’, ’İşçelebi’ ,’Iscelebi.ipek@gmail.com’, ‘</a:t>
            </a:r>
            <a:r>
              <a:rPr lang="tr-TR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21.02.1998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’);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Insert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into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Patient_Personal_Information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values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(14725836978,’Furkan’,’ Babuccu’,’Furkan.babuccu@gmail.com’,’</a:t>
            </a:r>
            <a:r>
              <a:rPr lang="tr-TR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16.11.1999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’);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Insert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into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Patient_Personal_Information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values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(14725836941,’Muhlis Erdem’,’ Yıldız’,’Muhliserdem.yildiz@gmail.com’,’</a:t>
            </a:r>
            <a:r>
              <a:rPr lang="tr-TR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16.11.1999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’);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Insert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into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Patient_Personal_Information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values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(98765432145,’Yusuf’,’ Demir’,’Yusuf.demir@gmail.com’,’</a:t>
            </a:r>
            <a:r>
              <a:rPr lang="tr-TR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11.01.2003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’); </a:t>
            </a:r>
          </a:p>
          <a:p>
            <a:pPr algn="l" rtl="0" fontAlgn="base"/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Insert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into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Patient_Personal_Information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values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(29395818960, ‘Adnan’,’ </a:t>
            </a:r>
            <a:r>
              <a:rPr lang="tr-TR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Kiraz’,’Adnan.kiraz@gmail.com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’,’ 28.12.1984’); </a:t>
            </a:r>
          </a:p>
          <a:p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52303B79-9F3F-4745-0BA7-F73E8D7EF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23" y="3455886"/>
            <a:ext cx="5474307" cy="13923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296833" y="206761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Create table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Patient_Appointment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 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int primary key, 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p_SSN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varchar(11), 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int, 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foreign key(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 references Appointment(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app_id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 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); 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b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endParaRPr sz="1200" dirty="0">
              <a:solidFill>
                <a:schemeClr val="bg1"/>
              </a:solidFill>
              <a:latin typeface="Maven Pro" panose="020B0604020202020204" charset="-94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483D81F-7BA8-6806-6D35-C9E049D3CD8E}"/>
              </a:ext>
            </a:extLst>
          </p:cNvPr>
          <p:cNvSpPr txBox="1"/>
          <p:nvPr/>
        </p:nvSpPr>
        <p:spPr>
          <a:xfrm>
            <a:off x="4325509" y="2356516"/>
            <a:ext cx="53989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Patient_Appointment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values (1, ’12345678952’, 886)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Patient_Appointment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values (2, ’14725836978’, 741)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Patient_Appointment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values (3, ’14725836941’, 452)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Patient_Appointment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values (4, ’98765432145’, 815)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Patient_Appointment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values (5, ’29395818960’,1001)</a:t>
            </a:r>
            <a:r>
              <a:rPr lang="tr-TR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3F65BD4-1E4C-AD84-FFF5-5BC49AC5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3" y="2571750"/>
            <a:ext cx="378142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CAC4BFAB-1EB2-698B-A51F-99530AC5CAF9}"/>
              </a:ext>
            </a:extLst>
          </p:cNvPr>
          <p:cNvSpPr txBox="1"/>
          <p:nvPr/>
        </p:nvSpPr>
        <p:spPr>
          <a:xfrm>
            <a:off x="1027707" y="145889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Create Table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Department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int primary key,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department_name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varchar(15),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int,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Foreign key(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 references Hospital 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); 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4EB7D8A-6D9E-7DD9-C600-C07520B7F808}"/>
              </a:ext>
            </a:extLst>
          </p:cNvPr>
          <p:cNvSpPr txBox="1"/>
          <p:nvPr/>
        </p:nvSpPr>
        <p:spPr>
          <a:xfrm>
            <a:off x="997889" y="3532206"/>
            <a:ext cx="666716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Department values ( 332444334, ‘Cardiology’, 1456);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Department values ( 598345891, ‘Eye Diseases’, 5567);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Department values ( 9831822053, ‘Hematology’, 2988);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Department values ( 1237699481, ‘Neurology’, 4465);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Department values ( 5698254674, ‘Orthodontics’, 6325); 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6C04668-AEE6-69C4-660E-70615EFD8786}"/>
              </a:ext>
            </a:extLst>
          </p:cNvPr>
          <p:cNvSpPr txBox="1"/>
          <p:nvPr/>
        </p:nvSpPr>
        <p:spPr>
          <a:xfrm>
            <a:off x="997889" y="740478"/>
            <a:ext cx="27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For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Department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 </a:t>
            </a:r>
            <a:r>
              <a:rPr lang="tr-TR" sz="1800" b="1" dirty="0" err="1">
                <a:solidFill>
                  <a:schemeClr val="bg1"/>
                </a:solidFill>
                <a:latin typeface="Maven Pro" panose="020B0604020202020204" charset="-94"/>
              </a:rPr>
              <a:t>Table</a:t>
            </a:r>
            <a:r>
              <a:rPr lang="tr-TR" sz="1800" b="1" dirty="0">
                <a:solidFill>
                  <a:schemeClr val="bg1"/>
                </a:solidFill>
                <a:latin typeface="Maven Pro" panose="020B0604020202020204" charset="-94"/>
              </a:rPr>
              <a:t>:</a:t>
            </a:r>
            <a:endParaRPr lang="tr-TR" sz="1800" b="1" dirty="0">
              <a:latin typeface="Maven Pro" panose="020B0604020202020204" charset="-9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A24C9C-E6BC-2726-3FEE-485532EE1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2549"/>
            <a:ext cx="3324765" cy="18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 err="1">
                <a:latin typeface="Maven Pro" panose="020B0604020202020204" charset="-94"/>
              </a:rPr>
              <a:t>For</a:t>
            </a:r>
            <a:r>
              <a:rPr lang="tr-TR" sz="1800" b="1" dirty="0">
                <a:latin typeface="Maven Pro" panose="020B0604020202020204" charset="-94"/>
              </a:rPr>
              <a:t> </a:t>
            </a:r>
            <a:r>
              <a:rPr lang="tr-TR" sz="1800" b="1" dirty="0" err="1">
                <a:latin typeface="Maven Pro" panose="020B0604020202020204" charset="-94"/>
              </a:rPr>
              <a:t>Hospital</a:t>
            </a:r>
            <a:r>
              <a:rPr lang="tr-TR" sz="1800" b="1" dirty="0">
                <a:latin typeface="Maven Pro" panose="020B0604020202020204" charset="-94"/>
              </a:rPr>
              <a:t> </a:t>
            </a:r>
            <a:r>
              <a:rPr lang="tr-TR" sz="1800" b="1" dirty="0" err="1">
                <a:latin typeface="Maven Pro" panose="020B0604020202020204" charset="-94"/>
              </a:rPr>
              <a:t>Attendant</a:t>
            </a:r>
            <a:r>
              <a:rPr lang="tr-TR" sz="1800" b="1" dirty="0">
                <a:latin typeface="Maven Pro" panose="020B0604020202020204" charset="-94"/>
              </a:rPr>
              <a:t> </a:t>
            </a:r>
            <a:r>
              <a:rPr lang="tr-TR" sz="1800" b="1" dirty="0" err="1">
                <a:latin typeface="Maven Pro" panose="020B0604020202020204" charset="-94"/>
              </a:rPr>
              <a:t>Table</a:t>
            </a:r>
            <a:r>
              <a:rPr lang="tr-TR" sz="1800" b="1" dirty="0">
                <a:latin typeface="Maven Pro" panose="020B0604020202020204" charset="-94"/>
              </a:rPr>
              <a:t>:</a:t>
            </a:r>
            <a:endParaRPr sz="1800" b="1" dirty="0">
              <a:latin typeface="Maven Pro" panose="020B0604020202020204" charset="-94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AE08F3B-D5A9-665F-F996-6E6355D71226}"/>
              </a:ext>
            </a:extLst>
          </p:cNvPr>
          <p:cNvSpPr txBox="1"/>
          <p:nvPr/>
        </p:nvSpPr>
        <p:spPr>
          <a:xfrm>
            <a:off x="618825" y="836233"/>
            <a:ext cx="464356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Create Table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Hospital_Attendant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(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attendant_id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int primary key,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a_SSN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varchar(11),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varchar(20),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a_surname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varchar(20),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a_phone_number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varchar(10),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a_email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varchar(50),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a_birthdate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varchar(10), </a:t>
            </a:r>
          </a:p>
          <a:p>
            <a:pPr algn="l" rtl="0" fontAlgn="base"/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a_salary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int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);</a:t>
            </a:r>
          </a:p>
          <a:p>
            <a:pPr algn="l" rtl="0" fontAlgn="base"/>
            <a:b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</a:b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D67A02E-5B43-3ED2-EE59-641EC37EDC71}"/>
              </a:ext>
            </a:extLst>
          </p:cNvPr>
          <p:cNvSpPr txBox="1"/>
          <p:nvPr/>
        </p:nvSpPr>
        <p:spPr>
          <a:xfrm>
            <a:off x="2631882" y="2381437"/>
            <a:ext cx="651211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Hospital_Attendant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 (123, ‘56238956145’, ‘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Aysel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’, ‘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Göktürk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’, ‘5322639584’, </a:t>
            </a:r>
            <a:r>
              <a:rPr lang="en-US" sz="1200" b="0" i="0" u="sng" strike="noStrike" dirty="0">
                <a:solidFill>
                  <a:schemeClr val="bg1"/>
                </a:solidFill>
                <a:effectLst/>
                <a:latin typeface="Maven Pro" panose="020B0604020202020204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‘aysel.gokturk@gmail.com’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, ‘29/12/1966’, 9000);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Hospital_Attendant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 (124, '56238956146', 'Mustafa',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Yılmaz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', '5322639585', 'mustafa.yilmaz@gmail.com', '29/12/1967', 8000);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Hospital_Attendant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values((125, '56238956147', 'İsmail', 'Kaya', '5322639586', 'ismail.kaya@gmail.com', '29/12/1968', 7000);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Hospital_Attendant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 (126, '56238956148', 'Fatma',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Özdemir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', '5322639587', 'fatma.ozdemir@gmail.com', '29/12/1969', 8100); </a:t>
            </a: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Insert into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Hospital_Attendant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 values (127, '56238956149', 'Ahmet',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Maven Pro" panose="020B0604020202020204" charset="-94"/>
              </a:rPr>
              <a:t>Sarı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-94"/>
              </a:rPr>
              <a:t>', '5322639588', 'ahmet.sari@gmail.com', '29/12/1970', 5000);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5471A7-3AFE-47CE-3334-24EB250B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85" y="1299907"/>
            <a:ext cx="4951997" cy="108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2104</Words>
  <Application>Microsoft Office PowerPoint</Application>
  <PresentationFormat>Ekran Gösterisi (16:9)</PresentationFormat>
  <Paragraphs>161</Paragraphs>
  <Slides>17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9" baseType="lpstr">
      <vt:lpstr>Share Tech</vt:lpstr>
      <vt:lpstr>Livvic Light</vt:lpstr>
      <vt:lpstr>Fira Sans Extra Condensed Medium</vt:lpstr>
      <vt:lpstr>Fira Sans Condensed Medium</vt:lpstr>
      <vt:lpstr>Maven Pro</vt:lpstr>
      <vt:lpstr>Arial</vt:lpstr>
      <vt:lpstr>Nunito Light</vt:lpstr>
      <vt:lpstr>Times New Roman</vt:lpstr>
      <vt:lpstr>Segoe UI</vt:lpstr>
      <vt:lpstr>Calibri</vt:lpstr>
      <vt:lpstr>Advent Pro SemiBold</vt:lpstr>
      <vt:lpstr>Data Science Consulting by Slidesgo</vt:lpstr>
      <vt:lpstr>HOSPITAL MANAGEMENT SYSTEM</vt:lpstr>
      <vt:lpstr>DATABASE FOR HOSPITAL MANAGEMENT SYSTEM</vt:lpstr>
      <vt:lpstr>CONCEPUTAL DESIGN</vt:lpstr>
      <vt:lpstr>LOGICAL DESIGN</vt:lpstr>
      <vt:lpstr>PHYSICAL DESIGN</vt:lpstr>
      <vt:lpstr>  Create table Patient_Personal_Information (  p_SSN varchar(11),  p_name varchar(20),  P_surname varchar(20),  P_email varchar(40),  P_birth_date varchar(10)   );   </vt:lpstr>
      <vt:lpstr>Create table Patient_Appointment(  patient_id int primary key,  p_SSN varchar(11),  App_id int,  foreign key(app_id) references Appointment(app_id)   );   </vt:lpstr>
      <vt:lpstr>PowerPoint Sunusu</vt:lpstr>
      <vt:lpstr>For Hospital Attendant Table:</vt:lpstr>
      <vt:lpstr>For Hospital Table:</vt:lpstr>
      <vt:lpstr>For Appointment Table: </vt:lpstr>
      <vt:lpstr>PHYSICAL DESIGN QUERIES</vt:lpstr>
      <vt:lpstr>PowerPoint Sunusu</vt:lpstr>
      <vt:lpstr>PowerPoint Sunusu</vt:lpstr>
      <vt:lpstr>PowerPoint Sunusu</vt:lpstr>
      <vt:lpstr>PowerPoint Sunusu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cp:lastModifiedBy>Saime Ipek İşçelebi</cp:lastModifiedBy>
  <cp:revision>6</cp:revision>
  <dcterms:modified xsi:type="dcterms:W3CDTF">2023-01-03T20:53:50Z</dcterms:modified>
</cp:coreProperties>
</file>