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8" r:id="rId3"/>
    <p:sldId id="267" r:id="rId4"/>
    <p:sldId id="265" r:id="rId5"/>
    <p:sldId id="268" r:id="rId6"/>
    <p:sldId id="261" r:id="rId7"/>
    <p:sldId id="266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8162CB7-DF46-46DF-92E1-10DF671C8224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9EB1646-2F87-4C43-A904-BF05FC95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2CB7-DF46-46DF-92E1-10DF671C8224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1646-2F87-4C43-A904-BF05FC95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2CB7-DF46-46DF-92E1-10DF671C8224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1646-2F87-4C43-A904-BF05FC95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8162CB7-DF46-46DF-92E1-10DF671C8224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1646-2F87-4C43-A904-BF05FC95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8162CB7-DF46-46DF-92E1-10DF671C8224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9EB1646-2F87-4C43-A904-BF05FC95FA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8162CB7-DF46-46DF-92E1-10DF671C8224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9EB1646-2F87-4C43-A904-BF05FC95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8162CB7-DF46-46DF-92E1-10DF671C8224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9EB1646-2F87-4C43-A904-BF05FC95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2CB7-DF46-46DF-92E1-10DF671C8224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1646-2F87-4C43-A904-BF05FC95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8162CB7-DF46-46DF-92E1-10DF671C8224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9EB1646-2F87-4C43-A904-BF05FC95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8162CB7-DF46-46DF-92E1-10DF671C8224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9EB1646-2F87-4C43-A904-BF05FC95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8162CB7-DF46-46DF-92E1-10DF671C8224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9EB1646-2F87-4C43-A904-BF05FC95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8162CB7-DF46-46DF-92E1-10DF671C8224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9EB1646-2F87-4C43-A904-BF05FC95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807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1.Block Diagram				=	03</a:t>
            </a:r>
          </a:p>
          <a:p>
            <a:endParaRPr lang="en-US" dirty="0"/>
          </a:p>
          <a:p>
            <a:r>
              <a:rPr lang="en-US" dirty="0"/>
              <a:t>2.Signal components			=	04</a:t>
            </a:r>
          </a:p>
          <a:p>
            <a:endParaRPr lang="en-US" dirty="0"/>
          </a:p>
          <a:p>
            <a:r>
              <a:rPr lang="en-US" dirty="0"/>
              <a:t>3.Working principle			=	05</a:t>
            </a:r>
          </a:p>
          <a:p>
            <a:endParaRPr lang="en-US" dirty="0"/>
          </a:p>
          <a:p>
            <a:r>
              <a:rPr lang="en-US" dirty="0"/>
              <a:t>4.Measuring the distance		= 	06</a:t>
            </a:r>
          </a:p>
          <a:p>
            <a:endParaRPr lang="en-US" dirty="0"/>
          </a:p>
          <a:p>
            <a:r>
              <a:rPr lang="en-US" dirty="0"/>
              <a:t>5. Simulation				= 	07</a:t>
            </a:r>
          </a:p>
          <a:p>
            <a:endParaRPr lang="en-US" dirty="0"/>
          </a:p>
          <a:p>
            <a:r>
              <a:rPr lang="en-US" dirty="0"/>
              <a:t>6. Graphical				=	08</a:t>
            </a:r>
          </a:p>
          <a:p>
            <a:endParaRPr lang="en-US" dirty="0"/>
          </a:p>
          <a:p>
            <a:r>
              <a:rPr lang="en-US" dirty="0"/>
              <a:t>7. Waypoint mapping			=	09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DIAGRAM: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371600"/>
            <a:ext cx="2819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FMCW Signal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5105400" y="1371600"/>
            <a:ext cx="2819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Target 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2743200"/>
            <a:ext cx="2819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Detection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267200"/>
            <a:ext cx="2819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 Object Detected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8800" y="4191000"/>
            <a:ext cx="2819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Detected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00" y="5562600"/>
            <a:ext cx="2819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Visualizing (Processing)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10000" y="19050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2"/>
            <a:endCxn id="6" idx="0"/>
          </p:cNvCxnSpPr>
          <p:nvPr/>
        </p:nvCxnSpPr>
        <p:spPr>
          <a:xfrm rot="5400000">
            <a:off x="5410200" y="1638300"/>
            <a:ext cx="304800" cy="190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2"/>
            <a:endCxn id="7" idx="0"/>
          </p:cNvCxnSpPr>
          <p:nvPr/>
        </p:nvCxnSpPr>
        <p:spPr>
          <a:xfrm rot="5400000">
            <a:off x="3009900" y="2667000"/>
            <a:ext cx="457200" cy="2743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" idx="2"/>
            <a:endCxn id="8" idx="0"/>
          </p:cNvCxnSpPr>
          <p:nvPr/>
        </p:nvCxnSpPr>
        <p:spPr>
          <a:xfrm rot="16200000" flipH="1">
            <a:off x="5638800" y="2781300"/>
            <a:ext cx="381000" cy="243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2"/>
            <a:endCxn id="9" idx="0"/>
          </p:cNvCxnSpPr>
          <p:nvPr/>
        </p:nvCxnSpPr>
        <p:spPr>
          <a:xfrm>
            <a:off x="7048500" y="5257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sus\Downloads\instrumentationtools.com_fmcw-radar-level-transmitter-working-princi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7772400" cy="470111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04800" y="3048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FMCW (Frequency modulated continuous wave)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838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PRINCIPLE:</a:t>
            </a:r>
          </a:p>
          <a:p>
            <a:endParaRPr lang="en-US" dirty="0"/>
          </a:p>
          <a:p>
            <a:pPr algn="just"/>
            <a:r>
              <a:rPr lang="en-US" dirty="0"/>
              <a:t>	 FMCW radar is a special type of radar sensor which radiates continuous transmission power like a simple continuous wave radar. In contrast to this CW radar FMCW radar can change its operating frequency during the measurement: that is, the transmission signal is modulated in frequency (or in phase).</a:t>
            </a:r>
          </a:p>
        </p:txBody>
      </p:sp>
      <p:pic>
        <p:nvPicPr>
          <p:cNvPr id="4098" name="Picture 2" descr="https://www.radartutorial.eu/02.basics/pic/fmcw_prinz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048000"/>
            <a:ext cx="5333998" cy="320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MEASURING THE DISTANCE:</a:t>
            </a:r>
          </a:p>
          <a:p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/>
              <a:t>The distance measurement is accomplished by comparing the frequency of the received signal to a reference (usually directly the transmission signal).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FontTx/>
              <a:buAutoNum type="arabicPeriod"/>
            </a:pPr>
            <a:r>
              <a:rPr lang="en-US" dirty="0"/>
              <a:t>The duration of the transmitted waveform </a:t>
            </a:r>
            <a:r>
              <a:rPr lang="en-US" i="1" dirty="0"/>
              <a:t>T</a:t>
            </a:r>
            <a:r>
              <a:rPr lang="en-US" dirty="0"/>
              <a:t> is substantially greater than the required receiving time for the installed distance measuring range.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482" name="Picture 2" descr="https://www.radartutorial.eu/02.basics/formel/rp08_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429000"/>
            <a:ext cx="3505200" cy="11684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438400" y="495300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/>
              <a:t>c</a:t>
            </a:r>
            <a:r>
              <a:rPr lang="en-US" sz="1400" i="1" baseline="-25000" dirty="0"/>
              <a:t>0</a:t>
            </a:r>
            <a:r>
              <a:rPr lang="en-US" sz="1400" dirty="0"/>
              <a:t> = speed of light = 3·10</a:t>
            </a:r>
            <a:r>
              <a:rPr lang="en-US" sz="1400" baseline="30000" dirty="0"/>
              <a:t>8 m</a:t>
            </a:r>
            <a:r>
              <a:rPr lang="en-US" sz="1400" dirty="0"/>
              <a:t>/</a:t>
            </a:r>
            <a:r>
              <a:rPr lang="en-US" sz="1400" baseline="-25000" dirty="0"/>
              <a:t>s</a:t>
            </a:r>
            <a:endParaRPr lang="en-US" sz="1400" dirty="0"/>
          </a:p>
          <a:p>
            <a:r>
              <a:rPr lang="en-US" sz="1400" i="1" dirty="0" err="1"/>
              <a:t>Δt</a:t>
            </a:r>
            <a:r>
              <a:rPr lang="en-US" sz="1400" dirty="0"/>
              <a:t> = delay time [s]</a:t>
            </a:r>
          </a:p>
          <a:p>
            <a:r>
              <a:rPr lang="en-US" sz="1400" i="1" dirty="0" err="1"/>
              <a:t>Δf</a:t>
            </a:r>
            <a:r>
              <a:rPr lang="en-US" sz="1400" dirty="0"/>
              <a:t> = measured frequency difference [Hz]</a:t>
            </a:r>
          </a:p>
          <a:p>
            <a:r>
              <a:rPr lang="en-US" sz="1400" i="1" dirty="0"/>
              <a:t>R</a:t>
            </a:r>
            <a:r>
              <a:rPr lang="en-US" sz="1400" dirty="0"/>
              <a:t> = distance between antenna and the reflecting object (ground) [m]</a:t>
            </a:r>
          </a:p>
          <a:p>
            <a:r>
              <a:rPr lang="en-US" sz="1400" i="1" dirty="0" err="1"/>
              <a:t>df</a:t>
            </a:r>
            <a:r>
              <a:rPr lang="en-US" sz="1400" i="1" dirty="0"/>
              <a:t>/</a:t>
            </a:r>
            <a:r>
              <a:rPr lang="en-US" sz="1400" i="1" dirty="0" err="1"/>
              <a:t>dt</a:t>
            </a:r>
            <a:r>
              <a:rPr lang="en-US" sz="1400" dirty="0"/>
              <a:t> = frequency shift per unit of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0480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SIMULATION:</a:t>
            </a:r>
          </a:p>
          <a:p>
            <a:endParaRPr lang="en-US" dirty="0"/>
          </a:p>
          <a:p>
            <a:r>
              <a:rPr lang="en-US" dirty="0"/>
              <a:t>Lets assume the moving vehicle properties,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Car speed = 90Km/hr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Car distance = 70m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124200"/>
            <a:ext cx="185871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90600"/>
            <a:ext cx="6705600" cy="505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14400" y="381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Graphical Output: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81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Waypoint Mapping: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90600"/>
            <a:ext cx="581251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057400"/>
            <a:ext cx="4267200" cy="431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2518</TotalTime>
  <Words>276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Meikeerthivasan</cp:lastModifiedBy>
  <cp:revision>153</cp:revision>
  <dcterms:created xsi:type="dcterms:W3CDTF">2021-02-15T02:40:49Z</dcterms:created>
  <dcterms:modified xsi:type="dcterms:W3CDTF">2022-08-16T13:28:56Z</dcterms:modified>
</cp:coreProperties>
</file>