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58" r:id="rId4"/>
    <p:sldId id="257" r:id="rId5"/>
    <p:sldId id="269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70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2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77282-FE81-B147-82C5-0B7CFC20ABE7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DBA9-1A02-4C48-B339-2EECE2AD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6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Literature</a:t>
            </a:r>
            <a:r>
              <a:rPr lang="en-US" altLang="zh-CN" baseline="0" dirty="0" smtClean="0"/>
              <a:t> review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5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77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91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26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26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A77D-9A79-4039-BD83-7B17CC97D533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43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6F83-42D9-4775-8E46-B171D675FB0A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70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6F83-42D9-4775-8E46-B171D675FB0A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70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6F83-42D9-4775-8E46-B171D675FB0A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70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6F83-42D9-4775-8E46-B171D675FB0A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70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6F83-42D9-4775-8E46-B171D675FB0A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7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81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8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8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23F-BDA3-DE4B-B792-869C63908D63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7262-9820-C440-8FDA-3EB0EB39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23F-BDA3-DE4B-B792-869C63908D63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7262-9820-C440-8FDA-3EB0EB39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8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23F-BDA3-DE4B-B792-869C63908D63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7262-9820-C440-8FDA-3EB0EB39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23F-BDA3-DE4B-B792-869C63908D63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7262-9820-C440-8FDA-3EB0EB39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23F-BDA3-DE4B-B792-869C63908D63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7262-9820-C440-8FDA-3EB0EB39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23F-BDA3-DE4B-B792-869C63908D63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7262-9820-C440-8FDA-3EB0EB39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1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23F-BDA3-DE4B-B792-869C63908D63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7262-9820-C440-8FDA-3EB0EB39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23F-BDA3-DE4B-B792-869C63908D63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7262-9820-C440-8FDA-3EB0EB39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23F-BDA3-DE4B-B792-869C63908D63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7262-9820-C440-8FDA-3EB0EB39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23F-BDA3-DE4B-B792-869C63908D63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7262-9820-C440-8FDA-3EB0EB39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23F-BDA3-DE4B-B792-869C63908D63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7262-9820-C440-8FDA-3EB0EB39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3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023F-BDA3-DE4B-B792-869C63908D63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7262-9820-C440-8FDA-3EB0EB39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10" Type="http://schemas.openxmlformats.org/officeDocument/2006/relationships/image" Target="../media/image160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5" Type="http://schemas.openxmlformats.org/officeDocument/2006/relationships/image" Target="../media/image110.png"/><Relationship Id="rId6" Type="http://schemas.openxmlformats.org/officeDocument/2006/relationships/image" Target="../media/image120.png"/><Relationship Id="rId7" Type="http://schemas.openxmlformats.org/officeDocument/2006/relationships/image" Target="../media/image130.png"/><Relationship Id="rId8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10" Type="http://schemas.openxmlformats.org/officeDocument/2006/relationships/image" Target="../media/image160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110.png"/><Relationship Id="rId6" Type="http://schemas.openxmlformats.org/officeDocument/2006/relationships/image" Target="../media/image120.png"/><Relationship Id="rId7" Type="http://schemas.openxmlformats.org/officeDocument/2006/relationships/image" Target="../media/image130.png"/><Relationship Id="rId8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12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10" Type="http://schemas.openxmlformats.org/officeDocument/2006/relationships/image" Target="../media/image160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0.png"/><Relationship Id="rId4" Type="http://schemas.openxmlformats.org/officeDocument/2006/relationships/image" Target="../media/image390.png"/><Relationship Id="rId5" Type="http://schemas.openxmlformats.org/officeDocument/2006/relationships/image" Target="../media/image110.png"/><Relationship Id="rId6" Type="http://schemas.openxmlformats.org/officeDocument/2006/relationships/image" Target="../media/image120.png"/><Relationship Id="rId7" Type="http://schemas.openxmlformats.org/officeDocument/2006/relationships/image" Target="../media/image130.png"/><Relationship Id="rId8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4" Type="http://schemas.openxmlformats.org/officeDocument/2006/relationships/image" Target="../media/image440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JIVE</a:t>
            </a:r>
            <a:r>
              <a:rPr lang="zh-CN" altLang="en-US" dirty="0" smtClean="0"/>
              <a:t> </a:t>
            </a:r>
            <a:r>
              <a:rPr lang="en-US" altLang="zh-CN" dirty="0"/>
              <a:t>O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RNA Sequencing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241" y="3886200"/>
            <a:ext cx="7908959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Meilei</a:t>
            </a:r>
            <a:r>
              <a:rPr lang="zh-CN" altLang="en-US" dirty="0" smtClean="0"/>
              <a:t> </a:t>
            </a:r>
            <a:r>
              <a:rPr lang="en-US" altLang="zh-CN" dirty="0" smtClean="0"/>
              <a:t>Jiang</a:t>
            </a:r>
          </a:p>
          <a:p>
            <a:r>
              <a:rPr lang="en-US" altLang="zh-CN" dirty="0" smtClean="0"/>
              <a:t>Department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</a:p>
          <a:p>
            <a:r>
              <a:rPr lang="en-US" dirty="0" smtClean="0"/>
              <a:t>University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dirty="0" smtClean="0"/>
              <a:t>North</a:t>
            </a:r>
            <a:r>
              <a:rPr lang="zh-CN" altLang="en-US" dirty="0" smtClean="0"/>
              <a:t> </a:t>
            </a:r>
            <a:r>
              <a:rPr lang="en-US" dirty="0" smtClean="0"/>
              <a:t>Carolina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Chapel</a:t>
            </a:r>
            <a:r>
              <a:rPr lang="zh-CN" altLang="en-US" dirty="0" smtClean="0"/>
              <a:t> </a:t>
            </a:r>
            <a:r>
              <a:rPr lang="en-US" altLang="zh-CN" dirty="0" smtClean="0"/>
              <a:t>Hill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3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83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Biological</a:t>
            </a:r>
            <a:r>
              <a:rPr lang="en-US" dirty="0" smtClean="0"/>
              <a:t> Relevance</a:t>
            </a:r>
            <a:endParaRPr lang="en-US" dirty="0"/>
          </a:p>
        </p:txBody>
      </p:sp>
      <p:pic>
        <p:nvPicPr>
          <p:cNvPr id="6" name="Picture 5" descr="JointPCA_fu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92" y="1081148"/>
            <a:ext cx="5776851" cy="57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3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Biological</a:t>
            </a:r>
            <a:r>
              <a:rPr lang="en-US" dirty="0" smtClean="0"/>
              <a:t> Relevance In Individual Subspace Of Target Genes</a:t>
            </a:r>
            <a:endParaRPr lang="en-US" dirty="0"/>
          </a:p>
        </p:txBody>
      </p:sp>
      <p:pic>
        <p:nvPicPr>
          <p:cNvPr id="5" name="Picture 4" descr="JointPCA_indiv_expr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45" y="1451961"/>
            <a:ext cx="5292348" cy="52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6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Biological Relevance In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en-US" dirty="0" smtClean="0"/>
              <a:t> Individual Subspace Of Targets</a:t>
            </a:r>
            <a:endParaRPr lang="en-US" dirty="0"/>
          </a:p>
        </p:txBody>
      </p:sp>
      <p:pic>
        <p:nvPicPr>
          <p:cNvPr id="5" name="Picture 4" descr="JointPCA_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75" y="1664626"/>
            <a:ext cx="4953094" cy="49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8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dirty="0" smtClean="0"/>
              <a:t>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dirty="0"/>
              <a:t>Joint and Individual Variation Explained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Qing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5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000" dirty="0" smtClean="0"/>
              <a:t>Lock </a:t>
            </a:r>
            <a:r>
              <a:rPr lang="en-US" altLang="zh-CN" sz="3000" dirty="0"/>
              <a:t>et al (2013) : Joint and individual variation explained (</a:t>
            </a:r>
            <a:r>
              <a:rPr lang="en-US" altLang="zh-CN" sz="3000" dirty="0" smtClean="0"/>
              <a:t>JIVE)</a:t>
            </a:r>
          </a:p>
          <a:p>
            <a:pPr lvl="1"/>
            <a:r>
              <a:rPr lang="en-US" altLang="zh-CN" sz="2600" dirty="0" smtClean="0"/>
              <a:t>Formulate it into a matrix decomposition problem</a:t>
            </a:r>
          </a:p>
          <a:p>
            <a:pPr lvl="1"/>
            <a:r>
              <a:rPr lang="en-US" altLang="zh-CN" sz="2600" dirty="0" smtClean="0"/>
              <a:t>But no guarantee of satisfying the definitions</a:t>
            </a:r>
          </a:p>
          <a:p>
            <a:pPr lvl="1"/>
            <a:r>
              <a:rPr lang="en-US" altLang="zh-CN" sz="2600" dirty="0" smtClean="0"/>
              <a:t>Slow iterative computation </a:t>
            </a:r>
          </a:p>
          <a:p>
            <a:pPr lvl="1"/>
            <a:r>
              <a:rPr lang="en-US" altLang="zh-CN" sz="2600" dirty="0" smtClean="0"/>
              <a:t>A need for arbitrary normalization </a:t>
            </a:r>
          </a:p>
          <a:p>
            <a:pPr marL="0" indent="0">
              <a:buNone/>
            </a:pPr>
            <a:endParaRPr lang="en-US" altLang="zh-CN" sz="3000" dirty="0"/>
          </a:p>
          <a:p>
            <a:r>
              <a:rPr lang="en-US" altLang="zh-CN" sz="3000" dirty="0" err="1" smtClean="0"/>
              <a:t>Feng</a:t>
            </a:r>
            <a:r>
              <a:rPr lang="en-US" altLang="zh-CN" sz="3000" dirty="0" smtClean="0"/>
              <a:t> et al (2016) : Non-iterative </a:t>
            </a:r>
            <a:r>
              <a:rPr lang="en-US" sz="2800" dirty="0"/>
              <a:t>Joint and Individual Variation Explained </a:t>
            </a:r>
            <a:endParaRPr lang="en-US" altLang="zh-CN" sz="3000" dirty="0" smtClean="0"/>
          </a:p>
          <a:p>
            <a:pPr lvl="1"/>
            <a:r>
              <a:rPr lang="en-US" altLang="zh-CN" sz="2600" dirty="0" smtClean="0"/>
              <a:t>An </a:t>
            </a:r>
            <a:r>
              <a:rPr lang="en-US" altLang="zh-CN" sz="2600" dirty="0" smtClean="0"/>
              <a:t>insightful interpretation of extracted variation </a:t>
            </a:r>
          </a:p>
          <a:p>
            <a:pPr lvl="1"/>
            <a:r>
              <a:rPr lang="en-US" altLang="zh-CN" sz="2600" dirty="0" smtClean="0"/>
              <a:t>Fast non-iterative calculation </a:t>
            </a:r>
          </a:p>
          <a:p>
            <a:pPr lvl="1"/>
            <a:r>
              <a:rPr lang="en-US" altLang="zh-CN" sz="2600" dirty="0"/>
              <a:t>Improve </a:t>
            </a:r>
            <a:r>
              <a:rPr lang="en-US" altLang="zh-CN" sz="2600" dirty="0" err="1" smtClean="0"/>
              <a:t>identifiability</a:t>
            </a:r>
            <a:endParaRPr lang="en-US" altLang="zh-CN" sz="2600" dirty="0" smtClean="0"/>
          </a:p>
          <a:p>
            <a:pPr lvl="1"/>
            <a:r>
              <a:rPr lang="en-US" altLang="zh-CN" sz="2600" dirty="0" smtClean="0"/>
              <a:t>Normalization-free heterogeneity addressment</a:t>
            </a:r>
            <a:endParaRPr lang="zh-CN" alt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Integrated Analysis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3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231025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506"/>
            <a:ext cx="8229600" cy="4525963"/>
          </a:xfrm>
        </p:spPr>
        <p:txBody>
          <a:bodyPr/>
          <a:lstStyle/>
          <a:p>
            <a:r>
              <a:rPr lang="en-US" altLang="zh-CN" sz="2800" dirty="0" smtClean="0"/>
              <a:t>Analyze a two-block data set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2427744"/>
            <a:ext cx="3305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Example: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X = Gene expression (GE)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Y = Copy number (CN)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1981200"/>
            <a:ext cx="33528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2900" y="3352800"/>
                <a:ext cx="13951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100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×100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3352800"/>
                <a:ext cx="1395126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5257800"/>
                <a:ext cx="16804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10000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×100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257800"/>
                <a:ext cx="168046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71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231025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506"/>
            <a:ext cx="8229600" cy="4525963"/>
          </a:xfrm>
        </p:spPr>
        <p:txBody>
          <a:bodyPr/>
          <a:lstStyle/>
          <a:p>
            <a:r>
              <a:rPr lang="en-US" altLang="zh-CN" sz="2800" dirty="0" smtClean="0"/>
              <a:t>Sum of two types of signals and noise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2427744"/>
            <a:ext cx="3305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Example: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X = Gene expression (GE)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Y = Copy number (CN)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6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231025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50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Matrices containing joint </a:t>
            </a:r>
            <a:r>
              <a:rPr lang="en-US" altLang="zh-CN" sz="2800" dirty="0" smtClean="0">
                <a:solidFill>
                  <a:prstClr val="black"/>
                </a:solidFill>
              </a:rPr>
              <a:t>variation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34702" y="2037060"/>
            <a:ext cx="1132297" cy="393290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2427744"/>
            <a:ext cx="3305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Example: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X = Gene expression (GE)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Y = Copy number (CN)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362200" y="2895602"/>
            <a:ext cx="6727800" cy="3843265"/>
            <a:chOff x="2362200" y="2895602"/>
            <a:chExt cx="6727800" cy="3843265"/>
          </a:xfrm>
        </p:grpSpPr>
        <p:sp>
          <p:nvSpPr>
            <p:cNvPr id="4" name="TextBox 3"/>
            <p:cNvSpPr txBox="1"/>
            <p:nvPr/>
          </p:nvSpPr>
          <p:spPr>
            <a:xfrm>
              <a:off x="3124200" y="5907870"/>
              <a:ext cx="596580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o</a:t>
              </a:r>
              <a:r>
                <a:rPr lang="en-US" altLang="zh-CN" sz="2400" dirty="0" smtClean="0"/>
                <a:t>ne variation component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 smtClean="0"/>
                <a:t>a contrast between the left and right halves</a:t>
              </a:r>
              <a:endParaRPr lang="zh-CN" altLang="en-US" sz="24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362200" y="2895602"/>
              <a:ext cx="3276600" cy="3012268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2438400" y="5486400"/>
              <a:ext cx="3200400" cy="421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842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231025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Matrices containing individual </a:t>
            </a:r>
            <a:r>
              <a:rPr lang="en-US" altLang="zh-CN" sz="2800" dirty="0" smtClean="0">
                <a:solidFill>
                  <a:prstClr val="black"/>
                </a:solidFill>
              </a:rPr>
              <a:t>variation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2427744"/>
            <a:ext cx="3305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Example: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X = Gene expression (GE)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Y = Copy number (CN)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1503" y="2010691"/>
            <a:ext cx="1132297" cy="393290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581401" y="3200401"/>
            <a:ext cx="5486399" cy="3428999"/>
            <a:chOff x="3581401" y="3200401"/>
            <a:chExt cx="5486399" cy="3428999"/>
          </a:xfrm>
        </p:grpSpPr>
        <p:sp>
          <p:nvSpPr>
            <p:cNvPr id="19" name="TextBox 18"/>
            <p:cNvSpPr txBox="1"/>
            <p:nvPr/>
          </p:nvSpPr>
          <p:spPr>
            <a:xfrm>
              <a:off x="3621694" y="6167735"/>
              <a:ext cx="54461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 smtClean="0"/>
                <a:t>one contrast in X and two contrasts in Y</a:t>
              </a: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>
            <a:xfrm flipH="1" flipV="1">
              <a:off x="3657601" y="3200401"/>
              <a:ext cx="2687146" cy="2967334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3581401" y="5077631"/>
              <a:ext cx="2763346" cy="1090104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00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SVD on concatenation of the two matrices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0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t="22322" r="6060" b="23747"/>
          <a:stretch/>
        </p:blipFill>
        <p:spPr bwMode="auto">
          <a:xfrm>
            <a:off x="4627775" y="2212427"/>
            <a:ext cx="4516225" cy="357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39018" y="5907871"/>
            <a:ext cx="38763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Only capture signals in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Lose individual signals in Y </a:t>
            </a:r>
          </a:p>
        </p:txBody>
      </p:sp>
    </p:spTree>
    <p:extLst>
      <p:ext uri="{BB962C8B-B14F-4D97-AF65-F5344CB8AC3E}">
        <p14:creationId xmlns:p14="http://schemas.microsoft.com/office/powerpoint/2010/main" val="314939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 </a:t>
            </a:r>
            <a:r>
              <a:rPr lang="en-US" dirty="0" smtClean="0"/>
              <a:t>RNA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</a:t>
            </a:r>
            <a:r>
              <a:rPr lang="en-US" altLang="zh-CN" dirty="0" smtClean="0"/>
              <a:t>set: Chen and Zhou</a:t>
            </a:r>
            <a:r>
              <a:rPr lang="zh-CN" altLang="en-US" dirty="0" smtClean="0"/>
              <a:t> </a:t>
            </a:r>
            <a:r>
              <a:rPr lang="en-US" altLang="zh-CN" dirty="0" smtClean="0"/>
              <a:t>(2016)</a:t>
            </a:r>
          </a:p>
          <a:p>
            <a:pPr lvl="1"/>
            <a:r>
              <a:rPr lang="en-US" altLang="zh-CN" dirty="0" smtClean="0"/>
              <a:t>251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embryonic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cells</a:t>
            </a:r>
          </a:p>
          <a:p>
            <a:pPr lvl="2"/>
            <a:r>
              <a:rPr lang="en-US" altLang="zh-CN" dirty="0" smtClean="0"/>
              <a:t>74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cultured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two-inhibitor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(2i)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medium</a:t>
            </a:r>
          </a:p>
          <a:p>
            <a:pPr lvl="2"/>
            <a:r>
              <a:rPr lang="en-US" altLang="zh-CN" dirty="0" smtClean="0"/>
              <a:t>45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cultured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serum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medium</a:t>
            </a:r>
          </a:p>
          <a:p>
            <a:pPr lvl="2"/>
            <a:r>
              <a:rPr lang="en-US" altLang="zh-CN" dirty="0" smtClean="0"/>
              <a:t>56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RNA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cultured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2i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medium</a:t>
            </a:r>
          </a:p>
          <a:p>
            <a:pPr lvl="2"/>
            <a:r>
              <a:rPr lang="en-US" altLang="zh-CN" dirty="0" smtClean="0"/>
              <a:t>76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RNA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cultured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serum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medium</a:t>
            </a:r>
            <a:endParaRPr lang="en-US" altLang="zh-CN" dirty="0" smtClean="0"/>
          </a:p>
          <a:p>
            <a:pPr lvl="1"/>
            <a:r>
              <a:rPr lang="en-US" dirty="0" smtClean="0"/>
              <a:t>RNA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sequencing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2795 genes as targets</a:t>
            </a:r>
          </a:p>
          <a:p>
            <a:pPr lvl="2"/>
            <a:r>
              <a:rPr lang="en-US" altLang="zh-CN" dirty="0" smtClean="0"/>
              <a:t>17 ERCC spike-ins as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2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PLS analysis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0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t="20183" r="6060" b="23985"/>
          <a:stretch/>
        </p:blipFill>
        <p:spPr bwMode="auto">
          <a:xfrm>
            <a:off x="4627775" y="2086303"/>
            <a:ext cx="4516225" cy="370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03283" y="5907871"/>
            <a:ext cx="66645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Provide mixtures of the joint and some individual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Fail to distinguish the two types of variation </a:t>
            </a:r>
          </a:p>
        </p:txBody>
      </p:sp>
    </p:spTree>
    <p:extLst>
      <p:ext uri="{BB962C8B-B14F-4D97-AF65-F5344CB8AC3E}">
        <p14:creationId xmlns:p14="http://schemas.microsoft.com/office/powerpoint/2010/main" val="24612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Old JIVE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0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t="20659" r="5011" b="23509"/>
          <a:stretch/>
        </p:blipFill>
        <p:spPr bwMode="auto">
          <a:xfrm>
            <a:off x="4650109" y="2057400"/>
            <a:ext cx="4570091" cy="370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85656" y="5907871"/>
            <a:ext cx="63583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Incorrectly contain the individual X in the joint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</a:t>
            </a:r>
            <a:r>
              <a:rPr lang="en-US" altLang="zh-CN" sz="2400" dirty="0" err="1" smtClean="0"/>
              <a:t>Frobenius</a:t>
            </a:r>
            <a:r>
              <a:rPr lang="en-US" altLang="zh-CN" sz="2400" dirty="0" smtClean="0"/>
              <a:t> normalization</a:t>
            </a:r>
          </a:p>
        </p:txBody>
      </p:sp>
    </p:spTree>
    <p:extLst>
      <p:ext uri="{BB962C8B-B14F-4D97-AF65-F5344CB8AC3E}">
        <p14:creationId xmlns:p14="http://schemas.microsoft.com/office/powerpoint/2010/main" val="93492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Non</a:t>
            </a:r>
            <a:r>
              <a:rPr lang="en-US" altLang="zh-CN" dirty="0" smtClean="0"/>
              <a:t>-iterative JIVE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0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1" t="24227" r="8519" b="24227"/>
          <a:stretch/>
        </p:blipFill>
        <p:spPr bwMode="auto">
          <a:xfrm>
            <a:off x="4712576" y="2304626"/>
            <a:ext cx="4335518" cy="342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8600" y="5907871"/>
            <a:ext cx="50773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Well capture the two types of signal </a:t>
            </a:r>
          </a:p>
        </p:txBody>
      </p:sp>
    </p:spTree>
    <p:extLst>
      <p:ext uri="{BB962C8B-B14F-4D97-AF65-F5344CB8AC3E}">
        <p14:creationId xmlns:p14="http://schemas.microsoft.com/office/powerpoint/2010/main" val="376834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 Model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371600"/>
                <a:ext cx="83496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Identifiable JIVE decomposition for data blocks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,  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=1, ⋯, 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zh-CN" altLang="en-US" sz="22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8349658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803" t="-8451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5196007"/>
                <a:ext cx="8382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Low rank signals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sz="220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perturbed 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by additive noise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matrices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Low rank joint and individual 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signals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𝐽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Isotropic noise with theoretical singular values smaller than the smallest singular values of signals  </a:t>
                </a:r>
              </a:p>
              <a:p>
                <a:pPr marL="800100" lvl="1" indent="-342900">
                  <a:buFontTx/>
                  <a:buChar char="-"/>
                </a:pPr>
                <a:endParaRPr lang="en-US" altLang="zh-CN" sz="20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96007"/>
                <a:ext cx="8382000" cy="1692771"/>
              </a:xfrm>
              <a:prstGeom prst="rect">
                <a:avLst/>
              </a:prstGeom>
              <a:blipFill rotWithShape="1">
                <a:blip r:embed="rId4"/>
                <a:stretch>
                  <a:fillRect l="-800" t="-2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90014" y="2042169"/>
            <a:ext cx="6363973" cy="2834631"/>
            <a:chOff x="875027" y="2042169"/>
            <a:chExt cx="6363973" cy="2834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75027" y="2099846"/>
                  <a:ext cx="7909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27" y="2099846"/>
                  <a:ext cx="79098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2824118" y="25828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52600" y="2042169"/>
              <a:ext cx="934466" cy="396232"/>
              <a:chOff x="1752600" y="2042169"/>
              <a:chExt cx="934466" cy="3962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973034" y="2049620"/>
                    <a:ext cx="47852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7852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1752600" y="2514601"/>
              <a:ext cx="934466" cy="572437"/>
              <a:chOff x="1752600" y="2042169"/>
              <a:chExt cx="934466" cy="42604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973034" y="2098881"/>
                    <a:ext cx="4838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8385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1752600" y="3466163"/>
              <a:ext cx="934466" cy="1366488"/>
              <a:chOff x="1752600" y="2042169"/>
              <a:chExt cx="934466" cy="39687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1973034" y="2164162"/>
                    <a:ext cx="512961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512961" cy="27488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57448" y="3046982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48" y="3046982"/>
                  <a:ext cx="322524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85414" y="2709446"/>
                  <a:ext cx="7957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4" y="2709446"/>
                  <a:ext cx="795731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85414" y="4538246"/>
                  <a:ext cx="8470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4" y="4538246"/>
                  <a:ext cx="847027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/>
            <p:cNvSpPr txBox="1"/>
            <p:nvPr/>
          </p:nvSpPr>
          <p:spPr>
            <a:xfrm>
              <a:off x="2817054" y="20690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17054" y="3886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256534" y="2057400"/>
              <a:ext cx="934466" cy="396232"/>
              <a:chOff x="1752600" y="2042169"/>
              <a:chExt cx="934466" cy="39623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256534" y="2529830"/>
              <a:ext cx="934466" cy="532381"/>
              <a:chOff x="1752600" y="2042169"/>
              <a:chExt cx="934466" cy="396232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/>
            <p:cNvGrpSpPr/>
            <p:nvPr/>
          </p:nvGrpSpPr>
          <p:grpSpPr>
            <a:xfrm>
              <a:off x="3256534" y="3481397"/>
              <a:ext cx="934466" cy="1364278"/>
              <a:chOff x="1752600" y="2042169"/>
              <a:chExt cx="934466" cy="39623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1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/>
            <p:cNvGrpSpPr/>
            <p:nvPr/>
          </p:nvGrpSpPr>
          <p:grpSpPr>
            <a:xfrm>
              <a:off x="4780534" y="2057400"/>
              <a:ext cx="934466" cy="396232"/>
              <a:chOff x="1752600" y="2042169"/>
              <a:chExt cx="934466" cy="39623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/>
            <p:cNvGrpSpPr/>
            <p:nvPr/>
          </p:nvGrpSpPr>
          <p:grpSpPr>
            <a:xfrm>
              <a:off x="4780534" y="2529830"/>
              <a:ext cx="934466" cy="532381"/>
              <a:chOff x="1752600" y="2042169"/>
              <a:chExt cx="934466" cy="39623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/>
            <p:cNvGrpSpPr/>
            <p:nvPr/>
          </p:nvGrpSpPr>
          <p:grpSpPr>
            <a:xfrm>
              <a:off x="4780534" y="3481397"/>
              <a:ext cx="934466" cy="1364278"/>
              <a:chOff x="1752600" y="2042169"/>
              <a:chExt cx="934466" cy="39623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085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>
              <a:off x="6304534" y="2057400"/>
              <a:ext cx="934466" cy="396232"/>
              <a:chOff x="1752600" y="2042169"/>
              <a:chExt cx="934466" cy="3962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973034" y="2049620"/>
                    <a:ext cx="4714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71475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/>
            <p:cNvGrpSpPr/>
            <p:nvPr/>
          </p:nvGrpSpPr>
          <p:grpSpPr>
            <a:xfrm>
              <a:off x="6304534" y="2529830"/>
              <a:ext cx="934466" cy="532381"/>
              <a:chOff x="1752600" y="2042169"/>
              <a:chExt cx="934466" cy="39623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1973034" y="2098881"/>
                    <a:ext cx="476797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76797" cy="27488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" name="Group 70"/>
            <p:cNvGrpSpPr/>
            <p:nvPr/>
          </p:nvGrpSpPr>
          <p:grpSpPr>
            <a:xfrm>
              <a:off x="6304534" y="3481397"/>
              <a:ext cx="934466" cy="1364278"/>
              <a:chOff x="1752600" y="2042169"/>
              <a:chExt cx="934466" cy="3962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1973034" y="2164162"/>
                    <a:ext cx="505908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505908" cy="107266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609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/>
            <p:cNvSpPr txBox="1"/>
            <p:nvPr/>
          </p:nvSpPr>
          <p:spPr>
            <a:xfrm>
              <a:off x="4348118" y="257113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41054" y="20574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41054" y="387453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72118" y="25944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5054" y="208073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65054" y="38978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15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 Model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371600"/>
                <a:ext cx="84282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Identifiable JIVE decomposition for data blocks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sz="22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/>
                      </a:rPr>
                      <m:t>=1, ⋯, </m:t>
                    </m:r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zh-CN" altLang="en-US" sz="22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8428205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795" t="-8451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5369004"/>
                <a:ext cx="663136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Matrices containing joint variation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altLang="zh-CN" sz="2200" dirty="0">
                    <a:solidFill>
                      <a:prstClr val="black"/>
                    </a:solidFill>
                  </a:rPr>
                  <a:t>Same </a:t>
                </a:r>
                <a:r>
                  <a:rPr lang="en-US" altLang="zh-CN" sz="2200" dirty="0" smtClean="0">
                    <a:solidFill>
                      <a:prstClr val="black"/>
                    </a:solidFill>
                  </a:rPr>
                  <a:t>row </a:t>
                </a:r>
                <a:r>
                  <a:rPr lang="en-US" altLang="zh-CN" sz="2200" dirty="0">
                    <a:solidFill>
                      <a:prstClr val="black"/>
                    </a:solidFill>
                  </a:rPr>
                  <a:t>spaces model common latent variation</a:t>
                </a:r>
              </a:p>
              <a:p>
                <a:pPr marL="800100" lvl="1" indent="-342900">
                  <a:buFontTx/>
                  <a:buChar char="-"/>
                </a:pPr>
                <a14:m>
                  <m:oMath xmlns:m="http://schemas.openxmlformats.org/officeDocument/2006/math" xmlns=""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/>
                      </a:rPr>
                      <m:t>𝑹𝒐𝒘</m:t>
                    </m:r>
                    <m:d>
                      <m:dPr>
                        <m:ctrlP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sz="2200" b="1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≜</m:t>
                    </m:r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𝑹𝒐𝒘</m:t>
                    </m:r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𝑱</m:t>
                    </m:r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)⊆</m:t>
                    </m:r>
                    <m:sSup>
                      <m:sSupPr>
                        <m:ctrlP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US" altLang="zh-CN" sz="22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2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 xmlns=""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=1, ⋯, 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zh-CN" altLang="en-US" sz="22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69004"/>
                <a:ext cx="6631367" cy="1107996"/>
              </a:xfrm>
              <a:prstGeom prst="rect">
                <a:avLst/>
              </a:prstGeom>
              <a:blipFill rotWithShape="1">
                <a:blip r:embed="rId4"/>
                <a:stretch>
                  <a:fillRect l="-1011" t="-3297" r="-368" b="-9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390014" y="2042169"/>
            <a:ext cx="6363973" cy="2834631"/>
            <a:chOff x="875027" y="2042169"/>
            <a:chExt cx="6363973" cy="2834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75027" y="2099846"/>
                  <a:ext cx="7909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27" y="2099846"/>
                  <a:ext cx="79098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2824118" y="25828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752600" y="2042169"/>
              <a:ext cx="934466" cy="396232"/>
              <a:chOff x="1752600" y="2042169"/>
              <a:chExt cx="934466" cy="39623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/>
                  <p:cNvSpPr/>
                  <p:nvPr/>
                </p:nvSpPr>
                <p:spPr>
                  <a:xfrm>
                    <a:off x="1973034" y="2049620"/>
                    <a:ext cx="47852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7" name="Rectangle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7852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1752600" y="2514601"/>
              <a:ext cx="934466" cy="572437"/>
              <a:chOff x="1752600" y="2042169"/>
              <a:chExt cx="934466" cy="42604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1973034" y="2098881"/>
                    <a:ext cx="4838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8385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/>
            <p:cNvGrpSpPr/>
            <p:nvPr/>
          </p:nvGrpSpPr>
          <p:grpSpPr>
            <a:xfrm>
              <a:off x="1752600" y="3466163"/>
              <a:ext cx="934466" cy="1366488"/>
              <a:chOff x="1752600" y="2042169"/>
              <a:chExt cx="934466" cy="39687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/>
                  <p:cNvSpPr/>
                  <p:nvPr/>
                </p:nvSpPr>
                <p:spPr>
                  <a:xfrm>
                    <a:off x="1973034" y="2164162"/>
                    <a:ext cx="512961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512961" cy="27488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057448" y="3046982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48" y="3046982"/>
                  <a:ext cx="322524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85414" y="2709446"/>
                  <a:ext cx="7957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4" y="2709446"/>
                  <a:ext cx="795731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85414" y="4538246"/>
                  <a:ext cx="8470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4" y="4538246"/>
                  <a:ext cx="847027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/>
            <p:cNvSpPr txBox="1"/>
            <p:nvPr/>
          </p:nvSpPr>
          <p:spPr>
            <a:xfrm>
              <a:off x="2817054" y="20690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7054" y="3886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256534" y="2057400"/>
              <a:ext cx="934466" cy="396232"/>
              <a:chOff x="1752600" y="2042169"/>
              <a:chExt cx="934466" cy="39623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3256534" y="2529830"/>
              <a:ext cx="934466" cy="532381"/>
              <a:chOff x="1752600" y="2042169"/>
              <a:chExt cx="934466" cy="39623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256534" y="3481397"/>
              <a:ext cx="934466" cy="1364278"/>
              <a:chOff x="1752600" y="2042169"/>
              <a:chExt cx="934466" cy="39623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561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4780534" y="2057400"/>
              <a:ext cx="934466" cy="396232"/>
              <a:chOff x="1752600" y="2042169"/>
              <a:chExt cx="934466" cy="39623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/>
            <p:cNvGrpSpPr/>
            <p:nvPr/>
          </p:nvGrpSpPr>
          <p:grpSpPr>
            <a:xfrm>
              <a:off x="4780534" y="2529830"/>
              <a:ext cx="934466" cy="532381"/>
              <a:chOff x="1752600" y="2042169"/>
              <a:chExt cx="934466" cy="3962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>
              <a:off x="4780534" y="3481397"/>
              <a:ext cx="934466" cy="1364278"/>
              <a:chOff x="1752600" y="2042169"/>
              <a:chExt cx="934466" cy="39623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085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>
              <a:off x="6304534" y="2057400"/>
              <a:ext cx="934466" cy="396232"/>
              <a:chOff x="1752600" y="2042169"/>
              <a:chExt cx="934466" cy="396232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973034" y="2049620"/>
                    <a:ext cx="4714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71475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/>
            <p:cNvGrpSpPr/>
            <p:nvPr/>
          </p:nvGrpSpPr>
          <p:grpSpPr>
            <a:xfrm>
              <a:off x="6304534" y="2529830"/>
              <a:ext cx="934466" cy="532381"/>
              <a:chOff x="1752600" y="2042169"/>
              <a:chExt cx="934466" cy="3962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973034" y="2098881"/>
                    <a:ext cx="476797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76797" cy="27488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6304534" y="3481397"/>
              <a:ext cx="934466" cy="1364278"/>
              <a:chOff x="1752600" y="2042169"/>
              <a:chExt cx="934466" cy="396232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1973034" y="2164162"/>
                    <a:ext cx="505908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505908" cy="107266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09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4348118" y="257113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41054" y="20574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41054" y="387453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72118" y="25944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65054" y="208073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65054" y="38978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3657600" y="1934531"/>
            <a:ext cx="1132297" cy="3475670"/>
            <a:chOff x="3037521" y="2033084"/>
            <a:chExt cx="1132297" cy="2872454"/>
          </a:xfrm>
        </p:grpSpPr>
        <p:sp>
          <p:nvSpPr>
            <p:cNvPr id="5" name="Rectangle 4"/>
            <p:cNvSpPr/>
            <p:nvPr/>
          </p:nvSpPr>
          <p:spPr>
            <a:xfrm>
              <a:off x="3037521" y="2033084"/>
              <a:ext cx="1132297" cy="2557577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Down Arrow 5"/>
            <p:cNvSpPr/>
            <p:nvPr/>
          </p:nvSpPr>
          <p:spPr>
            <a:xfrm>
              <a:off x="3391089" y="4654498"/>
              <a:ext cx="484632" cy="251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61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 Model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0970" y="1295400"/>
                <a:ext cx="676803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Matrices containing joint 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variation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 xmlns=""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𝑹𝒐𝒘</m:t>
                    </m:r>
                    <m:d>
                      <m:dPr>
                        <m:ctrlP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≜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𝑹𝒐𝒘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𝑱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)⊆</m:t>
                    </m:r>
                    <m:sSup>
                      <m:sSupPr>
                        <m:ctrlP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US" altLang="zh-CN" sz="20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 xmlns="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=1, ⋯, 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Joint score subspace </a:t>
                </a:r>
                <a:endParaRPr lang="zh-CN" altLang="en-US" sz="20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0" y="1295400"/>
                <a:ext cx="6768030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1170" t="-397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2480219"/>
            <a:ext cx="3657600" cy="4225381"/>
            <a:chOff x="762000" y="2099219"/>
            <a:chExt cx="3657600" cy="4225381"/>
          </a:xfrm>
        </p:grpSpPr>
        <p:grpSp>
          <p:nvGrpSpPr>
            <p:cNvPr id="67" name="Group 66"/>
            <p:cNvGrpSpPr/>
            <p:nvPr/>
          </p:nvGrpSpPr>
          <p:grpSpPr>
            <a:xfrm>
              <a:off x="762000" y="2613406"/>
              <a:ext cx="1373946" cy="3711194"/>
              <a:chOff x="2817054" y="2057400"/>
              <a:chExt cx="1373946" cy="278827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817054" y="2069068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256534" y="2057400"/>
                <a:ext cx="934466" cy="396232"/>
                <a:chOff x="1752600" y="2042169"/>
                <a:chExt cx="934466" cy="396232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1752600" y="2042169"/>
                  <a:ext cx="934466" cy="39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973034" y="2049620"/>
                      <a:ext cx="41421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034" y="2049620"/>
                      <a:ext cx="41421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9" name="Group 78"/>
              <p:cNvGrpSpPr/>
              <p:nvPr/>
            </p:nvGrpSpPr>
            <p:grpSpPr>
              <a:xfrm>
                <a:off x="3256534" y="2529830"/>
                <a:ext cx="934466" cy="532381"/>
                <a:chOff x="1752600" y="2042169"/>
                <a:chExt cx="934466" cy="396232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1752600" y="2042169"/>
                  <a:ext cx="934466" cy="39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1973034" y="2098881"/>
                      <a:ext cx="419538" cy="27488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11" name="Rectangle 1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034" y="2098881"/>
                      <a:ext cx="419538" cy="274881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0" name="Group 79"/>
              <p:cNvGrpSpPr/>
              <p:nvPr/>
            </p:nvGrpSpPr>
            <p:grpSpPr>
              <a:xfrm>
                <a:off x="3256534" y="3481397"/>
                <a:ext cx="934466" cy="1364278"/>
                <a:chOff x="1752600" y="2042169"/>
                <a:chExt cx="934466" cy="396232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1752600" y="2042169"/>
                  <a:ext cx="934466" cy="39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1973034" y="2164162"/>
                      <a:ext cx="448649" cy="1072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034" y="2164162"/>
                      <a:ext cx="448649" cy="10726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561382" y="3128811"/>
                    <a:ext cx="32252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0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382" y="3128811"/>
                    <a:ext cx="322524" cy="40011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TextBox 119"/>
            <p:cNvSpPr txBox="1"/>
            <p:nvPr/>
          </p:nvSpPr>
          <p:spPr>
            <a:xfrm>
              <a:off x="2293064" y="32721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black"/>
                  </a:solidFill>
                </a:rPr>
                <a:t>=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86000" y="262360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</a:rPr>
                <a:t>=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286000" y="5029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</a:rPr>
                <a:t>=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38184" y="2597475"/>
              <a:ext cx="233616" cy="527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99118" y="2590800"/>
              <a:ext cx="233616" cy="27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480118" y="2590801"/>
              <a:ext cx="934466" cy="263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738184" y="3242211"/>
              <a:ext cx="233616" cy="7201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94102" y="3242211"/>
              <a:ext cx="233616" cy="27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480118" y="3239275"/>
              <a:ext cx="934466" cy="263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411276" y="4038600"/>
                  <a:ext cx="322524" cy="5325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276" y="4038600"/>
                  <a:ext cx="322524" cy="53254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Rectangle 129"/>
            <p:cNvSpPr/>
            <p:nvPr/>
          </p:nvSpPr>
          <p:spPr>
            <a:xfrm>
              <a:off x="2743200" y="4537610"/>
              <a:ext cx="228600" cy="17869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99118" y="4537610"/>
              <a:ext cx="233616" cy="27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85134" y="4534674"/>
              <a:ext cx="934466" cy="263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2633784" y="2099219"/>
                  <a:ext cx="4237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784" y="2099219"/>
                  <a:ext cx="423706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3034535" y="2099219"/>
                  <a:ext cx="3834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535" y="2099219"/>
                  <a:ext cx="383438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3753854" y="2099219"/>
                  <a:ext cx="5485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854" y="2099219"/>
                  <a:ext cx="548548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4876800" y="2858869"/>
            <a:ext cx="4186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Might be different sets of basis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But span the exact same row space </a:t>
            </a:r>
            <a:endParaRPr lang="zh-CN" alt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3505200" y="2350012"/>
            <a:ext cx="914400" cy="62178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28504" y="3762367"/>
            <a:ext cx="3429696" cy="3019433"/>
            <a:chOff x="5028504" y="3762367"/>
            <a:chExt cx="3429696" cy="3019433"/>
          </a:xfrm>
        </p:grpSpPr>
        <p:sp>
          <p:nvSpPr>
            <p:cNvPr id="5" name="TextBox 4"/>
            <p:cNvSpPr txBox="1"/>
            <p:nvPr/>
          </p:nvSpPr>
          <p:spPr>
            <a:xfrm>
              <a:off x="5028504" y="3762367"/>
              <a:ext cx="2119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In the toy example</a:t>
              </a:r>
              <a:endParaRPr lang="zh-CN" altLang="en-US" sz="2000" dirty="0"/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0" t="24227" r="47409" b="24227"/>
            <a:stretch/>
          </p:blipFill>
          <p:spPr bwMode="auto">
            <a:xfrm>
              <a:off x="5092536" y="4211904"/>
              <a:ext cx="774864" cy="2569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6233252" y="4248090"/>
              <a:ext cx="2200376" cy="400110"/>
              <a:chOff x="6233252" y="4248090"/>
              <a:chExt cx="2200376" cy="40011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70066" y="4406901"/>
                <a:ext cx="737428" cy="17123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6233252" y="4248090"/>
                    <a:ext cx="54854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3252" y="4248090"/>
                    <a:ext cx="548548" cy="40011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>
                <a:off x="7696200" y="4400764"/>
                <a:ext cx="737428" cy="17123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221958" y="5695890"/>
              <a:ext cx="2236242" cy="400110"/>
              <a:chOff x="5486400" y="5695890"/>
              <a:chExt cx="2236242" cy="40011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86400" y="5695890"/>
                <a:ext cx="2236242" cy="400110"/>
                <a:chOff x="5486400" y="5695890"/>
                <a:chExt cx="2236242" cy="40011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6985214" y="5854701"/>
                  <a:ext cx="737428" cy="17123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5486400" y="5695890"/>
                      <a:ext cx="548548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5695890"/>
                      <a:ext cx="548548" cy="400110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Rectangle 45"/>
              <p:cNvSpPr/>
              <p:nvPr/>
            </p:nvSpPr>
            <p:spPr>
              <a:xfrm>
                <a:off x="6272972" y="5848564"/>
                <a:ext cx="737428" cy="17123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79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 Model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0970" y="1295400"/>
                <a:ext cx="676803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Matrices containing joint 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variation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 xmlns=""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𝑹𝒐𝒘</m:t>
                    </m:r>
                    <m:d>
                      <m:dPr>
                        <m:ctrlP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≜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𝑹𝒐𝒘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𝑱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)⊆</m:t>
                    </m:r>
                    <m:sSup>
                      <m:sSupPr>
                        <m:ctrlP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US" altLang="zh-CN" sz="20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 xmlns="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=1, ⋯, 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Joint score subspace </a:t>
                </a:r>
                <a:endParaRPr lang="zh-CN" altLang="en-US" sz="20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0" y="1295400"/>
                <a:ext cx="6768030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1170" t="-397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2480219"/>
            <a:ext cx="3657600" cy="4225381"/>
            <a:chOff x="762000" y="2099219"/>
            <a:chExt cx="3657600" cy="4225381"/>
          </a:xfrm>
        </p:grpSpPr>
        <p:grpSp>
          <p:nvGrpSpPr>
            <p:cNvPr id="67" name="Group 66"/>
            <p:cNvGrpSpPr/>
            <p:nvPr/>
          </p:nvGrpSpPr>
          <p:grpSpPr>
            <a:xfrm>
              <a:off x="762000" y="2613406"/>
              <a:ext cx="1373946" cy="3711194"/>
              <a:chOff x="2817054" y="2057400"/>
              <a:chExt cx="1373946" cy="278827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817054" y="2069068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256534" y="2057400"/>
                <a:ext cx="934466" cy="396232"/>
                <a:chOff x="1752600" y="2042169"/>
                <a:chExt cx="934466" cy="396232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1752600" y="2042169"/>
                  <a:ext cx="934466" cy="39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973034" y="2049620"/>
                      <a:ext cx="41421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034" y="2049620"/>
                      <a:ext cx="41421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9" name="Group 78"/>
              <p:cNvGrpSpPr/>
              <p:nvPr/>
            </p:nvGrpSpPr>
            <p:grpSpPr>
              <a:xfrm>
                <a:off x="3256534" y="2529830"/>
                <a:ext cx="934466" cy="532381"/>
                <a:chOff x="1752600" y="2042169"/>
                <a:chExt cx="934466" cy="396232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1752600" y="2042169"/>
                  <a:ext cx="934466" cy="39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1973034" y="2098881"/>
                      <a:ext cx="419538" cy="27488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11" name="Rectangle 1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034" y="2098881"/>
                      <a:ext cx="419538" cy="274881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0" name="Group 79"/>
              <p:cNvGrpSpPr/>
              <p:nvPr/>
            </p:nvGrpSpPr>
            <p:grpSpPr>
              <a:xfrm>
                <a:off x="3256534" y="3481397"/>
                <a:ext cx="934466" cy="1364278"/>
                <a:chOff x="1752600" y="2042169"/>
                <a:chExt cx="934466" cy="396232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1752600" y="2042169"/>
                  <a:ext cx="934466" cy="39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1973034" y="2164162"/>
                      <a:ext cx="448649" cy="1072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034" y="2164162"/>
                      <a:ext cx="448649" cy="10726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561382" y="3128811"/>
                    <a:ext cx="32252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0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382" y="3128811"/>
                    <a:ext cx="322524" cy="40011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TextBox 119"/>
            <p:cNvSpPr txBox="1"/>
            <p:nvPr/>
          </p:nvSpPr>
          <p:spPr>
            <a:xfrm>
              <a:off x="2293064" y="32721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black"/>
                  </a:solidFill>
                </a:rPr>
                <a:t>=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86000" y="262360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</a:rPr>
                <a:t>=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286000" y="5029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</a:rPr>
                <a:t>=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38184" y="2597475"/>
              <a:ext cx="233616" cy="527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99118" y="2590800"/>
              <a:ext cx="233616" cy="27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480118" y="2590801"/>
              <a:ext cx="934466" cy="263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738184" y="3242211"/>
              <a:ext cx="233616" cy="7201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94102" y="3242211"/>
              <a:ext cx="233616" cy="27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480118" y="3239275"/>
              <a:ext cx="934466" cy="263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411276" y="4038600"/>
                  <a:ext cx="322524" cy="5325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276" y="4038600"/>
                  <a:ext cx="322524" cy="53254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Rectangle 129"/>
            <p:cNvSpPr/>
            <p:nvPr/>
          </p:nvSpPr>
          <p:spPr>
            <a:xfrm>
              <a:off x="2743200" y="4537610"/>
              <a:ext cx="228600" cy="17869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99118" y="4537610"/>
              <a:ext cx="233616" cy="27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85134" y="4534674"/>
              <a:ext cx="934466" cy="263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2633784" y="2099219"/>
                  <a:ext cx="4237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784" y="2099219"/>
                  <a:ext cx="423706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3034535" y="2099219"/>
                  <a:ext cx="3834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535" y="2099219"/>
                  <a:ext cx="383438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3753854" y="2099219"/>
                  <a:ext cx="5485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854" y="2099219"/>
                  <a:ext cx="548548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4876800" y="2858869"/>
            <a:ext cx="4175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Can be very different for each block</a:t>
            </a:r>
          </a:p>
        </p:txBody>
      </p:sp>
      <p:sp>
        <p:nvSpPr>
          <p:cNvPr id="4" name="Oval 3"/>
          <p:cNvSpPr/>
          <p:nvPr/>
        </p:nvSpPr>
        <p:spPr>
          <a:xfrm>
            <a:off x="2590800" y="2378275"/>
            <a:ext cx="831273" cy="56526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28504" y="3762367"/>
            <a:ext cx="2119939" cy="3019433"/>
            <a:chOff x="5028504" y="3762367"/>
            <a:chExt cx="2119939" cy="3019433"/>
          </a:xfrm>
        </p:grpSpPr>
        <p:sp>
          <p:nvSpPr>
            <p:cNvPr id="5" name="TextBox 4"/>
            <p:cNvSpPr txBox="1"/>
            <p:nvPr/>
          </p:nvSpPr>
          <p:spPr>
            <a:xfrm>
              <a:off x="5028504" y="3762367"/>
              <a:ext cx="2119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In the toy example</a:t>
              </a:r>
              <a:endParaRPr lang="zh-CN" altLang="en-US" sz="2000" dirty="0"/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0" t="24227" r="47409" b="24227"/>
            <a:stretch/>
          </p:blipFill>
          <p:spPr bwMode="auto">
            <a:xfrm>
              <a:off x="5092536" y="4211904"/>
              <a:ext cx="774864" cy="2569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964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 Model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371600"/>
                <a:ext cx="69347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Identifiable JIVE decomposition for data blocks </a:t>
                </a:r>
                <a14:m>
                  <m:oMath xmlns:m="http://schemas.openxmlformats.org/officeDocument/2006/math" xmlns=""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𝑋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𝑌</m:t>
                    </m:r>
                  </m:oMath>
                </a14:m>
                <a:endParaRPr lang="zh-CN" altLang="en-US" sz="22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6934719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967" t="-8451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5443473"/>
                <a:ext cx="8458200" cy="1109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Matrices containing individual variation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Distinct row space with each other i.e. </a:t>
                </a:r>
                <a14:m>
                  <m:oMath xmlns:m="http://schemas.openxmlformats.org/officeDocument/2006/math" xmlns="">
                    <m:nary>
                      <m:naryPr>
                        <m:chr m:val="⋂"/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𝑲</m:t>
                        </m:r>
                      </m:sup>
                      <m:e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𝑹𝒐𝒘</m:t>
                        </m:r>
                        <m:d>
                          <m:dPr>
                            <m:ctrlP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altLang="zh-CN" sz="2000" b="1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000" b="1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Orthogonal with joint row 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space i.e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.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𝑅𝑜𝑤</m:t>
                        </m:r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𝑅𝑜𝑤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</m:d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zh-CN" altLang="en-US" sz="20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43473"/>
                <a:ext cx="8458200" cy="1109727"/>
              </a:xfrm>
              <a:prstGeom prst="rect">
                <a:avLst/>
              </a:prstGeom>
              <a:blipFill rotWithShape="1">
                <a:blip r:embed="rId4"/>
                <a:stretch>
                  <a:fillRect l="-793" t="-3297" b="-23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390014" y="2042169"/>
            <a:ext cx="6363973" cy="2834631"/>
            <a:chOff x="875027" y="2042169"/>
            <a:chExt cx="6363973" cy="2834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75027" y="2099846"/>
                  <a:ext cx="7909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27" y="2099846"/>
                  <a:ext cx="79098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2824118" y="25828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752600" y="2042169"/>
              <a:ext cx="934466" cy="396232"/>
              <a:chOff x="1752600" y="2042169"/>
              <a:chExt cx="934466" cy="39623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/>
                  <p:cNvSpPr/>
                  <p:nvPr/>
                </p:nvSpPr>
                <p:spPr>
                  <a:xfrm>
                    <a:off x="1973034" y="2049620"/>
                    <a:ext cx="47852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7" name="Rectangle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7852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1752600" y="2514601"/>
              <a:ext cx="934466" cy="572437"/>
              <a:chOff x="1752600" y="2042169"/>
              <a:chExt cx="934466" cy="42604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1973034" y="2098881"/>
                    <a:ext cx="4838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8385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/>
            <p:cNvGrpSpPr/>
            <p:nvPr/>
          </p:nvGrpSpPr>
          <p:grpSpPr>
            <a:xfrm>
              <a:off x="1752600" y="3466163"/>
              <a:ext cx="934466" cy="1366488"/>
              <a:chOff x="1752600" y="2042169"/>
              <a:chExt cx="934466" cy="39687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/>
                  <p:cNvSpPr/>
                  <p:nvPr/>
                </p:nvSpPr>
                <p:spPr>
                  <a:xfrm>
                    <a:off x="1973034" y="2164162"/>
                    <a:ext cx="512961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512961" cy="27488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057448" y="3046982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48" y="3046982"/>
                  <a:ext cx="322524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85414" y="2709446"/>
                  <a:ext cx="7957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4" y="2709446"/>
                  <a:ext cx="795731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85414" y="4538246"/>
                  <a:ext cx="8470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4" y="4538246"/>
                  <a:ext cx="847027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/>
            <p:cNvSpPr txBox="1"/>
            <p:nvPr/>
          </p:nvSpPr>
          <p:spPr>
            <a:xfrm>
              <a:off x="2817054" y="20690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7054" y="3886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256534" y="2057400"/>
              <a:ext cx="934466" cy="396232"/>
              <a:chOff x="1752600" y="2042169"/>
              <a:chExt cx="934466" cy="39623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3256534" y="2529830"/>
              <a:ext cx="934466" cy="532381"/>
              <a:chOff x="1752600" y="2042169"/>
              <a:chExt cx="934466" cy="39623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256534" y="3481397"/>
              <a:ext cx="934466" cy="1364278"/>
              <a:chOff x="1752600" y="2042169"/>
              <a:chExt cx="934466" cy="39623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561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4780534" y="2057400"/>
              <a:ext cx="934466" cy="396232"/>
              <a:chOff x="1752600" y="2042169"/>
              <a:chExt cx="934466" cy="39623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/>
            <p:cNvGrpSpPr/>
            <p:nvPr/>
          </p:nvGrpSpPr>
          <p:grpSpPr>
            <a:xfrm>
              <a:off x="4780534" y="2529830"/>
              <a:ext cx="934466" cy="532381"/>
              <a:chOff x="1752600" y="2042169"/>
              <a:chExt cx="934466" cy="3962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>
              <a:off x="4780534" y="3481397"/>
              <a:ext cx="934466" cy="1364278"/>
              <a:chOff x="1752600" y="2042169"/>
              <a:chExt cx="934466" cy="39623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085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>
              <a:off x="6304534" y="2057400"/>
              <a:ext cx="934466" cy="396232"/>
              <a:chOff x="1752600" y="2042169"/>
              <a:chExt cx="934466" cy="396232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973034" y="2049620"/>
                    <a:ext cx="4714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71475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/>
            <p:cNvGrpSpPr/>
            <p:nvPr/>
          </p:nvGrpSpPr>
          <p:grpSpPr>
            <a:xfrm>
              <a:off x="6304534" y="2529830"/>
              <a:ext cx="934466" cy="532381"/>
              <a:chOff x="1752600" y="2042169"/>
              <a:chExt cx="934466" cy="3962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973034" y="2098881"/>
                    <a:ext cx="476797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76797" cy="27488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6304534" y="3481397"/>
              <a:ext cx="934466" cy="1364278"/>
              <a:chOff x="1752600" y="2042169"/>
              <a:chExt cx="934466" cy="396232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1973034" y="2164162"/>
                    <a:ext cx="505908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505908" cy="107266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09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4348118" y="257113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41054" y="20574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41054" y="387453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72118" y="25944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65054" y="208073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65054" y="38978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92303" y="1934531"/>
            <a:ext cx="1132297" cy="3475670"/>
            <a:chOff x="3037521" y="2033084"/>
            <a:chExt cx="1132297" cy="2872454"/>
          </a:xfrm>
        </p:grpSpPr>
        <p:sp>
          <p:nvSpPr>
            <p:cNvPr id="89" name="Rectangle 88"/>
            <p:cNvSpPr/>
            <p:nvPr/>
          </p:nvSpPr>
          <p:spPr>
            <a:xfrm>
              <a:off x="3037521" y="2033084"/>
              <a:ext cx="1132297" cy="2557577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Down Arrow 89"/>
            <p:cNvSpPr/>
            <p:nvPr/>
          </p:nvSpPr>
          <p:spPr>
            <a:xfrm>
              <a:off x="3391089" y="4654498"/>
              <a:ext cx="484632" cy="251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24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Approach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Box 4" descr=" 5"/>
          <p:cNvSpPr txBox="1"/>
          <p:nvPr/>
        </p:nvSpPr>
        <p:spPr>
          <a:xfrm>
            <a:off x="152400" y="1334393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three-step algorithm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1" name="TextBox 20" descr=" 21"/>
          <p:cNvSpPr txBox="1"/>
          <p:nvPr/>
        </p:nvSpPr>
        <p:spPr>
          <a:xfrm>
            <a:off x="750281" y="1993880"/>
            <a:ext cx="7795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 1: Initial signal extraction by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low rank SVD approximation    </a:t>
            </a:r>
          </a:p>
          <a:p>
            <a:pPr lvl="1"/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2: Extract the joint score space based on perturbation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 3: Reconstruct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based on projection onto each estimated row spaces </a:t>
            </a:r>
          </a:p>
          <a:p>
            <a:pPr marL="342900" indent="-342900">
              <a:buFontTx/>
              <a:buChar char="-"/>
            </a:pP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28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24227" r="8168" b="24227"/>
          <a:stretch/>
        </p:blipFill>
        <p:spPr bwMode="auto">
          <a:xfrm>
            <a:off x="4708235" y="3352800"/>
            <a:ext cx="3902365" cy="31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– Step 1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Extract signal based on singular values   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Perform for each block </a:t>
            </a:r>
            <a:r>
              <a:rPr lang="en-US" altLang="zh-CN" sz="240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separately </a:t>
            </a:r>
            <a:endParaRPr lang="en-US" altLang="zh-CN" sz="240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716494" y="2622844"/>
                <a:ext cx="3711016" cy="476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/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 xmlns="">
                    <m:r>
                      <a:rPr lang="en-US" altLang="zh-CN" sz="2400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=1, ⋯, 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94" y="2622844"/>
                <a:ext cx="3711016" cy="476925"/>
              </a:xfrm>
              <a:prstGeom prst="rect">
                <a:avLst/>
              </a:prstGeom>
              <a:blipFill rotWithShape="1">
                <a:blip r:embed="rId4"/>
                <a:stretch>
                  <a:fillRect l="-493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4" t="24227" r="7673" b="24227"/>
          <a:stretch/>
        </p:blipFill>
        <p:spPr bwMode="auto">
          <a:xfrm>
            <a:off x="667326" y="3352800"/>
            <a:ext cx="3856182" cy="31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3426418" y="4206914"/>
            <a:ext cx="4516865" cy="1279486"/>
            <a:chOff x="3347864" y="546402"/>
            <a:chExt cx="4968552" cy="1279486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347864" y="869568"/>
              <a:ext cx="2592289" cy="8801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5724128" y="869568"/>
              <a:ext cx="216024" cy="9563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933256" y="546402"/>
              <a:ext cx="2383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1 thresholds for each data block</a:t>
              </a:r>
              <a:endParaRPr lang="zh-CN" altLang="en-US" sz="200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98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r>
              <a:rPr lang="zh-CN" altLang="en-US" dirty="0"/>
              <a:t> </a:t>
            </a:r>
            <a:r>
              <a:rPr lang="en-US" altLang="zh-CN" dirty="0" smtClean="0"/>
              <a:t>Genes</a:t>
            </a:r>
            <a:endParaRPr lang="en-US" dirty="0"/>
          </a:p>
        </p:txBody>
      </p:sp>
      <p:pic>
        <p:nvPicPr>
          <p:cNvPr id="7" name="Picture 6" descr="expression_heat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47" y="1200611"/>
            <a:ext cx="5681210" cy="56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– Step </a:t>
            </a:r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Extract joint signals based on perturbation theory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6810" y="2438400"/>
            <a:ext cx="6747390" cy="3443294"/>
            <a:chOff x="732663" y="2731921"/>
            <a:chExt cx="7420737" cy="3443294"/>
          </a:xfrm>
        </p:grpSpPr>
        <p:sp>
          <p:nvSpPr>
            <p:cNvPr id="25" name="TextBox 24"/>
            <p:cNvSpPr txBox="1"/>
            <p:nvPr/>
          </p:nvSpPr>
          <p:spPr>
            <a:xfrm>
              <a:off x="756215" y="4876800"/>
              <a:ext cx="7397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altLang="zh-CN" sz="24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Extracted signal score spaces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32663" y="2731921"/>
              <a:ext cx="7397185" cy="2108286"/>
              <a:chOff x="467544" y="1478148"/>
              <a:chExt cx="8136904" cy="2319113"/>
            </a:xfrm>
          </p:grpSpPr>
          <p:sp>
            <p:nvSpPr>
              <p:cNvPr id="18" name="Right Arrow 17"/>
              <p:cNvSpPr/>
              <p:nvPr/>
            </p:nvSpPr>
            <p:spPr>
              <a:xfrm rot="5400000">
                <a:off x="2907756" y="3157522"/>
                <a:ext cx="714127" cy="565351"/>
              </a:xfrm>
              <a:prstGeom prst="rightArrow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99815" y="1478148"/>
                <a:ext cx="6611644" cy="142825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36524" y="3162042"/>
                <a:ext cx="1860147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Perturbed</a:t>
                </a:r>
                <a:endParaRPr lang="zh-CN" altLang="en-US" sz="24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67544" y="1490555"/>
                <a:ext cx="813690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Theoretical signal score spaces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762001" y="4876800"/>
              <a:ext cx="6088374" cy="12984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10046" y="3048000"/>
                <a:ext cx="43193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𝑅𝑜𝑤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𝑅𝑜𝑤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𝐽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𝑅𝑜𝑤</m:t>
                      </m:r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6" y="3048000"/>
                <a:ext cx="43193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11634" y="5181600"/>
                <a:ext cx="447090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𝑅𝑜𝑤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 smtClean="0">
                                      <a:solidFill>
                                        <a:srgbClr val="1F497D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1F497D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𝑅𝑜𝑤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solidFill>
                                        <a:srgbClr val="1F497D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1F497D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𝑅𝑜𝑤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solidFill>
                                        <a:srgbClr val="1F497D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1F497D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34" y="5181600"/>
                <a:ext cx="4470903" cy="5091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429000" y="2133600"/>
            <a:ext cx="5543502" cy="990600"/>
            <a:chOff x="3429000" y="2514600"/>
            <a:chExt cx="5543502" cy="99060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429000" y="2895600"/>
              <a:ext cx="2857189" cy="6096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286189" y="2514600"/>
                  <a:ext cx="268631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Same row spaces </a:t>
                  </a:r>
                </a:p>
                <a:p>
                  <a:r>
                    <a:rPr lang="en-US" altLang="zh-CN" sz="2400" dirty="0" smtClean="0"/>
                    <a:t>across </a:t>
                  </a:r>
                  <a14:m>
                    <m:oMath xmlns:m="http://schemas.openxmlformats.org/officeDocument/2006/math" xmlns="">
                      <m:r>
                        <a:rPr lang="en-US" altLang="zh-CN" sz="2400" b="0" i="1" smtClean="0"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altLang="zh-CN" sz="2400" dirty="0" smtClean="0"/>
                    <a:t> data blocks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89" y="2514600"/>
                  <a:ext cx="2686313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401" t="-5882" r="-2494" b="-16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657753" y="3932786"/>
            <a:ext cx="5390827" cy="2544214"/>
            <a:chOff x="3657753" y="3932786"/>
            <a:chExt cx="5390827" cy="2544214"/>
          </a:xfrm>
        </p:grpSpPr>
        <p:grpSp>
          <p:nvGrpSpPr>
            <p:cNvPr id="28" name="Group 27"/>
            <p:cNvGrpSpPr/>
            <p:nvPr/>
          </p:nvGrpSpPr>
          <p:grpSpPr>
            <a:xfrm>
              <a:off x="5943600" y="4689710"/>
              <a:ext cx="3071671" cy="1787290"/>
              <a:chOff x="2839372" y="2138253"/>
              <a:chExt cx="4946956" cy="2378882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2894253" y="2803656"/>
                <a:ext cx="4486059" cy="129206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2839372" y="4083739"/>
                <a:ext cx="2479304" cy="4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2861477" y="2779410"/>
                <a:ext cx="2193027" cy="13232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309850" y="3687414"/>
                    <a:ext cx="1071799" cy="6144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/>
                                </a:rPr>
                                <m:t>𝜽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9850" y="3687414"/>
                    <a:ext cx="1071799" cy="61447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Arc 32"/>
              <p:cNvSpPr/>
              <p:nvPr/>
            </p:nvSpPr>
            <p:spPr>
              <a:xfrm rot="15647938" flipV="1">
                <a:off x="3186196" y="3949997"/>
                <a:ext cx="200851" cy="172341"/>
              </a:xfrm>
              <a:prstGeom prst="arc">
                <a:avLst>
                  <a:gd name="adj1" fmla="val 11568664"/>
                  <a:gd name="adj2" fmla="val 2135191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4913799" y="2803656"/>
                <a:ext cx="2466513" cy="4928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5198599" y="2780928"/>
                <a:ext cx="2181713" cy="1323286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148433" y="2138253"/>
                    <a:ext cx="923819" cy="6964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8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8433" y="2138253"/>
                    <a:ext cx="923819" cy="69640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504656" y="3774557"/>
                    <a:ext cx="924025" cy="7425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8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4656" y="3774557"/>
                    <a:ext cx="924025" cy="74257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7313827" y="2492896"/>
                    <a:ext cx="47250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smtClean="0">
                              <a:latin typeface="Cambria Math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27" y="2492896"/>
                    <a:ext cx="472501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3657753" y="3932786"/>
              <a:ext cx="5390827" cy="1215341"/>
              <a:chOff x="3643422" y="2514600"/>
              <a:chExt cx="5390827" cy="1215341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3643422" y="2895600"/>
                <a:ext cx="2642769" cy="834341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286189" y="2514600"/>
                <a:ext cx="27480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Different but are </a:t>
                </a:r>
              </a:p>
              <a:p>
                <a:r>
                  <a:rPr lang="en-US" altLang="zh-CN" sz="2400" dirty="0" smtClean="0"/>
                  <a:t>expected to be close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258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– Step </a:t>
            </a:r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6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Measure closeness among subspaces within </a:t>
                </a:r>
                <a14:m/>
                <a:endParaRPr lang="en-US" altLang="zh-CN" sz="28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8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8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r>
                  <a:rPr lang="en-US" altLang="zh-CN" sz="26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Squared singular value </a:t>
                </a:r>
                <a14:m/>
                <a:r>
                  <a:rPr lang="en-US" altLang="zh-CN" sz="26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indicate the amount variation explained in the direction </a:t>
                </a:r>
                <a14:m/>
                <a:endParaRPr lang="en-US" altLang="zh-CN" sz="2600" dirty="0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26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600" dirty="0" smtClean="0"/>
                  <a:t>When </a:t>
                </a:r>
                <a14:m/>
                <a:r>
                  <a:rPr lang="en-US" altLang="zh-CN" sz="2600" dirty="0" smtClean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/>
                  <a:t>is close to </a:t>
                </a:r>
                <a14:m/>
                <a:r>
                  <a:rPr lang="en-US" altLang="zh-CN" sz="2600" dirty="0" smtClean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6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 direction </a:t>
                </a:r>
                <a14:m/>
                <a:r>
                  <a:rPr lang="en-US" altLang="zh-CN" sz="2600" dirty="0" smtClean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can be potential noisy version of a common joint score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  <a:blipFill rotWithShape="1">
                <a:blip r:embed="rId3"/>
                <a:stretch>
                  <a:fillRect l="-1071" t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71700" y="2133600"/>
                <a:ext cx="4800600" cy="187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≜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sz="280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sz="2800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2133600"/>
                <a:ext cx="4800600" cy="18787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13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– Step </a:t>
            </a:r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1169" y="2895600"/>
                <a:ext cx="8261663" cy="16551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400" b="1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Generized </a:t>
                </a:r>
                <a14:m/>
                <a:r>
                  <a:rPr lang="en-US" altLang="zh-CN" sz="2400" b="1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theorem  (</a:t>
                </a:r>
                <a:r>
                  <a:rPr lang="en-US" altLang="zh-CN" sz="2400" b="1" dirty="0" err="1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Wedin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, 1972)</a:t>
                </a:r>
                <a:endParaRPr lang="en-US" altLang="zh-CN" sz="24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Signal matrix </a:t>
                </a:r>
                <a14:m/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is perturbed by additive noise </a:t>
                </a:r>
                <a14:m/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. Let </a:t>
                </a:r>
                <a14:m/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be the largest principal angle for the subspace of signal </a:t>
                </a:r>
                <a14:m/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and its estimate </a:t>
                </a:r>
                <a14:m/>
                <a:r>
                  <a:rPr lang="en-US" altLang="zh-CN" sz="1600" i="1" dirty="0">
                    <a:latin typeface="Cambria Math"/>
                    <a:cs typeface="Arial" panose="020B0604020202020204" pitchFamily="34" charset="0"/>
                  </a:rPr>
                  <a:t>. 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 sines of </a:t>
                </a:r>
                <a14:m/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are bounded </a:t>
                </a:r>
              </a:p>
              <a:p>
                <a:pPr marL="0" indent="0">
                  <a:buNone/>
                </a:pPr>
                <a:endParaRPr lang="en-US" altLang="zh-CN" sz="2200" dirty="0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zh-CN" altLang="en-US" sz="2000" i="1" dirty="0">
                  <a:solidFill>
                    <a:prstClr val="black"/>
                  </a:solidFill>
                  <a:latin typeface="Cambria Math"/>
                  <a:ea typeface="Cambria Math"/>
                  <a:cs typeface="Arial Unicode MS" panose="020B0604020202020204" pitchFamily="34" charset="-122"/>
                </a:endParaRPr>
              </a:p>
              <a:p>
                <a:pPr marL="0" indent="0">
                  <a:buNone/>
                </a:pPr>
                <a:endParaRPr lang="en-US" altLang="zh-CN" sz="22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169" y="2895600"/>
                <a:ext cx="8261663" cy="1655160"/>
              </a:xfrm>
              <a:blipFill rotWithShape="1">
                <a:blip r:embed="rId3"/>
                <a:stretch>
                  <a:fillRect l="-1106" t="-2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4550760"/>
            <a:ext cx="4572000" cy="9176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endParaRPr lang="en-US" altLang="zh-CN" sz="220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457200" y="1493837"/>
                <a:ext cx="8229600" cy="1096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Understand perturbation effects on each </a:t>
                </a:r>
                <a14:m>
                  <m:oMath xmlns:m="http://schemas.openxmlformats.org/officeDocument/2006/math" xmlns="">
                    <m:r>
                      <a:rPr lang="en-US" altLang="zh-CN" sz="2400" i="1">
                        <a:latin typeface="Cambria Math"/>
                        <a:cs typeface="Arial" panose="020B0604020202020204" pitchFamily="34" charset="0"/>
                      </a:rPr>
                      <m:t>𝑅𝑜𝑤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Quantify perturbations using principal angles 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93837"/>
                <a:ext cx="8229600" cy="1096963"/>
              </a:xfrm>
              <a:prstGeom prst="rect">
                <a:avLst/>
              </a:prstGeom>
              <a:blipFill rotWithShape="1">
                <a:blip r:embed="rId4"/>
                <a:stretch>
                  <a:fillRect l="-96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0443" y="4725488"/>
                <a:ext cx="4583114" cy="955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smtClean="0">
                          <a:solidFill>
                            <a:prstClr val="black"/>
                          </a:solidFill>
                          <a:latin typeface="Cambria Math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Arial Unicode MS" panose="020B0604020202020204" pitchFamily="34" charset="-122"/>
                        </a:rPr>
                        <m:t>≤ 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  <m:t>max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  <m:t>⁡(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𝑋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i="1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  <m:t>,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i="1" smtClean="0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2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3" y="4725488"/>
                <a:ext cx="4583114" cy="9552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31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– Step </a:t>
            </a:r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568" y="2286000"/>
                <a:ext cx="8093231" cy="16551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Let </a:t>
                </a:r>
                <a14:m/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be the largest principal angle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for the subspace of signal </a:t>
                </a:r>
                <a14:m/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and its estimate </a:t>
                </a:r>
                <a14:m/>
                <a:r>
                  <a:rPr lang="en-US" altLang="zh-CN" sz="1600" i="1" dirty="0">
                    <a:latin typeface="Cambria Math"/>
                    <a:cs typeface="Arial" panose="020B0604020202020204" pitchFamily="34" charset="0"/>
                  </a:rPr>
                  <a:t>. 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 squared singular values </a:t>
                </a:r>
                <a14:m/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corresponding to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 estimates of joint components satisfy</a:t>
                </a:r>
                <a:endParaRPr lang="en-US" altLang="zh-CN" sz="2200" dirty="0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zh-CN" altLang="en-US" sz="2000" i="1" dirty="0">
                  <a:solidFill>
                    <a:prstClr val="black"/>
                  </a:solidFill>
                  <a:latin typeface="Cambria Math"/>
                  <a:ea typeface="Cambria Math"/>
                  <a:cs typeface="Arial Unicode MS" panose="020B0604020202020204" pitchFamily="34" charset="-122"/>
                </a:endParaRPr>
              </a:p>
              <a:p>
                <a:pPr marL="0" indent="0">
                  <a:buNone/>
                </a:pPr>
                <a:endParaRPr lang="en-US" altLang="zh-CN" sz="22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568" y="2286000"/>
                <a:ext cx="8093231" cy="1655160"/>
              </a:xfrm>
              <a:blipFill rotWithShape="1">
                <a:blip r:embed="rId3"/>
                <a:stretch>
                  <a:fillRect l="-904" t="-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457200" y="1493837"/>
                <a:ext cx="8229600" cy="48307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Threshold for </a:t>
                </a:r>
                <a14:m/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 terms of the largest principal angels</a:t>
                </a:r>
              </a:p>
              <a:p>
                <a:endParaRPr lang="en-US" altLang="zh-CN" sz="24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4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4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</a:p>
              <a:p>
                <a:endParaRPr lang="en-US" altLang="zh-CN" sz="24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4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4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Take the corresponding right singular vectors </a:t>
                </a:r>
                <a14:m/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as the estimated basis of joint score space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93837"/>
                <a:ext cx="8229600" cy="4830763"/>
              </a:xfrm>
              <a:prstGeom prst="rect">
                <a:avLst/>
              </a:prstGeom>
              <a:blipFill rotWithShape="1">
                <a:blip r:embed="rId4"/>
                <a:stretch>
                  <a:fillRect l="-963" t="-504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2180" y="3657600"/>
                <a:ext cx="7819641" cy="1147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𝑀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0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Arial Unicode MS" panose="020B0604020202020204" pitchFamily="34" charset="-122"/>
                                  <a:cs typeface="Arial Unicode MS" panose="020B0604020202020204" pitchFamily="34" charset="-122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sz="24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Arial Unicode MS" panose="020B0604020202020204" pitchFamily="34" charset="-122"/>
                                      <a:cs typeface="Arial Unicode MS" panose="020B0604020202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Arial Unicode MS" panose="020B0604020202020204" pitchFamily="34" charset="-122"/>
                                      <a:cs typeface="Arial Unicode MS" panose="020B0604020202020204" pitchFamily="34" charset="-122"/>
                                    </a:rPr>
                                    <m:t>𝑠𝑖𝑛</m:t>
                                  </m:r>
                                </m:e>
                                <m:sub/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Arial Unicode MS" panose="020B0604020202020204" pitchFamily="34" charset="-122"/>
                                      <a:cs typeface="Arial Unicode MS" panose="020B0604020202020204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Arial Unicode MS" panose="020B0604020202020204" pitchFamily="34" charset="-122"/>
                                  <a:cs typeface="Arial Unicode MS" panose="020B0604020202020204" pitchFamily="34" charset="-122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Arial Unicode MS" panose="020B0604020202020204" pitchFamily="34" charset="-122"/>
                                  <a:cs typeface="Arial Unicode MS" panose="020B0604020202020204" pitchFamily="34" charset="-12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𝐾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max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⁡(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 Unicode MS" panose="020B0604020202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 Unicode MS" panose="020B0604020202020204" pitchFamily="34" charset="-122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 Unicode MS" panose="020B0604020202020204" pitchFamily="34" charset="-122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>
                                                  <a:latin typeface="Cambria Math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  <a:cs typeface="Arial" panose="020B0604020202020204" pitchFamily="34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,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 Unicode MS" panose="020B0604020202020204" pitchFamily="34" charset="-122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Arial Unicode MS" panose="020B0604020202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Arial Unicode MS" panose="020B0604020202020204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Arial Unicode MS" panose="020B0604020202020204" pitchFamily="34" charset="-122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  <m:sub/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 Unicode MS" panose="020B0604020202020204" pitchFamily="34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>
                                                  <a:latin typeface="Cambria Math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  <a:cs typeface="Arial" panose="020B0604020202020204" pitchFamily="34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400" i="1"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sz="2400" i="1"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80" y="3657600"/>
                <a:ext cx="7819641" cy="114723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54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Project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 blocks to each row spaces</a:t>
            </a: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6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Obtain estimations of each structure matrices</a:t>
            </a:r>
          </a:p>
          <a:p>
            <a:pPr lvl="1"/>
            <a:r>
              <a:rPr lang="en-US" altLang="zh-CN" sz="26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Times loading, singular value and basis in row together to recover each component</a:t>
            </a:r>
            <a:endParaRPr lang="zh-CN" altLang="en-US" sz="260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71600" y="2276872"/>
            <a:ext cx="7056784" cy="2793845"/>
            <a:chOff x="971600" y="2146984"/>
            <a:chExt cx="7056784" cy="2793845"/>
          </a:xfrm>
        </p:grpSpPr>
        <p:grpSp>
          <p:nvGrpSpPr>
            <p:cNvPr id="9" name="Group 8"/>
            <p:cNvGrpSpPr/>
            <p:nvPr/>
          </p:nvGrpSpPr>
          <p:grpSpPr>
            <a:xfrm>
              <a:off x="4139952" y="2274372"/>
              <a:ext cx="3024336" cy="1728192"/>
              <a:chOff x="3563888" y="2274372"/>
              <a:chExt cx="3024336" cy="172819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63888" y="2274372"/>
                <a:ext cx="648072" cy="1728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dirty="0">
                  <a:solidFill>
                    <a:prstClr val="white"/>
                  </a:solidFill>
                </a:endParaRPr>
              </a:p>
              <a:p>
                <a:pPr algn="ctr"/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427984" y="2274372"/>
                <a:ext cx="648072" cy="6480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i="1" dirty="0">
                  <a:solidFill>
                    <a:prstClr val="white"/>
                  </a:solidFill>
                  <a:latin typeface="Cambria Math"/>
                </a:endParaRPr>
              </a:p>
              <a:p>
                <a:pPr algn="ctr"/>
                <a:endParaRPr lang="en-US" altLang="zh-CN" sz="2800" dirty="0">
                  <a:solidFill>
                    <a:prstClr val="white"/>
                  </a:solidFill>
                </a:endParaRPr>
              </a:p>
              <a:p>
                <a:pPr algn="ctr"/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220072" y="2274372"/>
                <a:ext cx="1368152" cy="6480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i="1" dirty="0">
                  <a:solidFill>
                    <a:prstClr val="white"/>
                  </a:solidFill>
                  <a:latin typeface="Cambria Math"/>
                </a:endParaRPr>
              </a:p>
              <a:p>
                <a:pPr algn="ctr"/>
                <a:endParaRPr lang="en-US" altLang="zh-CN" sz="2800" dirty="0">
                  <a:solidFill>
                    <a:prstClr val="white"/>
                  </a:solidFill>
                </a:endParaRPr>
              </a:p>
              <a:p>
                <a:pPr algn="ctr"/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971600" y="2262744"/>
              <a:ext cx="1368152" cy="1728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dirty="0">
                <a:solidFill>
                  <a:prstClr val="white"/>
                </a:solidFill>
              </a:endParaRPr>
            </a:p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2380320" y="2596344"/>
              <a:ext cx="1368152" cy="729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i="1" dirty="0">
                <a:solidFill>
                  <a:prstClr val="white"/>
                </a:solidFill>
                <a:latin typeface="Cambria Math"/>
              </a:endParaRPr>
            </a:p>
            <a:p>
              <a:pPr algn="ctr"/>
              <a:endParaRPr lang="en-US" altLang="zh-CN" sz="2800" dirty="0">
                <a:solidFill>
                  <a:prstClr val="white"/>
                </a:solidFill>
              </a:endParaRPr>
            </a:p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231267" y="2617096"/>
                  <a:ext cx="54053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267" y="2617096"/>
                  <a:ext cx="540533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1231687" y="2772897"/>
              <a:ext cx="8479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Block</a:t>
              </a:r>
              <a:endParaRPr lang="zh-CN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37167" y="2708920"/>
              <a:ext cx="9512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 space</a:t>
              </a:r>
              <a:endParaRPr lang="zh-CN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6948264" y="2636912"/>
              <a:ext cx="1368152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i="1" dirty="0">
                <a:solidFill>
                  <a:prstClr val="white"/>
                </a:solidFill>
                <a:latin typeface="Cambria Math"/>
              </a:endParaRPr>
            </a:p>
            <a:p>
              <a:pPr algn="ctr"/>
              <a:endParaRPr lang="en-US" altLang="zh-CN" sz="2800" dirty="0">
                <a:solidFill>
                  <a:prstClr val="white"/>
                </a:solidFill>
              </a:endParaRPr>
            </a:p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4128" y="2146984"/>
              <a:ext cx="2304256" cy="1930088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569883" y="2749488"/>
              <a:ext cx="385282" cy="362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Left Brace 15"/>
            <p:cNvSpPr/>
            <p:nvPr/>
          </p:nvSpPr>
          <p:spPr>
            <a:xfrm rot="5400000" flipH="1">
              <a:off x="4751319" y="3393697"/>
              <a:ext cx="289434" cy="1512168"/>
            </a:xfrm>
            <a:prstGeom prst="leftBrace">
              <a:avLst>
                <a:gd name="adj1" fmla="val 52121"/>
                <a:gd name="adj2" fmla="val 4920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55165" y="4294498"/>
              <a:ext cx="2693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Loading and singular value matrices</a:t>
              </a:r>
              <a:endParaRPr lang="zh-CN" alt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– Step 3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543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Post JIVE analysis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Three data representations of </a:t>
                </a:r>
                <a14:m/>
                <a:endParaRPr lang="en-US" altLang="zh-CN" dirty="0" smtClean="0"/>
              </a:p>
              <a:p>
                <a:r>
                  <a:rPr lang="en-US" altLang="zh-CN" sz="2800" dirty="0" smtClean="0"/>
                  <a:t>Full matrix representation i.e. </a:t>
                </a:r>
                <a14:m/>
                <a:endParaRPr lang="en-US" altLang="zh-CN" sz="2800" dirty="0" smtClean="0"/>
              </a:p>
              <a:p>
                <a:pPr lvl="1"/>
                <a:endParaRPr lang="en-US" altLang="zh-CN" sz="2400" dirty="0" smtClean="0"/>
              </a:p>
              <a:p>
                <a:r>
                  <a:rPr lang="en-US" altLang="zh-CN" sz="2800" dirty="0" smtClean="0"/>
                  <a:t>Block specific score (BSS) </a:t>
                </a:r>
                <a14:m/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Focus on the relationships between subjects</a:t>
                </a:r>
              </a:p>
              <a:p>
                <a:pPr lvl="1"/>
                <a:r>
                  <a:rPr lang="en-US" altLang="zh-CN" sz="2400" dirty="0" smtClean="0"/>
                  <a:t>No loss of  information for rotation invariant methods</a:t>
                </a:r>
              </a:p>
              <a:p>
                <a:pPr lvl="1"/>
                <a:endParaRPr lang="en-US" altLang="zh-CN" sz="2400" dirty="0"/>
              </a:p>
              <a:p>
                <a:r>
                  <a:rPr lang="en-US" altLang="zh-CN" sz="2800" dirty="0" smtClean="0"/>
                  <a:t>Common normalized score </a:t>
                </a:r>
                <a14:m/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Focus on the joint behavior of data blocks</a:t>
                </a:r>
                <a:endParaRPr lang="en-US" altLang="zh-CN" sz="2400" dirty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4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r>
              <a:rPr lang="en-US" dirty="0" smtClean="0"/>
              <a:t> Gene: </a:t>
            </a:r>
            <a:r>
              <a:rPr lang="en-US" dirty="0" smtClean="0"/>
              <a:t>ERCC</a:t>
            </a:r>
            <a:r>
              <a:rPr lang="en-US" dirty="0" smtClean="0"/>
              <a:t> spike-ins</a:t>
            </a:r>
            <a:endParaRPr lang="en-US" dirty="0"/>
          </a:p>
        </p:txBody>
      </p:sp>
      <p:pic>
        <p:nvPicPr>
          <p:cNvPr id="4" name="Picture 3" descr="spikein_heat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54" y="1252736"/>
            <a:ext cx="5605264" cy="56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4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PCA On</a:t>
            </a:r>
            <a:r>
              <a:rPr lang="en-US" dirty="0" smtClean="0"/>
              <a:t> Expression Matrix 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6990" y="1613145"/>
            <a:ext cx="224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Scatter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Plot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94049" y="1628257"/>
            <a:ext cx="200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Scree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Plot</a:t>
            </a:r>
            <a:endParaRPr lang="en-US" sz="2400" dirty="0"/>
          </a:p>
        </p:txBody>
      </p:sp>
      <p:pic>
        <p:nvPicPr>
          <p:cNvPr id="8" name="Picture 7" descr="expression_pca_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4" y="2089922"/>
            <a:ext cx="4328325" cy="4328325"/>
          </a:xfrm>
          <a:prstGeom prst="rect">
            <a:avLst/>
          </a:prstGeom>
        </p:spPr>
      </p:pic>
      <p:pic>
        <p:nvPicPr>
          <p:cNvPr id="10" name="Picture 9" descr="expression_scree_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45" y="1979960"/>
            <a:ext cx="4438287" cy="443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8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PCA On</a:t>
            </a:r>
            <a:r>
              <a:rPr lang="en-US" dirty="0" smtClean="0"/>
              <a:t> Expression Matrix Of</a:t>
            </a:r>
            <a:br>
              <a:rPr lang="en-US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Spike-ins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6990" y="1613145"/>
            <a:ext cx="224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Scatter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Plot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94049" y="1628257"/>
            <a:ext cx="200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Scree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Plot</a:t>
            </a:r>
            <a:endParaRPr lang="en-US" sz="2400" dirty="0"/>
          </a:p>
        </p:txBody>
      </p:sp>
      <p:pic>
        <p:nvPicPr>
          <p:cNvPr id="3" name="Picture 2" descr="spikein_pca_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" y="2089922"/>
            <a:ext cx="4328325" cy="4328325"/>
          </a:xfrm>
          <a:prstGeom prst="rect">
            <a:avLst/>
          </a:prstGeom>
        </p:spPr>
      </p:pic>
      <p:pic>
        <p:nvPicPr>
          <p:cNvPr id="4" name="Picture 3" descr="spikein_scree_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05" y="1990658"/>
            <a:ext cx="4427589" cy="44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2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JIVE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spike-ins.</a:t>
            </a:r>
          </a:p>
          <a:p>
            <a:pPr lvl="1"/>
            <a:r>
              <a:rPr lang="en-US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r.jive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/>
              <a:t>O'Connell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altLang="zh-CN" dirty="0" smtClean="0"/>
              <a:t>Lock 2016)</a:t>
            </a:r>
          </a:p>
          <a:p>
            <a:r>
              <a:rPr lang="en-US" dirty="0" smtClean="0"/>
              <a:t>JIVE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</a:p>
          <a:p>
            <a:pPr lvl="1"/>
            <a:r>
              <a:rPr lang="en-US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subspace: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lvl="1"/>
            <a:r>
              <a:rPr lang="en-US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subspace:</a:t>
            </a:r>
          </a:p>
          <a:p>
            <a:pPr lvl="2"/>
            <a:r>
              <a:rPr lang="en-US" dirty="0" smtClean="0"/>
              <a:t>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</a:p>
          <a:p>
            <a:pPr lvl="2"/>
            <a:r>
              <a:rPr lang="en-US" dirty="0" smtClean="0"/>
              <a:t>Spike</a:t>
            </a:r>
            <a:r>
              <a:rPr lang="en-US" altLang="zh-CN" dirty="0" smtClean="0"/>
              <a:t>-ins: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Decomposition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Controls</a:t>
            </a:r>
            <a:endParaRPr lang="en-US" dirty="0"/>
          </a:p>
        </p:txBody>
      </p:sp>
      <p:pic>
        <p:nvPicPr>
          <p:cNvPr id="4" name="Picture 3" descr="JIVE_Heat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4" y="1528876"/>
            <a:ext cx="7764247" cy="51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JIVE</a:t>
            </a:r>
            <a:endParaRPr lang="en-US" dirty="0"/>
          </a:p>
        </p:txBody>
      </p:sp>
      <p:pic>
        <p:nvPicPr>
          <p:cNvPr id="4" name="Picture 3" descr="VarExpla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4" y="1554864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5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2065</Words>
  <Application>Microsoft Macintosh PowerPoint</Application>
  <PresentationFormat>On-screen Show (4:3)</PresentationFormat>
  <Paragraphs>380</Paragraphs>
  <Slides>35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JIVE On Single Cell RNA Sequencing Data  </vt:lpstr>
      <vt:lpstr>Single Cell RNA Sequencing Data</vt:lpstr>
      <vt:lpstr>Target Genes</vt:lpstr>
      <vt:lpstr>Control Gene: ERCC spike-ins</vt:lpstr>
      <vt:lpstr>PCA On Expression Matrix Of Target Genes</vt:lpstr>
      <vt:lpstr>PCA On Expression Matrix Of  Spike-ins</vt:lpstr>
      <vt:lpstr>JIVE Analysis On Both Targets and Controls</vt:lpstr>
      <vt:lpstr>JIVE Decomposition On Expression Matrices From Targets and Controls</vt:lpstr>
      <vt:lpstr>Variance Explained By JIVE</vt:lpstr>
      <vt:lpstr>Biological Relevance</vt:lpstr>
      <vt:lpstr>Biological Relevance In Individual Subspace Of Target Genes</vt:lpstr>
      <vt:lpstr>Biological Relevance In Joint Subspace And Individual Subspace Of Targets</vt:lpstr>
      <vt:lpstr>Introduction to Joint and Individual Variation Explained </vt:lpstr>
      <vt:lpstr>Integrated Analysis 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Population Model </vt:lpstr>
      <vt:lpstr>Population Model </vt:lpstr>
      <vt:lpstr>Population Model </vt:lpstr>
      <vt:lpstr>Population Model </vt:lpstr>
      <vt:lpstr>Population Model </vt:lpstr>
      <vt:lpstr>Estimation Approach </vt:lpstr>
      <vt:lpstr>Estimation – Step 1</vt:lpstr>
      <vt:lpstr>Estimation – Step 2</vt:lpstr>
      <vt:lpstr>Estimation – Step 2</vt:lpstr>
      <vt:lpstr>Estimation – Step 2</vt:lpstr>
      <vt:lpstr>Estimation – Step 2</vt:lpstr>
      <vt:lpstr>Estimation – Step 3</vt:lpstr>
      <vt:lpstr>Post JIVE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JIVE On Single Cell RNA Data  </dc:title>
  <dc:creator>Meilei Jiang</dc:creator>
  <cp:lastModifiedBy>Meilei Jiang</cp:lastModifiedBy>
  <cp:revision>16</cp:revision>
  <dcterms:created xsi:type="dcterms:W3CDTF">2016-08-25T01:07:36Z</dcterms:created>
  <dcterms:modified xsi:type="dcterms:W3CDTF">2016-08-25T15:18:08Z</dcterms:modified>
</cp:coreProperties>
</file>