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86A4A-566F-0B46-A13B-D72960D3FE9D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BC804-8D51-B64C-AD5A-72E981EF8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BC804-8D51-B64C-AD5A-72E981EF82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0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6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8A93-857B-C14E-94CD-D7241CDFA3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9F46-5174-DB48-A247-5A74274A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Surrogate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Meilei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</a:t>
            </a:r>
          </a:p>
          <a:p>
            <a:r>
              <a:rPr lang="en-US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1432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prop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" r="-426"/>
          <a:stretch/>
        </p:blipFill>
        <p:spPr>
          <a:xfrm>
            <a:off x="1567767" y="1450243"/>
            <a:ext cx="6192679" cy="5384804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.g.1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No</a:t>
            </a:r>
            <a:r>
              <a:rPr lang="en-US" altLang="zh-CN" dirty="0" smtClean="0">
                <a:solidFill>
                  <a:prstClr val="black"/>
                </a:solidFill>
              </a:rPr>
              <a:t> Gene Only 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</a:rPr>
              <a:t>ffected 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1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.g.1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No</a:t>
            </a:r>
            <a:r>
              <a:rPr lang="en-US" altLang="zh-CN" dirty="0" smtClean="0">
                <a:solidFill>
                  <a:prstClr val="black"/>
                </a:solidFill>
              </a:rPr>
              <a:t> Gene Only 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</a:rPr>
              <a:t>ffected 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endParaRPr lang="en-US" dirty="0"/>
          </a:p>
        </p:txBody>
      </p:sp>
      <p:pic>
        <p:nvPicPr>
          <p:cNvPr id="3" name="Picture 2" descr="vector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48" y="1348472"/>
            <a:ext cx="6304146" cy="55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_sva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63" y="2007027"/>
            <a:ext cx="4515815" cy="3951338"/>
          </a:xfrm>
          <a:prstGeom prst="rect">
            <a:avLst/>
          </a:prstGeom>
        </p:spPr>
      </p:pic>
      <p:pic>
        <p:nvPicPr>
          <p:cNvPr id="4" name="Picture 3" descr="sva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" y="2006509"/>
            <a:ext cx="4516407" cy="39518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.g.1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No</a:t>
            </a:r>
            <a:r>
              <a:rPr lang="en-US" altLang="zh-CN" dirty="0" smtClean="0">
                <a:solidFill>
                  <a:prstClr val="black"/>
                </a:solidFill>
              </a:rPr>
              <a:t> Gene Only 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</a:rPr>
              <a:t>ffected 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7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ulat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21" y="1430307"/>
            <a:ext cx="6067259" cy="530885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All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Genes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Affected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Both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and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All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Genes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Affected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Both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and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pic>
        <p:nvPicPr>
          <p:cNvPr id="4" name="Picture 3" descr="pprop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44" y="1354918"/>
            <a:ext cx="6217556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9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All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Genes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Affected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Both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and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pic>
        <p:nvPicPr>
          <p:cNvPr id="3" name="Picture 2" descr="vector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67" y="1295108"/>
            <a:ext cx="6365133" cy="55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All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Genes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Affected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Both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and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pic>
        <p:nvPicPr>
          <p:cNvPr id="3" name="Picture 2" descr="sva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" y="1771830"/>
            <a:ext cx="4551653" cy="3982696"/>
          </a:xfrm>
          <a:prstGeom prst="rect">
            <a:avLst/>
          </a:prstGeom>
        </p:spPr>
      </p:pic>
      <p:pic>
        <p:nvPicPr>
          <p:cNvPr id="4" name="Picture 3" descr="new_sva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30" y="1771830"/>
            <a:ext cx="4597872" cy="40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Robbins</a:t>
            </a:r>
            <a:r>
              <a:rPr lang="en-US" altLang="zh-CN" dirty="0" smtClean="0"/>
              <a:t>(1956)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Bayesian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dirty="0" smtClean="0"/>
              <a:t>Essential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appropriate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ongoing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  <a:r>
              <a:rPr lang="zh-CN" altLang="en-US" dirty="0" smtClean="0"/>
              <a:t>,</a:t>
            </a:r>
            <a:r>
              <a:rPr lang="en-US" altLang="zh-CN" dirty="0" smtClean="0"/>
              <a:t>rather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assumption.</a:t>
            </a:r>
          </a:p>
          <a:p>
            <a:r>
              <a:rPr lang="en-US" dirty="0" smtClean="0"/>
              <a:t>Typical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epeated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g(</a:t>
            </a:r>
            <a:r>
              <a:rPr lang="en-US" altLang="zh-CN" dirty="0" err="1" smtClean="0"/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yields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realizations: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Θ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Θ</a:t>
            </a:r>
            <a:r>
              <a:rPr lang="zh-CN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Θ</a:t>
            </a:r>
            <a:r>
              <a:rPr lang="en-US" altLang="zh-CN" baseline="-25000" dirty="0" smtClean="0"/>
              <a:t>N</a:t>
            </a:r>
            <a:endParaRPr lang="en-US" altLang="zh-CN" dirty="0" smtClean="0"/>
          </a:p>
          <a:p>
            <a:pPr lvl="1"/>
            <a:r>
              <a:rPr lang="en-US" dirty="0" smtClean="0"/>
              <a:t>Each </a:t>
            </a:r>
            <a:r>
              <a:rPr lang="en-US" altLang="zh-CN" dirty="0" err="1" smtClean="0"/>
              <a:t>Θ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x|Θ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x|θ</a:t>
            </a:r>
            <a:r>
              <a:rPr lang="en-US" altLang="zh-CN" dirty="0" smtClean="0"/>
              <a:t>):</a:t>
            </a:r>
            <a:r>
              <a:rPr lang="zh-CN" altLang="en-US" dirty="0" smtClean="0"/>
              <a:t> </a:t>
            </a:r>
            <a:r>
              <a:rPr lang="en-US" altLang="zh-CN" dirty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/>
              <a:t>X</a:t>
            </a:r>
            <a:r>
              <a:rPr lang="zh-CN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724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False Discovery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Z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follows:</a:t>
            </a:r>
            <a:r>
              <a:rPr lang="zh-CN" altLang="en-US" dirty="0" smtClean="0"/>
              <a:t> </a:t>
            </a:r>
            <a:r>
              <a:rPr lang="en-US" dirty="0" smtClean="0"/>
              <a:t>f</a:t>
            </a:r>
            <a:r>
              <a:rPr lang="en-US" altLang="zh-CN" dirty="0" smtClean="0"/>
              <a:t>(z)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(z)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(z)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(z)</a:t>
            </a:r>
          </a:p>
          <a:p>
            <a:pPr lvl="1"/>
            <a:r>
              <a:rPr lang="en-US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alternative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(z)</a:t>
            </a:r>
          </a:p>
          <a:p>
            <a:r>
              <a:rPr lang="en-US" dirty="0" err="1" smtClean="0"/>
              <a:t>Efron</a:t>
            </a:r>
            <a:r>
              <a:rPr lang="en-US" altLang="zh-CN" dirty="0" smtClean="0"/>
              <a:t>(2004)</a:t>
            </a:r>
            <a:r>
              <a:rPr lang="zh-CN" altLang="en-US" dirty="0" smtClean="0"/>
              <a:t> </a:t>
            </a:r>
            <a:r>
              <a:rPr lang="en-US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Discovery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Rate:</a:t>
            </a:r>
          </a:p>
          <a:p>
            <a:pPr lvl="1"/>
            <a:r>
              <a:rPr lang="en-US" dirty="0" err="1" smtClean="0"/>
              <a:t>fdr</a:t>
            </a:r>
            <a:r>
              <a:rPr lang="en-US" altLang="zh-CN" dirty="0" smtClean="0"/>
              <a:t>(z)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(z)/f(z)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P(null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|Z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z)</a:t>
            </a:r>
          </a:p>
          <a:p>
            <a:pPr lvl="1"/>
            <a:r>
              <a:rPr lang="en-US" dirty="0" smtClean="0"/>
              <a:t>Posteriori</a:t>
            </a:r>
            <a:r>
              <a:rPr lang="zh-CN" altLang="en-US" dirty="0" smtClean="0"/>
              <a:t> </a:t>
            </a:r>
            <a:r>
              <a:rPr lang="en-US" altLang="zh-CN" dirty="0" smtClean="0"/>
              <a:t>p-value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Z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4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Leek and </a:t>
            </a:r>
            <a:r>
              <a:rPr lang="en-US" dirty="0" err="1" smtClean="0"/>
              <a:t>Storey</a:t>
            </a:r>
            <a:r>
              <a:rPr lang="en-US" dirty="0" smtClean="0"/>
              <a:t> (2008) proposed a general model for multiple testing dependence</a:t>
            </a:r>
          </a:p>
          <a:p>
            <a:r>
              <a:rPr lang="en-US" dirty="0" smtClean="0"/>
              <a:t>Data matrix X</a:t>
            </a:r>
          </a:p>
          <a:p>
            <a:pPr lvl="1"/>
            <a:r>
              <a:rPr lang="en-US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tests</a:t>
            </a:r>
          </a:p>
          <a:p>
            <a:pPr lvl="1"/>
            <a:r>
              <a:rPr lang="en-US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n-vector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</a:t>
            </a:r>
            <a:r>
              <a:rPr lang="en-US" altLang="zh-CN" baseline="30000" dirty="0" err="1" smtClean="0"/>
              <a:t>n</a:t>
            </a:r>
            <a:endParaRPr lang="en-US" altLang="zh-CN" dirty="0" smtClean="0"/>
          </a:p>
          <a:p>
            <a:r>
              <a:rPr lang="en-US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Γ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endParaRPr lang="en-US" altLang="zh-CN" dirty="0" smtClean="0"/>
          </a:p>
          <a:p>
            <a:pPr lvl="1"/>
            <a:r>
              <a:rPr lang="en-US" dirty="0" smtClean="0"/>
              <a:t>H</a:t>
            </a:r>
            <a:r>
              <a:rPr lang="en-US" altLang="zh-CN" baseline="-25000" dirty="0" smtClean="0"/>
              <a:t>0i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 </a:t>
            </a:r>
            <a:r>
              <a:rPr lang="en-US" dirty="0" smtClean="0"/>
              <a:t>H</a:t>
            </a:r>
            <a:r>
              <a:rPr lang="en-US" altLang="zh-CN" baseline="-25000" dirty="0" smtClean="0"/>
              <a:t>1i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≠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lvl="1"/>
            <a:r>
              <a:rPr lang="en-US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kernel.</a:t>
            </a:r>
          </a:p>
          <a:p>
            <a:pPr lvl="1"/>
            <a:r>
              <a:rPr lang="en-US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</a:t>
            </a:r>
            <a:r>
              <a:rPr lang="en-US" dirty="0" smtClean="0"/>
              <a:t> Bayes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G,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S.</a:t>
            </a:r>
          </a:p>
          <a:p>
            <a:r>
              <a:rPr lang="en-US" altLang="zh-CN" dirty="0" err="1"/>
              <a:t>Pr</a:t>
            </a:r>
            <a:r>
              <a:rPr lang="en-US" altLang="zh-CN" dirty="0"/>
              <a:t>(b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 </a:t>
            </a:r>
            <a:r>
              <a:rPr lang="en-US" altLang="zh-CN" dirty="0" err="1"/>
              <a:t>γ</a:t>
            </a:r>
            <a:r>
              <a:rPr lang="en-US" altLang="zh-CN" baseline="-25000" dirty="0" err="1"/>
              <a:t>i</a:t>
            </a:r>
            <a:r>
              <a:rPr lang="zh-CN" altLang="zh-CN" dirty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0|X,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/>
              <a:t>Pr</a:t>
            </a:r>
            <a:r>
              <a:rPr lang="en-US" altLang="zh-CN" dirty="0"/>
              <a:t>(b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0</a:t>
            </a:r>
            <a:r>
              <a:rPr lang="en-US" altLang="zh-CN" dirty="0" smtClean="0"/>
              <a:t>|</a:t>
            </a:r>
            <a:r>
              <a:rPr lang="en-US" altLang="zh-CN" dirty="0" smtClean="0"/>
              <a:t> </a:t>
            </a:r>
            <a:r>
              <a:rPr lang="en-US" altLang="zh-CN" dirty="0" err="1"/>
              <a:t>γ</a:t>
            </a:r>
            <a:r>
              <a:rPr lang="en-US" altLang="zh-CN" baseline="-25000" dirty="0" err="1"/>
              <a:t>i</a:t>
            </a:r>
            <a:r>
              <a:rPr lang="zh-CN" altLang="zh-CN" dirty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Pr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γ</a:t>
            </a:r>
            <a:r>
              <a:rPr lang="en-US" altLang="zh-CN" baseline="-25000" dirty="0" err="1" smtClean="0"/>
              <a:t>i</a:t>
            </a:r>
            <a:r>
              <a:rPr lang="zh-CN" altLang="zh-CN" dirty="0" smtClean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0|X,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 smtClean="0"/>
              <a:t>)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/>
              <a:t>Pr</a:t>
            </a:r>
            <a:r>
              <a:rPr lang="en-US" altLang="zh-CN" dirty="0"/>
              <a:t>(b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0| </a:t>
            </a:r>
            <a:r>
              <a:rPr lang="en-US" altLang="zh-CN" dirty="0" err="1"/>
              <a:t>γ</a:t>
            </a:r>
            <a:r>
              <a:rPr lang="en-US" altLang="zh-CN" baseline="-25000" dirty="0" err="1"/>
              <a:t>i</a:t>
            </a:r>
            <a:r>
              <a:rPr lang="zh-CN" altLang="zh-CN" dirty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γ</a:t>
            </a:r>
            <a:r>
              <a:rPr lang="en-US" altLang="zh-CN" baseline="-25000" dirty="0" err="1"/>
              <a:t>i</a:t>
            </a:r>
            <a:r>
              <a:rPr lang="zh-CN" altLang="zh-CN" dirty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0|X,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 smtClean="0"/>
              <a:t>)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6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Bayes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estimating</a:t>
            </a:r>
            <a:r>
              <a:rPr lang="zh-CN" altLang="en-US" dirty="0" smtClean="0"/>
              <a:t> </a:t>
            </a:r>
            <a:r>
              <a:rPr lang="en-US" altLang="zh-CN" dirty="0" err="1"/>
              <a:t>Pr</a:t>
            </a:r>
            <a:r>
              <a:rPr lang="en-US" altLang="zh-CN" dirty="0"/>
              <a:t>(b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0| </a:t>
            </a:r>
            <a:r>
              <a:rPr lang="en-US" altLang="zh-CN" dirty="0" err="1"/>
              <a:t>γ</a:t>
            </a:r>
            <a:r>
              <a:rPr lang="en-US" altLang="zh-CN" baseline="-25000" dirty="0" err="1"/>
              <a:t>i</a:t>
            </a:r>
            <a:r>
              <a:rPr lang="zh-CN" altLang="zh-CN" dirty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testing:</a:t>
            </a:r>
            <a:r>
              <a:rPr lang="zh-CN" altLang="en-US" dirty="0" smtClean="0"/>
              <a:t> </a:t>
            </a:r>
            <a:r>
              <a:rPr lang="en-US" dirty="0"/>
              <a:t>H</a:t>
            </a:r>
            <a:r>
              <a:rPr lang="en-US" altLang="zh-CN" baseline="-25000" dirty="0"/>
              <a:t>0i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= 0 </a:t>
            </a:r>
            <a:r>
              <a:rPr lang="en-US" altLang="zh-CN" dirty="0" err="1"/>
              <a:t>vs</a:t>
            </a:r>
            <a:r>
              <a:rPr lang="zh-CN" altLang="en-US" dirty="0"/>
              <a:t> </a:t>
            </a:r>
            <a:r>
              <a:rPr lang="en-US" dirty="0"/>
              <a:t>H</a:t>
            </a:r>
            <a:r>
              <a:rPr lang="en-US" altLang="zh-CN" baseline="-25000" dirty="0"/>
              <a:t>1i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1"/>
            <a:r>
              <a:rPr lang="en-US" dirty="0" smtClean="0"/>
              <a:t>Form</a:t>
            </a:r>
            <a:r>
              <a:rPr lang="en-US" dirty="0" smtClean="0"/>
              <a:t> F-statistics F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is-IS" altLang="zh-CN" dirty="0" smtClean="0"/>
              <a:t>…</a:t>
            </a:r>
            <a:r>
              <a:rPr lang="en-US" altLang="zh-CN" dirty="0" smtClean="0"/>
              <a:t>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models.</a:t>
            </a:r>
          </a:p>
          <a:p>
            <a:r>
              <a:rPr lang="en-US" dirty="0" smtClean="0"/>
              <a:t>Including</a:t>
            </a:r>
            <a:r>
              <a:rPr lang="zh-CN" altLang="en-US" dirty="0" smtClean="0"/>
              <a:t> </a:t>
            </a:r>
            <a:r>
              <a:rPr lang="en-US" altLang="zh-CN" b="1" i="1" dirty="0" err="1" smtClean="0"/>
              <a:t>γ</a:t>
            </a:r>
            <a:r>
              <a:rPr lang="en-US" altLang="zh-CN" b="1" i="1" baseline="-25000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i="1" dirty="0" smtClean="0"/>
              <a:t>G</a:t>
            </a:r>
            <a:r>
              <a:rPr lang="zh-CN" altLang="zh-CN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 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altLang="zh-CN" baseline="30000" dirty="0" smtClean="0"/>
              <a:t>0k</a:t>
            </a:r>
            <a:r>
              <a:rPr lang="zh-CN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err="1" smtClean="0"/>
              <a:t>Pr</a:t>
            </a:r>
            <a:r>
              <a:rPr lang="en-US" altLang="zh-CN" dirty="0"/>
              <a:t>(b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0| 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π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 smtClean="0"/>
              <a:t>)</a:t>
            </a:r>
            <a:r>
              <a:rPr lang="en-US" altLang="zh-CN" dirty="0"/>
              <a:t>/f</a:t>
            </a:r>
            <a:r>
              <a:rPr lang="en-US" altLang="zh-CN" dirty="0" smtClean="0"/>
              <a:t>(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fdr</a:t>
            </a:r>
            <a:r>
              <a:rPr lang="en-US" altLang="zh-CN" dirty="0" smtClean="0"/>
              <a:t>(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non-parametric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7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G: IRW-SVA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STEP1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BS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b="1" i="1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S.</a:t>
            </a:r>
          </a:p>
          <a:p>
            <a:r>
              <a:rPr lang="en-US" dirty="0" smtClean="0"/>
              <a:t>STEP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SVD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STEP</a:t>
            </a:r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b="1" i="1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×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dirty="0" smtClean="0"/>
              <a:t>STEP</a:t>
            </a:r>
            <a:r>
              <a:rPr lang="en-US" altLang="zh-CN" dirty="0" smtClean="0"/>
              <a:t>4: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Estimates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</a:t>
            </a:r>
            <a:r>
              <a:rPr lang="en-US" altLang="zh-CN" dirty="0" smtClean="0"/>
              <a:t>(b</a:t>
            </a:r>
            <a:r>
              <a:rPr lang="en-US" altLang="zh-CN" baseline="-25000" dirty="0" smtClean="0"/>
              <a:t>i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0, </a:t>
            </a:r>
            <a:r>
              <a:rPr lang="en-US" altLang="zh-CN" dirty="0" err="1" smtClean="0"/>
              <a:t>γ</a:t>
            </a:r>
            <a:r>
              <a:rPr lang="en-US" altLang="zh-CN" baseline="-25000" dirty="0" err="1" smtClean="0"/>
              <a:t>i</a:t>
            </a:r>
            <a:r>
              <a:rPr lang="zh-CN" altLang="zh-CN" dirty="0"/>
              <a:t> </a:t>
            </a:r>
            <a:r>
              <a:rPr lang="en-US" altLang="zh-CN" dirty="0" smtClean="0"/>
              <a:t>≠</a:t>
            </a:r>
            <a:r>
              <a:rPr lang="zh-CN" altLang="en-US" dirty="0" smtClean="0"/>
              <a:t> </a:t>
            </a:r>
            <a:r>
              <a:rPr lang="en-US" altLang="zh-CN" dirty="0" smtClean="0"/>
              <a:t>0|X,</a:t>
            </a:r>
            <a:r>
              <a:rPr lang="zh-CN" altLang="en-US" dirty="0" smtClean="0"/>
              <a:t> </a:t>
            </a:r>
            <a:r>
              <a:rPr lang="en-US" altLang="zh-CN" dirty="0" smtClean="0"/>
              <a:t>S,</a:t>
            </a:r>
            <a:r>
              <a:rPr lang="zh-CN" altLang="en-US" dirty="0" smtClean="0"/>
              <a:t> </a:t>
            </a:r>
            <a:r>
              <a:rPr lang="en-US" altLang="zh-CN" b="1" i="1" dirty="0" smtClean="0"/>
              <a:t>G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X.</a:t>
            </a:r>
          </a:p>
          <a:p>
            <a:r>
              <a:rPr lang="en-US" dirty="0" smtClean="0"/>
              <a:t>STEP</a:t>
            </a:r>
            <a:r>
              <a:rPr lang="en-US" altLang="zh-CN" dirty="0" smtClean="0"/>
              <a:t>5: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SVD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updated</a:t>
            </a:r>
            <a:r>
              <a:rPr lang="zh-CN" altLang="en-US" dirty="0" smtClean="0"/>
              <a:t> </a:t>
            </a:r>
            <a:r>
              <a:rPr lang="en-US" altLang="zh-CN" b="1" i="1" dirty="0" smtClean="0"/>
              <a:t>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5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times.</a:t>
            </a:r>
            <a:endParaRPr lang="en-US" altLang="zh-CN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IRW-SVA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IRW</a:t>
            </a:r>
            <a:r>
              <a:rPr lang="en-US" altLang="zh-CN" dirty="0" smtClean="0"/>
              <a:t>-SVA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unmodeled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factors.</a:t>
            </a:r>
          </a:p>
          <a:p>
            <a:r>
              <a:rPr lang="en-US" dirty="0" smtClean="0"/>
              <a:t>Adjust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IRW-SVA</a:t>
            </a:r>
          </a:p>
          <a:p>
            <a:pPr lvl="1"/>
            <a:r>
              <a:rPr lang="en-US" dirty="0"/>
              <a:t>STEP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  <a:r>
              <a:rPr lang="zh-CN" altLang="en-US" dirty="0"/>
              <a:t> </a:t>
            </a:r>
            <a:r>
              <a:rPr lang="en-US" altLang="zh-CN" dirty="0"/>
              <a:t>Estimates</a:t>
            </a:r>
            <a:r>
              <a:rPr lang="zh-CN" altLang="en-US" dirty="0"/>
              <a:t> </a:t>
            </a:r>
            <a:r>
              <a:rPr lang="en-US" altLang="zh-CN" dirty="0" err="1"/>
              <a:t>Pr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γ</a:t>
            </a:r>
            <a:r>
              <a:rPr lang="en-US" altLang="zh-CN" baseline="-25000" dirty="0" err="1" smtClean="0"/>
              <a:t>i</a:t>
            </a:r>
            <a:r>
              <a:rPr lang="zh-CN" altLang="zh-CN" dirty="0" smtClean="0"/>
              <a:t> </a:t>
            </a:r>
            <a:r>
              <a:rPr lang="en-US" altLang="zh-CN" dirty="0"/>
              <a:t>≠</a:t>
            </a:r>
            <a:r>
              <a:rPr lang="zh-CN" altLang="en-US" dirty="0"/>
              <a:t> </a:t>
            </a:r>
            <a:r>
              <a:rPr lang="en-US" altLang="zh-CN" dirty="0"/>
              <a:t>0|X,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ith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R.</a:t>
            </a:r>
            <a:endParaRPr lang="en-US" altLang="zh-CN" dirty="0"/>
          </a:p>
          <a:p>
            <a:pPr lvl="1"/>
            <a:r>
              <a:rPr lang="en-US" dirty="0"/>
              <a:t>STEP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weighted</a:t>
            </a:r>
            <a:r>
              <a:rPr lang="zh-CN" altLang="en-US" dirty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eigenvectors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endParaRPr lang="en-US" altLang="zh-CN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mulate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r="-427"/>
          <a:stretch/>
        </p:blipFill>
        <p:spPr>
          <a:xfrm>
            <a:off x="1546580" y="1417638"/>
            <a:ext cx="6237726" cy="5440362"/>
          </a:xfrm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.g.1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No</a:t>
            </a:r>
            <a:r>
              <a:rPr lang="en-US" altLang="zh-CN" dirty="0" smtClean="0">
                <a:solidFill>
                  <a:prstClr val="black"/>
                </a:solidFill>
              </a:rPr>
              <a:t> Gene Only 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en-US" altLang="zh-CN" dirty="0" smtClean="0">
                <a:solidFill>
                  <a:prstClr val="black"/>
                </a:solidFill>
              </a:rPr>
              <a:t>ffected by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5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760</Words>
  <Application>Microsoft Macintosh PowerPoint</Application>
  <PresentationFormat>On-screen Show (4:3)</PresentationFormat>
  <Paragraphs>56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Empirical Bayesian and Surrogate Variable Analysis</vt:lpstr>
      <vt:lpstr>Empirical Bayesian</vt:lpstr>
      <vt:lpstr>Local False Discovery Rate</vt:lpstr>
      <vt:lpstr>Multiple Testing Dependence</vt:lpstr>
      <vt:lpstr>Empirical Bayes Estimate</vt:lpstr>
      <vt:lpstr>Empirical Bayes Estimate</vt:lpstr>
      <vt:lpstr>Estimation of G: IRW-SVA</vt:lpstr>
      <vt:lpstr>Adjustment of IRW-SVA</vt:lpstr>
      <vt:lpstr>E.g.1 No Gene Only Affected by Batch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Bayesian and Surrogate Variable Analysis</dc:title>
  <dc:creator>Meilei Jiang</dc:creator>
  <cp:lastModifiedBy>Meilei Jiang</cp:lastModifiedBy>
  <cp:revision>20</cp:revision>
  <dcterms:created xsi:type="dcterms:W3CDTF">2016-01-26T02:37:02Z</dcterms:created>
  <dcterms:modified xsi:type="dcterms:W3CDTF">2016-01-27T19:21:50Z</dcterms:modified>
</cp:coreProperties>
</file>