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7" r:id="rId4"/>
    <p:sldId id="259" r:id="rId5"/>
    <p:sldId id="260" r:id="rId6"/>
    <p:sldId id="261" r:id="rId7"/>
    <p:sldId id="262" r:id="rId8"/>
    <p:sldId id="264" r:id="rId9"/>
    <p:sldId id="263" r:id="rId10"/>
    <p:sldId id="265" r:id="rId11"/>
    <p:sldId id="266"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6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3DBF75-2700-7945-95CD-4AE270F698BA}" type="datetimeFigureOut">
              <a:rPr lang="en-US" smtClean="0"/>
              <a:t>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9F81BE-8903-EC4E-A048-0AB13C4F3F08}" type="slidenum">
              <a:rPr lang="en-US" smtClean="0"/>
              <a:t>‹#›</a:t>
            </a:fld>
            <a:endParaRPr lang="en-US"/>
          </a:p>
        </p:txBody>
      </p:sp>
    </p:spTree>
    <p:extLst>
      <p:ext uri="{BB962C8B-B14F-4D97-AF65-F5344CB8AC3E}">
        <p14:creationId xmlns:p14="http://schemas.microsoft.com/office/powerpoint/2010/main" val="42461371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4098" name="Text Box 2"/>
          <p:cNvSpPr txBox="1">
            <a:spLocks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a:lnSpc>
                <a:spcPct val="93000"/>
              </a:lnSpc>
              <a:spcBef>
                <a:spcPct val="0"/>
              </a:spcBef>
              <a:buSzPct val="45000"/>
              <a:buFont typeface="Wingdings" charset="0"/>
              <a:buNone/>
            </a:pPr>
            <a:r>
              <a:rPr lang="en-GB">
                <a:latin typeface="Arial" charset="0"/>
                <a:cs typeface="msgothic" charset="0"/>
              </a:rPr>
              <a:t>Simulated examples of multiple testing dependence. A and B consist of spatial dependence examples as simplified versions of that encountered in brain imaging, and C and D consist of latent structure examples as encountered in gene expression studies. In all examples, the data and the null P values are plotted both before and after subtracting the dependence kernel. The data are plotted in the form of a heat map (red, high numerical value; white, middle; blue, low). The signal is clearer and the true null tests' P values are unbiased after the dependence kernel is subtracted. (A and B) Each point in the heat map represents the data for one spatial variable. The two true signals are in the diamond and circle shapes, and there is autoregressive spatial dependence between the pixels. (A) An example where the spatial dependence confounds the true signal, and the null P values are anticonservatively biased. (B) An example where the spatial dependence is nearly orthogonal to the true signal, and the null P values are conservatively biased. (C and D) Each row of the heat map corresponds to a gene's expression values, where the first 400 rows are genes simulated to be truly associated with the dichotomous primary variable. Dependence across tests is induced by common unmodeled variables that also influence expression, as described in the text. (C) An example where dependence due to latent structure confounds the true signal, and the null P values are anticonservatively biased. (D) An example where dependence due to latent structure is nearly orthogonal to the true signal, and the null P values are conservatively biased.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7F8C27FC-92C1-1C42-A4E4-A2EFCDD36666}" type="datetimeFigureOut">
              <a:rPr lang="en-US" smtClean="0"/>
              <a:t>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4F862C-AB6B-6544-A82A-1E6674FD76FF}" type="slidenum">
              <a:rPr lang="en-US" smtClean="0"/>
              <a:t>‹#›</a:t>
            </a:fld>
            <a:endParaRPr lang="en-US"/>
          </a:p>
        </p:txBody>
      </p:sp>
    </p:spTree>
    <p:extLst>
      <p:ext uri="{BB962C8B-B14F-4D97-AF65-F5344CB8AC3E}">
        <p14:creationId xmlns:p14="http://schemas.microsoft.com/office/powerpoint/2010/main" val="3914495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7F8C27FC-92C1-1C42-A4E4-A2EFCDD36666}" type="datetimeFigureOut">
              <a:rPr lang="en-US" smtClean="0"/>
              <a:t>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4F862C-AB6B-6544-A82A-1E6674FD76FF}" type="slidenum">
              <a:rPr lang="en-US" smtClean="0"/>
              <a:t>‹#›</a:t>
            </a:fld>
            <a:endParaRPr lang="en-US"/>
          </a:p>
        </p:txBody>
      </p:sp>
    </p:spTree>
    <p:extLst>
      <p:ext uri="{BB962C8B-B14F-4D97-AF65-F5344CB8AC3E}">
        <p14:creationId xmlns:p14="http://schemas.microsoft.com/office/powerpoint/2010/main" val="3490259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7F8C27FC-92C1-1C42-A4E4-A2EFCDD36666}" type="datetimeFigureOut">
              <a:rPr lang="en-US" smtClean="0"/>
              <a:t>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4F862C-AB6B-6544-A82A-1E6674FD76FF}" type="slidenum">
              <a:rPr lang="en-US" smtClean="0"/>
              <a:t>‹#›</a:t>
            </a:fld>
            <a:endParaRPr lang="en-US"/>
          </a:p>
        </p:txBody>
      </p:sp>
    </p:spTree>
    <p:extLst>
      <p:ext uri="{BB962C8B-B14F-4D97-AF65-F5344CB8AC3E}">
        <p14:creationId xmlns:p14="http://schemas.microsoft.com/office/powerpoint/2010/main" val="167475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7F8C27FC-92C1-1C42-A4E4-A2EFCDD36666}" type="datetimeFigureOut">
              <a:rPr lang="en-US" smtClean="0"/>
              <a:t>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4F862C-AB6B-6544-A82A-1E6674FD76FF}" type="slidenum">
              <a:rPr lang="en-US" smtClean="0"/>
              <a:t>‹#›</a:t>
            </a:fld>
            <a:endParaRPr lang="en-US"/>
          </a:p>
        </p:txBody>
      </p:sp>
    </p:spTree>
    <p:extLst>
      <p:ext uri="{BB962C8B-B14F-4D97-AF65-F5344CB8AC3E}">
        <p14:creationId xmlns:p14="http://schemas.microsoft.com/office/powerpoint/2010/main" val="7295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7F8C27FC-92C1-1C42-A4E4-A2EFCDD36666}" type="datetimeFigureOut">
              <a:rPr lang="en-US" smtClean="0"/>
              <a:t>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4F862C-AB6B-6544-A82A-1E6674FD76FF}" type="slidenum">
              <a:rPr lang="en-US" smtClean="0"/>
              <a:t>‹#›</a:t>
            </a:fld>
            <a:endParaRPr lang="en-US"/>
          </a:p>
        </p:txBody>
      </p:sp>
    </p:spTree>
    <p:extLst>
      <p:ext uri="{BB962C8B-B14F-4D97-AF65-F5344CB8AC3E}">
        <p14:creationId xmlns:p14="http://schemas.microsoft.com/office/powerpoint/2010/main" val="831680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7F8C27FC-92C1-1C42-A4E4-A2EFCDD36666}" type="datetimeFigureOut">
              <a:rPr lang="en-US" smtClean="0"/>
              <a:t>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4F862C-AB6B-6544-A82A-1E6674FD76FF}" type="slidenum">
              <a:rPr lang="en-US" smtClean="0"/>
              <a:t>‹#›</a:t>
            </a:fld>
            <a:endParaRPr lang="en-US"/>
          </a:p>
        </p:txBody>
      </p:sp>
    </p:spTree>
    <p:extLst>
      <p:ext uri="{BB962C8B-B14F-4D97-AF65-F5344CB8AC3E}">
        <p14:creationId xmlns:p14="http://schemas.microsoft.com/office/powerpoint/2010/main" val="128105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7F8C27FC-92C1-1C42-A4E4-A2EFCDD36666}" type="datetimeFigureOut">
              <a:rPr lang="en-US" smtClean="0"/>
              <a:t>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4F862C-AB6B-6544-A82A-1E6674FD76FF}" type="slidenum">
              <a:rPr lang="en-US" smtClean="0"/>
              <a:t>‹#›</a:t>
            </a:fld>
            <a:endParaRPr lang="en-US"/>
          </a:p>
        </p:txBody>
      </p:sp>
    </p:spTree>
    <p:extLst>
      <p:ext uri="{BB962C8B-B14F-4D97-AF65-F5344CB8AC3E}">
        <p14:creationId xmlns:p14="http://schemas.microsoft.com/office/powerpoint/2010/main" val="35499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7F8C27FC-92C1-1C42-A4E4-A2EFCDD36666}" type="datetimeFigureOut">
              <a:rPr lang="en-US" smtClean="0"/>
              <a:t>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4F862C-AB6B-6544-A82A-1E6674FD76FF}" type="slidenum">
              <a:rPr lang="en-US" smtClean="0"/>
              <a:t>‹#›</a:t>
            </a:fld>
            <a:endParaRPr lang="en-US"/>
          </a:p>
        </p:txBody>
      </p:sp>
    </p:spTree>
    <p:extLst>
      <p:ext uri="{BB962C8B-B14F-4D97-AF65-F5344CB8AC3E}">
        <p14:creationId xmlns:p14="http://schemas.microsoft.com/office/powerpoint/2010/main" val="2606019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8C27FC-92C1-1C42-A4E4-A2EFCDD36666}" type="datetimeFigureOut">
              <a:rPr lang="en-US" smtClean="0"/>
              <a:t>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4F862C-AB6B-6544-A82A-1E6674FD76FF}" type="slidenum">
              <a:rPr lang="en-US" smtClean="0"/>
              <a:t>‹#›</a:t>
            </a:fld>
            <a:endParaRPr lang="en-US"/>
          </a:p>
        </p:txBody>
      </p:sp>
    </p:spTree>
    <p:extLst>
      <p:ext uri="{BB962C8B-B14F-4D97-AF65-F5344CB8AC3E}">
        <p14:creationId xmlns:p14="http://schemas.microsoft.com/office/powerpoint/2010/main" val="2352314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7F8C27FC-92C1-1C42-A4E4-A2EFCDD36666}" type="datetimeFigureOut">
              <a:rPr lang="en-US" smtClean="0"/>
              <a:t>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4F862C-AB6B-6544-A82A-1E6674FD76FF}" type="slidenum">
              <a:rPr lang="en-US" smtClean="0"/>
              <a:t>‹#›</a:t>
            </a:fld>
            <a:endParaRPr lang="en-US"/>
          </a:p>
        </p:txBody>
      </p:sp>
    </p:spTree>
    <p:extLst>
      <p:ext uri="{BB962C8B-B14F-4D97-AF65-F5344CB8AC3E}">
        <p14:creationId xmlns:p14="http://schemas.microsoft.com/office/powerpoint/2010/main" val="394112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7F8C27FC-92C1-1C42-A4E4-A2EFCDD36666}" type="datetimeFigureOut">
              <a:rPr lang="en-US" smtClean="0"/>
              <a:t>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4F862C-AB6B-6544-A82A-1E6674FD76FF}" type="slidenum">
              <a:rPr lang="en-US" smtClean="0"/>
              <a:t>‹#›</a:t>
            </a:fld>
            <a:endParaRPr lang="en-US"/>
          </a:p>
        </p:txBody>
      </p:sp>
    </p:spTree>
    <p:extLst>
      <p:ext uri="{BB962C8B-B14F-4D97-AF65-F5344CB8AC3E}">
        <p14:creationId xmlns:p14="http://schemas.microsoft.com/office/powerpoint/2010/main" val="26881824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8C27FC-92C1-1C42-A4E4-A2EFCDD36666}" type="datetimeFigureOut">
              <a:rPr lang="en-US" smtClean="0"/>
              <a:t>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F862C-AB6B-6544-A82A-1E6674FD76FF}" type="slidenum">
              <a:rPr lang="en-US" smtClean="0"/>
              <a:t>‹#›</a:t>
            </a:fld>
            <a:endParaRPr lang="en-US"/>
          </a:p>
        </p:txBody>
      </p:sp>
    </p:spTree>
    <p:extLst>
      <p:ext uri="{BB962C8B-B14F-4D97-AF65-F5344CB8AC3E}">
        <p14:creationId xmlns:p14="http://schemas.microsoft.com/office/powerpoint/2010/main" val="285365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Multiple</a:t>
            </a:r>
            <a:r>
              <a:rPr lang="zh-CN" altLang="en-US" dirty="0" smtClean="0"/>
              <a:t> </a:t>
            </a:r>
            <a:r>
              <a:rPr lang="en-US" altLang="zh-CN" dirty="0" smtClean="0"/>
              <a:t>Testing</a:t>
            </a:r>
            <a:r>
              <a:rPr lang="zh-CN" altLang="en-US" dirty="0" smtClean="0"/>
              <a:t> </a:t>
            </a:r>
            <a:r>
              <a:rPr lang="en-US" altLang="zh-CN" dirty="0" smtClean="0"/>
              <a:t>Dependence</a:t>
            </a:r>
            <a:r>
              <a:rPr lang="zh-CN" altLang="en-US" dirty="0" smtClean="0"/>
              <a:t> </a:t>
            </a:r>
            <a:r>
              <a:rPr lang="en-US" altLang="zh-CN" dirty="0" smtClean="0"/>
              <a:t>And</a:t>
            </a:r>
            <a:r>
              <a:rPr lang="zh-CN" altLang="en-US" dirty="0" smtClean="0"/>
              <a:t> </a:t>
            </a:r>
            <a:r>
              <a:rPr lang="en-US" altLang="zh-CN" dirty="0" smtClean="0"/>
              <a:t>Data</a:t>
            </a:r>
            <a:r>
              <a:rPr lang="zh-CN" altLang="en-US" dirty="0" smtClean="0"/>
              <a:t> </a:t>
            </a:r>
            <a:r>
              <a:rPr lang="en-US" altLang="zh-CN" dirty="0" smtClean="0"/>
              <a:t>Heterogeneity</a:t>
            </a:r>
            <a:endParaRPr lang="en-US" dirty="0"/>
          </a:p>
        </p:txBody>
      </p:sp>
      <p:sp>
        <p:nvSpPr>
          <p:cNvPr id="3" name="Subtitle 2"/>
          <p:cNvSpPr>
            <a:spLocks noGrp="1"/>
          </p:cNvSpPr>
          <p:nvPr>
            <p:ph type="subTitle" idx="1"/>
          </p:nvPr>
        </p:nvSpPr>
        <p:spPr/>
        <p:txBody>
          <a:bodyPr/>
          <a:lstStyle/>
          <a:p>
            <a:r>
              <a:rPr lang="en-US" dirty="0" smtClean="0"/>
              <a:t>Meilei</a:t>
            </a:r>
            <a:r>
              <a:rPr lang="zh-CN" altLang="en-US" dirty="0" smtClean="0"/>
              <a:t> </a:t>
            </a:r>
            <a:r>
              <a:rPr lang="en-US" altLang="zh-CN" dirty="0" smtClean="0"/>
              <a:t>Jiang</a:t>
            </a:r>
          </a:p>
          <a:p>
            <a:r>
              <a:rPr lang="en-US" dirty="0" smtClean="0"/>
              <a:t>Department</a:t>
            </a:r>
            <a:r>
              <a:rPr lang="zh-CN" altLang="en-US" dirty="0" smtClean="0"/>
              <a:t> </a:t>
            </a:r>
            <a:r>
              <a:rPr lang="en-US" altLang="zh-CN" dirty="0" smtClean="0"/>
              <a:t>of</a:t>
            </a:r>
            <a:r>
              <a:rPr lang="zh-CN" altLang="en-US" dirty="0" smtClean="0"/>
              <a:t> </a:t>
            </a:r>
            <a:r>
              <a:rPr lang="en-US" altLang="zh-CN" dirty="0" smtClean="0"/>
              <a:t>Statistics</a:t>
            </a:r>
            <a:r>
              <a:rPr lang="zh-CN" altLang="en-US" dirty="0" smtClean="0"/>
              <a:t> </a:t>
            </a:r>
            <a:r>
              <a:rPr lang="en-US" altLang="zh-CN" dirty="0" smtClean="0"/>
              <a:t>and</a:t>
            </a:r>
            <a:r>
              <a:rPr lang="zh-CN" altLang="en-US" dirty="0" smtClean="0"/>
              <a:t> </a:t>
            </a:r>
            <a:r>
              <a:rPr lang="en-US" altLang="zh-CN" dirty="0" smtClean="0"/>
              <a:t>Operations</a:t>
            </a:r>
            <a:r>
              <a:rPr lang="zh-CN" altLang="en-US" dirty="0" smtClean="0"/>
              <a:t> </a:t>
            </a:r>
            <a:r>
              <a:rPr lang="en-US" altLang="zh-CN" dirty="0" smtClean="0"/>
              <a:t>Research</a:t>
            </a:r>
            <a:endParaRPr lang="en-US" dirty="0"/>
          </a:p>
        </p:txBody>
      </p:sp>
    </p:spTree>
    <p:extLst>
      <p:ext uri="{BB962C8B-B14F-4D97-AF65-F5344CB8AC3E}">
        <p14:creationId xmlns:p14="http://schemas.microsoft.com/office/powerpoint/2010/main" val="2417272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a:t>
            </a:r>
            <a:r>
              <a:rPr lang="en-US" dirty="0" smtClean="0"/>
              <a:t> Testing Dependence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Leek</a:t>
            </a:r>
            <a:r>
              <a:rPr lang="en-US" dirty="0" smtClean="0"/>
              <a:t> and </a:t>
            </a:r>
            <a:r>
              <a:rPr lang="en-US" dirty="0" err="1" smtClean="0"/>
              <a:t>Storey</a:t>
            </a:r>
            <a:r>
              <a:rPr lang="en-US" dirty="0" smtClean="0"/>
              <a:t> (2008) proposed a general model for multiple testing dependence</a:t>
            </a:r>
          </a:p>
          <a:p>
            <a:r>
              <a:rPr lang="en-US" dirty="0" smtClean="0"/>
              <a:t>Data matrix X</a:t>
            </a:r>
          </a:p>
          <a:p>
            <a:pPr lvl="1"/>
            <a:r>
              <a:rPr lang="en-US" dirty="0" smtClean="0"/>
              <a:t>m</a:t>
            </a:r>
            <a:r>
              <a:rPr lang="zh-CN" altLang="en-US" dirty="0" smtClean="0"/>
              <a:t> </a:t>
            </a:r>
            <a:r>
              <a:rPr lang="en-US" altLang="zh-CN" dirty="0" smtClean="0"/>
              <a:t>rows:</a:t>
            </a:r>
            <a:r>
              <a:rPr lang="zh-CN" altLang="en-US" dirty="0" smtClean="0"/>
              <a:t> </a:t>
            </a:r>
            <a:r>
              <a:rPr lang="en-US" altLang="zh-CN" dirty="0" smtClean="0"/>
              <a:t>m</a:t>
            </a:r>
            <a:r>
              <a:rPr lang="zh-CN" altLang="en-US" dirty="0" smtClean="0"/>
              <a:t> </a:t>
            </a:r>
            <a:r>
              <a:rPr lang="en-US" altLang="zh-CN" dirty="0" smtClean="0"/>
              <a:t>hypothesis</a:t>
            </a:r>
            <a:r>
              <a:rPr lang="zh-CN" altLang="en-US" dirty="0" smtClean="0"/>
              <a:t> </a:t>
            </a:r>
            <a:r>
              <a:rPr lang="en-US" altLang="zh-CN" dirty="0" smtClean="0"/>
              <a:t>tests</a:t>
            </a:r>
          </a:p>
          <a:p>
            <a:pPr lvl="1"/>
            <a:r>
              <a:rPr lang="en-US" dirty="0" smtClean="0"/>
              <a:t>n</a:t>
            </a:r>
            <a:r>
              <a:rPr lang="zh-CN" altLang="en-US" dirty="0" smtClean="0"/>
              <a:t> </a:t>
            </a:r>
            <a:r>
              <a:rPr lang="en-US" altLang="zh-CN" dirty="0" smtClean="0"/>
              <a:t>columns:</a:t>
            </a:r>
            <a:r>
              <a:rPr lang="zh-CN" altLang="en-US" dirty="0" smtClean="0"/>
              <a:t> </a:t>
            </a:r>
            <a:r>
              <a:rPr lang="en-US" altLang="zh-CN" dirty="0" smtClean="0"/>
              <a:t>each</a:t>
            </a:r>
            <a:r>
              <a:rPr lang="zh-CN" altLang="en-US" dirty="0" smtClean="0"/>
              <a:t> </a:t>
            </a:r>
            <a:r>
              <a:rPr lang="en-US" altLang="zh-CN" dirty="0" smtClean="0"/>
              <a:t>test</a:t>
            </a:r>
            <a:r>
              <a:rPr lang="zh-CN" altLang="en-US" dirty="0" smtClean="0"/>
              <a:t> </a:t>
            </a:r>
            <a:r>
              <a:rPr lang="en-US" altLang="zh-CN" dirty="0" smtClean="0"/>
              <a:t>base</a:t>
            </a:r>
            <a:r>
              <a:rPr lang="zh-CN" altLang="en-US" dirty="0" smtClean="0"/>
              <a:t> </a:t>
            </a:r>
            <a:r>
              <a:rPr lang="en-US" altLang="zh-CN" dirty="0" smtClean="0"/>
              <a:t>on</a:t>
            </a:r>
            <a:r>
              <a:rPr lang="zh-CN" altLang="en-US" dirty="0" smtClean="0"/>
              <a:t> </a:t>
            </a:r>
            <a:r>
              <a:rPr lang="en-US" altLang="zh-CN" dirty="0" smtClean="0"/>
              <a:t>an</a:t>
            </a:r>
            <a:r>
              <a:rPr lang="zh-CN" altLang="en-US" dirty="0" smtClean="0"/>
              <a:t> </a:t>
            </a:r>
            <a:r>
              <a:rPr lang="en-US" altLang="zh-CN" dirty="0" smtClean="0"/>
              <a:t>n-vector</a:t>
            </a:r>
            <a:r>
              <a:rPr lang="zh-CN" altLang="en-US" dirty="0" smtClean="0"/>
              <a:t> </a:t>
            </a:r>
            <a:r>
              <a:rPr lang="en-US" altLang="zh-CN" dirty="0" smtClean="0"/>
              <a:t>of</a:t>
            </a:r>
            <a:r>
              <a:rPr lang="zh-CN" altLang="en-US" dirty="0" smtClean="0"/>
              <a:t> </a:t>
            </a:r>
            <a:r>
              <a:rPr lang="en-US" altLang="zh-CN" dirty="0" smtClean="0"/>
              <a:t>data</a:t>
            </a:r>
            <a:r>
              <a:rPr lang="zh-CN" altLang="en-US" dirty="0" smtClean="0"/>
              <a:t> </a:t>
            </a:r>
            <a:r>
              <a:rPr lang="en-US" altLang="zh-CN" dirty="0" smtClean="0"/>
              <a:t>sampled</a:t>
            </a:r>
            <a:r>
              <a:rPr lang="zh-CN" altLang="en-US" dirty="0" smtClean="0"/>
              <a:t> </a:t>
            </a:r>
            <a:r>
              <a:rPr lang="en-US" altLang="zh-CN" dirty="0" smtClean="0"/>
              <a:t>from</a:t>
            </a:r>
            <a:r>
              <a:rPr lang="zh-CN" altLang="en-US" dirty="0" smtClean="0"/>
              <a:t> </a:t>
            </a:r>
            <a:r>
              <a:rPr lang="en-US" altLang="zh-CN" dirty="0" smtClean="0"/>
              <a:t>a</a:t>
            </a:r>
            <a:r>
              <a:rPr lang="zh-CN" altLang="en-US" dirty="0" smtClean="0"/>
              <a:t> </a:t>
            </a:r>
            <a:r>
              <a:rPr lang="en-US" altLang="zh-CN" dirty="0" smtClean="0"/>
              <a:t>common</a:t>
            </a:r>
            <a:r>
              <a:rPr lang="zh-CN" altLang="en-US" dirty="0" smtClean="0"/>
              <a:t> </a:t>
            </a:r>
            <a:r>
              <a:rPr lang="en-US" altLang="zh-CN" dirty="0" smtClean="0"/>
              <a:t>probability</a:t>
            </a:r>
            <a:r>
              <a:rPr lang="zh-CN" altLang="en-US" dirty="0" smtClean="0"/>
              <a:t> </a:t>
            </a:r>
            <a:r>
              <a:rPr lang="en-US" altLang="zh-CN" dirty="0" smtClean="0"/>
              <a:t>space</a:t>
            </a:r>
            <a:r>
              <a:rPr lang="zh-CN" altLang="en-US" dirty="0" smtClean="0"/>
              <a:t> </a:t>
            </a:r>
            <a:r>
              <a:rPr lang="en-US" altLang="zh-CN" dirty="0" smtClean="0"/>
              <a:t>on</a:t>
            </a:r>
            <a:r>
              <a:rPr lang="zh-CN" altLang="en-US" dirty="0" smtClean="0"/>
              <a:t> </a:t>
            </a:r>
            <a:r>
              <a:rPr lang="en-US" altLang="zh-CN" dirty="0" err="1" smtClean="0"/>
              <a:t>R</a:t>
            </a:r>
            <a:r>
              <a:rPr lang="en-US" altLang="zh-CN" baseline="30000" dirty="0" err="1" smtClean="0"/>
              <a:t>n</a:t>
            </a:r>
            <a:endParaRPr lang="en-US" altLang="zh-CN" dirty="0" smtClean="0"/>
          </a:p>
          <a:p>
            <a:r>
              <a:rPr lang="en-US" dirty="0" smtClean="0"/>
              <a:t>Model</a:t>
            </a:r>
            <a:r>
              <a:rPr lang="zh-CN" altLang="en-US" dirty="0" smtClean="0"/>
              <a:t> </a:t>
            </a:r>
            <a:r>
              <a:rPr lang="en-US" altLang="zh-CN" dirty="0" smtClean="0"/>
              <a:t>X</a:t>
            </a:r>
            <a:r>
              <a:rPr lang="zh-CN" altLang="en-US" dirty="0" smtClean="0"/>
              <a:t> </a:t>
            </a:r>
            <a:r>
              <a:rPr lang="en-US" altLang="zh-CN" dirty="0" smtClean="0"/>
              <a:t>=</a:t>
            </a:r>
            <a:r>
              <a:rPr lang="zh-CN" altLang="en-US" dirty="0" smtClean="0"/>
              <a:t> </a:t>
            </a:r>
            <a:r>
              <a:rPr lang="en-US" altLang="zh-CN" dirty="0" smtClean="0"/>
              <a:t>B</a:t>
            </a:r>
            <a:r>
              <a:rPr lang="zh-CN" altLang="en-US" dirty="0" smtClean="0"/>
              <a:t> </a:t>
            </a:r>
            <a:r>
              <a:rPr lang="en-US" altLang="zh-CN" dirty="0" smtClean="0"/>
              <a:t>S</a:t>
            </a:r>
            <a:r>
              <a:rPr lang="zh-CN" altLang="en-US" dirty="0" smtClean="0"/>
              <a:t> </a:t>
            </a:r>
            <a:r>
              <a:rPr lang="en-US" altLang="zh-CN" dirty="0" smtClean="0"/>
              <a:t>+</a:t>
            </a:r>
            <a:r>
              <a:rPr lang="zh-CN" altLang="en-US" dirty="0" smtClean="0"/>
              <a:t> </a:t>
            </a:r>
            <a:r>
              <a:rPr lang="en-US" altLang="zh-CN" dirty="0" smtClean="0"/>
              <a:t>E</a:t>
            </a:r>
            <a:r>
              <a:rPr lang="zh-CN" altLang="en-US" dirty="0" smtClean="0"/>
              <a:t> </a:t>
            </a:r>
            <a:r>
              <a:rPr lang="en-US" altLang="zh-CN" dirty="0" smtClean="0"/>
              <a:t>=</a:t>
            </a:r>
            <a:r>
              <a:rPr lang="zh-CN" altLang="en-US" dirty="0" smtClean="0"/>
              <a:t> </a:t>
            </a:r>
            <a:r>
              <a:rPr lang="en-US" altLang="zh-CN" dirty="0" smtClean="0"/>
              <a:t>B</a:t>
            </a:r>
            <a:r>
              <a:rPr lang="zh-CN" altLang="en-US" dirty="0" smtClean="0"/>
              <a:t> </a:t>
            </a:r>
            <a:r>
              <a:rPr lang="en-US" altLang="zh-CN" dirty="0" smtClean="0"/>
              <a:t>S</a:t>
            </a:r>
            <a:r>
              <a:rPr lang="zh-CN" altLang="en-US" dirty="0" smtClean="0"/>
              <a:t> </a:t>
            </a:r>
            <a:r>
              <a:rPr lang="en-US" altLang="zh-CN" dirty="0" smtClean="0"/>
              <a:t>+</a:t>
            </a:r>
            <a:r>
              <a:rPr lang="zh-CN" altLang="en-US" dirty="0" smtClean="0"/>
              <a:t> </a:t>
            </a:r>
            <a:r>
              <a:rPr lang="en-US" altLang="zh-CN" dirty="0" err="1" smtClean="0"/>
              <a:t>Γ</a:t>
            </a:r>
            <a:r>
              <a:rPr lang="zh-CN" altLang="en-US" dirty="0" smtClean="0"/>
              <a:t> </a:t>
            </a:r>
            <a:r>
              <a:rPr lang="en-US" altLang="zh-CN" dirty="0" smtClean="0"/>
              <a:t>G</a:t>
            </a:r>
            <a:r>
              <a:rPr lang="zh-CN" altLang="en-US" dirty="0" smtClean="0"/>
              <a:t> </a:t>
            </a:r>
            <a:r>
              <a:rPr lang="en-US" altLang="zh-CN" dirty="0" smtClean="0"/>
              <a:t>+</a:t>
            </a:r>
            <a:r>
              <a:rPr lang="zh-CN" altLang="en-US" dirty="0" smtClean="0"/>
              <a:t> </a:t>
            </a:r>
            <a:r>
              <a:rPr lang="en-US" altLang="zh-CN" dirty="0" smtClean="0"/>
              <a:t>R</a:t>
            </a:r>
          </a:p>
          <a:p>
            <a:pPr lvl="1"/>
            <a:r>
              <a:rPr lang="en-US" dirty="0" smtClean="0"/>
              <a:t>H</a:t>
            </a:r>
            <a:r>
              <a:rPr lang="en-US" altLang="zh-CN" baseline="-25000" dirty="0" smtClean="0"/>
              <a:t>0i</a:t>
            </a:r>
            <a:r>
              <a:rPr lang="en-US" altLang="zh-CN" dirty="0" smtClean="0"/>
              <a:t>:</a:t>
            </a:r>
            <a:r>
              <a:rPr lang="zh-CN" altLang="en-US" dirty="0" smtClean="0"/>
              <a:t> </a:t>
            </a:r>
            <a:r>
              <a:rPr lang="en-US" altLang="zh-CN" dirty="0" smtClean="0"/>
              <a:t>b</a:t>
            </a:r>
            <a:r>
              <a:rPr lang="en-US" altLang="zh-CN" baseline="-25000" dirty="0" smtClean="0"/>
              <a:t>i</a:t>
            </a:r>
            <a:r>
              <a:rPr lang="zh-CN" altLang="en-US" dirty="0" smtClean="0"/>
              <a:t> </a:t>
            </a:r>
            <a:r>
              <a:rPr lang="en-US" altLang="zh-CN" dirty="0" smtClean="0"/>
              <a:t>in</a:t>
            </a:r>
            <a:r>
              <a:rPr lang="zh-CN" altLang="en-US" dirty="0" smtClean="0"/>
              <a:t> </a:t>
            </a:r>
            <a:r>
              <a:rPr lang="en-US" altLang="zh-CN" dirty="0" smtClean="0"/>
              <a:t>Ω</a:t>
            </a:r>
            <a:r>
              <a:rPr lang="en-US" altLang="zh-CN" baseline="-25000" dirty="0" smtClean="0"/>
              <a:t>0</a:t>
            </a:r>
            <a:r>
              <a:rPr lang="zh-CN" altLang="en-US" dirty="0" smtClean="0"/>
              <a:t> </a:t>
            </a:r>
            <a:r>
              <a:rPr lang="en-US" altLang="zh-CN" dirty="0" err="1" smtClean="0"/>
              <a:t>vs</a:t>
            </a:r>
            <a:r>
              <a:rPr lang="zh-CN" altLang="en-US" dirty="0" smtClean="0"/>
              <a:t> </a:t>
            </a:r>
            <a:r>
              <a:rPr lang="en-US" dirty="0" smtClean="0"/>
              <a:t>H</a:t>
            </a:r>
            <a:r>
              <a:rPr lang="en-US" altLang="zh-CN" baseline="-25000" dirty="0" smtClean="0"/>
              <a:t>1i</a:t>
            </a:r>
            <a:r>
              <a:rPr lang="en-US" altLang="zh-CN" dirty="0" smtClean="0"/>
              <a:t>:</a:t>
            </a:r>
            <a:r>
              <a:rPr lang="zh-CN" altLang="en-US" dirty="0" smtClean="0"/>
              <a:t> </a:t>
            </a:r>
            <a:r>
              <a:rPr lang="en-US" altLang="zh-CN" dirty="0"/>
              <a:t>b</a:t>
            </a:r>
            <a:r>
              <a:rPr lang="en-US" altLang="zh-CN" baseline="-25000" dirty="0"/>
              <a:t>i</a:t>
            </a:r>
            <a:r>
              <a:rPr lang="zh-CN" altLang="en-US" dirty="0"/>
              <a:t> </a:t>
            </a:r>
            <a:r>
              <a:rPr lang="en-US" altLang="zh-CN" dirty="0"/>
              <a:t>in</a:t>
            </a:r>
            <a:r>
              <a:rPr lang="zh-CN" altLang="en-US" dirty="0"/>
              <a:t> </a:t>
            </a:r>
            <a:r>
              <a:rPr lang="en-US" altLang="zh-CN" dirty="0" smtClean="0"/>
              <a:t>Ω</a:t>
            </a:r>
            <a:r>
              <a:rPr lang="en-US" altLang="zh-CN" baseline="-25000" dirty="0" smtClean="0"/>
              <a:t>1</a:t>
            </a:r>
            <a:r>
              <a:rPr lang="zh-CN" altLang="en-US" dirty="0" smtClean="0"/>
              <a:t> </a:t>
            </a:r>
            <a:endParaRPr lang="en-US" altLang="zh-CN" dirty="0" smtClean="0"/>
          </a:p>
          <a:p>
            <a:pPr lvl="1"/>
            <a:r>
              <a:rPr lang="en-US" dirty="0" smtClean="0"/>
              <a:t>G</a:t>
            </a:r>
            <a:r>
              <a:rPr lang="zh-CN" altLang="en-US" dirty="0" smtClean="0"/>
              <a:t> </a:t>
            </a:r>
            <a:r>
              <a:rPr lang="en-US" altLang="zh-CN" dirty="0" smtClean="0"/>
              <a:t>is</a:t>
            </a:r>
            <a:r>
              <a:rPr lang="zh-CN" altLang="en-US" dirty="0" smtClean="0"/>
              <a:t> </a:t>
            </a:r>
            <a:r>
              <a:rPr lang="en-US" altLang="zh-CN" dirty="0" smtClean="0"/>
              <a:t>the</a:t>
            </a:r>
            <a:r>
              <a:rPr lang="zh-CN" altLang="en-US" dirty="0" smtClean="0"/>
              <a:t> </a:t>
            </a:r>
            <a:r>
              <a:rPr lang="en-US" altLang="zh-CN" dirty="0" smtClean="0"/>
              <a:t>dependence</a:t>
            </a:r>
            <a:r>
              <a:rPr lang="zh-CN" altLang="en-US" dirty="0" smtClean="0"/>
              <a:t> </a:t>
            </a:r>
            <a:r>
              <a:rPr lang="en-US" altLang="zh-CN" dirty="0" smtClean="0"/>
              <a:t>kernel.</a:t>
            </a:r>
          </a:p>
          <a:p>
            <a:pPr lvl="1"/>
            <a:r>
              <a:rPr lang="en-US" dirty="0" smtClean="0"/>
              <a:t>S</a:t>
            </a:r>
            <a:r>
              <a:rPr lang="zh-CN" altLang="en-US" dirty="0" smtClean="0"/>
              <a:t> </a:t>
            </a:r>
            <a:r>
              <a:rPr lang="en-US" altLang="zh-CN" dirty="0" smtClean="0"/>
              <a:t>is</a:t>
            </a:r>
            <a:r>
              <a:rPr lang="zh-CN" altLang="en-US" dirty="0" smtClean="0"/>
              <a:t> </a:t>
            </a:r>
            <a:r>
              <a:rPr lang="en-US" altLang="zh-CN" dirty="0" smtClean="0"/>
              <a:t>the</a:t>
            </a:r>
            <a:r>
              <a:rPr lang="zh-CN" altLang="en-US" dirty="0" smtClean="0"/>
              <a:t> </a:t>
            </a:r>
            <a:r>
              <a:rPr lang="en-US" altLang="zh-CN" dirty="0" smtClean="0"/>
              <a:t>basis</a:t>
            </a:r>
            <a:r>
              <a:rPr lang="zh-CN" altLang="en-US" dirty="0" smtClean="0"/>
              <a:t> </a:t>
            </a:r>
            <a:r>
              <a:rPr lang="en-US" altLang="zh-CN" dirty="0" smtClean="0"/>
              <a:t>matrix,</a:t>
            </a:r>
            <a:r>
              <a:rPr lang="zh-CN" altLang="en-US" dirty="0" smtClean="0"/>
              <a:t> </a:t>
            </a:r>
            <a:r>
              <a:rPr lang="en-US" altLang="zh-CN" dirty="0" smtClean="0"/>
              <a:t>which</a:t>
            </a:r>
            <a:r>
              <a:rPr lang="zh-CN" altLang="en-US" dirty="0" smtClean="0"/>
              <a:t> </a:t>
            </a:r>
            <a:r>
              <a:rPr lang="en-US" altLang="zh-CN" dirty="0" smtClean="0"/>
              <a:t>is</a:t>
            </a:r>
            <a:r>
              <a:rPr lang="zh-CN" altLang="en-US" dirty="0" smtClean="0"/>
              <a:t> </a:t>
            </a:r>
            <a:r>
              <a:rPr lang="en-US" altLang="zh-CN" dirty="0" smtClean="0"/>
              <a:t>known.</a:t>
            </a:r>
            <a:endParaRPr lang="en-US" dirty="0"/>
          </a:p>
        </p:txBody>
      </p:sp>
    </p:spTree>
    <p:extLst>
      <p:ext uri="{BB962C8B-B14F-4D97-AF65-F5344CB8AC3E}">
        <p14:creationId xmlns:p14="http://schemas.microsoft.com/office/powerpoint/2010/main" val="2347155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a:t>
            </a:r>
            <a:r>
              <a:rPr lang="en-US" dirty="0" smtClean="0"/>
              <a:t> Heterogeneity</a:t>
            </a:r>
            <a:endParaRPr lang="en-US" dirty="0"/>
          </a:p>
        </p:txBody>
      </p:sp>
      <p:sp>
        <p:nvSpPr>
          <p:cNvPr id="3" name="Content Placeholder 2"/>
          <p:cNvSpPr>
            <a:spLocks noGrp="1"/>
          </p:cNvSpPr>
          <p:nvPr>
            <p:ph idx="1"/>
          </p:nvPr>
        </p:nvSpPr>
        <p:spPr/>
        <p:txBody>
          <a:bodyPr>
            <a:normAutofit fontScale="92500"/>
          </a:bodyPr>
          <a:lstStyle/>
          <a:p>
            <a:r>
              <a:rPr lang="en-US" dirty="0" smtClean="0"/>
              <a:t>Data</a:t>
            </a:r>
            <a:r>
              <a:rPr lang="zh-CN" altLang="en-US" dirty="0" smtClean="0"/>
              <a:t> </a:t>
            </a:r>
            <a:r>
              <a:rPr lang="en-US" altLang="zh-CN" dirty="0" smtClean="0"/>
              <a:t>Heterogeneity</a:t>
            </a:r>
            <a:r>
              <a:rPr lang="zh-CN" altLang="en-US" dirty="0" smtClean="0"/>
              <a:t> </a:t>
            </a:r>
            <a:r>
              <a:rPr lang="en-US" altLang="zh-CN" dirty="0" smtClean="0"/>
              <a:t>can</a:t>
            </a:r>
            <a:r>
              <a:rPr lang="zh-CN" altLang="en-US" dirty="0" smtClean="0"/>
              <a:t> </a:t>
            </a:r>
            <a:r>
              <a:rPr lang="en-US" altLang="zh-CN" dirty="0" smtClean="0"/>
              <a:t>cause</a:t>
            </a:r>
            <a:r>
              <a:rPr lang="zh-CN" altLang="en-US" dirty="0" smtClean="0"/>
              <a:t> </a:t>
            </a:r>
            <a:r>
              <a:rPr lang="en-US" altLang="zh-CN" dirty="0" smtClean="0"/>
              <a:t>multiple</a:t>
            </a:r>
            <a:r>
              <a:rPr lang="zh-CN" altLang="en-US" dirty="0" smtClean="0"/>
              <a:t> </a:t>
            </a:r>
            <a:r>
              <a:rPr lang="en-US" altLang="zh-CN" dirty="0" smtClean="0"/>
              <a:t>testing</a:t>
            </a:r>
            <a:r>
              <a:rPr lang="zh-CN" altLang="en-US" dirty="0" smtClean="0"/>
              <a:t> </a:t>
            </a:r>
            <a:r>
              <a:rPr lang="en-US" altLang="zh-CN" dirty="0" smtClean="0"/>
              <a:t>dependence and thus distorts the distribution of p-value under null hypothesis.</a:t>
            </a:r>
          </a:p>
          <a:p>
            <a:r>
              <a:rPr lang="en-US" altLang="zh-CN" dirty="0" smtClean="0"/>
              <a:t>Spatial</a:t>
            </a:r>
            <a:r>
              <a:rPr lang="zh-CN" altLang="en-US" dirty="0" smtClean="0"/>
              <a:t> </a:t>
            </a:r>
            <a:r>
              <a:rPr lang="en-US" altLang="zh-CN" dirty="0" smtClean="0"/>
              <a:t>Dependence</a:t>
            </a:r>
          </a:p>
          <a:p>
            <a:pPr lvl="1"/>
            <a:r>
              <a:rPr lang="en-US" altLang="zh-CN" dirty="0" smtClean="0"/>
              <a:t>Usually</a:t>
            </a:r>
            <a:r>
              <a:rPr lang="zh-CN" altLang="en-US" dirty="0" smtClean="0"/>
              <a:t> </a:t>
            </a:r>
            <a:r>
              <a:rPr lang="en-US" altLang="zh-CN" dirty="0" smtClean="0"/>
              <a:t>arising</a:t>
            </a:r>
            <a:r>
              <a:rPr lang="zh-CN" altLang="en-US" dirty="0" smtClean="0"/>
              <a:t> </a:t>
            </a:r>
            <a:r>
              <a:rPr lang="en-US" altLang="zh-CN" dirty="0" smtClean="0"/>
              <a:t>as</a:t>
            </a:r>
            <a:r>
              <a:rPr lang="zh-CN" altLang="en-US" dirty="0" smtClean="0"/>
              <a:t> </a:t>
            </a:r>
            <a:r>
              <a:rPr lang="en-US" altLang="zh-CN" dirty="0" smtClean="0"/>
              <a:t>dependence</a:t>
            </a:r>
            <a:r>
              <a:rPr lang="zh-CN" altLang="en-US" dirty="0" smtClean="0"/>
              <a:t> </a:t>
            </a:r>
            <a:r>
              <a:rPr lang="en-US" altLang="zh-CN" dirty="0" smtClean="0"/>
              <a:t>in</a:t>
            </a:r>
            <a:r>
              <a:rPr lang="zh-CN" altLang="en-US" dirty="0" smtClean="0"/>
              <a:t> </a:t>
            </a:r>
            <a:r>
              <a:rPr lang="en-US" altLang="zh-CN" dirty="0" smtClean="0"/>
              <a:t>the</a:t>
            </a:r>
            <a:r>
              <a:rPr lang="zh-CN" altLang="en-US" dirty="0" smtClean="0"/>
              <a:t> </a:t>
            </a:r>
            <a:r>
              <a:rPr lang="en-US" altLang="zh-CN" dirty="0" smtClean="0"/>
              <a:t>noise</a:t>
            </a:r>
            <a:r>
              <a:rPr lang="zh-CN" altLang="en-US" dirty="0" smtClean="0"/>
              <a:t> </a:t>
            </a:r>
            <a:r>
              <a:rPr lang="en-US" altLang="zh-CN" dirty="0" smtClean="0"/>
              <a:t>because</a:t>
            </a:r>
            <a:r>
              <a:rPr lang="zh-CN" altLang="en-US" dirty="0" smtClean="0"/>
              <a:t> </a:t>
            </a:r>
            <a:r>
              <a:rPr lang="en-US" altLang="zh-CN" dirty="0" smtClean="0"/>
              <a:t>of</a:t>
            </a:r>
            <a:r>
              <a:rPr lang="zh-CN" altLang="en-US" dirty="0" smtClean="0"/>
              <a:t> </a:t>
            </a:r>
            <a:r>
              <a:rPr lang="en-US" altLang="zh-CN" dirty="0" smtClean="0"/>
              <a:t>a</a:t>
            </a:r>
            <a:r>
              <a:rPr lang="zh-CN" altLang="en-US" dirty="0" smtClean="0"/>
              <a:t> </a:t>
            </a:r>
            <a:r>
              <a:rPr lang="en-US" altLang="zh-CN" dirty="0" smtClean="0"/>
              <a:t>structural</a:t>
            </a:r>
            <a:r>
              <a:rPr lang="zh-CN" altLang="en-US" dirty="0" smtClean="0"/>
              <a:t> </a:t>
            </a:r>
            <a:r>
              <a:rPr lang="en-US" altLang="zh-CN" dirty="0" smtClean="0"/>
              <a:t>relationship</a:t>
            </a:r>
            <a:r>
              <a:rPr lang="zh-CN" altLang="en-US" dirty="0" smtClean="0"/>
              <a:t> </a:t>
            </a:r>
            <a:r>
              <a:rPr lang="en-US" altLang="zh-CN" dirty="0" smtClean="0"/>
              <a:t>among</a:t>
            </a:r>
            <a:r>
              <a:rPr lang="zh-CN" altLang="en-US" dirty="0" smtClean="0"/>
              <a:t> </a:t>
            </a:r>
            <a:r>
              <a:rPr lang="en-US" altLang="zh-CN" dirty="0" smtClean="0"/>
              <a:t>the</a:t>
            </a:r>
            <a:r>
              <a:rPr lang="zh-CN" altLang="en-US" dirty="0" smtClean="0"/>
              <a:t> </a:t>
            </a:r>
            <a:r>
              <a:rPr lang="en-US" altLang="zh-CN" dirty="0" smtClean="0"/>
              <a:t>tests.</a:t>
            </a:r>
          </a:p>
          <a:p>
            <a:r>
              <a:rPr lang="en-US" altLang="zh-CN" dirty="0" smtClean="0"/>
              <a:t>Latent Structure</a:t>
            </a:r>
          </a:p>
          <a:p>
            <a:pPr lvl="1"/>
            <a:r>
              <a:rPr lang="en-US" altLang="zh-CN" dirty="0" smtClean="0"/>
              <a:t>A latent structure due to </a:t>
            </a:r>
            <a:r>
              <a:rPr lang="en-US" altLang="zh-CN" dirty="0" err="1" smtClean="0"/>
              <a:t>unmodeled</a:t>
            </a:r>
            <a:r>
              <a:rPr lang="en-US" altLang="zh-CN" dirty="0" smtClean="0"/>
              <a:t> factors that are are common among the multiple tests.</a:t>
            </a:r>
          </a:p>
        </p:txBody>
      </p:sp>
    </p:spTree>
    <p:extLst>
      <p:ext uri="{BB962C8B-B14F-4D97-AF65-F5344CB8AC3E}">
        <p14:creationId xmlns:p14="http://schemas.microsoft.com/office/powerpoint/2010/main" val="4015750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381640"/>
            <a:ext cx="849312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9pPr>
          </a:lstStyle>
          <a:p>
            <a:pPr algn="ctr"/>
            <a:r>
              <a:rPr lang="en-GB" sz="1500" b="1" dirty="0">
                <a:latin typeface="Arial" charset="0"/>
              </a:rPr>
              <a:t>Simulated examples of multiple testing dependence.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 y="5943504"/>
            <a:ext cx="9106560" cy="9432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942" y="1977328"/>
            <a:ext cx="8655721" cy="26369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076" name="Text Box 4"/>
          <p:cNvSpPr txBox="1">
            <a:spLocks noChangeArrowheads="1"/>
          </p:cNvSpPr>
          <p:nvPr/>
        </p:nvSpPr>
        <p:spPr bwMode="auto">
          <a:xfrm>
            <a:off x="671040" y="5972307"/>
            <a:ext cx="3918240" cy="309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100" b="1">
                <a:latin typeface="Arial" charset="0"/>
              </a:rPr>
              <a:t>Jeffrey T. Leek, and John D. Storey PNAS 2008;105:18718-18723</a:t>
            </a:r>
          </a:p>
        </p:txBody>
      </p:sp>
      <p:sp>
        <p:nvSpPr>
          <p:cNvPr id="3077" name="Text Box 5"/>
          <p:cNvSpPr txBox="1">
            <a:spLocks noChangeArrowheads="1"/>
          </p:cNvSpPr>
          <p:nvPr/>
        </p:nvSpPr>
        <p:spPr bwMode="auto">
          <a:xfrm>
            <a:off x="97920" y="6613175"/>
            <a:ext cx="493056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9pPr>
          </a:lstStyle>
          <a:p>
            <a:r>
              <a:rPr lang="en-GB" sz="900">
                <a:latin typeface="Arial" charset="0"/>
              </a:rPr>
              <a:t>©2008 by National Academy of Sciences</a:t>
            </a:r>
          </a:p>
        </p:txBody>
      </p:sp>
    </p:spTree>
    <p:extLst>
      <p:ext uri="{BB962C8B-B14F-4D97-AF65-F5344CB8AC3E}">
        <p14:creationId xmlns:p14="http://schemas.microsoft.com/office/powerpoint/2010/main" val="2671973545"/>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Multiple</a:t>
            </a:r>
            <a:r>
              <a:rPr lang="en-US" dirty="0" smtClean="0"/>
              <a:t> Testing Dependence and Heterogeneity</a:t>
            </a:r>
            <a:endParaRPr lang="en-US" dirty="0"/>
          </a:p>
        </p:txBody>
      </p:sp>
      <p:sp>
        <p:nvSpPr>
          <p:cNvPr id="3" name="Content Placeholder 2"/>
          <p:cNvSpPr>
            <a:spLocks noGrp="1"/>
          </p:cNvSpPr>
          <p:nvPr>
            <p:ph idx="1"/>
          </p:nvPr>
        </p:nvSpPr>
        <p:spPr/>
        <p:txBody>
          <a:bodyPr>
            <a:normAutofit/>
          </a:bodyPr>
          <a:lstStyle/>
          <a:p>
            <a:r>
              <a:rPr lang="en-US" dirty="0" smtClean="0"/>
              <a:t>A</a:t>
            </a:r>
            <a:r>
              <a:rPr lang="zh-CN" altLang="en-US" dirty="0" smtClean="0"/>
              <a:t> </a:t>
            </a:r>
            <a:r>
              <a:rPr lang="en-US" altLang="zh-CN" dirty="0" smtClean="0"/>
              <a:t>robust</a:t>
            </a:r>
            <a:r>
              <a:rPr lang="zh-CN" altLang="en-US" dirty="0" smtClean="0"/>
              <a:t> </a:t>
            </a:r>
            <a:r>
              <a:rPr lang="en-US" altLang="zh-CN" dirty="0" smtClean="0"/>
              <a:t>method</a:t>
            </a:r>
            <a:r>
              <a:rPr lang="zh-CN" altLang="en-US" dirty="0" smtClean="0"/>
              <a:t> </a:t>
            </a:r>
            <a:r>
              <a:rPr lang="en-US" altLang="zh-CN" dirty="0" smtClean="0"/>
              <a:t>for</a:t>
            </a:r>
            <a:r>
              <a:rPr lang="zh-CN" altLang="en-US" dirty="0" smtClean="0"/>
              <a:t> </a:t>
            </a:r>
            <a:r>
              <a:rPr lang="en-US" altLang="zh-CN" dirty="0" smtClean="0"/>
              <a:t>classification</a:t>
            </a:r>
            <a:r>
              <a:rPr lang="zh-CN" altLang="en-US" dirty="0" smtClean="0"/>
              <a:t> </a:t>
            </a:r>
            <a:r>
              <a:rPr lang="en-US" altLang="zh-CN" dirty="0" smtClean="0"/>
              <a:t>and</a:t>
            </a:r>
            <a:r>
              <a:rPr lang="zh-CN" altLang="en-US" dirty="0" smtClean="0"/>
              <a:t> </a:t>
            </a:r>
            <a:r>
              <a:rPr lang="en-US" altLang="zh-CN" dirty="0" smtClean="0"/>
              <a:t>regression</a:t>
            </a:r>
            <a:r>
              <a:rPr lang="zh-CN" altLang="en-US" dirty="0" smtClean="0"/>
              <a:t> </a:t>
            </a:r>
            <a:r>
              <a:rPr lang="en-US" altLang="zh-CN" dirty="0" smtClean="0"/>
              <a:t>on</a:t>
            </a:r>
            <a:r>
              <a:rPr lang="zh-CN" altLang="en-US" dirty="0" smtClean="0"/>
              <a:t> </a:t>
            </a:r>
            <a:r>
              <a:rPr lang="en-US" altLang="zh-CN" dirty="0" smtClean="0"/>
              <a:t>heterogeneity</a:t>
            </a:r>
            <a:r>
              <a:rPr lang="zh-CN" altLang="en-US" dirty="0" smtClean="0"/>
              <a:t> </a:t>
            </a:r>
            <a:r>
              <a:rPr lang="en-US" altLang="zh-CN" dirty="0" smtClean="0"/>
              <a:t>data</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evaluated</a:t>
            </a:r>
            <a:r>
              <a:rPr lang="zh-CN" altLang="en-US" dirty="0" smtClean="0"/>
              <a:t> </a:t>
            </a:r>
            <a:r>
              <a:rPr lang="en-US" altLang="zh-CN" dirty="0" smtClean="0"/>
              <a:t>under</a:t>
            </a:r>
            <a:r>
              <a:rPr lang="zh-CN" altLang="en-US" dirty="0" smtClean="0"/>
              <a:t> </a:t>
            </a:r>
            <a:r>
              <a:rPr lang="en-US" altLang="zh-CN" dirty="0" smtClean="0"/>
              <a:t>the</a:t>
            </a:r>
            <a:r>
              <a:rPr lang="zh-CN" altLang="en-US" dirty="0" smtClean="0"/>
              <a:t> </a:t>
            </a:r>
            <a:r>
              <a:rPr lang="en-US" altLang="zh-CN" dirty="0" smtClean="0"/>
              <a:t>context</a:t>
            </a:r>
            <a:r>
              <a:rPr lang="zh-CN" altLang="en-US" dirty="0" smtClean="0"/>
              <a:t> </a:t>
            </a:r>
            <a:r>
              <a:rPr lang="en-US" altLang="zh-CN" dirty="0" smtClean="0"/>
              <a:t>of</a:t>
            </a:r>
            <a:r>
              <a:rPr lang="zh-CN" altLang="en-US" dirty="0" smtClean="0"/>
              <a:t> </a:t>
            </a:r>
            <a:r>
              <a:rPr lang="en-US" altLang="zh-CN" dirty="0" smtClean="0"/>
              <a:t>the</a:t>
            </a:r>
            <a:r>
              <a:rPr lang="zh-CN" altLang="en-US" dirty="0" smtClean="0"/>
              <a:t> </a:t>
            </a:r>
            <a:r>
              <a:rPr lang="en-US" altLang="zh-CN" dirty="0" smtClean="0"/>
              <a:t>multiple</a:t>
            </a:r>
            <a:r>
              <a:rPr lang="zh-CN" altLang="en-US" dirty="0" smtClean="0"/>
              <a:t> </a:t>
            </a:r>
            <a:r>
              <a:rPr lang="en-US" altLang="zh-CN" dirty="0" smtClean="0"/>
              <a:t>tests</a:t>
            </a:r>
            <a:r>
              <a:rPr lang="zh-CN" altLang="en-US" dirty="0" smtClean="0"/>
              <a:t> </a:t>
            </a:r>
            <a:r>
              <a:rPr lang="en-US" altLang="zh-CN" dirty="0" smtClean="0"/>
              <a:t>with</a:t>
            </a:r>
            <a:r>
              <a:rPr lang="zh-CN" altLang="en-US" dirty="0" smtClean="0"/>
              <a:t> </a:t>
            </a:r>
            <a:r>
              <a:rPr lang="en-US" altLang="zh-CN" dirty="0" smtClean="0"/>
              <a:t>dependence.</a:t>
            </a:r>
          </a:p>
          <a:p>
            <a:r>
              <a:rPr lang="en-US" dirty="0" smtClean="0"/>
              <a:t>Leek</a:t>
            </a:r>
            <a:r>
              <a:rPr lang="zh-CN" altLang="en-US" dirty="0" smtClean="0"/>
              <a:t> </a:t>
            </a:r>
            <a:r>
              <a:rPr lang="en-US" altLang="zh-CN" dirty="0" smtClean="0"/>
              <a:t>(2007)</a:t>
            </a:r>
            <a:r>
              <a:rPr lang="zh-CN" altLang="en-US" dirty="0" smtClean="0"/>
              <a:t> </a:t>
            </a:r>
            <a:r>
              <a:rPr lang="en-US" altLang="zh-CN" dirty="0" smtClean="0"/>
              <a:t>proposed</a:t>
            </a:r>
            <a:r>
              <a:rPr lang="zh-CN" altLang="en-US" dirty="0" smtClean="0"/>
              <a:t> </a:t>
            </a:r>
            <a:r>
              <a:rPr lang="en-US" altLang="zh-CN" dirty="0" smtClean="0"/>
              <a:t>Surrogate</a:t>
            </a:r>
            <a:r>
              <a:rPr lang="zh-CN" altLang="en-US" dirty="0" smtClean="0"/>
              <a:t> </a:t>
            </a:r>
            <a:r>
              <a:rPr lang="en-US" altLang="zh-CN" dirty="0" smtClean="0"/>
              <a:t>Variable</a:t>
            </a:r>
            <a:r>
              <a:rPr lang="zh-CN" altLang="en-US" dirty="0" smtClean="0"/>
              <a:t> </a:t>
            </a:r>
            <a:r>
              <a:rPr lang="en-US" altLang="zh-CN" dirty="0" smtClean="0"/>
              <a:t>Analysis</a:t>
            </a:r>
            <a:r>
              <a:rPr lang="zh-CN" altLang="en-US" dirty="0" smtClean="0"/>
              <a:t> </a:t>
            </a:r>
            <a:r>
              <a:rPr lang="en-US" altLang="zh-CN" dirty="0" smtClean="0"/>
              <a:t>(SVA)</a:t>
            </a:r>
            <a:r>
              <a:rPr lang="zh-CN" altLang="en-US" dirty="0" smtClean="0"/>
              <a:t> </a:t>
            </a:r>
            <a:r>
              <a:rPr lang="en-US" altLang="zh-CN" dirty="0" smtClean="0"/>
              <a:t>to</a:t>
            </a:r>
            <a:r>
              <a:rPr lang="zh-CN" altLang="en-US" dirty="0" smtClean="0"/>
              <a:t> </a:t>
            </a:r>
            <a:r>
              <a:rPr lang="en-US" altLang="zh-CN" dirty="0" smtClean="0"/>
              <a:t>estimate</a:t>
            </a:r>
            <a:r>
              <a:rPr lang="zh-CN" altLang="en-US" dirty="0" smtClean="0"/>
              <a:t> </a:t>
            </a:r>
            <a:r>
              <a:rPr lang="en-US" altLang="zh-CN" dirty="0" smtClean="0"/>
              <a:t>G</a:t>
            </a:r>
            <a:r>
              <a:rPr lang="zh-CN" altLang="en-US" dirty="0" smtClean="0"/>
              <a:t> </a:t>
            </a:r>
            <a:r>
              <a:rPr lang="en-US" altLang="zh-CN" dirty="0" smtClean="0"/>
              <a:t>in</a:t>
            </a:r>
            <a:r>
              <a:rPr lang="zh-CN" altLang="en-US" dirty="0" smtClean="0"/>
              <a:t> </a:t>
            </a:r>
            <a:r>
              <a:rPr lang="en-US" altLang="zh-CN" dirty="0" smtClean="0"/>
              <a:t>practice.</a:t>
            </a:r>
            <a:r>
              <a:rPr lang="zh-CN" altLang="en-US" dirty="0" smtClean="0"/>
              <a:t> </a:t>
            </a:r>
            <a:endParaRPr lang="en-US" altLang="zh-CN" dirty="0" smtClean="0"/>
          </a:p>
          <a:p>
            <a:pPr lvl="1"/>
            <a:r>
              <a:rPr lang="en-US" altLang="zh-CN" dirty="0" smtClean="0"/>
              <a:t>The</a:t>
            </a:r>
            <a:r>
              <a:rPr lang="zh-CN" altLang="en-US" dirty="0" smtClean="0"/>
              <a:t> </a:t>
            </a:r>
            <a:r>
              <a:rPr lang="en-US" altLang="zh-CN" dirty="0" smtClean="0"/>
              <a:t>SVA</a:t>
            </a:r>
            <a:r>
              <a:rPr lang="zh-CN" altLang="en-US" dirty="0" smtClean="0"/>
              <a:t> </a:t>
            </a:r>
            <a:r>
              <a:rPr lang="en-US" altLang="zh-CN" dirty="0" smtClean="0"/>
              <a:t>works</a:t>
            </a:r>
            <a:r>
              <a:rPr lang="zh-CN" altLang="en-US" dirty="0" smtClean="0"/>
              <a:t> </a:t>
            </a:r>
            <a:r>
              <a:rPr lang="en-US" altLang="zh-CN" dirty="0" smtClean="0"/>
              <a:t>pretty</a:t>
            </a:r>
            <a:r>
              <a:rPr lang="zh-CN" altLang="en-US" dirty="0" smtClean="0"/>
              <a:t> </a:t>
            </a:r>
            <a:r>
              <a:rPr lang="en-US" altLang="zh-CN" dirty="0" smtClean="0"/>
              <a:t>well</a:t>
            </a:r>
            <a:r>
              <a:rPr lang="zh-CN" altLang="en-US" dirty="0" smtClean="0"/>
              <a:t> </a:t>
            </a:r>
            <a:r>
              <a:rPr lang="en-US" altLang="zh-CN" dirty="0" smtClean="0"/>
              <a:t>when</a:t>
            </a:r>
            <a:r>
              <a:rPr lang="zh-CN" altLang="en-US" dirty="0" smtClean="0"/>
              <a:t> </a:t>
            </a:r>
            <a:r>
              <a:rPr lang="en-US" altLang="zh-CN" dirty="0" smtClean="0"/>
              <a:t>the</a:t>
            </a:r>
            <a:r>
              <a:rPr lang="zh-CN" altLang="en-US" dirty="0" smtClean="0"/>
              <a:t> </a:t>
            </a:r>
            <a:r>
              <a:rPr lang="en-US" altLang="zh-CN" dirty="0" err="1" smtClean="0"/>
              <a:t>unmodeled</a:t>
            </a:r>
            <a:r>
              <a:rPr lang="zh-CN" altLang="en-US" dirty="0" smtClean="0"/>
              <a:t> </a:t>
            </a:r>
            <a:r>
              <a:rPr lang="en-US" altLang="zh-CN" dirty="0" smtClean="0"/>
              <a:t>factor</a:t>
            </a:r>
            <a:r>
              <a:rPr lang="zh-CN" altLang="en-US" dirty="0" smtClean="0"/>
              <a:t> </a:t>
            </a:r>
            <a:r>
              <a:rPr lang="en-US" altLang="zh-CN" dirty="0" smtClean="0"/>
              <a:t>is</a:t>
            </a:r>
            <a:r>
              <a:rPr lang="zh-CN" altLang="en-US" dirty="0" smtClean="0"/>
              <a:t> </a:t>
            </a:r>
            <a:r>
              <a:rPr lang="en-US" altLang="zh-CN" dirty="0" smtClean="0"/>
              <a:t>independent</a:t>
            </a:r>
            <a:r>
              <a:rPr lang="zh-CN" altLang="en-US" dirty="0" smtClean="0"/>
              <a:t> </a:t>
            </a:r>
            <a:r>
              <a:rPr lang="en-US" altLang="zh-CN" dirty="0" smtClean="0"/>
              <a:t>with</a:t>
            </a:r>
            <a:r>
              <a:rPr lang="zh-CN" altLang="en-US" dirty="0" smtClean="0"/>
              <a:t> </a:t>
            </a:r>
            <a:r>
              <a:rPr lang="en-US" altLang="zh-CN" dirty="0" smtClean="0"/>
              <a:t>the</a:t>
            </a:r>
            <a:r>
              <a:rPr lang="zh-CN" altLang="en-US" dirty="0" smtClean="0"/>
              <a:t> </a:t>
            </a:r>
            <a:r>
              <a:rPr lang="en-US" altLang="zh-CN" dirty="0" smtClean="0"/>
              <a:t>modeled</a:t>
            </a:r>
            <a:r>
              <a:rPr lang="zh-CN" altLang="en-US" dirty="0" smtClean="0"/>
              <a:t> </a:t>
            </a:r>
            <a:r>
              <a:rPr lang="en-US" altLang="zh-CN" dirty="0" smtClean="0"/>
              <a:t>factors.</a:t>
            </a:r>
            <a:endParaRPr lang="en-US" dirty="0"/>
          </a:p>
        </p:txBody>
      </p:sp>
    </p:spTree>
    <p:extLst>
      <p:ext uri="{BB962C8B-B14F-4D97-AF65-F5344CB8AC3E}">
        <p14:creationId xmlns:p14="http://schemas.microsoft.com/office/powerpoint/2010/main" val="380429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t>
            </a:r>
            <a:r>
              <a:rPr lang="zh-CN" altLang="en-US" dirty="0" smtClean="0"/>
              <a:t> </a:t>
            </a:r>
            <a:r>
              <a:rPr lang="en-US" altLang="zh-CN" dirty="0" smtClean="0"/>
              <a:t>potential</a:t>
            </a:r>
            <a:r>
              <a:rPr lang="zh-CN" altLang="en-US" dirty="0" smtClean="0"/>
              <a:t> </a:t>
            </a:r>
            <a:r>
              <a:rPr lang="en-US" altLang="zh-CN" dirty="0" smtClean="0"/>
              <a:t>problem</a:t>
            </a:r>
            <a:r>
              <a:rPr lang="zh-CN" altLang="en-US" dirty="0" smtClean="0"/>
              <a:t> </a:t>
            </a:r>
            <a:r>
              <a:rPr lang="en-US" altLang="zh-CN" dirty="0" smtClean="0"/>
              <a:t>in</a:t>
            </a:r>
            <a:r>
              <a:rPr lang="zh-CN" altLang="en-US" dirty="0" smtClean="0"/>
              <a:t> </a:t>
            </a:r>
            <a:r>
              <a:rPr lang="en-US" altLang="zh-CN" dirty="0" smtClean="0"/>
              <a:t>the</a:t>
            </a:r>
            <a:r>
              <a:rPr lang="zh-CN" altLang="en-US" dirty="0" smtClean="0"/>
              <a:t> </a:t>
            </a:r>
            <a:r>
              <a:rPr lang="en-US" altLang="zh-CN" dirty="0" smtClean="0"/>
              <a:t>SVA</a:t>
            </a:r>
            <a:endParaRPr lang="en-US" dirty="0"/>
          </a:p>
        </p:txBody>
      </p:sp>
      <p:sp>
        <p:nvSpPr>
          <p:cNvPr id="3" name="Content Placeholder 2"/>
          <p:cNvSpPr>
            <a:spLocks noGrp="1"/>
          </p:cNvSpPr>
          <p:nvPr>
            <p:ph idx="1"/>
          </p:nvPr>
        </p:nvSpPr>
        <p:spPr/>
        <p:txBody>
          <a:bodyPr/>
          <a:lstStyle/>
          <a:p>
            <a:r>
              <a:rPr lang="en-US" dirty="0" smtClean="0"/>
              <a:t>When</a:t>
            </a:r>
            <a:r>
              <a:rPr lang="zh-CN" altLang="en-US" dirty="0" smtClean="0"/>
              <a:t> </a:t>
            </a:r>
            <a:r>
              <a:rPr lang="en-US" altLang="zh-CN" dirty="0" smtClean="0"/>
              <a:t>the</a:t>
            </a:r>
            <a:r>
              <a:rPr lang="zh-CN" altLang="en-US" dirty="0" smtClean="0"/>
              <a:t> </a:t>
            </a:r>
            <a:r>
              <a:rPr lang="en-US" altLang="zh-CN" dirty="0" smtClean="0"/>
              <a:t>data</a:t>
            </a:r>
            <a:r>
              <a:rPr lang="zh-CN" altLang="en-US" dirty="0" smtClean="0"/>
              <a:t> </a:t>
            </a:r>
            <a:r>
              <a:rPr lang="en-US" altLang="zh-CN" dirty="0" smtClean="0"/>
              <a:t>does</a:t>
            </a:r>
            <a:r>
              <a:rPr lang="zh-CN" altLang="en-US" dirty="0" smtClean="0"/>
              <a:t> </a:t>
            </a:r>
            <a:r>
              <a:rPr lang="en-US" altLang="zh-CN" dirty="0" smtClean="0"/>
              <a:t>not</a:t>
            </a:r>
            <a:r>
              <a:rPr lang="zh-CN" altLang="en-US" dirty="0" smtClean="0"/>
              <a:t> </a:t>
            </a:r>
            <a:r>
              <a:rPr lang="en-US" altLang="zh-CN" dirty="0" smtClean="0"/>
              <a:t>contains</a:t>
            </a:r>
            <a:r>
              <a:rPr lang="zh-CN" altLang="en-US" dirty="0" smtClean="0"/>
              <a:t> </a:t>
            </a:r>
            <a:r>
              <a:rPr lang="en-US" altLang="zh-CN" dirty="0" smtClean="0"/>
              <a:t>the</a:t>
            </a:r>
            <a:r>
              <a:rPr lang="zh-CN" altLang="en-US" dirty="0" smtClean="0"/>
              <a:t> </a:t>
            </a:r>
            <a:r>
              <a:rPr lang="en-US" altLang="zh-CN" dirty="0" smtClean="0"/>
              <a:t>rows</a:t>
            </a:r>
            <a:r>
              <a:rPr lang="zh-CN" altLang="en-US" dirty="0" smtClean="0"/>
              <a:t> </a:t>
            </a:r>
            <a:r>
              <a:rPr lang="en-US" altLang="zh-CN" dirty="0" smtClean="0"/>
              <a:t>which</a:t>
            </a:r>
            <a:r>
              <a:rPr lang="zh-CN" altLang="en-US" dirty="0" smtClean="0"/>
              <a:t> </a:t>
            </a:r>
            <a:r>
              <a:rPr lang="en-US" altLang="zh-CN" dirty="0" smtClean="0"/>
              <a:t>are</a:t>
            </a:r>
            <a:r>
              <a:rPr lang="zh-CN" altLang="en-US" dirty="0" smtClean="0"/>
              <a:t> </a:t>
            </a:r>
            <a:r>
              <a:rPr lang="en-US" altLang="zh-CN" dirty="0" smtClean="0"/>
              <a:t>only</a:t>
            </a:r>
            <a:r>
              <a:rPr lang="zh-CN" altLang="en-US" dirty="0" smtClean="0"/>
              <a:t> </a:t>
            </a:r>
            <a:r>
              <a:rPr lang="en-US" altLang="zh-CN" dirty="0" smtClean="0"/>
              <a:t>effected</a:t>
            </a:r>
            <a:r>
              <a:rPr lang="zh-CN" altLang="en-US" dirty="0" smtClean="0"/>
              <a:t> </a:t>
            </a:r>
            <a:r>
              <a:rPr lang="en-US" altLang="zh-CN" dirty="0" smtClean="0"/>
              <a:t>by</a:t>
            </a:r>
            <a:r>
              <a:rPr lang="zh-CN" altLang="en-US" dirty="0" smtClean="0"/>
              <a:t> </a:t>
            </a:r>
            <a:r>
              <a:rPr lang="en-US" altLang="zh-CN" dirty="0" smtClean="0"/>
              <a:t>the</a:t>
            </a:r>
            <a:r>
              <a:rPr lang="zh-CN" altLang="en-US" dirty="0" smtClean="0"/>
              <a:t> </a:t>
            </a:r>
            <a:r>
              <a:rPr lang="en-US" altLang="zh-CN" dirty="0" smtClean="0"/>
              <a:t>batches</a:t>
            </a:r>
            <a:r>
              <a:rPr lang="zh-CN" altLang="en-US" dirty="0" smtClean="0"/>
              <a:t> </a:t>
            </a:r>
            <a:r>
              <a:rPr lang="en-US" altLang="zh-CN" dirty="0" smtClean="0"/>
              <a:t>(</a:t>
            </a:r>
            <a:r>
              <a:rPr lang="en-US" altLang="zh-CN" dirty="0" err="1" smtClean="0"/>
              <a:t>unmodeled</a:t>
            </a:r>
            <a:r>
              <a:rPr lang="zh-CN" altLang="en-US" dirty="0" smtClean="0"/>
              <a:t> </a:t>
            </a:r>
            <a:r>
              <a:rPr lang="en-US" altLang="zh-CN" dirty="0" smtClean="0"/>
              <a:t>factors),</a:t>
            </a:r>
            <a:r>
              <a:rPr lang="zh-CN" altLang="en-US" dirty="0" smtClean="0"/>
              <a:t> </a:t>
            </a:r>
            <a:r>
              <a:rPr lang="en-US" altLang="zh-CN" dirty="0" smtClean="0"/>
              <a:t>SVA</a:t>
            </a:r>
            <a:r>
              <a:rPr lang="zh-CN" altLang="en-US" dirty="0" smtClean="0"/>
              <a:t> </a:t>
            </a:r>
            <a:r>
              <a:rPr lang="en-US" altLang="zh-CN" dirty="0" smtClean="0"/>
              <a:t>performs</a:t>
            </a:r>
            <a:r>
              <a:rPr lang="zh-CN" altLang="en-US" dirty="0" smtClean="0"/>
              <a:t> </a:t>
            </a:r>
            <a:r>
              <a:rPr lang="en-US" altLang="zh-CN" dirty="0" smtClean="0"/>
              <a:t>very</a:t>
            </a:r>
            <a:r>
              <a:rPr lang="zh-CN" altLang="en-US" dirty="0" smtClean="0"/>
              <a:t> </a:t>
            </a:r>
            <a:r>
              <a:rPr lang="en-US" altLang="zh-CN" dirty="0" smtClean="0"/>
              <a:t>pool.</a:t>
            </a:r>
            <a:endParaRPr lang="en-US" dirty="0"/>
          </a:p>
        </p:txBody>
      </p:sp>
    </p:spTree>
    <p:extLst>
      <p:ext uri="{BB962C8B-B14F-4D97-AF65-F5344CB8AC3E}">
        <p14:creationId xmlns:p14="http://schemas.microsoft.com/office/powerpoint/2010/main" val="1251177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a:t>
            </a:r>
            <a:r>
              <a:rPr lang="zh-CN" altLang="en-US" dirty="0" smtClean="0"/>
              <a:t> </a:t>
            </a:r>
            <a:r>
              <a:rPr lang="en-US" altLang="zh-CN" dirty="0" smtClean="0"/>
              <a:t>Data</a:t>
            </a:r>
            <a:r>
              <a:rPr lang="zh-CN" altLang="en-US" dirty="0" smtClean="0"/>
              <a:t> </a:t>
            </a:r>
            <a:r>
              <a:rPr lang="en-US" altLang="zh-CN" dirty="0" smtClean="0"/>
              <a:t>1</a:t>
            </a:r>
            <a:endParaRPr lang="en-US" dirty="0"/>
          </a:p>
        </p:txBody>
      </p:sp>
      <p:pic>
        <p:nvPicPr>
          <p:cNvPr id="4" name="Content Placeholder 3" descr="angle_sv_bv_2.pdf"/>
          <p:cNvPicPr>
            <a:picLocks noGrp="1" noChangeAspect="1"/>
          </p:cNvPicPr>
          <p:nvPr>
            <p:ph idx="1"/>
          </p:nvPr>
        </p:nvPicPr>
        <p:blipFill rotWithShape="1">
          <a:blip r:embed="rId2">
            <a:extLst>
              <a:ext uri="{28A0092B-C50C-407E-A947-70E740481C1C}">
                <a14:useLocalDpi xmlns:a14="http://schemas.microsoft.com/office/drawing/2010/main" val="0"/>
              </a:ext>
            </a:extLst>
          </a:blip>
          <a:srcRect l="-9086" r="-5740"/>
          <a:stretch/>
        </p:blipFill>
        <p:spPr>
          <a:xfrm>
            <a:off x="1897776" y="1600200"/>
            <a:ext cx="5196989" cy="4525963"/>
          </a:xfrm>
        </p:spPr>
      </p:pic>
    </p:spTree>
    <p:extLst>
      <p:ext uri="{BB962C8B-B14F-4D97-AF65-F5344CB8AC3E}">
        <p14:creationId xmlns:p14="http://schemas.microsoft.com/office/powerpoint/2010/main" val="124715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a:t>
            </a:r>
            <a:r>
              <a:rPr lang="zh-CN" altLang="en-US" dirty="0" smtClean="0"/>
              <a:t> </a:t>
            </a:r>
            <a:r>
              <a:rPr lang="en-US" altLang="zh-CN" dirty="0" smtClean="0"/>
              <a:t>Data</a:t>
            </a:r>
            <a:r>
              <a:rPr lang="zh-CN" altLang="en-US" dirty="0" smtClean="0"/>
              <a:t> </a:t>
            </a:r>
            <a:r>
              <a:rPr lang="en-US" altLang="zh-CN" dirty="0" smtClean="0"/>
              <a:t>2</a:t>
            </a:r>
            <a:endParaRPr lang="en-US" dirty="0"/>
          </a:p>
        </p:txBody>
      </p:sp>
      <p:pic>
        <p:nvPicPr>
          <p:cNvPr id="4" name="Content Placeholder 3" descr="angle_sv_bv_3.pdf"/>
          <p:cNvPicPr>
            <a:picLocks noGrp="1" noChangeAspect="1"/>
          </p:cNvPicPr>
          <p:nvPr>
            <p:ph idx="1"/>
          </p:nvPr>
        </p:nvPicPr>
        <p:blipFill>
          <a:blip r:embed="rId2">
            <a:extLst>
              <a:ext uri="{28A0092B-C50C-407E-A947-70E740481C1C}">
                <a14:useLocalDpi xmlns:a14="http://schemas.microsoft.com/office/drawing/2010/main" val="0"/>
              </a:ext>
            </a:extLst>
          </a:blip>
          <a:srcRect l="-40915" r="-40915"/>
          <a:stretch>
            <a:fillRect/>
          </a:stretch>
        </p:blipFill>
        <p:spPr/>
      </p:pic>
    </p:spTree>
    <p:extLst>
      <p:ext uri="{BB962C8B-B14F-4D97-AF65-F5344CB8AC3E}">
        <p14:creationId xmlns:p14="http://schemas.microsoft.com/office/powerpoint/2010/main" val="257047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a:t>
            </a:r>
            <a:r>
              <a:rPr lang="en-US" dirty="0" smtClean="0"/>
              <a:t> Test</a:t>
            </a:r>
            <a:endParaRPr lang="en-US" dirty="0"/>
          </a:p>
        </p:txBody>
      </p:sp>
      <p:sp>
        <p:nvSpPr>
          <p:cNvPr id="3" name="Content Placeholder 2"/>
          <p:cNvSpPr>
            <a:spLocks noGrp="1"/>
          </p:cNvSpPr>
          <p:nvPr>
            <p:ph idx="1"/>
          </p:nvPr>
        </p:nvSpPr>
        <p:spPr>
          <a:xfrm>
            <a:off x="457199" y="1600200"/>
            <a:ext cx="8229601" cy="4525963"/>
          </a:xfrm>
        </p:spPr>
        <p:txBody>
          <a:bodyPr>
            <a:normAutofit/>
          </a:bodyPr>
          <a:lstStyle/>
          <a:p>
            <a:r>
              <a:rPr lang="en-US" sz="2400" dirty="0" smtClean="0"/>
              <a:t>One</a:t>
            </a:r>
            <a:r>
              <a:rPr lang="en-US" sz="2400" dirty="0" smtClean="0"/>
              <a:t> null hypothesis: H</a:t>
            </a:r>
            <a:r>
              <a:rPr lang="en-US" altLang="zh-CN" sz="2400" baseline="-25000" dirty="0" smtClean="0"/>
              <a:t>0</a:t>
            </a:r>
            <a:endParaRPr lang="en-US" altLang="zh-CN" sz="2400" dirty="0" smtClean="0"/>
          </a:p>
          <a:p>
            <a:r>
              <a:rPr lang="en-US" sz="2400" dirty="0" smtClean="0"/>
              <a:t>Test</a:t>
            </a:r>
            <a:r>
              <a:rPr lang="zh-CN" altLang="en-US" sz="2400" dirty="0" smtClean="0"/>
              <a:t> </a:t>
            </a:r>
            <a:r>
              <a:rPr lang="en-US" altLang="zh-CN" sz="2400" dirty="0" smtClean="0"/>
              <a:t>statistics:</a:t>
            </a:r>
            <a:r>
              <a:rPr lang="zh-CN" altLang="en-US" sz="2400" dirty="0" smtClean="0"/>
              <a:t> </a:t>
            </a:r>
            <a:r>
              <a:rPr lang="en-US" altLang="zh-CN" sz="2400" dirty="0" smtClean="0"/>
              <a:t>Y</a:t>
            </a:r>
          </a:p>
          <a:p>
            <a:r>
              <a:rPr lang="en-US" sz="2400" dirty="0" smtClean="0"/>
              <a:t>Corresponding</a:t>
            </a:r>
            <a:r>
              <a:rPr lang="zh-CN" altLang="en-US" sz="2400" dirty="0" smtClean="0"/>
              <a:t> </a:t>
            </a:r>
            <a:r>
              <a:rPr lang="en-US" altLang="zh-CN" sz="2400" dirty="0" smtClean="0"/>
              <a:t>p-value:</a:t>
            </a:r>
            <a:r>
              <a:rPr lang="zh-CN" altLang="en-US" sz="2400" dirty="0" smtClean="0"/>
              <a:t> </a:t>
            </a:r>
            <a:r>
              <a:rPr lang="en-US" altLang="zh-CN" sz="2400" dirty="0" smtClean="0"/>
              <a:t>P</a:t>
            </a:r>
          </a:p>
          <a:p>
            <a:pPr lvl="1"/>
            <a:r>
              <a:rPr lang="en-US" sz="2000" dirty="0" smtClean="0"/>
              <a:t>Reject</a:t>
            </a:r>
            <a:r>
              <a:rPr lang="zh-CN" altLang="en-US" sz="2000" dirty="0" smtClean="0"/>
              <a:t> </a:t>
            </a:r>
            <a:r>
              <a:rPr lang="en-US" altLang="zh-CN" sz="2000" dirty="0" smtClean="0"/>
              <a:t>H</a:t>
            </a:r>
            <a:r>
              <a:rPr lang="en-US" altLang="zh-CN" sz="2000" baseline="-25000" dirty="0" smtClean="0"/>
              <a:t>0</a:t>
            </a:r>
            <a:r>
              <a:rPr lang="zh-CN" altLang="en-US" sz="2000" dirty="0" smtClean="0"/>
              <a:t> </a:t>
            </a:r>
            <a:r>
              <a:rPr lang="en-US" altLang="zh-CN" sz="2000" dirty="0" smtClean="0"/>
              <a:t>when</a:t>
            </a:r>
            <a:r>
              <a:rPr lang="zh-CN" altLang="en-US" sz="2000" dirty="0" smtClean="0"/>
              <a:t> </a:t>
            </a:r>
            <a:r>
              <a:rPr lang="en-US" altLang="zh-CN" sz="2000" dirty="0" smtClean="0"/>
              <a:t>P</a:t>
            </a:r>
            <a:r>
              <a:rPr lang="zh-CN" altLang="en-US" sz="2000" dirty="0" smtClean="0"/>
              <a:t> </a:t>
            </a:r>
            <a:r>
              <a:rPr lang="en-US" altLang="zh-CN" sz="2000" dirty="0" smtClean="0"/>
              <a:t>&lt;</a:t>
            </a:r>
            <a:r>
              <a:rPr lang="zh-CN" altLang="en-US" sz="2000" dirty="0" smtClean="0"/>
              <a:t> </a:t>
            </a:r>
            <a:r>
              <a:rPr lang="en-US" sz="2000" dirty="0"/>
              <a:t>α</a:t>
            </a:r>
            <a:endParaRPr lang="en-US" altLang="zh-CN" sz="2000" dirty="0" smtClean="0"/>
          </a:p>
          <a:p>
            <a:pPr lvl="1"/>
            <a:r>
              <a:rPr lang="en-US" sz="2000" dirty="0" smtClean="0"/>
              <a:t>Control</a:t>
            </a:r>
            <a:r>
              <a:rPr lang="zh-CN" altLang="en-US" sz="2000" dirty="0" smtClean="0"/>
              <a:t> </a:t>
            </a:r>
            <a:r>
              <a:rPr lang="en-US" altLang="zh-CN" sz="2000" dirty="0" smtClean="0"/>
              <a:t>the</a:t>
            </a:r>
            <a:r>
              <a:rPr lang="zh-CN" altLang="en-US" sz="2000" dirty="0" smtClean="0"/>
              <a:t> </a:t>
            </a:r>
            <a:r>
              <a:rPr lang="en-US" altLang="zh-CN" sz="2000" dirty="0"/>
              <a:t>T</a:t>
            </a:r>
            <a:r>
              <a:rPr lang="en-US" altLang="zh-CN" sz="2000" dirty="0" smtClean="0"/>
              <a:t>ype</a:t>
            </a:r>
            <a:r>
              <a:rPr lang="zh-CN" altLang="en-US" sz="2000" dirty="0" smtClean="0"/>
              <a:t> </a:t>
            </a:r>
            <a:r>
              <a:rPr lang="en-US" altLang="zh-CN" sz="2000" dirty="0" smtClean="0"/>
              <a:t>I</a:t>
            </a:r>
            <a:r>
              <a:rPr lang="zh-CN" altLang="en-US" sz="2000" dirty="0" smtClean="0"/>
              <a:t> </a:t>
            </a:r>
            <a:r>
              <a:rPr lang="en-US" altLang="zh-CN" sz="2000" dirty="0" smtClean="0"/>
              <a:t>as</a:t>
            </a:r>
            <a:r>
              <a:rPr lang="zh-CN" altLang="en-US" sz="2000" dirty="0" smtClean="0"/>
              <a:t> </a:t>
            </a:r>
            <a:r>
              <a:rPr lang="en-US" sz="2000" dirty="0" smtClean="0"/>
              <a:t>α</a:t>
            </a:r>
            <a:r>
              <a:rPr lang="en-US" sz="2000" dirty="0" smtClean="0"/>
              <a:t> </a:t>
            </a:r>
            <a:r>
              <a:rPr lang="en-US" altLang="zh-CN" sz="2000" dirty="0" smtClean="0"/>
              <a:t>while</a:t>
            </a:r>
            <a:r>
              <a:rPr lang="zh-CN" altLang="en-US" sz="2000" dirty="0" smtClean="0"/>
              <a:t> </a:t>
            </a:r>
            <a:r>
              <a:rPr lang="en-US" altLang="zh-CN" sz="2000" dirty="0" smtClean="0"/>
              <a:t>achieving</a:t>
            </a:r>
            <a:r>
              <a:rPr lang="zh-CN" altLang="en-US" sz="2000" dirty="0" smtClean="0"/>
              <a:t> </a:t>
            </a:r>
            <a:r>
              <a:rPr lang="en-US" altLang="zh-CN" sz="2000" dirty="0" smtClean="0"/>
              <a:t>a</a:t>
            </a:r>
            <a:r>
              <a:rPr lang="zh-CN" altLang="en-US" sz="2000" dirty="0" smtClean="0"/>
              <a:t> </a:t>
            </a:r>
            <a:r>
              <a:rPr lang="en-US" altLang="zh-CN" sz="2000" dirty="0" smtClean="0"/>
              <a:t>desirable</a:t>
            </a:r>
            <a:r>
              <a:rPr lang="zh-CN" altLang="en-US" sz="2000" dirty="0" smtClean="0"/>
              <a:t> </a:t>
            </a:r>
            <a:r>
              <a:rPr lang="en-US" altLang="zh-CN" sz="2000" dirty="0" smtClean="0"/>
              <a:t>Type</a:t>
            </a:r>
            <a:r>
              <a:rPr lang="zh-CN" altLang="en-US" sz="2000" dirty="0" smtClean="0"/>
              <a:t> </a:t>
            </a:r>
            <a:r>
              <a:rPr lang="en-US" altLang="zh-CN" sz="2000" dirty="0" smtClean="0"/>
              <a:t>II</a:t>
            </a:r>
            <a:r>
              <a:rPr lang="zh-CN" altLang="en-US" sz="2000" dirty="0" smtClean="0"/>
              <a:t> </a:t>
            </a:r>
            <a:r>
              <a:rPr lang="en-US" altLang="zh-CN" sz="2000" dirty="0" smtClean="0"/>
              <a:t>error</a:t>
            </a:r>
            <a:r>
              <a:rPr lang="zh-CN" altLang="en-US" sz="2000" dirty="0" smtClean="0"/>
              <a:t> </a:t>
            </a:r>
            <a:r>
              <a:rPr lang="en-US" altLang="zh-CN" sz="2000" dirty="0" smtClean="0"/>
              <a:t>for</a:t>
            </a:r>
            <a:r>
              <a:rPr lang="zh-CN" altLang="en-US" sz="2000" dirty="0" smtClean="0"/>
              <a:t> </a:t>
            </a:r>
            <a:r>
              <a:rPr lang="en-US" altLang="zh-CN" sz="2000" dirty="0" smtClean="0"/>
              <a:t>relevant</a:t>
            </a:r>
            <a:r>
              <a:rPr lang="zh-CN" altLang="en-US" sz="2000" dirty="0" smtClean="0"/>
              <a:t> </a:t>
            </a:r>
            <a:r>
              <a:rPr lang="en-US" altLang="zh-CN" sz="2000" dirty="0" smtClean="0"/>
              <a:t>alternatives</a:t>
            </a:r>
            <a:endParaRPr lang="en-US" sz="2000" dirty="0"/>
          </a:p>
        </p:txBody>
      </p:sp>
      <p:pic>
        <p:nvPicPr>
          <p:cNvPr id="4" name="Picture 3" descr="error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913" y="3921153"/>
            <a:ext cx="4364887" cy="2896817"/>
          </a:xfrm>
          <a:prstGeom prst="rect">
            <a:avLst/>
          </a:prstGeom>
        </p:spPr>
      </p:pic>
    </p:spTree>
    <p:extLst>
      <p:ext uri="{BB962C8B-B14F-4D97-AF65-F5344CB8AC3E}">
        <p14:creationId xmlns:p14="http://schemas.microsoft.com/office/powerpoint/2010/main" val="135323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a:t>
            </a:r>
            <a:r>
              <a:rPr lang="zh-CN" altLang="en-US" dirty="0" smtClean="0"/>
              <a:t> </a:t>
            </a:r>
            <a:r>
              <a:rPr lang="en-US" altLang="zh-CN" dirty="0" smtClean="0"/>
              <a:t>Test</a:t>
            </a:r>
            <a:endParaRPr lang="en-US" dirty="0"/>
          </a:p>
        </p:txBody>
      </p:sp>
      <p:sp>
        <p:nvSpPr>
          <p:cNvPr id="3" name="Content Placeholder 2"/>
          <p:cNvSpPr>
            <a:spLocks noGrp="1"/>
          </p:cNvSpPr>
          <p:nvPr>
            <p:ph idx="1"/>
          </p:nvPr>
        </p:nvSpPr>
        <p:spPr/>
        <p:txBody>
          <a:bodyPr/>
          <a:lstStyle/>
          <a:p>
            <a:r>
              <a:rPr lang="en-US" dirty="0"/>
              <a:t>A</a:t>
            </a:r>
            <a:r>
              <a:rPr lang="zh-CN" altLang="en-US" dirty="0"/>
              <a:t> </a:t>
            </a:r>
            <a:r>
              <a:rPr lang="en-US" altLang="zh-CN" dirty="0"/>
              <a:t>collection</a:t>
            </a:r>
            <a:r>
              <a:rPr lang="zh-CN" altLang="en-US" dirty="0"/>
              <a:t> </a:t>
            </a:r>
            <a:r>
              <a:rPr lang="en-US" altLang="zh-CN" dirty="0"/>
              <a:t>of</a:t>
            </a:r>
            <a:r>
              <a:rPr lang="zh-CN" altLang="en-US" dirty="0"/>
              <a:t> </a:t>
            </a:r>
            <a:r>
              <a:rPr lang="en-US" altLang="zh-CN" dirty="0"/>
              <a:t>null</a:t>
            </a:r>
            <a:r>
              <a:rPr lang="zh-CN" altLang="en-US" dirty="0"/>
              <a:t> </a:t>
            </a:r>
            <a:r>
              <a:rPr lang="en-US" altLang="zh-CN" dirty="0"/>
              <a:t>hypotheses:</a:t>
            </a:r>
          </a:p>
          <a:p>
            <a:pPr lvl="1"/>
            <a:r>
              <a:rPr lang="en-US" altLang="zh-CN" dirty="0"/>
              <a:t>H</a:t>
            </a:r>
            <a:r>
              <a:rPr lang="en-US" altLang="zh-CN" baseline="-25000" dirty="0"/>
              <a:t>1</a:t>
            </a:r>
            <a:r>
              <a:rPr lang="en-US" altLang="zh-CN" dirty="0"/>
              <a:t>,</a:t>
            </a:r>
            <a:r>
              <a:rPr lang="zh-CN" altLang="en-US" dirty="0"/>
              <a:t> </a:t>
            </a:r>
            <a:r>
              <a:rPr lang="en-US" altLang="zh-CN" dirty="0"/>
              <a:t>H</a:t>
            </a:r>
            <a:r>
              <a:rPr lang="en-US" altLang="zh-CN" baseline="-25000" dirty="0"/>
              <a:t>2</a:t>
            </a:r>
            <a:r>
              <a:rPr lang="en-US" altLang="zh-CN" dirty="0"/>
              <a:t>,</a:t>
            </a:r>
            <a:r>
              <a:rPr lang="zh-CN" altLang="en-US" dirty="0"/>
              <a:t> </a:t>
            </a:r>
            <a:r>
              <a:rPr lang="en-US" altLang="zh-CN" dirty="0"/>
              <a:t>…,H</a:t>
            </a:r>
            <a:r>
              <a:rPr lang="en-US" altLang="zh-CN" baseline="-25000" dirty="0"/>
              <a:t>N</a:t>
            </a:r>
            <a:r>
              <a:rPr lang="zh-CN" altLang="en-US" dirty="0"/>
              <a:t> </a:t>
            </a:r>
            <a:endParaRPr lang="en-US" altLang="zh-CN" dirty="0"/>
          </a:p>
          <a:p>
            <a:r>
              <a:rPr lang="en-US" dirty="0"/>
              <a:t>Test</a:t>
            </a:r>
            <a:r>
              <a:rPr lang="zh-CN" altLang="en-US" dirty="0"/>
              <a:t> </a:t>
            </a:r>
            <a:r>
              <a:rPr lang="en-US" altLang="zh-CN" dirty="0"/>
              <a:t>statistics</a:t>
            </a:r>
            <a:r>
              <a:rPr lang="zh-CN" altLang="en-US" dirty="0"/>
              <a:t> </a:t>
            </a:r>
            <a:r>
              <a:rPr lang="en-US" altLang="zh-CN" dirty="0"/>
              <a:t>(not</a:t>
            </a:r>
            <a:r>
              <a:rPr lang="zh-CN" altLang="en-US" dirty="0"/>
              <a:t> </a:t>
            </a:r>
            <a:r>
              <a:rPr lang="en-US" altLang="zh-CN" dirty="0"/>
              <a:t>necessarily</a:t>
            </a:r>
            <a:r>
              <a:rPr lang="zh-CN" altLang="en-US" dirty="0"/>
              <a:t> </a:t>
            </a:r>
            <a:r>
              <a:rPr lang="en-US" altLang="zh-CN" dirty="0"/>
              <a:t>independent):</a:t>
            </a:r>
          </a:p>
          <a:p>
            <a:pPr lvl="1"/>
            <a:r>
              <a:rPr lang="en-US" altLang="zh-CN" dirty="0"/>
              <a:t>Y</a:t>
            </a:r>
            <a:r>
              <a:rPr lang="en-US" altLang="zh-CN" baseline="-25000" dirty="0"/>
              <a:t>1</a:t>
            </a:r>
            <a:r>
              <a:rPr lang="en-US" altLang="zh-CN" dirty="0"/>
              <a:t>,</a:t>
            </a:r>
            <a:r>
              <a:rPr lang="zh-CN" altLang="en-US" dirty="0"/>
              <a:t> </a:t>
            </a:r>
            <a:r>
              <a:rPr lang="en-US" altLang="zh-CN" dirty="0"/>
              <a:t>Y</a:t>
            </a:r>
            <a:r>
              <a:rPr lang="en-US" altLang="zh-CN" baseline="-25000" dirty="0"/>
              <a:t>2</a:t>
            </a:r>
            <a:r>
              <a:rPr lang="en-US" altLang="zh-CN" dirty="0"/>
              <a:t>,</a:t>
            </a:r>
            <a:r>
              <a:rPr lang="zh-CN" altLang="en-US" dirty="0"/>
              <a:t> </a:t>
            </a:r>
            <a:r>
              <a:rPr lang="en-US" altLang="zh-CN" dirty="0"/>
              <a:t>…,</a:t>
            </a:r>
            <a:r>
              <a:rPr lang="zh-CN" altLang="en-US" dirty="0"/>
              <a:t> </a:t>
            </a:r>
            <a:r>
              <a:rPr lang="en-US" altLang="zh-CN" dirty="0"/>
              <a:t>Y</a:t>
            </a:r>
            <a:r>
              <a:rPr lang="en-US" altLang="zh-CN" baseline="-25000" dirty="0"/>
              <a:t>N</a:t>
            </a:r>
            <a:endParaRPr lang="en-US" altLang="zh-CN" dirty="0"/>
          </a:p>
          <a:p>
            <a:r>
              <a:rPr lang="en-US" dirty="0"/>
              <a:t>Corresponding</a:t>
            </a:r>
            <a:r>
              <a:rPr lang="zh-CN" altLang="en-US" dirty="0"/>
              <a:t> </a:t>
            </a:r>
            <a:r>
              <a:rPr lang="en-US" altLang="zh-CN" dirty="0"/>
              <a:t>p-values:</a:t>
            </a:r>
          </a:p>
          <a:p>
            <a:pPr lvl="1"/>
            <a:r>
              <a:rPr lang="en-US" dirty="0"/>
              <a:t>P</a:t>
            </a:r>
            <a:r>
              <a:rPr lang="en-US" altLang="zh-CN" baseline="-25000" dirty="0"/>
              <a:t>1</a:t>
            </a:r>
            <a:r>
              <a:rPr lang="en-US" altLang="zh-CN" dirty="0"/>
              <a:t>,</a:t>
            </a:r>
            <a:r>
              <a:rPr lang="zh-CN" altLang="en-US" dirty="0"/>
              <a:t> </a:t>
            </a:r>
            <a:r>
              <a:rPr lang="en-US" altLang="zh-CN" dirty="0"/>
              <a:t>P</a:t>
            </a:r>
            <a:r>
              <a:rPr lang="en-US" altLang="zh-CN" baseline="-25000" dirty="0"/>
              <a:t>2</a:t>
            </a:r>
            <a:r>
              <a:rPr lang="en-US" altLang="zh-CN" dirty="0"/>
              <a:t>,</a:t>
            </a:r>
            <a:r>
              <a:rPr lang="zh-CN" altLang="en-US" dirty="0"/>
              <a:t> </a:t>
            </a:r>
            <a:r>
              <a:rPr lang="en-US" altLang="zh-CN" dirty="0"/>
              <a:t>…,</a:t>
            </a:r>
            <a:r>
              <a:rPr lang="zh-CN" altLang="en-US" dirty="0"/>
              <a:t> </a:t>
            </a:r>
            <a:r>
              <a:rPr lang="en-US" altLang="zh-CN" dirty="0" smtClean="0"/>
              <a:t>P</a:t>
            </a:r>
            <a:r>
              <a:rPr lang="en-US" altLang="zh-CN" baseline="-25000" dirty="0" smtClean="0"/>
              <a:t>N</a:t>
            </a:r>
            <a:endParaRPr lang="en-US" altLang="zh-CN" dirty="0" smtClean="0"/>
          </a:p>
        </p:txBody>
      </p:sp>
    </p:spTree>
    <p:extLst>
      <p:ext uri="{BB962C8B-B14F-4D97-AF65-F5344CB8AC3E}">
        <p14:creationId xmlns:p14="http://schemas.microsoft.com/office/powerpoint/2010/main" val="350500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a:t>
            </a:r>
            <a:r>
              <a:rPr lang="en-US" dirty="0" smtClean="0"/>
              <a:t> Tests, One Threshold</a:t>
            </a:r>
            <a:endParaRPr lang="en-US" dirty="0"/>
          </a:p>
        </p:txBody>
      </p:sp>
      <p:sp>
        <p:nvSpPr>
          <p:cNvPr id="3" name="Content Placeholder 2"/>
          <p:cNvSpPr>
            <a:spLocks noGrp="1"/>
          </p:cNvSpPr>
          <p:nvPr>
            <p:ph idx="1"/>
          </p:nvPr>
        </p:nvSpPr>
        <p:spPr/>
        <p:txBody>
          <a:bodyPr/>
          <a:lstStyle/>
          <a:p>
            <a:pPr marL="342900" lvl="1" indent="-342900">
              <a:buFont typeface="Arial"/>
              <a:buChar char="•"/>
            </a:pPr>
            <a:r>
              <a:rPr lang="en-US" altLang="zh-CN" dirty="0"/>
              <a:t>The</a:t>
            </a:r>
            <a:r>
              <a:rPr lang="zh-CN" altLang="en-US" dirty="0"/>
              <a:t> </a:t>
            </a:r>
            <a:r>
              <a:rPr lang="en-US" altLang="zh-CN" dirty="0"/>
              <a:t>probability</a:t>
            </a:r>
            <a:r>
              <a:rPr lang="zh-CN" altLang="en-US" dirty="0"/>
              <a:t> </a:t>
            </a:r>
            <a:r>
              <a:rPr lang="en-US" altLang="zh-CN" dirty="0"/>
              <a:t>of</a:t>
            </a:r>
            <a:r>
              <a:rPr lang="zh-CN" altLang="en-US" dirty="0"/>
              <a:t> </a:t>
            </a:r>
            <a:r>
              <a:rPr lang="en-US" altLang="zh-CN" dirty="0"/>
              <a:t>Type</a:t>
            </a:r>
            <a:r>
              <a:rPr lang="zh-CN" altLang="en-US" dirty="0"/>
              <a:t> </a:t>
            </a:r>
            <a:r>
              <a:rPr lang="en-US" altLang="zh-CN" dirty="0"/>
              <a:t>I</a:t>
            </a:r>
            <a:r>
              <a:rPr lang="zh-CN" altLang="en-US" dirty="0"/>
              <a:t> </a:t>
            </a:r>
            <a:r>
              <a:rPr lang="en-US" altLang="zh-CN" dirty="0"/>
              <a:t>error</a:t>
            </a:r>
            <a:r>
              <a:rPr lang="zh-CN" altLang="en-US" dirty="0"/>
              <a:t> </a:t>
            </a:r>
            <a:r>
              <a:rPr lang="en-US" altLang="zh-CN" dirty="0"/>
              <a:t>grows</a:t>
            </a:r>
            <a:r>
              <a:rPr lang="zh-CN" altLang="en-US" dirty="0"/>
              <a:t> </a:t>
            </a:r>
            <a:r>
              <a:rPr lang="en-US" altLang="zh-CN" dirty="0"/>
              <a:t>with</a:t>
            </a:r>
            <a:r>
              <a:rPr lang="zh-CN" altLang="en-US" dirty="0"/>
              <a:t> </a:t>
            </a:r>
            <a:r>
              <a:rPr lang="en-US" altLang="zh-CN" dirty="0"/>
              <a:t>the</a:t>
            </a:r>
            <a:r>
              <a:rPr lang="zh-CN" altLang="en-US" dirty="0"/>
              <a:t> </a:t>
            </a:r>
            <a:r>
              <a:rPr lang="en-US" altLang="zh-CN" dirty="0"/>
              <a:t>number</a:t>
            </a:r>
            <a:r>
              <a:rPr lang="zh-CN" altLang="en-US" dirty="0"/>
              <a:t> </a:t>
            </a:r>
            <a:r>
              <a:rPr lang="en-US" altLang="zh-CN" dirty="0"/>
              <a:t>of</a:t>
            </a:r>
            <a:r>
              <a:rPr lang="zh-CN" altLang="en-US" dirty="0"/>
              <a:t> </a:t>
            </a:r>
            <a:r>
              <a:rPr lang="en-US" altLang="zh-CN" dirty="0"/>
              <a:t>tests.</a:t>
            </a:r>
          </a:p>
          <a:p>
            <a:endParaRPr lang="en-US" dirty="0"/>
          </a:p>
        </p:txBody>
      </p:sp>
      <p:pic>
        <p:nvPicPr>
          <p:cNvPr id="4" name="Picture 3" descr="Screen Shot 2016-01-20 at 9.14.0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142" y="2876053"/>
            <a:ext cx="7197272" cy="3250110"/>
          </a:xfrm>
          <a:prstGeom prst="rect">
            <a:avLst/>
          </a:prstGeom>
        </p:spPr>
      </p:pic>
    </p:spTree>
    <p:extLst>
      <p:ext uri="{BB962C8B-B14F-4D97-AF65-F5344CB8AC3E}">
        <p14:creationId xmlns:p14="http://schemas.microsoft.com/office/powerpoint/2010/main" val="2625472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a:t>
            </a:r>
            <a:r>
              <a:rPr lang="en-US" dirty="0" smtClean="0"/>
              <a:t> Test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2317122"/>
              </p:ext>
            </p:extLst>
          </p:nvPr>
        </p:nvGraphicFramePr>
        <p:xfrm>
          <a:off x="458021" y="1465938"/>
          <a:ext cx="8229600" cy="2758587"/>
        </p:xfrm>
        <a:graphic>
          <a:graphicData uri="http://schemas.openxmlformats.org/drawingml/2006/table">
            <a:tbl>
              <a:tblPr firstRow="1" bandRow="1">
                <a:tableStyleId>{5C22544A-7EE6-4342-B048-85BDC9FD1C3A}</a:tableStyleId>
              </a:tblPr>
              <a:tblGrid>
                <a:gridCol w="2057400"/>
                <a:gridCol w="2057400"/>
                <a:gridCol w="2057400"/>
                <a:gridCol w="2057400"/>
              </a:tblGrid>
              <a:tr h="655467">
                <a:tc>
                  <a:txBody>
                    <a:bodyPr/>
                    <a:lstStyle/>
                    <a:p>
                      <a:endParaRPr lang="en-US" dirty="0"/>
                    </a:p>
                  </a:txBody>
                  <a:tcPr/>
                </a:tc>
                <a:tc>
                  <a:txBody>
                    <a:bodyPr/>
                    <a:lstStyle/>
                    <a:p>
                      <a:pPr algn="ctr"/>
                      <a:r>
                        <a:rPr lang="en-US" sz="2000" dirty="0" smtClean="0"/>
                        <a:t>Declared</a:t>
                      </a:r>
                      <a:r>
                        <a:rPr lang="zh-CN" altLang="en-US" sz="2000" dirty="0" smtClean="0"/>
                        <a:t> </a:t>
                      </a:r>
                      <a:r>
                        <a:rPr lang="en-US" altLang="zh-CN" sz="2000" dirty="0" smtClean="0"/>
                        <a:t>non-significant</a:t>
                      </a:r>
                      <a:endParaRPr lang="en-US" sz="2000" dirty="0"/>
                    </a:p>
                  </a:txBody>
                  <a:tcPr/>
                </a:tc>
                <a:tc>
                  <a:txBody>
                    <a:bodyPr/>
                    <a:lstStyle/>
                    <a:p>
                      <a:pPr algn="ctr"/>
                      <a:r>
                        <a:rPr lang="en-US" sz="2000" dirty="0" smtClean="0"/>
                        <a:t>Declared</a:t>
                      </a:r>
                      <a:r>
                        <a:rPr lang="zh-CN" altLang="en-US" sz="2000" dirty="0" smtClean="0"/>
                        <a:t> </a:t>
                      </a:r>
                      <a:r>
                        <a:rPr lang="en-US" altLang="zh-CN" sz="2000" dirty="0" smtClean="0"/>
                        <a:t>significant</a:t>
                      </a:r>
                      <a:endParaRPr lang="en-US" sz="2000" dirty="0"/>
                    </a:p>
                  </a:txBody>
                  <a:tcPr/>
                </a:tc>
                <a:tc>
                  <a:txBody>
                    <a:bodyPr/>
                    <a:lstStyle/>
                    <a:p>
                      <a:pPr algn="ctr"/>
                      <a:r>
                        <a:rPr lang="en-US" sz="2000" dirty="0" smtClean="0"/>
                        <a:t>Total</a:t>
                      </a:r>
                      <a:endParaRPr lang="en-US" sz="2000" dirty="0"/>
                    </a:p>
                  </a:txBody>
                  <a:tcPr/>
                </a:tc>
              </a:tr>
              <a:tr h="655467">
                <a:tc>
                  <a:txBody>
                    <a:bodyPr/>
                    <a:lstStyle/>
                    <a:p>
                      <a:pPr algn="ctr"/>
                      <a:r>
                        <a:rPr lang="en-US" sz="2000" dirty="0" smtClean="0"/>
                        <a:t>True</a:t>
                      </a:r>
                      <a:r>
                        <a:rPr lang="zh-CN" altLang="en-US" sz="2000" dirty="0" smtClean="0"/>
                        <a:t> </a:t>
                      </a:r>
                      <a:r>
                        <a:rPr lang="en-US" altLang="zh-CN" sz="2000" dirty="0" smtClean="0"/>
                        <a:t>null</a:t>
                      </a:r>
                      <a:r>
                        <a:rPr lang="zh-CN" altLang="en-US" sz="2000" dirty="0" smtClean="0"/>
                        <a:t> </a:t>
                      </a:r>
                      <a:r>
                        <a:rPr lang="en-US" altLang="zh-CN" sz="2000" dirty="0" smtClean="0"/>
                        <a:t>hypothesis</a:t>
                      </a:r>
                      <a:endParaRPr lang="en-US" sz="2000" dirty="0"/>
                    </a:p>
                  </a:txBody>
                  <a:tcPr/>
                </a:tc>
                <a:tc>
                  <a:txBody>
                    <a:bodyPr/>
                    <a:lstStyle/>
                    <a:p>
                      <a:pPr algn="ctr"/>
                      <a:r>
                        <a:rPr lang="en-US" dirty="0" smtClean="0"/>
                        <a:t>U</a:t>
                      </a:r>
                      <a:endParaRPr lang="en-US" dirty="0"/>
                    </a:p>
                  </a:txBody>
                  <a:tcPr/>
                </a:tc>
                <a:tc>
                  <a:txBody>
                    <a:bodyPr/>
                    <a:lstStyle/>
                    <a:p>
                      <a:pPr algn="ctr"/>
                      <a:r>
                        <a:rPr lang="en-US" dirty="0" smtClean="0"/>
                        <a:t>V</a:t>
                      </a:r>
                      <a:endParaRPr lang="en-US" dirty="0"/>
                    </a:p>
                  </a:txBody>
                  <a:tcPr/>
                </a:tc>
                <a:tc>
                  <a:txBody>
                    <a:bodyPr/>
                    <a:lstStyle/>
                    <a:p>
                      <a:pPr algn="ctr"/>
                      <a:r>
                        <a:rPr lang="en-US" dirty="0" smtClean="0"/>
                        <a:t>m</a:t>
                      </a:r>
                      <a:r>
                        <a:rPr lang="en-US" altLang="zh-CN" baseline="-25000" dirty="0" smtClean="0"/>
                        <a:t>0</a:t>
                      </a:r>
                      <a:endParaRPr lang="en-US" dirty="0"/>
                    </a:p>
                  </a:txBody>
                  <a:tcPr/>
                </a:tc>
              </a:tr>
              <a:tr h="655467">
                <a:tc>
                  <a:txBody>
                    <a:bodyPr/>
                    <a:lstStyle/>
                    <a:p>
                      <a:pPr algn="ctr"/>
                      <a:r>
                        <a:rPr lang="en-US" sz="2000" dirty="0" smtClean="0"/>
                        <a:t>Non</a:t>
                      </a:r>
                      <a:r>
                        <a:rPr lang="en-US" altLang="zh-CN" sz="2000" dirty="0" smtClean="0"/>
                        <a:t>-true</a:t>
                      </a:r>
                      <a:r>
                        <a:rPr lang="zh-CN" altLang="en-US" sz="2000" dirty="0" smtClean="0"/>
                        <a:t> </a:t>
                      </a:r>
                      <a:r>
                        <a:rPr lang="en-US" altLang="zh-CN" sz="2000" dirty="0" smtClean="0"/>
                        <a:t>null</a:t>
                      </a:r>
                      <a:r>
                        <a:rPr lang="zh-CN" altLang="en-US" sz="2000" dirty="0" smtClean="0"/>
                        <a:t> </a:t>
                      </a:r>
                      <a:r>
                        <a:rPr lang="en-US" altLang="zh-CN" sz="2000" dirty="0" smtClean="0"/>
                        <a:t>hypothesis</a:t>
                      </a:r>
                      <a:endParaRPr lang="en-US" sz="2000" dirty="0"/>
                    </a:p>
                  </a:txBody>
                  <a:tcPr/>
                </a:tc>
                <a:tc>
                  <a:txBody>
                    <a:bodyPr/>
                    <a:lstStyle/>
                    <a:p>
                      <a:pPr algn="ctr"/>
                      <a:r>
                        <a:rPr lang="en-US" dirty="0" smtClean="0"/>
                        <a:t>T</a:t>
                      </a:r>
                      <a:endParaRPr lang="en-US" dirty="0"/>
                    </a:p>
                  </a:txBody>
                  <a:tcPr/>
                </a:tc>
                <a:tc>
                  <a:txBody>
                    <a:bodyPr/>
                    <a:lstStyle/>
                    <a:p>
                      <a:pPr algn="ctr"/>
                      <a:r>
                        <a:rPr lang="en-US" dirty="0" smtClean="0"/>
                        <a:t>S</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m</a:t>
                      </a:r>
                      <a:r>
                        <a:rPr lang="en-US" altLang="zh-CN" dirty="0" smtClean="0"/>
                        <a:t>-</a:t>
                      </a:r>
                      <a:r>
                        <a:rPr lang="en-US" dirty="0" smtClean="0"/>
                        <a:t>m</a:t>
                      </a:r>
                      <a:r>
                        <a:rPr lang="en-US" altLang="zh-CN" baseline="-25000" dirty="0" smtClean="0"/>
                        <a:t>0</a:t>
                      </a:r>
                      <a:endParaRPr lang="en-US" dirty="0" smtClean="0"/>
                    </a:p>
                    <a:p>
                      <a:pPr algn="ctr"/>
                      <a:endParaRPr lang="en-US" dirty="0"/>
                    </a:p>
                  </a:txBody>
                  <a:tcPr/>
                </a:tc>
              </a:tr>
              <a:tr h="655467">
                <a:tc>
                  <a:txBody>
                    <a:bodyPr/>
                    <a:lstStyle/>
                    <a:p>
                      <a:pPr algn="ctr"/>
                      <a:r>
                        <a:rPr lang="en-US" sz="2000" dirty="0" smtClean="0"/>
                        <a:t>Total</a:t>
                      </a:r>
                      <a:endParaRPr lang="en-US" sz="2000" dirty="0"/>
                    </a:p>
                  </a:txBody>
                  <a:tcPr/>
                </a:tc>
                <a:tc>
                  <a:txBody>
                    <a:bodyPr/>
                    <a:lstStyle/>
                    <a:p>
                      <a:pPr algn="ctr"/>
                      <a:r>
                        <a:rPr lang="en-US" dirty="0" smtClean="0"/>
                        <a:t>m</a:t>
                      </a:r>
                      <a:r>
                        <a:rPr lang="en-US" altLang="zh-CN" dirty="0" smtClean="0"/>
                        <a:t>-R</a:t>
                      </a:r>
                      <a:endParaRPr lang="en-US" dirty="0"/>
                    </a:p>
                  </a:txBody>
                  <a:tcPr/>
                </a:tc>
                <a:tc>
                  <a:txBody>
                    <a:bodyPr/>
                    <a:lstStyle/>
                    <a:p>
                      <a:pPr algn="ctr"/>
                      <a:r>
                        <a:rPr lang="en-US" dirty="0" smtClean="0"/>
                        <a:t>R</a:t>
                      </a:r>
                      <a:endParaRPr lang="en-US" dirty="0"/>
                    </a:p>
                  </a:txBody>
                  <a:tcPr/>
                </a:tc>
                <a:tc>
                  <a:txBody>
                    <a:bodyPr/>
                    <a:lstStyle/>
                    <a:p>
                      <a:pPr algn="ctr"/>
                      <a:r>
                        <a:rPr lang="en-US" dirty="0" smtClean="0"/>
                        <a:t>m</a:t>
                      </a:r>
                      <a:endParaRPr lang="en-US" dirty="0"/>
                    </a:p>
                  </a:txBody>
                  <a:tcPr/>
                </a:tc>
              </a:tr>
            </a:tbl>
          </a:graphicData>
        </a:graphic>
      </p:graphicFrame>
      <p:sp>
        <p:nvSpPr>
          <p:cNvPr id="5" name="TextBox 4"/>
          <p:cNvSpPr txBox="1"/>
          <p:nvPr/>
        </p:nvSpPr>
        <p:spPr>
          <a:xfrm>
            <a:off x="802905" y="4525771"/>
            <a:ext cx="7884715" cy="2215991"/>
          </a:xfrm>
          <a:prstGeom prst="rect">
            <a:avLst/>
          </a:prstGeom>
          <a:noFill/>
        </p:spPr>
        <p:txBody>
          <a:bodyPr wrap="square" rtlCol="0">
            <a:spAutoFit/>
          </a:bodyPr>
          <a:lstStyle/>
          <a:p>
            <a:pPr marL="285750" indent="-285750">
              <a:buFont typeface="Arial"/>
              <a:buChar char="•"/>
            </a:pPr>
            <a:r>
              <a:rPr lang="en-US" sz="2000" dirty="0" smtClean="0"/>
              <a:t>Per</a:t>
            </a:r>
            <a:r>
              <a:rPr lang="en-US" altLang="zh-CN" sz="2000" dirty="0" smtClean="0"/>
              <a:t>-Comparison</a:t>
            </a:r>
            <a:r>
              <a:rPr lang="zh-CN" altLang="en-US" sz="2000" dirty="0" smtClean="0"/>
              <a:t> </a:t>
            </a:r>
            <a:r>
              <a:rPr lang="en-US" altLang="zh-CN" sz="2000" dirty="0" smtClean="0"/>
              <a:t>Type</a:t>
            </a:r>
            <a:r>
              <a:rPr lang="zh-CN" altLang="en-US" sz="2000" dirty="0" smtClean="0"/>
              <a:t> </a:t>
            </a:r>
            <a:r>
              <a:rPr lang="en-US" altLang="zh-CN" sz="2000" dirty="0" smtClean="0"/>
              <a:t>I</a:t>
            </a:r>
            <a:r>
              <a:rPr lang="zh-CN" altLang="en-US" sz="2000" dirty="0" smtClean="0"/>
              <a:t> </a:t>
            </a:r>
            <a:r>
              <a:rPr lang="en-US" altLang="zh-CN" sz="2000" dirty="0" smtClean="0"/>
              <a:t>error</a:t>
            </a:r>
            <a:r>
              <a:rPr lang="zh-CN" altLang="en-US" sz="2000" dirty="0" smtClean="0"/>
              <a:t> </a:t>
            </a:r>
            <a:r>
              <a:rPr lang="en-US" altLang="zh-CN" sz="2000" dirty="0" smtClean="0"/>
              <a:t>(PCER):</a:t>
            </a:r>
            <a:r>
              <a:rPr lang="zh-CN" altLang="en-US" sz="2000" dirty="0" smtClean="0"/>
              <a:t> </a:t>
            </a:r>
            <a:r>
              <a:rPr lang="en-US" altLang="zh-CN" sz="2000" dirty="0" smtClean="0"/>
              <a:t>P(V</a:t>
            </a:r>
            <a:r>
              <a:rPr lang="en-US" altLang="zh-CN" sz="2000" baseline="-25000" dirty="0" smtClean="0"/>
              <a:t>i</a:t>
            </a:r>
            <a:r>
              <a:rPr lang="zh-CN" altLang="en-US" sz="2000" dirty="0" smtClean="0"/>
              <a:t> </a:t>
            </a:r>
            <a:r>
              <a:rPr lang="en-US" altLang="zh-CN" sz="2000" dirty="0" smtClean="0"/>
              <a:t>&gt;</a:t>
            </a:r>
            <a:r>
              <a:rPr lang="zh-CN" altLang="en-US" sz="2000" dirty="0" smtClean="0"/>
              <a:t> </a:t>
            </a:r>
            <a:r>
              <a:rPr lang="en-US" altLang="zh-CN" sz="2000" dirty="0" smtClean="0"/>
              <a:t>0),</a:t>
            </a:r>
            <a:r>
              <a:rPr lang="zh-CN" altLang="en-US" sz="2000" dirty="0" smtClean="0"/>
              <a:t> </a:t>
            </a:r>
            <a:r>
              <a:rPr lang="en-US" altLang="zh-CN" sz="2000" dirty="0" err="1" smtClean="0"/>
              <a:t>i</a:t>
            </a:r>
            <a:r>
              <a:rPr lang="zh-CN" altLang="en-US" sz="2000" dirty="0" smtClean="0"/>
              <a:t> </a:t>
            </a:r>
            <a:r>
              <a:rPr lang="en-US" altLang="zh-CN" sz="2000" dirty="0" smtClean="0"/>
              <a:t>=</a:t>
            </a:r>
            <a:r>
              <a:rPr lang="zh-CN" altLang="en-US" sz="2000" dirty="0" smtClean="0"/>
              <a:t> </a:t>
            </a:r>
            <a:r>
              <a:rPr lang="en-US" altLang="zh-CN" sz="2000" dirty="0" smtClean="0"/>
              <a:t>1,</a:t>
            </a:r>
            <a:r>
              <a:rPr lang="zh-CN" altLang="en-US" sz="2000" dirty="0" smtClean="0"/>
              <a:t> </a:t>
            </a:r>
            <a:r>
              <a:rPr lang="is-IS" altLang="zh-CN" sz="2000" dirty="0" smtClean="0"/>
              <a:t>…</a:t>
            </a:r>
            <a:r>
              <a:rPr lang="en-US" altLang="zh-CN" sz="2000" dirty="0" smtClean="0"/>
              <a:t>,</a:t>
            </a:r>
            <a:r>
              <a:rPr lang="zh-CN" altLang="en-US" sz="2000" dirty="0" smtClean="0"/>
              <a:t> </a:t>
            </a:r>
            <a:r>
              <a:rPr lang="en-US" altLang="zh-CN" sz="2000" dirty="0" smtClean="0"/>
              <a:t>m</a:t>
            </a:r>
          </a:p>
          <a:p>
            <a:pPr marL="285750" indent="-285750">
              <a:buFont typeface="Arial"/>
              <a:buChar char="•"/>
            </a:pPr>
            <a:r>
              <a:rPr lang="en-US" altLang="zh-CN" sz="2000" dirty="0" err="1" smtClean="0"/>
              <a:t>Familywise</a:t>
            </a:r>
            <a:r>
              <a:rPr lang="zh-CN" altLang="en-US" sz="2000" dirty="0" smtClean="0"/>
              <a:t> </a:t>
            </a:r>
            <a:r>
              <a:rPr lang="en-US" altLang="zh-CN" sz="2000" dirty="0" smtClean="0"/>
              <a:t>Type</a:t>
            </a:r>
            <a:r>
              <a:rPr lang="zh-CN" altLang="en-US" sz="2000" dirty="0" smtClean="0"/>
              <a:t> </a:t>
            </a:r>
            <a:r>
              <a:rPr lang="en-US" altLang="zh-CN" sz="2000" dirty="0" smtClean="0"/>
              <a:t>I</a:t>
            </a:r>
            <a:r>
              <a:rPr lang="zh-CN" altLang="en-US" sz="2000" dirty="0" smtClean="0"/>
              <a:t> </a:t>
            </a:r>
            <a:r>
              <a:rPr lang="en-US" altLang="zh-CN" sz="2000" dirty="0" smtClean="0"/>
              <a:t>Error</a:t>
            </a:r>
            <a:r>
              <a:rPr lang="zh-CN" altLang="en-US" sz="2000" dirty="0" smtClean="0"/>
              <a:t> </a:t>
            </a:r>
            <a:r>
              <a:rPr lang="en-US" altLang="zh-CN" sz="2000" dirty="0" smtClean="0"/>
              <a:t>(FWER):</a:t>
            </a:r>
            <a:r>
              <a:rPr lang="zh-CN" altLang="en-US" sz="2000" dirty="0" smtClean="0"/>
              <a:t> </a:t>
            </a:r>
            <a:r>
              <a:rPr lang="en-US" altLang="zh-CN" sz="2000" dirty="0" smtClean="0"/>
              <a:t>P(V</a:t>
            </a:r>
            <a:r>
              <a:rPr lang="zh-CN" altLang="en-US" sz="2000" dirty="0" smtClean="0"/>
              <a:t> </a:t>
            </a:r>
            <a:r>
              <a:rPr lang="en-US" altLang="zh-CN" sz="2000" dirty="0" smtClean="0"/>
              <a:t>&gt;</a:t>
            </a:r>
            <a:r>
              <a:rPr lang="zh-CN" altLang="en-US" sz="2000" dirty="0" smtClean="0"/>
              <a:t> </a:t>
            </a:r>
            <a:r>
              <a:rPr lang="en-US" altLang="zh-CN" sz="2000" dirty="0" smtClean="0"/>
              <a:t>0)</a:t>
            </a:r>
          </a:p>
          <a:p>
            <a:pPr marL="742950" lvl="1" indent="-285750">
              <a:buFont typeface="Arial"/>
              <a:buChar char="•"/>
            </a:pPr>
            <a:r>
              <a:rPr lang="en-US" altLang="zh-CN" sz="2000" dirty="0" err="1" smtClean="0"/>
              <a:t>Bonferroni</a:t>
            </a:r>
            <a:r>
              <a:rPr lang="zh-CN" altLang="en-US" sz="2000" dirty="0" smtClean="0"/>
              <a:t> </a:t>
            </a:r>
            <a:r>
              <a:rPr lang="en-US" altLang="zh-CN" sz="2000" dirty="0" smtClean="0"/>
              <a:t>procedure:</a:t>
            </a:r>
            <a:r>
              <a:rPr lang="zh-CN" altLang="en-US" sz="2000" dirty="0" smtClean="0"/>
              <a:t> </a:t>
            </a:r>
            <a:r>
              <a:rPr lang="en-US" altLang="zh-CN" sz="2000" dirty="0" smtClean="0"/>
              <a:t>use</a:t>
            </a:r>
            <a:r>
              <a:rPr lang="zh-CN" altLang="en-US" sz="2000" dirty="0" smtClean="0"/>
              <a:t> </a:t>
            </a:r>
            <a:r>
              <a:rPr lang="en-US" altLang="zh-CN" sz="2000" dirty="0" smtClean="0"/>
              <a:t>per-comparison</a:t>
            </a:r>
            <a:r>
              <a:rPr lang="zh-CN" altLang="en-US" sz="2000" dirty="0" smtClean="0"/>
              <a:t> </a:t>
            </a:r>
            <a:r>
              <a:rPr lang="en-US" altLang="zh-CN" sz="2000" dirty="0" smtClean="0"/>
              <a:t>significance</a:t>
            </a:r>
            <a:r>
              <a:rPr lang="zh-CN" altLang="en-US" sz="2000" dirty="0" smtClean="0"/>
              <a:t> </a:t>
            </a:r>
            <a:r>
              <a:rPr lang="en-US" altLang="zh-CN" sz="2000" dirty="0" smtClean="0"/>
              <a:t>level</a:t>
            </a:r>
            <a:r>
              <a:rPr lang="zh-CN" altLang="en-US" sz="2000" dirty="0" smtClean="0"/>
              <a:t> </a:t>
            </a:r>
            <a:r>
              <a:rPr lang="en-US" sz="2000" dirty="0"/>
              <a:t>α</a:t>
            </a:r>
            <a:r>
              <a:rPr lang="en-US" altLang="zh-CN" sz="2000" dirty="0" smtClean="0"/>
              <a:t>/m</a:t>
            </a:r>
            <a:r>
              <a:rPr lang="zh-CN" altLang="en-US" sz="2000" dirty="0" smtClean="0"/>
              <a:t> </a:t>
            </a:r>
            <a:endParaRPr lang="en-US" altLang="zh-CN" sz="2000" dirty="0" smtClean="0"/>
          </a:p>
          <a:p>
            <a:pPr marL="285750" indent="-285750">
              <a:buFont typeface="Arial"/>
              <a:buChar char="•"/>
            </a:pPr>
            <a:r>
              <a:rPr lang="en-US" altLang="zh-CN" sz="2000" dirty="0" smtClean="0"/>
              <a:t>False</a:t>
            </a:r>
            <a:r>
              <a:rPr lang="zh-CN" altLang="en-US" sz="2000" dirty="0" smtClean="0"/>
              <a:t> </a:t>
            </a:r>
            <a:r>
              <a:rPr lang="en-US" altLang="zh-CN" sz="2000" dirty="0" smtClean="0"/>
              <a:t>Discovery</a:t>
            </a:r>
            <a:r>
              <a:rPr lang="zh-CN" altLang="en-US" sz="2000" dirty="0" smtClean="0"/>
              <a:t> </a:t>
            </a:r>
            <a:r>
              <a:rPr lang="en-US" altLang="zh-CN" sz="2000" dirty="0" smtClean="0"/>
              <a:t>Rate</a:t>
            </a:r>
            <a:r>
              <a:rPr lang="zh-CN" altLang="en-US" sz="2000" dirty="0" smtClean="0"/>
              <a:t> </a:t>
            </a:r>
            <a:r>
              <a:rPr lang="en-US" altLang="zh-CN" sz="2000" dirty="0" smtClean="0"/>
              <a:t>(FDR):</a:t>
            </a:r>
            <a:r>
              <a:rPr lang="zh-CN" altLang="en-US" sz="2000" dirty="0" smtClean="0"/>
              <a:t> </a:t>
            </a:r>
            <a:r>
              <a:rPr lang="en-US" altLang="zh-CN" sz="2000" dirty="0" smtClean="0"/>
              <a:t>E(V/R)</a:t>
            </a:r>
          </a:p>
          <a:p>
            <a:pPr marL="742950" lvl="1" indent="-285750">
              <a:buFont typeface="Arial"/>
              <a:buChar char="•"/>
            </a:pPr>
            <a:r>
              <a:rPr lang="en-US" altLang="zh-CN" sz="2000" dirty="0" err="1" smtClean="0"/>
              <a:t>Benjamini</a:t>
            </a:r>
            <a:r>
              <a:rPr lang="en-US" altLang="en-US" sz="2000" dirty="0"/>
              <a:t>-</a:t>
            </a:r>
            <a:r>
              <a:rPr lang="en-US" altLang="zh-CN" sz="2000" dirty="0" smtClean="0"/>
              <a:t>Hochberg</a:t>
            </a:r>
            <a:r>
              <a:rPr lang="zh-CN" altLang="en-US" sz="2000" dirty="0" smtClean="0"/>
              <a:t> </a:t>
            </a:r>
            <a:r>
              <a:rPr lang="en-US" altLang="zh-CN" sz="2000" dirty="0" smtClean="0"/>
              <a:t>procedure</a:t>
            </a:r>
          </a:p>
          <a:p>
            <a:endParaRPr lang="en-US" altLang="zh-CN" sz="2000" dirty="0" smtClean="0"/>
          </a:p>
          <a:p>
            <a:endParaRPr lang="en-US" dirty="0"/>
          </a:p>
        </p:txBody>
      </p:sp>
    </p:spTree>
    <p:extLst>
      <p:ext uri="{BB962C8B-B14F-4D97-AF65-F5344CB8AC3E}">
        <p14:creationId xmlns:p14="http://schemas.microsoft.com/office/powerpoint/2010/main" val="2980884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Benjamini</a:t>
            </a:r>
            <a:r>
              <a:rPr lang="zh-CN" altLang="zh-CN" dirty="0" smtClean="0"/>
              <a:t>-</a:t>
            </a:r>
            <a:r>
              <a:rPr lang="en-US" dirty="0" smtClean="0"/>
              <a:t>Hochberg</a:t>
            </a:r>
            <a:r>
              <a:rPr lang="zh-CN" altLang="en-US" dirty="0" smtClean="0"/>
              <a:t> </a:t>
            </a:r>
            <a:r>
              <a:rPr lang="en-US" altLang="zh-CN" dirty="0" smtClean="0"/>
              <a:t>procedure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Let</a:t>
            </a:r>
            <a:r>
              <a:rPr lang="en-US" dirty="0" smtClean="0"/>
              <a:t> P</a:t>
            </a:r>
            <a:r>
              <a:rPr lang="en-US" baseline="-25000" dirty="0" smtClean="0"/>
              <a:t>(1)</a:t>
            </a:r>
            <a:r>
              <a:rPr lang="en-US" dirty="0" smtClean="0"/>
              <a:t>≤</a:t>
            </a:r>
            <a:r>
              <a:rPr lang="en-US" dirty="0"/>
              <a:t>P</a:t>
            </a:r>
            <a:r>
              <a:rPr lang="en-US" baseline="-25000" dirty="0" smtClean="0"/>
              <a:t>(</a:t>
            </a:r>
            <a:r>
              <a:rPr lang="en-US" altLang="zh-CN" baseline="-25000" dirty="0" smtClean="0"/>
              <a:t>2</a:t>
            </a:r>
            <a:r>
              <a:rPr lang="en-US" baseline="-25000" dirty="0" smtClean="0"/>
              <a:t>)</a:t>
            </a:r>
            <a:r>
              <a:rPr lang="en-US" dirty="0" smtClean="0"/>
              <a:t>≤</a:t>
            </a:r>
            <a:r>
              <a:rPr lang="zh-CN" altLang="en-US" dirty="0" smtClean="0"/>
              <a:t> </a:t>
            </a:r>
            <a:r>
              <a:rPr lang="is-IS" altLang="zh-CN" dirty="0" smtClean="0"/>
              <a:t>…</a:t>
            </a:r>
            <a:r>
              <a:rPr lang="zh-CN" altLang="en-US" dirty="0" smtClean="0"/>
              <a:t> </a:t>
            </a:r>
            <a:r>
              <a:rPr lang="en-US" dirty="0" smtClean="0"/>
              <a:t>≤</a:t>
            </a:r>
            <a:r>
              <a:rPr lang="en-US" dirty="0"/>
              <a:t>P</a:t>
            </a:r>
            <a:r>
              <a:rPr lang="en-US" baseline="-25000" dirty="0" smtClean="0"/>
              <a:t>(m)</a:t>
            </a:r>
            <a:r>
              <a:rPr lang="zh-CN" altLang="en-US" dirty="0" smtClean="0"/>
              <a:t> </a:t>
            </a:r>
            <a:r>
              <a:rPr lang="en-US" altLang="zh-CN" dirty="0" smtClean="0"/>
              <a:t>be</a:t>
            </a:r>
            <a:r>
              <a:rPr lang="zh-CN" altLang="en-US" dirty="0" smtClean="0"/>
              <a:t> </a:t>
            </a:r>
            <a:r>
              <a:rPr lang="en-US" altLang="zh-CN" dirty="0" smtClean="0"/>
              <a:t>the</a:t>
            </a:r>
            <a:r>
              <a:rPr lang="zh-CN" altLang="en-US" dirty="0" smtClean="0"/>
              <a:t> </a:t>
            </a:r>
            <a:r>
              <a:rPr lang="en-US" altLang="zh-CN" dirty="0" smtClean="0"/>
              <a:t>ordered</a:t>
            </a:r>
            <a:r>
              <a:rPr lang="zh-CN" altLang="en-US" dirty="0" smtClean="0"/>
              <a:t> </a:t>
            </a:r>
            <a:r>
              <a:rPr lang="en-US" altLang="zh-CN" dirty="0" smtClean="0"/>
              <a:t>p-values,</a:t>
            </a:r>
            <a:r>
              <a:rPr lang="zh-CN" altLang="en-US" dirty="0" smtClean="0"/>
              <a:t> </a:t>
            </a:r>
            <a:r>
              <a:rPr lang="en-US" altLang="zh-CN" dirty="0" smtClean="0"/>
              <a:t>and</a:t>
            </a:r>
            <a:r>
              <a:rPr lang="zh-CN" altLang="en-US" dirty="0" smtClean="0"/>
              <a:t> </a:t>
            </a:r>
            <a:r>
              <a:rPr lang="en-US" altLang="zh-CN" dirty="0" smtClean="0"/>
              <a:t>denote</a:t>
            </a:r>
            <a:r>
              <a:rPr lang="zh-CN" altLang="en-US" dirty="0" smtClean="0"/>
              <a:t> </a:t>
            </a:r>
            <a:r>
              <a:rPr lang="en-US" altLang="zh-CN" dirty="0" smtClean="0"/>
              <a:t>by</a:t>
            </a:r>
            <a:r>
              <a:rPr lang="zh-CN" altLang="en-US" dirty="0" smtClean="0"/>
              <a:t> </a:t>
            </a:r>
            <a:r>
              <a:rPr lang="en-US" altLang="zh-CN" dirty="0" smtClean="0"/>
              <a:t>H</a:t>
            </a:r>
            <a:r>
              <a:rPr lang="en-US" baseline="-25000" dirty="0" smtClean="0"/>
              <a:t>(</a:t>
            </a:r>
            <a:r>
              <a:rPr lang="en-US" baseline="-25000" dirty="0" err="1" smtClean="0"/>
              <a:t>i</a:t>
            </a:r>
            <a:r>
              <a:rPr lang="en-US" baseline="-25000" dirty="0" smtClean="0"/>
              <a:t>)</a:t>
            </a:r>
            <a:r>
              <a:rPr lang="zh-CN" altLang="en-US" dirty="0" smtClean="0"/>
              <a:t> </a:t>
            </a:r>
            <a:r>
              <a:rPr lang="en-US" altLang="zh-CN" dirty="0" smtClean="0"/>
              <a:t>the</a:t>
            </a:r>
            <a:r>
              <a:rPr lang="zh-CN" altLang="en-US" dirty="0" smtClean="0"/>
              <a:t> </a:t>
            </a:r>
            <a:r>
              <a:rPr lang="en-US" altLang="zh-CN" dirty="0" smtClean="0"/>
              <a:t>corresponding</a:t>
            </a:r>
            <a:r>
              <a:rPr lang="zh-CN" altLang="en-US" dirty="0" smtClean="0"/>
              <a:t> </a:t>
            </a:r>
            <a:r>
              <a:rPr lang="en-US" altLang="zh-CN" dirty="0" smtClean="0"/>
              <a:t>null</a:t>
            </a:r>
            <a:r>
              <a:rPr lang="zh-CN" altLang="en-US" dirty="0" smtClean="0"/>
              <a:t> </a:t>
            </a:r>
            <a:r>
              <a:rPr lang="en-US" altLang="zh-CN" dirty="0" smtClean="0"/>
              <a:t>hypothesis.</a:t>
            </a:r>
            <a:endParaRPr lang="en-US" dirty="0"/>
          </a:p>
          <a:p>
            <a:pPr marL="514350" indent="-514350">
              <a:buFont typeface="+mj-lt"/>
              <a:buAutoNum type="arabicPeriod"/>
            </a:pPr>
            <a:r>
              <a:rPr lang="en-US" dirty="0" smtClean="0"/>
              <a:t>Let</a:t>
            </a:r>
            <a:r>
              <a:rPr lang="zh-CN" altLang="en-US" dirty="0" smtClean="0"/>
              <a:t> </a:t>
            </a:r>
            <a:r>
              <a:rPr lang="en-US" altLang="zh-CN" dirty="0" smtClean="0"/>
              <a:t>k</a:t>
            </a:r>
            <a:r>
              <a:rPr lang="zh-CN" altLang="en-US" dirty="0" smtClean="0"/>
              <a:t> </a:t>
            </a:r>
            <a:r>
              <a:rPr lang="en-US" altLang="zh-CN" dirty="0" smtClean="0"/>
              <a:t>=</a:t>
            </a:r>
            <a:r>
              <a:rPr lang="zh-CN" altLang="en-US" dirty="0" smtClean="0"/>
              <a:t> </a:t>
            </a:r>
            <a:r>
              <a:rPr lang="en-US" altLang="zh-CN" dirty="0" smtClean="0"/>
              <a:t>max{</a:t>
            </a:r>
            <a:r>
              <a:rPr lang="en-US" altLang="zh-CN" dirty="0" err="1" smtClean="0"/>
              <a:t>i</a:t>
            </a:r>
            <a:r>
              <a:rPr lang="en-US" altLang="zh-CN" dirty="0" smtClean="0"/>
              <a:t>:</a:t>
            </a:r>
            <a:r>
              <a:rPr lang="zh-CN" altLang="en-US" dirty="0" smtClean="0"/>
              <a:t> </a:t>
            </a:r>
            <a:r>
              <a:rPr lang="en-US" dirty="0"/>
              <a:t>P</a:t>
            </a:r>
            <a:r>
              <a:rPr lang="en-US" baseline="-25000" dirty="0" smtClean="0"/>
              <a:t>(</a:t>
            </a:r>
            <a:r>
              <a:rPr lang="en-US" baseline="-25000" dirty="0" err="1" smtClean="0"/>
              <a:t>i</a:t>
            </a:r>
            <a:r>
              <a:rPr lang="en-US" baseline="-25000" dirty="0" smtClean="0"/>
              <a:t>)</a:t>
            </a:r>
            <a:r>
              <a:rPr lang="zh-CN" altLang="en-US" dirty="0" smtClean="0"/>
              <a:t> </a:t>
            </a:r>
            <a:r>
              <a:rPr lang="en-US" dirty="0" smtClean="0"/>
              <a:t>≤</a:t>
            </a:r>
            <a:r>
              <a:rPr lang="zh-CN" altLang="en-US" dirty="0" smtClean="0"/>
              <a:t> </a:t>
            </a:r>
            <a:r>
              <a:rPr lang="en-US" dirty="0" smtClean="0"/>
              <a:t>α</a:t>
            </a:r>
            <a:r>
              <a:rPr lang="zh-CN" altLang="en-US" dirty="0" smtClean="0"/>
              <a:t> </a:t>
            </a:r>
            <a:r>
              <a:rPr lang="en-US" altLang="zh-CN" dirty="0" err="1" smtClean="0"/>
              <a:t>i</a:t>
            </a:r>
            <a:r>
              <a:rPr lang="zh-CN" altLang="en-US" dirty="0" smtClean="0"/>
              <a:t> </a:t>
            </a:r>
            <a:r>
              <a:rPr lang="en-US" altLang="zh-CN" dirty="0" smtClean="0"/>
              <a:t>/m</a:t>
            </a:r>
            <a:r>
              <a:rPr lang="zh-CN" altLang="en-US" dirty="0" smtClean="0"/>
              <a:t> </a:t>
            </a:r>
            <a:r>
              <a:rPr lang="en-US" altLang="zh-CN" dirty="0" smtClean="0"/>
              <a:t>}</a:t>
            </a:r>
            <a:r>
              <a:rPr lang="zh-CN" altLang="en-US" dirty="0" smtClean="0"/>
              <a:t>.</a:t>
            </a:r>
            <a:endParaRPr lang="en-US" altLang="zh-CN" dirty="0" smtClean="0"/>
          </a:p>
          <a:p>
            <a:pPr marL="514350" indent="-514350">
              <a:buFont typeface="+mj-lt"/>
              <a:buAutoNum type="arabicPeriod"/>
            </a:pPr>
            <a:r>
              <a:rPr lang="en-US" dirty="0" smtClean="0"/>
              <a:t>Reject</a:t>
            </a:r>
            <a:r>
              <a:rPr lang="zh-CN" altLang="en-US" dirty="0" smtClean="0"/>
              <a:t> </a:t>
            </a:r>
            <a:r>
              <a:rPr lang="en-US" altLang="zh-CN" dirty="0"/>
              <a:t>H</a:t>
            </a:r>
            <a:r>
              <a:rPr lang="en-US" baseline="-25000" dirty="0" smtClean="0"/>
              <a:t>(</a:t>
            </a:r>
            <a:r>
              <a:rPr lang="en-US" altLang="zh-CN" baseline="-25000" dirty="0" smtClean="0"/>
              <a:t>1</a:t>
            </a:r>
            <a:r>
              <a:rPr lang="en-US" baseline="-25000" dirty="0" smtClean="0"/>
              <a:t>)</a:t>
            </a:r>
            <a:r>
              <a:rPr lang="en-US" altLang="zh-CN" dirty="0" smtClean="0"/>
              <a:t>,</a:t>
            </a:r>
            <a:r>
              <a:rPr lang="zh-CN" altLang="en-US" dirty="0" smtClean="0"/>
              <a:t> </a:t>
            </a:r>
            <a:r>
              <a:rPr lang="en-US" altLang="zh-CN" dirty="0" smtClean="0"/>
              <a:t>H</a:t>
            </a:r>
            <a:r>
              <a:rPr lang="en-US" baseline="-25000" dirty="0" smtClean="0"/>
              <a:t>(</a:t>
            </a:r>
            <a:r>
              <a:rPr lang="en-US" altLang="zh-CN" baseline="-25000" dirty="0" smtClean="0"/>
              <a:t>2</a:t>
            </a:r>
            <a:r>
              <a:rPr lang="en-US" baseline="-25000" dirty="0" smtClean="0"/>
              <a:t>)</a:t>
            </a:r>
            <a:r>
              <a:rPr lang="en-US" altLang="zh-CN" dirty="0" smtClean="0"/>
              <a:t>,</a:t>
            </a:r>
            <a:r>
              <a:rPr lang="is-IS" altLang="zh-CN" dirty="0" smtClean="0"/>
              <a:t>…</a:t>
            </a:r>
            <a:r>
              <a:rPr lang="en-US" altLang="zh-CN" dirty="0" smtClean="0"/>
              <a:t>,</a:t>
            </a:r>
            <a:r>
              <a:rPr lang="zh-CN" altLang="en-US" dirty="0"/>
              <a:t> </a:t>
            </a:r>
            <a:r>
              <a:rPr lang="en-US" altLang="zh-CN" dirty="0" smtClean="0"/>
              <a:t>H</a:t>
            </a:r>
            <a:r>
              <a:rPr lang="en-US" baseline="-25000" dirty="0" smtClean="0"/>
              <a:t>(k)</a:t>
            </a:r>
            <a:endParaRPr lang="en-US" dirty="0" smtClean="0"/>
          </a:p>
          <a:p>
            <a:r>
              <a:rPr lang="en-US" dirty="0" smtClean="0"/>
              <a:t>For</a:t>
            </a:r>
            <a:r>
              <a:rPr lang="zh-CN" altLang="en-US" dirty="0" smtClean="0"/>
              <a:t> </a:t>
            </a:r>
            <a:r>
              <a:rPr lang="en-US" altLang="zh-CN" dirty="0" smtClean="0"/>
              <a:t>independent</a:t>
            </a:r>
            <a:r>
              <a:rPr lang="zh-CN" altLang="en-US" dirty="0" smtClean="0"/>
              <a:t> </a:t>
            </a:r>
            <a:r>
              <a:rPr lang="en-US" altLang="zh-CN" dirty="0" smtClean="0"/>
              <a:t>tests,</a:t>
            </a:r>
            <a:r>
              <a:rPr lang="zh-CN" altLang="en-US" dirty="0" smtClean="0"/>
              <a:t> </a:t>
            </a:r>
            <a:r>
              <a:rPr lang="en-US" altLang="zh-CN" dirty="0" smtClean="0"/>
              <a:t>the</a:t>
            </a:r>
            <a:r>
              <a:rPr lang="zh-CN" altLang="en-US" dirty="0" smtClean="0"/>
              <a:t> </a:t>
            </a:r>
            <a:r>
              <a:rPr lang="en-US" altLang="zh-CN" dirty="0" smtClean="0"/>
              <a:t>BH</a:t>
            </a:r>
            <a:r>
              <a:rPr lang="zh-CN" altLang="en-US" dirty="0" smtClean="0"/>
              <a:t> </a:t>
            </a:r>
            <a:r>
              <a:rPr lang="en-US" altLang="zh-CN" dirty="0" smtClean="0"/>
              <a:t>procedure</a:t>
            </a:r>
            <a:r>
              <a:rPr lang="zh-CN" altLang="en-US" dirty="0" smtClean="0"/>
              <a:t> </a:t>
            </a:r>
            <a:r>
              <a:rPr lang="en-US" altLang="zh-CN" dirty="0" smtClean="0"/>
              <a:t>controls</a:t>
            </a:r>
            <a:r>
              <a:rPr lang="zh-CN" altLang="en-US" dirty="0" smtClean="0"/>
              <a:t> </a:t>
            </a:r>
            <a:r>
              <a:rPr lang="en-US" altLang="zh-CN" dirty="0" smtClean="0"/>
              <a:t>the</a:t>
            </a:r>
            <a:r>
              <a:rPr lang="zh-CN" altLang="en-US" dirty="0" smtClean="0"/>
              <a:t> </a:t>
            </a:r>
            <a:r>
              <a:rPr lang="en-US" altLang="zh-CN" dirty="0" smtClean="0"/>
              <a:t>FDR</a:t>
            </a:r>
            <a:r>
              <a:rPr lang="zh-CN" altLang="en-US" dirty="0" smtClean="0"/>
              <a:t> </a:t>
            </a:r>
            <a:r>
              <a:rPr lang="en-US" altLang="zh-CN" dirty="0" smtClean="0"/>
              <a:t>≤</a:t>
            </a:r>
            <a:r>
              <a:rPr lang="zh-CN" altLang="en-US" dirty="0" smtClean="0"/>
              <a:t> </a:t>
            </a:r>
            <a:r>
              <a:rPr lang="en-US" dirty="0" smtClean="0"/>
              <a:t>α</a:t>
            </a:r>
            <a:r>
              <a:rPr lang="zh-CN" altLang="en-US" dirty="0" smtClean="0"/>
              <a:t> </a:t>
            </a:r>
            <a:r>
              <a:rPr lang="en-US" altLang="zh-CN" dirty="0" smtClean="0"/>
              <a:t>T</a:t>
            </a:r>
            <a:r>
              <a:rPr lang="en-US" altLang="zh-CN" baseline="-25000" dirty="0" smtClean="0"/>
              <a:t>0</a:t>
            </a:r>
            <a:r>
              <a:rPr lang="zh-CN" altLang="en-US" dirty="0" smtClean="0"/>
              <a:t> </a:t>
            </a:r>
            <a:r>
              <a:rPr lang="en-US" altLang="zh-CN" dirty="0" smtClean="0"/>
              <a:t>/</a:t>
            </a:r>
            <a:r>
              <a:rPr lang="zh-CN" altLang="en-US" dirty="0" smtClean="0"/>
              <a:t> </a:t>
            </a:r>
            <a:r>
              <a:rPr lang="en-US" altLang="zh-CN" dirty="0" smtClean="0"/>
              <a:t>m</a:t>
            </a:r>
            <a:endParaRPr lang="en-US" dirty="0"/>
          </a:p>
        </p:txBody>
      </p:sp>
    </p:spTree>
    <p:extLst>
      <p:ext uri="{BB962C8B-B14F-4D97-AF65-F5344CB8AC3E}">
        <p14:creationId xmlns:p14="http://schemas.microsoft.com/office/powerpoint/2010/main" val="2321202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Benjamini</a:t>
            </a:r>
            <a:r>
              <a:rPr lang="zh-CN" altLang="zh-CN" dirty="0"/>
              <a:t>-</a:t>
            </a:r>
            <a:r>
              <a:rPr lang="en-US" dirty="0"/>
              <a:t>Hochberg</a:t>
            </a:r>
            <a:r>
              <a:rPr lang="zh-CN" altLang="en-US" dirty="0"/>
              <a:t> </a:t>
            </a:r>
            <a:r>
              <a:rPr lang="en-US" altLang="zh-CN" dirty="0"/>
              <a:t>procedure</a:t>
            </a:r>
            <a:endParaRPr lang="en-US" dirty="0"/>
          </a:p>
        </p:txBody>
      </p:sp>
      <p:pic>
        <p:nvPicPr>
          <p:cNvPr id="5" name="Content Placeholder 4" descr="Screen Shot 2016-01-20 at 10.13.02 AM.png"/>
          <p:cNvPicPr>
            <a:picLocks noGrp="1" noChangeAspect="1"/>
          </p:cNvPicPr>
          <p:nvPr>
            <p:ph idx="1"/>
          </p:nvPr>
        </p:nvPicPr>
        <p:blipFill>
          <a:blip r:embed="rId2">
            <a:extLst>
              <a:ext uri="{28A0092B-C50C-407E-A947-70E740481C1C}">
                <a14:useLocalDpi xmlns:a14="http://schemas.microsoft.com/office/drawing/2010/main" val="0"/>
              </a:ext>
            </a:extLst>
          </a:blip>
          <a:srcRect l="-7123" r="-7123"/>
          <a:stretch>
            <a:fillRect/>
          </a:stretch>
        </p:blipFill>
        <p:spPr/>
      </p:pic>
    </p:spTree>
    <p:extLst>
      <p:ext uri="{BB962C8B-B14F-4D97-AF65-F5344CB8AC3E}">
        <p14:creationId xmlns:p14="http://schemas.microsoft.com/office/powerpoint/2010/main" val="190081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a:t>
            </a:r>
            <a:r>
              <a:rPr lang="en-US" dirty="0" smtClean="0"/>
              <a:t> Model for Multiple Tests</a:t>
            </a:r>
            <a:endParaRPr lang="en-US" dirty="0"/>
          </a:p>
        </p:txBody>
      </p:sp>
      <p:sp>
        <p:nvSpPr>
          <p:cNvPr id="3" name="Content Placeholder 2"/>
          <p:cNvSpPr>
            <a:spLocks noGrp="1"/>
          </p:cNvSpPr>
          <p:nvPr>
            <p:ph idx="1"/>
          </p:nvPr>
        </p:nvSpPr>
        <p:spPr/>
        <p:txBody>
          <a:bodyPr/>
          <a:lstStyle/>
          <a:p>
            <a:pPr marL="342900" lvl="1" indent="-342900">
              <a:buFont typeface="Arial"/>
              <a:buChar char="•"/>
            </a:pPr>
            <a:r>
              <a:rPr lang="en-US" altLang="zh-CN" dirty="0" smtClean="0"/>
              <a:t>Let</a:t>
            </a:r>
            <a:r>
              <a:rPr lang="zh-CN" altLang="en-US" dirty="0" smtClean="0"/>
              <a:t> </a:t>
            </a:r>
            <a:r>
              <a:rPr lang="en-US" altLang="zh-CN" dirty="0" smtClean="0"/>
              <a:t>H</a:t>
            </a:r>
            <a:r>
              <a:rPr lang="en-US" altLang="zh-CN" baseline="-25000" dirty="0" smtClean="0"/>
              <a:t>1</a:t>
            </a:r>
            <a:r>
              <a:rPr lang="en-US" altLang="zh-CN" dirty="0"/>
              <a:t>,</a:t>
            </a:r>
            <a:r>
              <a:rPr lang="zh-CN" altLang="en-US" dirty="0"/>
              <a:t> </a:t>
            </a:r>
            <a:r>
              <a:rPr lang="en-US" altLang="zh-CN" dirty="0"/>
              <a:t>H</a:t>
            </a:r>
            <a:r>
              <a:rPr lang="en-US" altLang="zh-CN" baseline="-25000" dirty="0"/>
              <a:t>2</a:t>
            </a:r>
            <a:r>
              <a:rPr lang="en-US" altLang="zh-CN" dirty="0"/>
              <a:t>,</a:t>
            </a:r>
            <a:r>
              <a:rPr lang="zh-CN" altLang="en-US" dirty="0"/>
              <a:t> </a:t>
            </a:r>
            <a:r>
              <a:rPr lang="en-US" altLang="zh-CN" dirty="0"/>
              <a:t>…,H</a:t>
            </a:r>
            <a:r>
              <a:rPr lang="en-US" altLang="zh-CN" baseline="-25000" dirty="0"/>
              <a:t>N</a:t>
            </a:r>
            <a:r>
              <a:rPr lang="zh-CN" altLang="en-US" dirty="0"/>
              <a:t> </a:t>
            </a:r>
            <a:r>
              <a:rPr lang="en-US" altLang="zh-CN" dirty="0" err="1" smtClean="0"/>
              <a:t>i</a:t>
            </a:r>
            <a:r>
              <a:rPr lang="en-US" altLang="zh-CN" dirty="0" err="1" smtClean="0"/>
              <a:t>.i.d</a:t>
            </a:r>
            <a:r>
              <a:rPr lang="en-US" altLang="zh-CN" dirty="0" smtClean="0"/>
              <a:t>.</a:t>
            </a:r>
            <a:r>
              <a:rPr lang="zh-CN" altLang="en-US" dirty="0" smtClean="0"/>
              <a:t> </a:t>
            </a:r>
            <a:r>
              <a:rPr lang="en-US" altLang="zh-CN" dirty="0" smtClean="0"/>
              <a:t>Bernoulli(α)</a:t>
            </a:r>
          </a:p>
          <a:p>
            <a:pPr marL="342900" lvl="1" indent="-342900">
              <a:buFont typeface="Arial"/>
              <a:buChar char="•"/>
            </a:pPr>
            <a:r>
              <a:rPr lang="en-US" altLang="zh-CN" dirty="0" err="1" smtClean="0"/>
              <a:t>P</a:t>
            </a:r>
            <a:r>
              <a:rPr lang="en-US" altLang="zh-CN" baseline="-25000" dirty="0" err="1"/>
              <a:t>i</a:t>
            </a:r>
            <a:r>
              <a:rPr lang="en-US" altLang="zh-CN" dirty="0" err="1" smtClean="0"/>
              <a:t>|H</a:t>
            </a:r>
            <a:r>
              <a:rPr lang="en-US" altLang="zh-CN" baseline="-25000" dirty="0" err="1" smtClean="0"/>
              <a:t>i</a:t>
            </a:r>
            <a:r>
              <a:rPr lang="zh-CN" altLang="en-US" dirty="0" smtClean="0"/>
              <a:t> </a:t>
            </a:r>
            <a:r>
              <a:rPr lang="en-US" altLang="zh-CN" dirty="0" smtClean="0"/>
              <a:t>=</a:t>
            </a:r>
            <a:r>
              <a:rPr lang="zh-CN" altLang="en-US" dirty="0" smtClean="0"/>
              <a:t> </a:t>
            </a:r>
            <a:r>
              <a:rPr lang="en-US" altLang="zh-CN" dirty="0" smtClean="0"/>
              <a:t>0</a:t>
            </a:r>
            <a:r>
              <a:rPr lang="zh-CN" altLang="en-US" dirty="0" smtClean="0"/>
              <a:t> </a:t>
            </a:r>
            <a:r>
              <a:rPr lang="en-US" altLang="zh-CN" dirty="0" smtClean="0"/>
              <a:t>follows</a:t>
            </a:r>
            <a:r>
              <a:rPr lang="zh-CN" altLang="en-US" dirty="0" smtClean="0"/>
              <a:t> </a:t>
            </a:r>
            <a:r>
              <a:rPr lang="en-US" altLang="zh-CN" dirty="0" smtClean="0"/>
              <a:t>Uniform(0,</a:t>
            </a:r>
            <a:r>
              <a:rPr lang="zh-CN" altLang="en-US" dirty="0" smtClean="0"/>
              <a:t> </a:t>
            </a:r>
            <a:r>
              <a:rPr lang="en-US" altLang="zh-CN" dirty="0" smtClean="0"/>
              <a:t>1)</a:t>
            </a:r>
          </a:p>
          <a:p>
            <a:pPr marL="342900" lvl="1" indent="-342900">
              <a:buFont typeface="Arial"/>
              <a:buChar char="•"/>
            </a:pPr>
            <a:r>
              <a:rPr lang="en-US" altLang="zh-CN" dirty="0" err="1"/>
              <a:t>P</a:t>
            </a:r>
            <a:r>
              <a:rPr lang="en-US" altLang="zh-CN" baseline="-25000" dirty="0" err="1"/>
              <a:t>i</a:t>
            </a:r>
            <a:r>
              <a:rPr lang="en-US" altLang="zh-CN" dirty="0" err="1"/>
              <a:t>|H</a:t>
            </a:r>
            <a:r>
              <a:rPr lang="en-US" altLang="zh-CN" baseline="-25000" dirty="0" err="1"/>
              <a:t>i</a:t>
            </a:r>
            <a:r>
              <a:rPr lang="zh-CN" altLang="en-US" dirty="0"/>
              <a:t> </a:t>
            </a:r>
            <a:r>
              <a:rPr lang="en-US" altLang="zh-CN" dirty="0" smtClean="0"/>
              <a:t>=</a:t>
            </a:r>
            <a:r>
              <a:rPr lang="zh-CN" altLang="en-US" dirty="0" smtClean="0"/>
              <a:t> </a:t>
            </a:r>
            <a:r>
              <a:rPr lang="en-US" altLang="zh-CN" dirty="0" smtClean="0"/>
              <a:t>1</a:t>
            </a:r>
            <a:r>
              <a:rPr lang="zh-CN" altLang="en-US" dirty="0" smtClean="0"/>
              <a:t> </a:t>
            </a:r>
            <a:r>
              <a:rPr lang="en-US" altLang="zh-CN" dirty="0" smtClean="0"/>
              <a:t>follows</a:t>
            </a:r>
            <a:r>
              <a:rPr lang="zh-CN" altLang="en-US" dirty="0" smtClean="0"/>
              <a:t> </a:t>
            </a:r>
            <a:r>
              <a:rPr lang="en-US" altLang="zh-CN" dirty="0" smtClean="0"/>
              <a:t>distribution</a:t>
            </a:r>
            <a:r>
              <a:rPr lang="zh-CN" altLang="en-US" dirty="0" smtClean="0"/>
              <a:t> </a:t>
            </a:r>
            <a:r>
              <a:rPr lang="en-US" altLang="zh-CN" dirty="0" smtClean="0"/>
              <a:t>F</a:t>
            </a:r>
            <a:r>
              <a:rPr lang="zh-CN" altLang="en-US" dirty="0" smtClean="0"/>
              <a:t> </a:t>
            </a:r>
            <a:r>
              <a:rPr lang="en-US" altLang="zh-CN" dirty="0" smtClean="0"/>
              <a:t>in</a:t>
            </a:r>
            <a:r>
              <a:rPr lang="zh-CN" altLang="en-US" dirty="0" smtClean="0"/>
              <a:t> </a:t>
            </a:r>
            <a:r>
              <a:rPr lang="en-US" altLang="zh-CN" dirty="0" smtClean="0"/>
              <a:t>the</a:t>
            </a:r>
            <a:r>
              <a:rPr lang="zh-CN" altLang="en-US" dirty="0" smtClean="0"/>
              <a:t> </a:t>
            </a:r>
            <a:r>
              <a:rPr lang="en-US" altLang="zh-CN" dirty="0" smtClean="0"/>
              <a:t>class</a:t>
            </a:r>
            <a:r>
              <a:rPr lang="zh-CN" altLang="en-US" dirty="0" smtClean="0"/>
              <a:t> </a:t>
            </a:r>
            <a:r>
              <a:rPr lang="en-US" altLang="zh-CN" dirty="0" smtClean="0">
                <a:latin typeface="Apple Chancery"/>
                <a:cs typeface="Apple Chancery"/>
              </a:rPr>
              <a:t>F</a:t>
            </a:r>
            <a:r>
              <a:rPr lang="zh-CN" altLang="en-US" dirty="0" smtClean="0">
                <a:latin typeface="Apple Chancery"/>
                <a:cs typeface="Apple Chancery"/>
              </a:rPr>
              <a:t> </a:t>
            </a:r>
            <a:r>
              <a:rPr lang="en-US" altLang="zh-CN" dirty="0" smtClean="0">
                <a:cs typeface="Apple Chancery"/>
              </a:rPr>
              <a:t>on</a:t>
            </a:r>
            <a:r>
              <a:rPr lang="zh-CN" altLang="en-US" dirty="0" smtClean="0">
                <a:cs typeface="Apple Chancery"/>
              </a:rPr>
              <a:t> </a:t>
            </a:r>
            <a:r>
              <a:rPr lang="en-US" altLang="zh-CN" dirty="0" smtClean="0">
                <a:cs typeface="Apple Chancery"/>
              </a:rPr>
              <a:t>[0,</a:t>
            </a:r>
            <a:r>
              <a:rPr lang="zh-CN" altLang="en-US" dirty="0" smtClean="0">
                <a:cs typeface="Apple Chancery"/>
              </a:rPr>
              <a:t> </a:t>
            </a:r>
            <a:r>
              <a:rPr lang="en-US" altLang="zh-CN" dirty="0" smtClean="0">
                <a:cs typeface="Apple Chancery"/>
              </a:rPr>
              <a:t>1]</a:t>
            </a:r>
          </a:p>
          <a:p>
            <a:pPr marL="342900" lvl="1" indent="-342900">
              <a:buFont typeface="Arial"/>
              <a:buChar char="•"/>
            </a:pPr>
            <a:r>
              <a:rPr lang="en-US" altLang="zh-CN" dirty="0" smtClean="0">
                <a:cs typeface="Apple Chancery"/>
              </a:rPr>
              <a:t>Under</a:t>
            </a:r>
            <a:r>
              <a:rPr lang="zh-CN" altLang="en-US" dirty="0" smtClean="0">
                <a:cs typeface="Apple Chancery"/>
              </a:rPr>
              <a:t> </a:t>
            </a:r>
            <a:r>
              <a:rPr lang="en-US" altLang="zh-CN" dirty="0" smtClean="0">
                <a:cs typeface="Apple Chancery"/>
              </a:rPr>
              <a:t>this</a:t>
            </a:r>
            <a:r>
              <a:rPr lang="zh-CN" altLang="en-US" dirty="0" smtClean="0">
                <a:cs typeface="Apple Chancery"/>
              </a:rPr>
              <a:t> </a:t>
            </a:r>
            <a:r>
              <a:rPr lang="en-US" altLang="zh-CN" dirty="0" smtClean="0">
                <a:cs typeface="Apple Chancery"/>
              </a:rPr>
              <a:t>model,</a:t>
            </a:r>
            <a:r>
              <a:rPr lang="zh-CN" altLang="en-US" dirty="0" smtClean="0">
                <a:cs typeface="Apple Chancery"/>
              </a:rPr>
              <a:t> </a:t>
            </a:r>
            <a:r>
              <a:rPr lang="en-US" altLang="zh-CN" dirty="0" smtClean="0">
                <a:cs typeface="Apple Chancery"/>
              </a:rPr>
              <a:t>the</a:t>
            </a:r>
            <a:r>
              <a:rPr lang="zh-CN" altLang="en-US" dirty="0" smtClean="0">
                <a:cs typeface="Apple Chancery"/>
              </a:rPr>
              <a:t> </a:t>
            </a:r>
            <a:r>
              <a:rPr lang="en-US" altLang="zh-CN" dirty="0" smtClean="0">
                <a:cs typeface="Apple Chancery"/>
              </a:rPr>
              <a:t>m</a:t>
            </a:r>
            <a:r>
              <a:rPr lang="zh-CN" altLang="en-US" dirty="0" smtClean="0">
                <a:cs typeface="Apple Chancery"/>
              </a:rPr>
              <a:t> </a:t>
            </a:r>
            <a:r>
              <a:rPr lang="en-US" altLang="zh-CN" dirty="0" smtClean="0">
                <a:cs typeface="Apple Chancery"/>
              </a:rPr>
              <a:t>p-values</a:t>
            </a:r>
            <a:r>
              <a:rPr lang="zh-CN" altLang="en-US" dirty="0" smtClean="0">
                <a:cs typeface="Apple Chancery"/>
              </a:rPr>
              <a:t> </a:t>
            </a:r>
            <a:r>
              <a:rPr lang="en-US" altLang="zh-CN" dirty="0" smtClean="0">
                <a:cs typeface="Apple Chancery"/>
              </a:rPr>
              <a:t>P</a:t>
            </a:r>
            <a:r>
              <a:rPr lang="en-US" altLang="zh-CN" baseline="30000" dirty="0" smtClean="0">
                <a:cs typeface="Apple Chancery"/>
              </a:rPr>
              <a:t>m</a:t>
            </a:r>
            <a:r>
              <a:rPr lang="zh-CN" altLang="en-US" baseline="30000" dirty="0" smtClean="0">
                <a:cs typeface="Apple Chancery"/>
              </a:rPr>
              <a:t> </a:t>
            </a:r>
            <a:r>
              <a:rPr lang="en-US" altLang="zh-CN" dirty="0" smtClean="0">
                <a:cs typeface="Apple Chancery"/>
              </a:rPr>
              <a:t>=</a:t>
            </a:r>
            <a:r>
              <a:rPr lang="zh-CN" altLang="en-US" dirty="0" smtClean="0">
                <a:cs typeface="Apple Chancery"/>
              </a:rPr>
              <a:t> </a:t>
            </a:r>
            <a:r>
              <a:rPr lang="en-US" altLang="zh-CN" dirty="0" smtClean="0">
                <a:cs typeface="Apple Chancery"/>
              </a:rPr>
              <a:t>(P</a:t>
            </a:r>
            <a:r>
              <a:rPr lang="en-US" altLang="zh-CN" baseline="-25000" dirty="0" smtClean="0">
                <a:cs typeface="Apple Chancery"/>
              </a:rPr>
              <a:t>1</a:t>
            </a:r>
            <a:r>
              <a:rPr lang="en-US" altLang="zh-CN" dirty="0" smtClean="0">
                <a:cs typeface="Apple Chancery"/>
              </a:rPr>
              <a:t>,</a:t>
            </a:r>
            <a:r>
              <a:rPr lang="zh-CN" altLang="en-US" dirty="0" smtClean="0">
                <a:cs typeface="Apple Chancery"/>
              </a:rPr>
              <a:t> </a:t>
            </a:r>
            <a:r>
              <a:rPr lang="is-IS" altLang="zh-CN" dirty="0" smtClean="0">
                <a:cs typeface="Apple Chancery"/>
              </a:rPr>
              <a:t>…</a:t>
            </a:r>
            <a:r>
              <a:rPr lang="en-US" altLang="zh-CN" dirty="0" smtClean="0">
                <a:cs typeface="Apple Chancery"/>
              </a:rPr>
              <a:t>,</a:t>
            </a:r>
            <a:r>
              <a:rPr lang="zh-CN" altLang="en-US" dirty="0" smtClean="0">
                <a:cs typeface="Apple Chancery"/>
              </a:rPr>
              <a:t> </a:t>
            </a:r>
            <a:r>
              <a:rPr lang="en-US" altLang="zh-CN" dirty="0" smtClean="0">
                <a:cs typeface="Apple Chancery"/>
              </a:rPr>
              <a:t>P</a:t>
            </a:r>
            <a:r>
              <a:rPr lang="en-US" altLang="zh-CN" baseline="-25000" dirty="0" smtClean="0">
                <a:cs typeface="Apple Chancery"/>
              </a:rPr>
              <a:t>m</a:t>
            </a:r>
            <a:r>
              <a:rPr lang="en-US" altLang="zh-CN" dirty="0" smtClean="0">
                <a:cs typeface="Apple Chancery"/>
              </a:rPr>
              <a:t>)</a:t>
            </a:r>
            <a:r>
              <a:rPr lang="zh-CN" altLang="en-US" dirty="0" smtClean="0">
                <a:cs typeface="Apple Chancery"/>
              </a:rPr>
              <a:t> </a:t>
            </a:r>
            <a:r>
              <a:rPr lang="en-US" altLang="zh-CN" dirty="0" smtClean="0">
                <a:cs typeface="Apple Chancery"/>
              </a:rPr>
              <a:t>are</a:t>
            </a:r>
            <a:r>
              <a:rPr lang="zh-CN" altLang="en-US" dirty="0" smtClean="0">
                <a:cs typeface="Apple Chancery"/>
              </a:rPr>
              <a:t> </a:t>
            </a:r>
            <a:r>
              <a:rPr lang="en-US" altLang="zh-CN" dirty="0" smtClean="0">
                <a:cs typeface="Apple Chancery"/>
              </a:rPr>
              <a:t>marginally</a:t>
            </a:r>
            <a:r>
              <a:rPr lang="zh-CN" altLang="en-US" dirty="0" smtClean="0">
                <a:cs typeface="Apple Chancery"/>
              </a:rPr>
              <a:t> </a:t>
            </a:r>
            <a:r>
              <a:rPr lang="en-US" altLang="zh-CN" dirty="0" err="1" smtClean="0">
                <a:cs typeface="Apple Chancery"/>
              </a:rPr>
              <a:t>i.i.d</a:t>
            </a:r>
            <a:r>
              <a:rPr lang="en-US" altLang="zh-CN" dirty="0" smtClean="0">
                <a:cs typeface="Apple Chancery"/>
              </a:rPr>
              <a:t>.</a:t>
            </a:r>
            <a:r>
              <a:rPr lang="zh-CN" altLang="en-US" dirty="0" smtClean="0">
                <a:cs typeface="Apple Chancery"/>
              </a:rPr>
              <a:t> </a:t>
            </a:r>
            <a:r>
              <a:rPr lang="en-US" altLang="zh-CN" dirty="0" smtClean="0">
                <a:cs typeface="Apple Chancery"/>
              </a:rPr>
              <a:t>from</a:t>
            </a:r>
            <a:r>
              <a:rPr lang="zh-CN" altLang="en-US" dirty="0" smtClean="0">
                <a:cs typeface="Apple Chancery"/>
              </a:rPr>
              <a:t> </a:t>
            </a:r>
            <a:endParaRPr lang="en-US" altLang="zh-CN" dirty="0" smtClean="0">
              <a:cs typeface="Apple Chancery"/>
            </a:endParaRPr>
          </a:p>
          <a:p>
            <a:pPr marL="742950" lvl="2" indent="-342900"/>
            <a:r>
              <a:rPr lang="en-US" altLang="zh-CN" dirty="0" smtClean="0">
                <a:cs typeface="Apple Chancery"/>
              </a:rPr>
              <a:t>G</a:t>
            </a:r>
            <a:r>
              <a:rPr lang="zh-CN" altLang="en-US" dirty="0" smtClean="0">
                <a:cs typeface="Apple Chancery"/>
              </a:rPr>
              <a:t> </a:t>
            </a:r>
            <a:r>
              <a:rPr lang="en-US" altLang="zh-CN" dirty="0" smtClean="0">
                <a:cs typeface="Apple Chancery"/>
              </a:rPr>
              <a:t>=</a:t>
            </a:r>
            <a:r>
              <a:rPr lang="zh-CN" altLang="en-US" dirty="0" smtClean="0">
                <a:cs typeface="Apple Chancery"/>
              </a:rPr>
              <a:t> </a:t>
            </a:r>
            <a:r>
              <a:rPr lang="en-US" altLang="zh-CN" dirty="0" smtClean="0">
                <a:cs typeface="Apple Chancery"/>
              </a:rPr>
              <a:t>(1-a)</a:t>
            </a:r>
            <a:r>
              <a:rPr lang="zh-CN" altLang="en-US" dirty="0" smtClean="0">
                <a:cs typeface="Apple Chancery"/>
              </a:rPr>
              <a:t> </a:t>
            </a:r>
            <a:r>
              <a:rPr lang="en-US" altLang="zh-CN" dirty="0" smtClean="0">
                <a:cs typeface="Apple Chancery"/>
              </a:rPr>
              <a:t>U</a:t>
            </a:r>
            <a:r>
              <a:rPr lang="zh-CN" altLang="en-US" dirty="0" smtClean="0">
                <a:cs typeface="Apple Chancery"/>
              </a:rPr>
              <a:t> </a:t>
            </a:r>
            <a:r>
              <a:rPr lang="en-US" altLang="zh-CN" dirty="0" smtClean="0">
                <a:cs typeface="Apple Chancery"/>
              </a:rPr>
              <a:t>+</a:t>
            </a:r>
            <a:r>
              <a:rPr lang="zh-CN" altLang="en-US" dirty="0" smtClean="0">
                <a:cs typeface="Apple Chancery"/>
              </a:rPr>
              <a:t> </a:t>
            </a:r>
            <a:r>
              <a:rPr lang="en-US" altLang="zh-CN" dirty="0" smtClean="0">
                <a:cs typeface="Apple Chancery"/>
              </a:rPr>
              <a:t>a</a:t>
            </a:r>
            <a:r>
              <a:rPr lang="zh-CN" altLang="en-US" dirty="0" smtClean="0">
                <a:cs typeface="Apple Chancery"/>
              </a:rPr>
              <a:t> </a:t>
            </a:r>
            <a:r>
              <a:rPr lang="en-US" altLang="zh-CN" dirty="0" smtClean="0">
                <a:cs typeface="Apple Chancery"/>
              </a:rPr>
              <a:t>F</a:t>
            </a:r>
          </a:p>
          <a:p>
            <a:pPr marL="742950" lvl="2" indent="-342900"/>
            <a:r>
              <a:rPr lang="en-US" altLang="zh-CN" dirty="0" smtClean="0">
                <a:cs typeface="Apple Chancery"/>
              </a:rPr>
              <a:t>0</a:t>
            </a:r>
            <a:r>
              <a:rPr lang="zh-CN" altLang="en-US" dirty="0" smtClean="0">
                <a:cs typeface="Apple Chancery"/>
              </a:rPr>
              <a:t> </a:t>
            </a:r>
            <a:r>
              <a:rPr lang="en-US" altLang="zh-CN" dirty="0" smtClean="0">
                <a:cs typeface="Apple Chancery"/>
              </a:rPr>
              <a:t>≤</a:t>
            </a:r>
            <a:r>
              <a:rPr lang="zh-CN" altLang="en-US" dirty="0" smtClean="0">
                <a:cs typeface="Apple Chancery"/>
              </a:rPr>
              <a:t> </a:t>
            </a:r>
            <a:r>
              <a:rPr lang="en-US" altLang="zh-CN" dirty="0" smtClean="0">
                <a:cs typeface="Apple Chancery"/>
              </a:rPr>
              <a:t>a</a:t>
            </a:r>
            <a:r>
              <a:rPr lang="zh-CN" altLang="en-US" dirty="0" smtClean="0">
                <a:cs typeface="Apple Chancery"/>
              </a:rPr>
              <a:t> </a:t>
            </a:r>
            <a:r>
              <a:rPr lang="en-US" altLang="zh-CN" dirty="0" smtClean="0">
                <a:cs typeface="Apple Chancery"/>
              </a:rPr>
              <a:t>≤</a:t>
            </a:r>
            <a:r>
              <a:rPr lang="zh-CN" altLang="en-US" dirty="0" smtClean="0">
                <a:cs typeface="Apple Chancery"/>
              </a:rPr>
              <a:t> </a:t>
            </a:r>
            <a:r>
              <a:rPr lang="en-US" altLang="zh-CN" dirty="0" smtClean="0">
                <a:cs typeface="Apple Chancery"/>
              </a:rPr>
              <a:t>1</a:t>
            </a:r>
            <a:r>
              <a:rPr lang="zh-CN" altLang="en-US" dirty="0" smtClean="0">
                <a:cs typeface="Apple Chancery"/>
              </a:rPr>
              <a:t> </a:t>
            </a:r>
            <a:r>
              <a:rPr lang="en-US" altLang="zh-CN" dirty="0" smtClean="0">
                <a:cs typeface="Apple Chancery"/>
              </a:rPr>
              <a:t>is</a:t>
            </a:r>
            <a:r>
              <a:rPr lang="zh-CN" altLang="en-US" dirty="0" smtClean="0">
                <a:cs typeface="Apple Chancery"/>
              </a:rPr>
              <a:t> </a:t>
            </a:r>
            <a:r>
              <a:rPr lang="en-US" altLang="zh-CN" dirty="0" smtClean="0">
                <a:cs typeface="Apple Chancery"/>
              </a:rPr>
              <a:t>the</a:t>
            </a:r>
            <a:r>
              <a:rPr lang="zh-CN" altLang="en-US" dirty="0" smtClean="0">
                <a:cs typeface="Apple Chancery"/>
              </a:rPr>
              <a:t> </a:t>
            </a:r>
            <a:r>
              <a:rPr lang="en-US" altLang="zh-CN" dirty="0" smtClean="0">
                <a:cs typeface="Apple Chancery"/>
              </a:rPr>
              <a:t>frequency</a:t>
            </a:r>
            <a:r>
              <a:rPr lang="zh-CN" altLang="en-US" dirty="0" smtClean="0">
                <a:cs typeface="Apple Chancery"/>
              </a:rPr>
              <a:t> </a:t>
            </a:r>
            <a:r>
              <a:rPr lang="en-US" altLang="zh-CN" dirty="0" smtClean="0">
                <a:cs typeface="Apple Chancery"/>
              </a:rPr>
              <a:t>of</a:t>
            </a:r>
            <a:r>
              <a:rPr lang="zh-CN" altLang="en-US" dirty="0" smtClean="0">
                <a:cs typeface="Apple Chancery"/>
              </a:rPr>
              <a:t> </a:t>
            </a:r>
            <a:r>
              <a:rPr lang="en-US" altLang="zh-CN" dirty="0" smtClean="0">
                <a:cs typeface="Apple Chancery"/>
              </a:rPr>
              <a:t>alternatives.</a:t>
            </a:r>
          </a:p>
          <a:p>
            <a:pPr marL="742950" lvl="2" indent="-342900"/>
            <a:r>
              <a:rPr lang="en-US" altLang="zh-CN" dirty="0" smtClean="0">
                <a:cs typeface="Apple Chancery"/>
              </a:rPr>
              <a:t>U</a:t>
            </a:r>
            <a:r>
              <a:rPr lang="zh-CN" altLang="en-US" dirty="0" smtClean="0">
                <a:cs typeface="Apple Chancery"/>
              </a:rPr>
              <a:t> </a:t>
            </a:r>
            <a:r>
              <a:rPr lang="en-US" altLang="zh-CN" dirty="0" smtClean="0">
                <a:cs typeface="Apple Chancery"/>
              </a:rPr>
              <a:t>is</a:t>
            </a:r>
            <a:r>
              <a:rPr lang="zh-CN" altLang="en-US" dirty="0" smtClean="0">
                <a:cs typeface="Apple Chancery"/>
              </a:rPr>
              <a:t> </a:t>
            </a:r>
            <a:r>
              <a:rPr lang="en-US" altLang="zh-CN" dirty="0" smtClean="0">
                <a:cs typeface="Apple Chancery"/>
              </a:rPr>
              <a:t>the</a:t>
            </a:r>
            <a:r>
              <a:rPr lang="zh-CN" altLang="en-US" dirty="0" smtClean="0">
                <a:cs typeface="Apple Chancery"/>
              </a:rPr>
              <a:t> </a:t>
            </a:r>
            <a:r>
              <a:rPr lang="en-US" altLang="zh-CN" dirty="0" smtClean="0">
                <a:cs typeface="Apple Chancery"/>
              </a:rPr>
              <a:t>Uniform(0,</a:t>
            </a:r>
            <a:r>
              <a:rPr lang="zh-CN" altLang="en-US" dirty="0" smtClean="0">
                <a:cs typeface="Apple Chancery"/>
              </a:rPr>
              <a:t> </a:t>
            </a:r>
            <a:r>
              <a:rPr lang="en-US" altLang="zh-CN" dirty="0" smtClean="0">
                <a:cs typeface="Apple Chancery"/>
              </a:rPr>
              <a:t>1)</a:t>
            </a:r>
            <a:r>
              <a:rPr lang="zh-CN" altLang="en-US" dirty="0" smtClean="0">
                <a:cs typeface="Apple Chancery"/>
              </a:rPr>
              <a:t> </a:t>
            </a:r>
            <a:r>
              <a:rPr lang="en-US" altLang="zh-CN" dirty="0" err="1" smtClean="0">
                <a:cs typeface="Apple Chancery"/>
              </a:rPr>
              <a:t>c.d.f</a:t>
            </a:r>
            <a:r>
              <a:rPr lang="en-US" altLang="zh-CN" dirty="0" smtClean="0">
                <a:cs typeface="Apple Chancery"/>
              </a:rPr>
              <a:t>.</a:t>
            </a:r>
          </a:p>
          <a:p>
            <a:pPr marL="742950" lvl="2" indent="-342900"/>
            <a:r>
              <a:rPr lang="en-US" altLang="zh-CN" dirty="0" smtClean="0">
                <a:cs typeface="Apple Chancery"/>
              </a:rPr>
              <a:t>F</a:t>
            </a:r>
            <a:r>
              <a:rPr lang="zh-CN" altLang="en-US" dirty="0" smtClean="0">
                <a:cs typeface="Apple Chancery"/>
              </a:rPr>
              <a:t> </a:t>
            </a:r>
            <a:r>
              <a:rPr lang="en-US" altLang="zh-CN" dirty="0" smtClean="0">
                <a:cs typeface="Apple Chancery"/>
              </a:rPr>
              <a:t>is</a:t>
            </a:r>
            <a:r>
              <a:rPr lang="zh-CN" altLang="en-US" dirty="0" smtClean="0">
                <a:cs typeface="Apple Chancery"/>
              </a:rPr>
              <a:t> </a:t>
            </a:r>
            <a:r>
              <a:rPr lang="en-US" altLang="zh-CN" dirty="0" smtClean="0">
                <a:cs typeface="Apple Chancery"/>
              </a:rPr>
              <a:t>a</a:t>
            </a:r>
            <a:r>
              <a:rPr lang="zh-CN" altLang="en-US" dirty="0" smtClean="0">
                <a:cs typeface="Apple Chancery"/>
              </a:rPr>
              <a:t> </a:t>
            </a:r>
            <a:r>
              <a:rPr lang="en-US" altLang="zh-CN" dirty="0" smtClean="0">
                <a:cs typeface="Apple Chancery"/>
              </a:rPr>
              <a:t>distribution</a:t>
            </a:r>
            <a:r>
              <a:rPr lang="zh-CN" altLang="en-US" dirty="0" smtClean="0">
                <a:cs typeface="Apple Chancery"/>
              </a:rPr>
              <a:t> </a:t>
            </a:r>
            <a:r>
              <a:rPr lang="en-US" altLang="zh-CN" dirty="0" smtClean="0">
                <a:cs typeface="Apple Chancery"/>
              </a:rPr>
              <a:t>of</a:t>
            </a:r>
            <a:r>
              <a:rPr lang="zh-CN" altLang="en-US" dirty="0" smtClean="0">
                <a:cs typeface="Apple Chancery"/>
              </a:rPr>
              <a:t> </a:t>
            </a:r>
            <a:r>
              <a:rPr lang="en-US" altLang="zh-CN" dirty="0" smtClean="0">
                <a:cs typeface="Apple Chancery"/>
              </a:rPr>
              <a:t>the</a:t>
            </a:r>
            <a:r>
              <a:rPr lang="zh-CN" altLang="en-US" dirty="0" smtClean="0">
                <a:cs typeface="Apple Chancery"/>
              </a:rPr>
              <a:t> </a:t>
            </a:r>
            <a:r>
              <a:rPr lang="en-US" altLang="zh-CN" dirty="0" smtClean="0">
                <a:cs typeface="Apple Chancery"/>
              </a:rPr>
              <a:t>class</a:t>
            </a:r>
            <a:r>
              <a:rPr lang="zh-CN" altLang="en-US" dirty="0" smtClean="0">
                <a:cs typeface="Apple Chancery"/>
              </a:rPr>
              <a:t> </a:t>
            </a:r>
            <a:r>
              <a:rPr lang="en-US" altLang="zh-CN" dirty="0">
                <a:latin typeface="Apple Chancery"/>
                <a:cs typeface="Apple Chancery"/>
              </a:rPr>
              <a:t>F</a:t>
            </a:r>
            <a:endParaRPr lang="en-US" altLang="zh-CN" dirty="0">
              <a:cs typeface="Apple Chancery"/>
            </a:endParaRPr>
          </a:p>
          <a:p>
            <a:endParaRPr lang="en-US" dirty="0"/>
          </a:p>
        </p:txBody>
      </p:sp>
    </p:spTree>
    <p:extLst>
      <p:ext uri="{BB962C8B-B14F-4D97-AF65-F5344CB8AC3E}">
        <p14:creationId xmlns:p14="http://schemas.microsoft.com/office/powerpoint/2010/main" val="763572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a:t>
            </a:r>
            <a:r>
              <a:rPr lang="en-US" dirty="0" smtClean="0"/>
              <a:t> Testing Dependence</a:t>
            </a:r>
            <a:endParaRPr lang="en-US" dirty="0"/>
          </a:p>
        </p:txBody>
      </p:sp>
      <p:sp>
        <p:nvSpPr>
          <p:cNvPr id="3" name="Content Placeholder 2"/>
          <p:cNvSpPr>
            <a:spLocks noGrp="1"/>
          </p:cNvSpPr>
          <p:nvPr>
            <p:ph idx="1"/>
          </p:nvPr>
        </p:nvSpPr>
        <p:spPr/>
        <p:txBody>
          <a:bodyPr/>
          <a:lstStyle/>
          <a:p>
            <a:r>
              <a:rPr lang="en-US" dirty="0" err="1" smtClean="0"/>
              <a:t>Benjamini</a:t>
            </a:r>
            <a:r>
              <a:rPr lang="zh-CN" altLang="en-US" dirty="0" smtClean="0"/>
              <a:t> </a:t>
            </a:r>
            <a:r>
              <a:rPr lang="en-US" altLang="zh-CN" dirty="0" smtClean="0"/>
              <a:t>and</a:t>
            </a:r>
            <a:r>
              <a:rPr lang="zh-CN" altLang="en-US" dirty="0" smtClean="0"/>
              <a:t> </a:t>
            </a:r>
            <a:r>
              <a:rPr lang="en-US" altLang="zh-CN" dirty="0" err="1" smtClean="0"/>
              <a:t>Yekutieli</a:t>
            </a:r>
            <a:r>
              <a:rPr lang="zh-CN" altLang="en-US" dirty="0" smtClean="0"/>
              <a:t> </a:t>
            </a:r>
            <a:r>
              <a:rPr lang="en-US" altLang="zh-CN" dirty="0" smtClean="0"/>
              <a:t>(2001)</a:t>
            </a:r>
            <a:r>
              <a:rPr lang="zh-CN" altLang="en-US" dirty="0" smtClean="0"/>
              <a:t> </a:t>
            </a:r>
            <a:r>
              <a:rPr lang="en-US" altLang="zh-CN" dirty="0" smtClean="0"/>
              <a:t>show</a:t>
            </a:r>
            <a:r>
              <a:rPr lang="zh-CN" altLang="en-US" dirty="0" smtClean="0"/>
              <a:t> </a:t>
            </a:r>
            <a:r>
              <a:rPr lang="en-US" altLang="zh-CN" dirty="0" smtClean="0"/>
              <a:t>that</a:t>
            </a:r>
            <a:r>
              <a:rPr lang="zh-CN" altLang="en-US" dirty="0" smtClean="0"/>
              <a:t> </a:t>
            </a:r>
            <a:r>
              <a:rPr lang="en-US" altLang="zh-CN" dirty="0" smtClean="0"/>
              <a:t>the</a:t>
            </a:r>
            <a:r>
              <a:rPr lang="zh-CN" altLang="en-US" dirty="0" smtClean="0"/>
              <a:t> </a:t>
            </a:r>
            <a:r>
              <a:rPr lang="en-US" altLang="zh-CN" dirty="0" smtClean="0"/>
              <a:t>BH</a:t>
            </a:r>
            <a:r>
              <a:rPr lang="zh-CN" altLang="en-US" dirty="0" smtClean="0"/>
              <a:t> </a:t>
            </a:r>
            <a:r>
              <a:rPr lang="en-US" altLang="zh-CN" dirty="0" smtClean="0"/>
              <a:t>procedure</a:t>
            </a:r>
            <a:r>
              <a:rPr lang="zh-CN" altLang="en-US" dirty="0" smtClean="0"/>
              <a:t> </a:t>
            </a:r>
            <a:r>
              <a:rPr lang="en-US" altLang="zh-CN" dirty="0" smtClean="0"/>
              <a:t>still</a:t>
            </a:r>
            <a:r>
              <a:rPr lang="zh-CN" altLang="en-US" dirty="0" smtClean="0"/>
              <a:t> </a:t>
            </a:r>
            <a:r>
              <a:rPr lang="en-US" altLang="zh-CN" dirty="0" smtClean="0"/>
              <a:t>control</a:t>
            </a:r>
            <a:r>
              <a:rPr lang="zh-CN" altLang="en-US" dirty="0" smtClean="0"/>
              <a:t> </a:t>
            </a:r>
            <a:r>
              <a:rPr lang="en-US" altLang="zh-CN" dirty="0" smtClean="0"/>
              <a:t>FDR</a:t>
            </a:r>
            <a:r>
              <a:rPr lang="zh-CN" altLang="en-US" dirty="0" smtClean="0"/>
              <a:t> </a:t>
            </a:r>
            <a:r>
              <a:rPr lang="en-US" altLang="zh-CN" dirty="0" smtClean="0"/>
              <a:t>on</a:t>
            </a:r>
            <a:r>
              <a:rPr lang="zh-CN" altLang="en-US" dirty="0" smtClean="0"/>
              <a:t> </a:t>
            </a:r>
            <a:r>
              <a:rPr lang="en-US" altLang="zh-CN" dirty="0" smtClean="0"/>
              <a:t>special</a:t>
            </a:r>
            <a:r>
              <a:rPr lang="zh-CN" altLang="en-US" dirty="0" smtClean="0"/>
              <a:t> </a:t>
            </a:r>
            <a:r>
              <a:rPr lang="en-US" altLang="zh-CN" dirty="0" smtClean="0"/>
              <a:t>dependence</a:t>
            </a:r>
            <a:r>
              <a:rPr lang="zh-CN" altLang="en-US" dirty="0" smtClean="0"/>
              <a:t> </a:t>
            </a:r>
            <a:r>
              <a:rPr lang="en-US" altLang="zh-CN" dirty="0" smtClean="0"/>
              <a:t>structure</a:t>
            </a:r>
          </a:p>
          <a:p>
            <a:pPr lvl="1"/>
            <a:r>
              <a:rPr lang="en-US" dirty="0" smtClean="0"/>
              <a:t>A</a:t>
            </a:r>
            <a:r>
              <a:rPr lang="zh-CN" altLang="en-US" dirty="0" smtClean="0"/>
              <a:t> </a:t>
            </a:r>
            <a:r>
              <a:rPr lang="en-US" altLang="zh-CN" dirty="0" smtClean="0"/>
              <a:t>simple</a:t>
            </a:r>
            <a:r>
              <a:rPr lang="zh-CN" altLang="en-US" dirty="0" smtClean="0"/>
              <a:t> </a:t>
            </a:r>
            <a:r>
              <a:rPr lang="en-US" altLang="zh-CN" dirty="0" smtClean="0"/>
              <a:t>case</a:t>
            </a:r>
            <a:r>
              <a:rPr lang="zh-CN" altLang="en-US" dirty="0" smtClean="0"/>
              <a:t> </a:t>
            </a:r>
            <a:r>
              <a:rPr lang="en-US" altLang="zh-CN" dirty="0" smtClean="0"/>
              <a:t>is</a:t>
            </a:r>
            <a:r>
              <a:rPr lang="zh-CN" altLang="en-US" dirty="0" smtClean="0"/>
              <a:t> </a:t>
            </a:r>
            <a:r>
              <a:rPr lang="en-US" altLang="zh-CN" dirty="0" smtClean="0"/>
              <a:t>Gaussian</a:t>
            </a:r>
            <a:r>
              <a:rPr lang="zh-CN" altLang="en-US" dirty="0" smtClean="0"/>
              <a:t> </a:t>
            </a:r>
            <a:r>
              <a:rPr lang="en-US" altLang="zh-CN" dirty="0" smtClean="0"/>
              <a:t>variable</a:t>
            </a:r>
            <a:r>
              <a:rPr lang="zh-CN" altLang="en-US" dirty="0" smtClean="0"/>
              <a:t> </a:t>
            </a:r>
            <a:r>
              <a:rPr lang="en-US" altLang="zh-CN" dirty="0" smtClean="0"/>
              <a:t>with</a:t>
            </a:r>
            <a:r>
              <a:rPr lang="zh-CN" altLang="en-US" dirty="0" smtClean="0"/>
              <a:t> </a:t>
            </a:r>
            <a:r>
              <a:rPr lang="en-US" altLang="zh-CN" dirty="0" smtClean="0"/>
              <a:t>totally</a:t>
            </a:r>
            <a:r>
              <a:rPr lang="zh-CN" altLang="en-US" dirty="0" smtClean="0"/>
              <a:t> </a:t>
            </a:r>
            <a:r>
              <a:rPr lang="en-US" altLang="zh-CN" dirty="0" smtClean="0"/>
              <a:t>positive</a:t>
            </a:r>
            <a:r>
              <a:rPr lang="zh-CN" altLang="en-US" dirty="0" smtClean="0"/>
              <a:t> </a:t>
            </a:r>
            <a:r>
              <a:rPr lang="en-US" altLang="zh-CN" dirty="0" smtClean="0"/>
              <a:t>covariance</a:t>
            </a:r>
            <a:r>
              <a:rPr lang="zh-CN" altLang="en-US" dirty="0" smtClean="0"/>
              <a:t> </a:t>
            </a:r>
            <a:r>
              <a:rPr lang="en-US" altLang="zh-CN" dirty="0" smtClean="0"/>
              <a:t>matrix</a:t>
            </a:r>
          </a:p>
          <a:p>
            <a:r>
              <a:rPr lang="en-US" dirty="0" smtClean="0"/>
              <a:t>Under</a:t>
            </a:r>
            <a:r>
              <a:rPr lang="zh-CN" altLang="en-US" dirty="0" smtClean="0"/>
              <a:t> </a:t>
            </a:r>
            <a:r>
              <a:rPr lang="en-US" altLang="zh-CN" dirty="0" smtClean="0"/>
              <a:t>general</a:t>
            </a:r>
            <a:r>
              <a:rPr lang="zh-CN" altLang="en-US" dirty="0" smtClean="0"/>
              <a:t> </a:t>
            </a:r>
            <a:r>
              <a:rPr lang="en-US" altLang="zh-CN" dirty="0" smtClean="0"/>
              <a:t>dependence</a:t>
            </a:r>
            <a:r>
              <a:rPr lang="zh-CN" altLang="en-US" dirty="0" smtClean="0"/>
              <a:t> </a:t>
            </a:r>
            <a:r>
              <a:rPr lang="en-US" altLang="zh-CN" dirty="0" smtClean="0"/>
              <a:t>structure,</a:t>
            </a:r>
            <a:r>
              <a:rPr lang="zh-CN" altLang="en-US" dirty="0" smtClean="0"/>
              <a:t> </a:t>
            </a:r>
            <a:r>
              <a:rPr lang="en-US" altLang="zh-CN" dirty="0" smtClean="0"/>
              <a:t>the</a:t>
            </a:r>
            <a:r>
              <a:rPr lang="zh-CN" altLang="en-US" dirty="0" smtClean="0"/>
              <a:t> </a:t>
            </a:r>
            <a:r>
              <a:rPr lang="en-US" altLang="zh-CN" dirty="0" smtClean="0"/>
              <a:t>BH</a:t>
            </a:r>
            <a:r>
              <a:rPr lang="zh-CN" altLang="en-US" dirty="0" smtClean="0"/>
              <a:t> </a:t>
            </a:r>
            <a:r>
              <a:rPr lang="en-US" altLang="zh-CN" dirty="0" smtClean="0"/>
              <a:t>procedure</a:t>
            </a:r>
            <a:r>
              <a:rPr lang="zh-CN" altLang="en-US" dirty="0" smtClean="0"/>
              <a:t> </a:t>
            </a:r>
            <a:r>
              <a:rPr lang="en-US" altLang="zh-CN" dirty="0" smtClean="0"/>
              <a:t>controls</a:t>
            </a:r>
            <a:r>
              <a:rPr lang="zh-CN" altLang="en-US" dirty="0" smtClean="0"/>
              <a:t> </a:t>
            </a:r>
            <a:r>
              <a:rPr lang="en-US" altLang="zh-CN" dirty="0" smtClean="0"/>
              <a:t>FDR</a:t>
            </a:r>
            <a:r>
              <a:rPr lang="zh-CN" altLang="en-US" dirty="0" smtClean="0"/>
              <a:t> </a:t>
            </a:r>
            <a:r>
              <a:rPr lang="en-US" altLang="zh-CN" dirty="0" smtClean="0"/>
              <a:t>at</a:t>
            </a:r>
            <a:r>
              <a:rPr lang="zh-CN" altLang="en-US" dirty="0" smtClean="0"/>
              <a:t> </a:t>
            </a:r>
            <a:r>
              <a:rPr lang="en-US" altLang="zh-CN" dirty="0" smtClean="0"/>
              <a:t>level</a:t>
            </a:r>
          </a:p>
          <a:p>
            <a:pPr lvl="1"/>
            <a:r>
              <a:rPr lang="zh-CN" altLang="en-US" dirty="0" smtClean="0"/>
              <a:t> </a:t>
            </a:r>
            <a:r>
              <a:rPr lang="en-US" altLang="zh-CN" dirty="0" smtClean="0"/>
              <a:t>(Σ</a:t>
            </a:r>
            <a:r>
              <a:rPr lang="en-US" altLang="zh-CN" baseline="-25000" dirty="0" smtClean="0"/>
              <a:t>1≤i≤m</a:t>
            </a:r>
            <a:r>
              <a:rPr lang="en-US" altLang="zh-CN" dirty="0" smtClean="0"/>
              <a:t>1/</a:t>
            </a:r>
            <a:r>
              <a:rPr lang="en-US" altLang="zh-CN" dirty="0" err="1" smtClean="0"/>
              <a:t>i</a:t>
            </a:r>
            <a:r>
              <a:rPr lang="en-US" altLang="zh-CN" dirty="0" smtClean="0"/>
              <a:t>)</a:t>
            </a:r>
            <a:r>
              <a:rPr lang="zh-CN" altLang="en-US" dirty="0" smtClean="0"/>
              <a:t> </a:t>
            </a:r>
            <a:r>
              <a:rPr lang="en-US" altLang="zh-CN" dirty="0" smtClean="0"/>
              <a:t>α</a:t>
            </a:r>
            <a:r>
              <a:rPr lang="zh-CN" altLang="en-US" dirty="0" smtClean="0"/>
              <a:t> </a:t>
            </a:r>
            <a:r>
              <a:rPr lang="en-US" altLang="zh-CN" dirty="0" smtClean="0"/>
              <a:t>T</a:t>
            </a:r>
            <a:r>
              <a:rPr lang="en-US" altLang="zh-CN" baseline="-25000" dirty="0" smtClean="0"/>
              <a:t>0</a:t>
            </a:r>
            <a:r>
              <a:rPr lang="en-US" altLang="zh-CN" dirty="0" smtClean="0"/>
              <a:t>/m</a:t>
            </a:r>
            <a:r>
              <a:rPr lang="zh-CN" altLang="en-US" dirty="0" smtClean="0"/>
              <a:t> </a:t>
            </a:r>
            <a:endParaRPr lang="en-US" dirty="0"/>
          </a:p>
        </p:txBody>
      </p:sp>
    </p:spTree>
    <p:extLst>
      <p:ext uri="{BB962C8B-B14F-4D97-AF65-F5344CB8AC3E}">
        <p14:creationId xmlns:p14="http://schemas.microsoft.com/office/powerpoint/2010/main" val="1782634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214</TotalTime>
  <Words>1061</Words>
  <Application>Microsoft Macintosh PowerPoint</Application>
  <PresentationFormat>On-screen Show (4:3)</PresentationFormat>
  <Paragraphs>86</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Multiple Testing Dependence And Data Heterogeneity</vt:lpstr>
      <vt:lpstr>Single Test</vt:lpstr>
      <vt:lpstr>Multiple Test</vt:lpstr>
      <vt:lpstr>Multiple Tests, One Threshold</vt:lpstr>
      <vt:lpstr>Multiple Test</vt:lpstr>
      <vt:lpstr>Benjamini-Hochberg procedure</vt:lpstr>
      <vt:lpstr>Benjamini-Hochberg procedure</vt:lpstr>
      <vt:lpstr>Mixture Model for Multiple Tests</vt:lpstr>
      <vt:lpstr>Multiple Testing Dependence</vt:lpstr>
      <vt:lpstr>Multiple Testing Dependence</vt:lpstr>
      <vt:lpstr>Data Heterogeneity</vt:lpstr>
      <vt:lpstr>PowerPoint Presentation</vt:lpstr>
      <vt:lpstr>Multiple Testing Dependence and Heterogeneity</vt:lpstr>
      <vt:lpstr>A potential problem in the SVA</vt:lpstr>
      <vt:lpstr>Simulation Data 1</vt:lpstr>
      <vt:lpstr>Simulation Data 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Testing Dependence And Data Heterogeneity</dc:title>
  <dc:creator>Meilei Jiang</dc:creator>
  <cp:lastModifiedBy>Meilei Jiang</cp:lastModifiedBy>
  <cp:revision>19</cp:revision>
  <dcterms:created xsi:type="dcterms:W3CDTF">2016-01-20T13:09:24Z</dcterms:created>
  <dcterms:modified xsi:type="dcterms:W3CDTF">2016-01-20T16:46:02Z</dcterms:modified>
</cp:coreProperties>
</file>