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0BCB-05C4-F145-9ACE-96B30BB5E2D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  <a:r>
              <a:rPr lang="zh-CN" altLang="en-US" dirty="0" smtClean="0"/>
              <a:t> </a:t>
            </a:r>
            <a:r>
              <a:rPr lang="en-US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Meilei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</a:t>
            </a:r>
          </a:p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Statistics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Research</a:t>
            </a:r>
          </a:p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-Chapel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Hill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0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 and Scale Batch Effect Model</a:t>
            </a:r>
            <a:endParaRPr lang="en-US" dirty="0"/>
          </a:p>
        </p:txBody>
      </p:sp>
      <p:pic>
        <p:nvPicPr>
          <p:cNvPr id="6" name="Content Placeholder 5" descr="Screen Shot 2015-09-23 at 12.25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51" r="-30651"/>
          <a:stretch>
            <a:fillRect/>
          </a:stretch>
        </p:blipFill>
        <p:spPr>
          <a:xfrm>
            <a:off x="-588562" y="1208185"/>
            <a:ext cx="9988166" cy="5493107"/>
          </a:xfrm>
        </p:spPr>
      </p:pic>
    </p:spTree>
    <p:extLst>
      <p:ext uri="{BB962C8B-B14F-4D97-AF65-F5344CB8AC3E}">
        <p14:creationId xmlns:p14="http://schemas.microsoft.com/office/powerpoint/2010/main" val="304440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</a:p>
          <a:p>
            <a:pPr lvl="1"/>
            <a:r>
              <a:rPr lang="en-US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1: α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2</a:t>
            </a:r>
          </a:p>
          <a:p>
            <a:pPr lvl="1"/>
            <a:r>
              <a:rPr lang="en-US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α</a:t>
            </a:r>
            <a:r>
              <a:rPr lang="en-US" altLang="zh-CN" baseline="-25000" dirty="0" smtClean="0"/>
              <a:t>2 </a:t>
            </a:r>
            <a:r>
              <a:rPr lang="en-US" altLang="zh-CN" dirty="0"/>
              <a:t>= -</a:t>
            </a:r>
            <a:r>
              <a:rPr lang="en-US" altLang="zh-CN" dirty="0" smtClean="0"/>
              <a:t>2</a:t>
            </a:r>
          </a:p>
          <a:p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Effect: </a:t>
            </a:r>
          </a:p>
          <a:p>
            <a:pPr lvl="1"/>
            <a:r>
              <a:rPr lang="en-US" altLang="zh-CN" dirty="0" smtClean="0"/>
              <a:t>Additive Effect</a:t>
            </a:r>
          </a:p>
          <a:p>
            <a:pPr lvl="2"/>
            <a:r>
              <a:rPr lang="en-US" dirty="0" smtClean="0"/>
              <a:t>Batch 1: β</a:t>
            </a:r>
            <a:r>
              <a:rPr lang="en-US" baseline="-25000" dirty="0" smtClean="0"/>
              <a:t>1 </a:t>
            </a:r>
            <a:r>
              <a:rPr lang="en-US" dirty="0" smtClean="0"/>
              <a:t>= 2</a:t>
            </a:r>
            <a:endParaRPr lang="en-US" altLang="zh-CN" dirty="0" smtClean="0"/>
          </a:p>
          <a:p>
            <a:pPr lvl="2"/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dirty="0" smtClean="0"/>
              <a:t>β</a:t>
            </a:r>
            <a:r>
              <a:rPr lang="en-US" baseline="-25000" dirty="0" smtClean="0"/>
              <a:t>2 </a:t>
            </a:r>
            <a:r>
              <a:rPr lang="en-US"/>
              <a:t>= </a:t>
            </a:r>
            <a:r>
              <a:rPr lang="en-US" smtClean="0"/>
              <a:t>-</a:t>
            </a:r>
            <a:r>
              <a:rPr lang="en-US" smtClean="0"/>
              <a:t>2</a:t>
            </a:r>
            <a:endParaRPr lang="en-US" altLang="zh-CN" dirty="0"/>
          </a:p>
          <a:p>
            <a:pPr lvl="1"/>
            <a:r>
              <a:rPr lang="en-US" altLang="zh-CN" dirty="0" smtClean="0"/>
              <a:t>Multiplicative </a:t>
            </a:r>
            <a:r>
              <a:rPr lang="en-US" altLang="zh-CN" dirty="0"/>
              <a:t>Effect</a:t>
            </a:r>
          </a:p>
          <a:p>
            <a:pPr lvl="2"/>
            <a:r>
              <a:rPr lang="en-US" dirty="0"/>
              <a:t>Batch 1: </a:t>
            </a:r>
            <a:r>
              <a:rPr lang="en-US" dirty="0" smtClean="0"/>
              <a:t>δ</a:t>
            </a:r>
            <a:r>
              <a:rPr lang="en-US" baseline="-250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1</a:t>
            </a:r>
            <a:endParaRPr lang="en-US" altLang="zh-CN" dirty="0"/>
          </a:p>
          <a:p>
            <a:pPr lvl="2"/>
            <a:r>
              <a:rPr lang="en-US" dirty="0"/>
              <a:t>Batch</a:t>
            </a:r>
            <a:r>
              <a:rPr lang="zh-CN" altLang="en-US" dirty="0"/>
              <a:t> </a:t>
            </a:r>
            <a:r>
              <a:rPr lang="en-US" altLang="zh-CN" dirty="0" smtClean="0"/>
              <a:t>2: δ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dirty="0" smtClean="0"/>
              <a:t>N</a:t>
            </a:r>
            <a:r>
              <a:rPr lang="en-US" altLang="zh-CN" dirty="0" smtClean="0"/>
              <a:t>(0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5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Simulation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Additive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case.</a:t>
            </a:r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 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effects.</a:t>
            </a:r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amplify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shrink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effects.</a:t>
            </a:r>
          </a:p>
          <a:p>
            <a:r>
              <a:rPr lang="en-US" dirty="0" smtClean="0"/>
              <a:t>SVA can identify the surrogate variable in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en-US" dirty="0" smtClean="0"/>
              <a:t> Case I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shift.</a:t>
            </a:r>
          </a:p>
          <a:p>
            <a:r>
              <a:rPr lang="en-US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6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Simulation:</a:t>
            </a:r>
            <a:br>
              <a:rPr lang="en-US" altLang="zh-CN" dirty="0" smtClean="0"/>
            </a:br>
            <a:r>
              <a:rPr lang="en-US" altLang="zh-CN" dirty="0" smtClean="0"/>
              <a:t>Multiplicative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heteroscedasticity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heterogeneity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8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6" name="Picture 5" descr="angle_y_b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40" y="1219300"/>
            <a:ext cx="5638700" cy="56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Angle Analysis</a:t>
            </a:r>
            <a:endParaRPr lang="en-US" dirty="0"/>
          </a:p>
        </p:txBody>
      </p:sp>
      <p:pic>
        <p:nvPicPr>
          <p:cNvPr id="3" name="Picture 2" descr="angle_sv_b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16" y="1318261"/>
            <a:ext cx="5525574" cy="5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2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Analysis</a:t>
            </a:r>
            <a:endParaRPr lang="en-US" dirty="0"/>
          </a:p>
        </p:txBody>
      </p:sp>
      <p:pic>
        <p:nvPicPr>
          <p:cNvPr id="3" name="Picture 2" descr="angle_y_s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08" y="1318257"/>
            <a:ext cx="5459597" cy="54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Angle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en-US" dirty="0" smtClean="0"/>
              <a:t> 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atch</a:t>
            </a:r>
            <a:r>
              <a:rPr lang="zh-CN" altLang="en-US" dirty="0" smtClean="0"/>
              <a:t> </a:t>
            </a:r>
            <a:r>
              <a:rPr lang="en-US" altLang="zh-CN" dirty="0"/>
              <a:t>v</a:t>
            </a:r>
            <a:r>
              <a:rPr lang="en-US" altLang="zh-CN" dirty="0" smtClean="0"/>
              <a:t>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urrogate</a:t>
            </a:r>
            <a:r>
              <a:rPr lang="zh-CN" altLang="en-US" dirty="0" smtClean="0"/>
              <a:t> </a:t>
            </a:r>
            <a:r>
              <a:rPr lang="en-US" altLang="zh-CN" dirty="0"/>
              <a:t>v</a:t>
            </a:r>
            <a:r>
              <a:rPr lang="en-US" altLang="zh-CN" dirty="0" smtClean="0"/>
              <a:t>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vector.</a:t>
            </a:r>
          </a:p>
          <a:p>
            <a:pPr lvl="1"/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‘magic’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contour.</a:t>
            </a:r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surrogate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 </a:t>
            </a:r>
          </a:p>
          <a:p>
            <a:pPr lvl="1"/>
            <a:r>
              <a:rPr lang="en-US" altLang="zh-CN" dirty="0" smtClean="0"/>
              <a:t>This is not surprised since surrogate variable is constructed from the residual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1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overall goal of SVA is to provide a more accurate and reproducible parsing of signal and noise in the analysis of an expression study when Expression Heterogeneity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EH</a:t>
            </a:r>
            <a:r>
              <a:rPr lang="en-US" altLang="zh-CN" dirty="0" smtClean="0"/>
              <a:t>)</a:t>
            </a:r>
            <a:r>
              <a:rPr lang="en-US" dirty="0" smtClean="0"/>
              <a:t> is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Surrogate Variable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Detect the surrogate variable</a:t>
            </a:r>
          </a:p>
          <a:p>
            <a:pPr lvl="1"/>
            <a:r>
              <a:rPr lang="en-US" dirty="0" smtClean="0"/>
              <a:t> Remove the signal due to the primary variable of interest to obtain a residual expression matrix.</a:t>
            </a:r>
          </a:p>
          <a:p>
            <a:pPr lvl="1"/>
            <a:r>
              <a:rPr lang="en-US" dirty="0" smtClean="0"/>
              <a:t>Apply a decomposition to the residual expression matrix to identify signatures of EH.</a:t>
            </a:r>
          </a:p>
          <a:p>
            <a:pPr lvl="1"/>
            <a:r>
              <a:rPr lang="en-US" dirty="0" smtClean="0"/>
              <a:t>Use a statistical test to determine the singular vectors that represent significantly more variation than would be expected by chance.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46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Identify the subset of genes driving each orthogonal signature of EH.</a:t>
            </a:r>
          </a:p>
          <a:p>
            <a:pPr lvl="1"/>
            <a:r>
              <a:rPr lang="en-US" dirty="0" smtClean="0"/>
              <a:t>Apply a significance analysis of associations between genes and the EH signatures on the residual matrix.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40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For each subset of genes, build a surrogate variable based on the full EH signature of that subset in the original expression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41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Include all significant surrogate variables as covariates in subsequent regression analysis.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79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setting: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2"/>
            <a:r>
              <a:rPr lang="en-US" altLang="zh-CN" dirty="0" smtClean="0"/>
              <a:t>Class </a:t>
            </a:r>
            <a:r>
              <a:rPr lang="en-US" altLang="zh-CN" dirty="0"/>
              <a:t>Vector: y = (1</a:t>
            </a:r>
            <a:r>
              <a:rPr lang="en-US" altLang="zh-CN" baseline="-25000" dirty="0"/>
              <a:t>n11</a:t>
            </a:r>
            <a:r>
              <a:rPr lang="en-US" altLang="zh-CN" dirty="0"/>
              <a:t>, 1</a:t>
            </a:r>
            <a:r>
              <a:rPr lang="en-US" altLang="zh-CN" baseline="-25000" dirty="0"/>
              <a:t>n12</a:t>
            </a:r>
            <a:r>
              <a:rPr lang="en-US" altLang="zh-CN" dirty="0"/>
              <a:t>, 0</a:t>
            </a:r>
            <a:r>
              <a:rPr lang="en-US" altLang="zh-CN" baseline="-25000" dirty="0"/>
              <a:t>n21</a:t>
            </a:r>
            <a:r>
              <a:rPr lang="en-US" altLang="zh-CN" dirty="0"/>
              <a:t>, 0</a:t>
            </a:r>
            <a:r>
              <a:rPr lang="en-US" altLang="zh-CN" baseline="-25000" dirty="0"/>
              <a:t>n22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2"/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2"/>
            <a:r>
              <a:rPr lang="el-GR" dirty="0" smtClean="0"/>
              <a:t>π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Batch </a:t>
            </a:r>
            <a:r>
              <a:rPr lang="en-US" altLang="zh-CN" dirty="0"/>
              <a:t>Vector: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 </a:t>
            </a:r>
            <a:r>
              <a:rPr lang="en-US" altLang="zh-CN" dirty="0"/>
              <a:t>= (1</a:t>
            </a:r>
            <a:r>
              <a:rPr lang="en-US" altLang="zh-CN" baseline="-25000" dirty="0"/>
              <a:t>n11</a:t>
            </a:r>
            <a:r>
              <a:rPr lang="en-US" altLang="zh-CN" dirty="0"/>
              <a:t>, </a:t>
            </a:r>
            <a:r>
              <a:rPr lang="en-US" altLang="zh-CN" dirty="0" smtClean="0"/>
              <a:t>0</a:t>
            </a:r>
            <a:r>
              <a:rPr lang="en-US" altLang="zh-CN" baseline="-25000" dirty="0" smtClean="0"/>
              <a:t>n12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en-US" altLang="zh-CN" baseline="-25000" dirty="0" smtClean="0"/>
              <a:t>n21</a:t>
            </a:r>
            <a:r>
              <a:rPr lang="en-US" altLang="zh-CN" dirty="0"/>
              <a:t>, 0</a:t>
            </a:r>
            <a:r>
              <a:rPr lang="en-US" altLang="zh-CN" baseline="-25000" dirty="0"/>
              <a:t>n22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en-US" altLang="zh-CN" sz="2200" dirty="0" smtClean="0"/>
              <a:t>Note:</a:t>
            </a:r>
            <a:r>
              <a:rPr lang="zh-CN" altLang="en-US" sz="2200" dirty="0" smtClean="0"/>
              <a:t> </a:t>
            </a:r>
            <a:r>
              <a:rPr lang="en-US" altLang="zh-CN" sz="2400" dirty="0" smtClean="0"/>
              <a:t>n11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400" dirty="0" smtClean="0"/>
              <a:t>π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40,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n11;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n21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000" dirty="0" smtClean="0"/>
              <a:t>π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40,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n22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n21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3571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=</a:t>
            </a:r>
            <a:r>
              <a:rPr lang="zh-CN" altLang="en-US" dirty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</a:p>
          <a:p>
            <a:r>
              <a:rPr lang="en-US" dirty="0" smtClean="0"/>
              <a:t>Unbalance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same.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/>
              <a:t> </a:t>
            </a:r>
            <a:r>
              <a:rPr lang="en-US" altLang="zh-CN" dirty="0" smtClean="0"/>
              <a:t>III: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ettings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genes for effects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 variable and batch.</a:t>
            </a:r>
          </a:p>
          <a:p>
            <a:pPr lvl="1"/>
            <a:r>
              <a:rPr lang="en-US" altLang="zh-CN" dirty="0" smtClean="0"/>
              <a:t>Type 1: 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Type 2: Gene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 s2: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Type 3: Gene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Type 4: Gene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+ 1–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4: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size of four types (t1,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t2</a:t>
            </a:r>
            <a:r>
              <a:rPr lang="zh-CN" altLang="en-US" dirty="0" smtClean="0"/>
              <a:t>,</a:t>
            </a:r>
            <a:r>
              <a:rPr lang="en-US" altLang="zh-CN" dirty="0" smtClean="0"/>
              <a:t>t3,</a:t>
            </a:r>
            <a:r>
              <a:rPr lang="zh-CN" altLang="en-US" dirty="0" smtClean="0"/>
              <a:t> </a:t>
            </a:r>
            <a:r>
              <a:rPr lang="en-US" altLang="zh-CN" dirty="0" smtClean="0"/>
              <a:t>t4)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(20,</a:t>
            </a:r>
            <a:r>
              <a:rPr lang="en-US" altLang="zh-CN" dirty="0"/>
              <a:t> </a:t>
            </a:r>
            <a:r>
              <a:rPr lang="en-US" altLang="zh-CN" dirty="0" smtClean="0"/>
              <a:t>20,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0,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0)</a:t>
            </a:r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0%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variable.</a:t>
            </a:r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%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batch.</a:t>
            </a:r>
          </a:p>
          <a:p>
            <a:pPr lvl="2"/>
            <a:r>
              <a:rPr lang="zh-CN" altLang="zh-CN" dirty="0" smtClean="0"/>
              <a:t>2</a:t>
            </a:r>
            <a:r>
              <a:rPr lang="en-US" altLang="zh-CN" dirty="0" smtClean="0"/>
              <a:t>0%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794</Words>
  <Application>Microsoft Macintosh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Angle Analysis for SVA</vt:lpstr>
      <vt:lpstr>Review of Surrogate Variable Analysis</vt:lpstr>
      <vt:lpstr>Review of Surrogate Variable Analysis</vt:lpstr>
      <vt:lpstr>Review of Surrogate Variable Analysis</vt:lpstr>
      <vt:lpstr>Review of Surrogate Variable Analysis</vt:lpstr>
      <vt:lpstr>Review of Surrogate Variable Analysis</vt:lpstr>
      <vt:lpstr>Design of Simulation</vt:lpstr>
      <vt:lpstr>Design of Simulation</vt:lpstr>
      <vt:lpstr>Design of Simulation</vt:lpstr>
      <vt:lpstr>Location and Scale Batch Effect Model</vt:lpstr>
      <vt:lpstr>Design of Simulation</vt:lpstr>
      <vt:lpstr>Summary of Simulation:  Additive Batch Effect</vt:lpstr>
      <vt:lpstr>Summary of Simulation: Multiplicative Batch Effect</vt:lpstr>
      <vt:lpstr>Angle Analysis</vt:lpstr>
      <vt:lpstr>Angle Analysis</vt:lpstr>
      <vt:lpstr>Angle Analysis</vt:lpstr>
      <vt:lpstr>Summary of Angle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Analysis for SVA</dc:title>
  <dc:creator>Meilei Jiang</dc:creator>
  <cp:lastModifiedBy>Meilei Jiang</cp:lastModifiedBy>
  <cp:revision>12</cp:revision>
  <dcterms:created xsi:type="dcterms:W3CDTF">2015-09-30T03:10:22Z</dcterms:created>
  <dcterms:modified xsi:type="dcterms:W3CDTF">2015-10-02T00:15:49Z</dcterms:modified>
</cp:coreProperties>
</file>