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3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4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1E53-5562-544A-9CF0-ED9895D1A5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ACEF9-416B-D645-82C2-46CC49976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Meilei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Jiang</a:t>
            </a:r>
          </a:p>
          <a:p>
            <a:r>
              <a:rPr lang="en-US" dirty="0" smtClean="0"/>
              <a:t>Department of Statistics and Operations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6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Surrogate variable analysis</a:t>
            </a:r>
          </a:p>
          <a:p>
            <a:endParaRPr lang="en-US" dirty="0"/>
          </a:p>
        </p:txBody>
      </p:sp>
      <p:pic>
        <p:nvPicPr>
          <p:cNvPr id="4" name="Picture 3" descr="angle_sv_bv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87" y="2116524"/>
            <a:ext cx="4741475" cy="4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3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ngle_bv_pc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28" y="2079716"/>
            <a:ext cx="4793144" cy="47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SVA and PCA</a:t>
            </a:r>
            <a:endParaRPr lang="en-US" dirty="0"/>
          </a:p>
        </p:txBody>
      </p:sp>
      <p:pic>
        <p:nvPicPr>
          <p:cNvPr id="4" name="Picture 3" descr="comp_sv_pc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35" y="2263761"/>
            <a:ext cx="4549687" cy="45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8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SVA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SVA is not robust against severe Type I unbalanced batch effect.</a:t>
            </a:r>
          </a:p>
          <a:p>
            <a:r>
              <a:rPr lang="en-US" dirty="0" smtClean="0"/>
              <a:t>The success of SVA relies on the existence of the subset of genes which are only affected by batch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2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principal </a:t>
            </a:r>
            <a:r>
              <a:rPr lang="en-US" dirty="0"/>
              <a:t>c</a:t>
            </a:r>
            <a:r>
              <a:rPr lang="en-US" dirty="0" smtClean="0"/>
              <a:t>omponent of sample data set could not be consistency in high dimension low sample size setting.</a:t>
            </a:r>
          </a:p>
          <a:p>
            <a:r>
              <a:rPr lang="en-US" dirty="0" smtClean="0"/>
              <a:t>PCA is not as robust as SVA for mild </a:t>
            </a:r>
            <a:r>
              <a:rPr lang="en-US" dirty="0" smtClean="0"/>
              <a:t>Type I unbalanced batch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1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r>
              <a:rPr lang="en-US" dirty="0" smtClean="0"/>
              <a:t> effects: t</a:t>
            </a:r>
            <a:r>
              <a:rPr lang="en-US" dirty="0" smtClean="0"/>
              <a:t>he </a:t>
            </a:r>
            <a:r>
              <a:rPr lang="en-US" dirty="0"/>
              <a:t>systematic error introduced when samples are processed in multiple batches </a:t>
            </a:r>
            <a:endParaRPr lang="en-US" dirty="0" smtClean="0"/>
          </a:p>
          <a:p>
            <a:r>
              <a:rPr lang="en-US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</a:p>
          <a:p>
            <a:r>
              <a:rPr lang="en-US" dirty="0" smtClean="0"/>
              <a:t>Batch effects could confounded with primary effects: unbalanced batch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3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r>
              <a:rPr lang="en-US" dirty="0" smtClean="0"/>
              <a:t> </a:t>
            </a:r>
            <a:r>
              <a:rPr lang="en-US" dirty="0" smtClean="0"/>
              <a:t>Unsupervised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PCA</a:t>
            </a:r>
          </a:p>
          <a:p>
            <a:pPr marL="857250" lvl="1" indent="-457200"/>
            <a:r>
              <a:rPr lang="en-US" dirty="0" smtClean="0"/>
              <a:t>Capture the largest variation of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IRW</a:t>
            </a:r>
            <a:r>
              <a:rPr lang="en-US" altLang="en-US" dirty="0"/>
              <a:t>-</a:t>
            </a:r>
            <a:r>
              <a:rPr lang="en-US" dirty="0" smtClean="0"/>
              <a:t>SVA</a:t>
            </a:r>
            <a:endParaRPr lang="en-US" dirty="0"/>
          </a:p>
          <a:p>
            <a:pPr lvl="1"/>
            <a:r>
              <a:rPr lang="en-US" altLang="zh-CN" dirty="0" smtClean="0"/>
              <a:t>Iteratively Weighted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SVD: weighted each gene by the probability that only affected by batch effects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4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Robustness again unbalanced heterogeneity</a:t>
            </a:r>
          </a:p>
          <a:p>
            <a:r>
              <a:rPr lang="en-US" dirty="0" smtClean="0"/>
              <a:t>Consistency of angles against batch vector</a:t>
            </a:r>
          </a:p>
          <a:p>
            <a:r>
              <a:rPr lang="en-US" dirty="0" smtClean="0"/>
              <a:t>False discovery rate under multiple testing dependence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dirty="0" smtClean="0"/>
              <a:t>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Gaussian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heterogeneity</a:t>
            </a:r>
          </a:p>
          <a:p>
            <a:pPr lvl="1"/>
            <a:r>
              <a:rPr lang="en-US" dirty="0" smtClean="0"/>
              <a:t>Linear factor model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DWD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SVM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Empirical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</a:t>
            </a:r>
            <a:r>
              <a:rPr lang="en-US" altLang="zh-CN" dirty="0" smtClean="0"/>
              <a:t>: </a:t>
            </a:r>
            <a:r>
              <a:rPr lang="en-US" dirty="0"/>
              <a:t>Combating Batch Effects </a:t>
            </a:r>
            <a:endParaRPr lang="en-US" dirty="0" smtClean="0"/>
          </a:p>
          <a:p>
            <a:r>
              <a:rPr lang="en-US" dirty="0" smtClean="0"/>
              <a:t>Gaussian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covariance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heterogeneity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Supervised</a:t>
            </a:r>
            <a:r>
              <a:rPr lang="en-US" altLang="zh-CN" dirty="0" smtClean="0"/>
              <a:t>-</a:t>
            </a:r>
            <a:r>
              <a:rPr lang="en-US" dirty="0" smtClean="0"/>
              <a:t>PCA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Projected-PCA</a:t>
            </a:r>
          </a:p>
          <a:p>
            <a:pPr lvl="2"/>
            <a:r>
              <a:rPr lang="en-US" dirty="0" err="1" smtClean="0"/>
              <a:t>Semiparametric</a:t>
            </a:r>
            <a:r>
              <a:rPr lang="en-US" dirty="0" smtClean="0"/>
              <a:t> factor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80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 model of mean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matrix X</a:t>
            </a:r>
          </a:p>
          <a:p>
            <a:pPr lvl="1"/>
            <a:r>
              <a:rPr lang="en-US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tests</a:t>
            </a:r>
          </a:p>
          <a:p>
            <a:pPr lvl="1"/>
            <a:r>
              <a:rPr lang="en-US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n-vector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</a:t>
            </a:r>
            <a:r>
              <a:rPr lang="en-US" altLang="zh-CN" baseline="30000" dirty="0" err="1" smtClean="0"/>
              <a:t>n</a:t>
            </a:r>
            <a:endParaRPr lang="en-US" altLang="zh-CN" dirty="0" smtClean="0"/>
          </a:p>
          <a:p>
            <a:r>
              <a:rPr lang="en-US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Γ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U</a:t>
            </a:r>
          </a:p>
          <a:p>
            <a:pPr lvl="1"/>
            <a:r>
              <a:rPr lang="en-US" dirty="0" smtClean="0"/>
              <a:t>H</a:t>
            </a:r>
            <a:r>
              <a:rPr lang="en-US" altLang="zh-CN" baseline="-25000" dirty="0" smtClean="0"/>
              <a:t>0i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= 0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 </a:t>
            </a:r>
            <a:r>
              <a:rPr lang="en-US" dirty="0" smtClean="0"/>
              <a:t>H</a:t>
            </a:r>
            <a:r>
              <a:rPr lang="en-US" altLang="zh-CN" baseline="-25000" dirty="0" smtClean="0"/>
              <a:t>1i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≠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 lvl="1"/>
            <a:r>
              <a:rPr lang="en-US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kernel.</a:t>
            </a:r>
          </a:p>
          <a:p>
            <a:pPr lvl="1"/>
            <a:r>
              <a:rPr lang="en-US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9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setting: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/>
              <a:t>Primary Variable Vector: y = (1</a:t>
            </a:r>
            <a:r>
              <a:rPr lang="en-US" altLang="zh-CN" baseline="-25000" dirty="0"/>
              <a:t>n11</a:t>
            </a:r>
            <a:r>
              <a:rPr lang="en-US" altLang="zh-CN" dirty="0"/>
              <a:t>, 1</a:t>
            </a:r>
            <a:r>
              <a:rPr lang="en-US" altLang="zh-CN" baseline="-25000" dirty="0"/>
              <a:t>n12</a:t>
            </a:r>
            <a:r>
              <a:rPr lang="en-US" altLang="zh-CN" dirty="0"/>
              <a:t>, 0</a:t>
            </a:r>
            <a:r>
              <a:rPr lang="en-US" altLang="zh-CN" baseline="-25000" dirty="0"/>
              <a:t>n21</a:t>
            </a:r>
            <a:r>
              <a:rPr lang="en-US" altLang="zh-CN" dirty="0"/>
              <a:t>, 0</a:t>
            </a:r>
            <a:r>
              <a:rPr lang="en-US" altLang="zh-CN" baseline="-25000" dirty="0"/>
              <a:t>n22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 smtClean="0"/>
              <a:t>8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pPr lvl="2"/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lvl="2"/>
            <a:r>
              <a:rPr lang="el-GR" dirty="0" smtClean="0"/>
              <a:t>π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zh-CN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Batch </a:t>
            </a:r>
            <a:r>
              <a:rPr lang="en-US" altLang="zh-CN" dirty="0"/>
              <a:t>Vector: y = (1</a:t>
            </a:r>
            <a:r>
              <a:rPr lang="en-US" altLang="zh-CN" baseline="-25000" dirty="0"/>
              <a:t>n11</a:t>
            </a:r>
            <a:r>
              <a:rPr lang="en-US" altLang="zh-CN" dirty="0"/>
              <a:t>, </a:t>
            </a:r>
            <a:r>
              <a:rPr lang="en-US" altLang="zh-CN" dirty="0" smtClean="0"/>
              <a:t>0</a:t>
            </a:r>
            <a:r>
              <a:rPr lang="en-US" altLang="zh-CN" baseline="-25000" dirty="0" smtClean="0"/>
              <a:t>n12</a:t>
            </a:r>
            <a:r>
              <a:rPr lang="en-US" altLang="zh-CN" dirty="0"/>
              <a:t>, </a:t>
            </a:r>
            <a:r>
              <a:rPr lang="en-US" altLang="zh-CN" dirty="0" smtClean="0"/>
              <a:t>1</a:t>
            </a:r>
            <a:r>
              <a:rPr lang="en-US" altLang="zh-CN" baseline="-25000" dirty="0" smtClean="0"/>
              <a:t>n21</a:t>
            </a:r>
            <a:r>
              <a:rPr lang="en-US" altLang="zh-CN" dirty="0"/>
              <a:t>, 0</a:t>
            </a:r>
            <a:r>
              <a:rPr lang="en-US" altLang="zh-CN" baseline="-25000" dirty="0"/>
              <a:t>n22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330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</a:p>
          <a:p>
            <a:pPr lvl="1"/>
            <a:r>
              <a:rPr lang="en-US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1: </a:t>
            </a:r>
            <a:r>
              <a:rPr lang="en-US" altLang="zh-CN" dirty="0"/>
              <a:t>b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2</a:t>
            </a:r>
          </a:p>
          <a:p>
            <a:pPr lvl="1"/>
            <a:r>
              <a:rPr lang="en-US" dirty="0" smtClean="0"/>
              <a:t>Class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 </a:t>
            </a:r>
            <a:r>
              <a:rPr lang="en-US" altLang="zh-CN" dirty="0"/>
              <a:t>= -</a:t>
            </a:r>
            <a:r>
              <a:rPr lang="en-US" altLang="zh-CN" dirty="0" smtClean="0"/>
              <a:t>2</a:t>
            </a:r>
          </a:p>
          <a:p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Effect: </a:t>
            </a:r>
          </a:p>
          <a:p>
            <a:pPr lvl="2"/>
            <a:r>
              <a:rPr lang="en-US" dirty="0" smtClean="0"/>
              <a:t>Batch </a:t>
            </a:r>
            <a:r>
              <a:rPr lang="en-US" dirty="0" smtClean="0"/>
              <a:t>1: </a:t>
            </a:r>
            <a:r>
              <a:rPr lang="en-US" dirty="0" smtClean="0"/>
              <a:t>γ</a:t>
            </a:r>
            <a:r>
              <a:rPr lang="en-US" baseline="-25000" dirty="0" smtClean="0"/>
              <a:t>1 </a:t>
            </a:r>
            <a:r>
              <a:rPr lang="en-US" dirty="0" smtClean="0"/>
              <a:t>= 2</a:t>
            </a:r>
            <a:endParaRPr lang="en-US" altLang="zh-CN" dirty="0" smtClean="0"/>
          </a:p>
          <a:p>
            <a:pPr lvl="2"/>
            <a:r>
              <a:rPr lang="en-US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dirty="0" smtClean="0"/>
              <a:t>γ</a:t>
            </a:r>
            <a:r>
              <a:rPr lang="en-US" baseline="-250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-2</a:t>
            </a:r>
            <a:endParaRPr lang="en-US" altLang="zh-CN" dirty="0"/>
          </a:p>
          <a:p>
            <a:r>
              <a:rPr lang="en-US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dirty="0" smtClean="0"/>
              <a:t>N</a:t>
            </a:r>
            <a:r>
              <a:rPr lang="en-US" altLang="zh-CN" dirty="0" smtClean="0"/>
              <a:t>(0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9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0.5</a:t>
            </a:r>
          </a:p>
          <a:p>
            <a:r>
              <a:rPr lang="en-US" dirty="0" smtClean="0"/>
              <a:t>Unbalance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!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en-US" altLang="zh-CN" dirty="0" smtClean="0"/>
              <a:t>!=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baseline="-25000" dirty="0" smtClean="0"/>
              <a:t> </a:t>
            </a:r>
            <a:r>
              <a:rPr lang="zh-CN" altLang="en-US" dirty="0" smtClean="0"/>
              <a:t>=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same.</a:t>
            </a:r>
          </a:p>
          <a:p>
            <a:pPr lvl="1"/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zh-CN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en-US" altLang="zh-CN" dirty="0" smtClean="0"/>
              <a:t>!=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zh-CN" dirty="0" smtClean="0"/>
              <a:t>,</a:t>
            </a:r>
            <a:r>
              <a:rPr lang="el-GR" dirty="0" smtClean="0"/>
              <a:t> π</a:t>
            </a:r>
            <a:r>
              <a:rPr lang="en-US" altLang="zh-CN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l-GR" dirty="0" smtClean="0"/>
              <a:t>π</a:t>
            </a:r>
            <a:r>
              <a:rPr lang="zh-CN" altLang="zh-CN" baseline="-25000" dirty="0" smtClean="0"/>
              <a:t>2</a:t>
            </a:r>
            <a:r>
              <a:rPr lang="zh-CN" altLang="en-US" baseline="-25000" dirty="0" smtClean="0"/>
              <a:t> </a:t>
            </a:r>
            <a:r>
              <a:rPr lang="en-US" altLang="zh-CN" dirty="0" smtClean="0"/>
              <a:t>!</a:t>
            </a:r>
            <a:r>
              <a:rPr lang="zh-CN" altLang="en-US" dirty="0" smtClean="0"/>
              <a:t>=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uncorrelated.</a:t>
            </a:r>
          </a:p>
          <a:p>
            <a:pPr lvl="2"/>
            <a:r>
              <a:rPr lang="en-US" dirty="0" smtClean="0"/>
              <a:t>Sizes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532</Words>
  <Application>Microsoft Macintosh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Batch Effect Adjustment</vt:lpstr>
      <vt:lpstr>Batch Effects</vt:lpstr>
      <vt:lpstr>Batch Unsupervised Adjustment</vt:lpstr>
      <vt:lpstr>Evaluation</vt:lpstr>
      <vt:lpstr>Batch Supervised Adjustment</vt:lpstr>
      <vt:lpstr>Factor model of mean heterogeneity</vt:lpstr>
      <vt:lpstr>Design of Simulation</vt:lpstr>
      <vt:lpstr>Design of Simulation</vt:lpstr>
      <vt:lpstr>Design of Simulation</vt:lpstr>
      <vt:lpstr>Angle analysis</vt:lpstr>
      <vt:lpstr>Angle analysis</vt:lpstr>
      <vt:lpstr>Angle analysis</vt:lpstr>
      <vt:lpstr>Limitation of SVA</vt:lpstr>
      <vt:lpstr>Limitation of PCA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Batch Effect Adjustment</dc:title>
  <dc:creator>Meilei Jiang</dc:creator>
  <cp:lastModifiedBy>Meilei Jiang</cp:lastModifiedBy>
  <cp:revision>12</cp:revision>
  <dcterms:created xsi:type="dcterms:W3CDTF">2016-03-09T04:00:06Z</dcterms:created>
  <dcterms:modified xsi:type="dcterms:W3CDTF">2016-03-10T04:23:03Z</dcterms:modified>
</cp:coreProperties>
</file>