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8" r:id="rId12"/>
    <p:sldId id="269" r:id="rId13"/>
    <p:sldId id="270" r:id="rId14"/>
    <p:sldId id="265" r:id="rId15"/>
    <p:sldId id="266" r:id="rId16"/>
    <p:sldId id="271" r:id="rId17"/>
    <p:sldId id="273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7" d="100"/>
          <a:sy n="77" d="100"/>
        </p:scale>
        <p:origin x="-84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30BCB-05C4-F145-9ACE-96B30BB5E2DB}" type="datetimeFigureOut">
              <a:rPr lang="en-US" smtClean="0"/>
              <a:t>9/29/15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92711-FD48-C74E-8444-FAD39EF10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894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30BCB-05C4-F145-9ACE-96B30BB5E2DB}" type="datetimeFigureOut">
              <a:rPr lang="en-US" smtClean="0"/>
              <a:t>9/29/15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92711-FD48-C74E-8444-FAD39EF10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819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30BCB-05C4-F145-9ACE-96B30BB5E2DB}" type="datetimeFigureOut">
              <a:rPr lang="en-US" smtClean="0"/>
              <a:t>9/29/15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92711-FD48-C74E-8444-FAD39EF10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87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30BCB-05C4-F145-9ACE-96B30BB5E2DB}" type="datetimeFigureOut">
              <a:rPr lang="en-US" smtClean="0"/>
              <a:t>9/29/15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92711-FD48-C74E-8444-FAD39EF10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258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30BCB-05C4-F145-9ACE-96B30BB5E2DB}" type="datetimeFigureOut">
              <a:rPr lang="en-US" smtClean="0"/>
              <a:t>9/29/15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92711-FD48-C74E-8444-FAD39EF10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443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30BCB-05C4-F145-9ACE-96B30BB5E2DB}" type="datetimeFigureOut">
              <a:rPr lang="en-US" smtClean="0"/>
              <a:t>9/29/15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92711-FD48-C74E-8444-FAD39EF10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712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30BCB-05C4-F145-9ACE-96B30BB5E2DB}" type="datetimeFigureOut">
              <a:rPr lang="en-US" smtClean="0"/>
              <a:t>9/29/15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92711-FD48-C74E-8444-FAD39EF10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313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30BCB-05C4-F145-9ACE-96B30BB5E2DB}" type="datetimeFigureOut">
              <a:rPr lang="en-US" smtClean="0"/>
              <a:t>9/29/15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92711-FD48-C74E-8444-FAD39EF10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934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30BCB-05C4-F145-9ACE-96B30BB5E2DB}" type="datetimeFigureOut">
              <a:rPr lang="en-US" smtClean="0"/>
              <a:t>9/29/15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92711-FD48-C74E-8444-FAD39EF10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16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30BCB-05C4-F145-9ACE-96B30BB5E2DB}" type="datetimeFigureOut">
              <a:rPr lang="en-US" smtClean="0"/>
              <a:t>9/29/15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92711-FD48-C74E-8444-FAD39EF10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407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30BCB-05C4-F145-9ACE-96B30BB5E2DB}" type="datetimeFigureOut">
              <a:rPr lang="en-US" smtClean="0"/>
              <a:t>9/29/15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92711-FD48-C74E-8444-FAD39EF10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824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630BCB-05C4-F145-9ACE-96B30BB5E2DB}" type="datetimeFigureOut">
              <a:rPr lang="en-US" smtClean="0"/>
              <a:t>9/29/15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992711-FD48-C74E-8444-FAD39EF10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173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Angle</a:t>
            </a:r>
            <a:r>
              <a:rPr lang="zh-CN" altLang="en-US" dirty="0" smtClean="0"/>
              <a:t> </a:t>
            </a:r>
            <a:r>
              <a:rPr lang="en-US" dirty="0" smtClean="0"/>
              <a:t>Analy</a:t>
            </a:r>
            <a:r>
              <a:rPr lang="en-US" dirty="0" smtClean="0"/>
              <a:t>sis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</a:t>
            </a:r>
            <a:r>
              <a:rPr lang="zh-CN" altLang="en-US" dirty="0" smtClean="0"/>
              <a:t> </a:t>
            </a:r>
            <a:r>
              <a:rPr lang="en-US" altLang="zh-CN" dirty="0" smtClean="0"/>
              <a:t>SVA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Meilei</a:t>
            </a:r>
            <a:r>
              <a:rPr lang="zh-CN" altLang="en-US" dirty="0" smtClean="0"/>
              <a:t> </a:t>
            </a:r>
            <a:r>
              <a:rPr lang="en-US" altLang="zh-CN" dirty="0" smtClean="0"/>
              <a:t>Jiang</a:t>
            </a:r>
          </a:p>
          <a:p>
            <a:r>
              <a:rPr lang="en-US" sz="2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Department</a:t>
            </a:r>
            <a:r>
              <a:rPr lang="zh-CN" altLang="en-US" sz="2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CN" sz="2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of</a:t>
            </a:r>
            <a:r>
              <a:rPr lang="zh-CN" altLang="en-US" sz="2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CN" sz="2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Statistics</a:t>
            </a:r>
            <a:r>
              <a:rPr lang="zh-CN" altLang="en-US" sz="2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CN" sz="2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and</a:t>
            </a:r>
            <a:r>
              <a:rPr lang="zh-CN" altLang="en-US" sz="2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CN" sz="2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Operations</a:t>
            </a:r>
            <a:r>
              <a:rPr lang="zh-CN" altLang="en-US" sz="2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CN" sz="2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Research</a:t>
            </a:r>
          </a:p>
          <a:p>
            <a:r>
              <a:rPr lang="en-US" sz="2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UNC</a:t>
            </a:r>
            <a:r>
              <a:rPr lang="en-US" altLang="zh-CN" sz="2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-Chapel</a:t>
            </a:r>
            <a:r>
              <a:rPr lang="zh-CN" altLang="en-US" sz="2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CN" sz="2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Hill</a:t>
            </a:r>
            <a:r>
              <a:rPr lang="zh-CN" altLang="en-US" sz="2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endParaRPr lang="en-US" sz="2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99034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Location and Scale Batch Effect Model</a:t>
            </a:r>
            <a:endParaRPr lang="en-US" dirty="0"/>
          </a:p>
        </p:txBody>
      </p:sp>
      <p:pic>
        <p:nvPicPr>
          <p:cNvPr id="6" name="Content Placeholder 5" descr="Screen Shot 2015-09-23 at 12.25.49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0651" r="-30651"/>
          <a:stretch>
            <a:fillRect/>
          </a:stretch>
        </p:blipFill>
        <p:spPr>
          <a:xfrm>
            <a:off x="-588562" y="1208185"/>
            <a:ext cx="9988166" cy="5493107"/>
          </a:xfrm>
        </p:spPr>
      </p:pic>
    </p:spTree>
    <p:extLst>
      <p:ext uri="{BB962C8B-B14F-4D97-AF65-F5344CB8AC3E}">
        <p14:creationId xmlns:p14="http://schemas.microsoft.com/office/powerpoint/2010/main" val="30444054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Design of Simulation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Primary</a:t>
            </a:r>
            <a:r>
              <a:rPr lang="zh-CN" altLang="en-US" dirty="0" smtClean="0"/>
              <a:t> </a:t>
            </a:r>
            <a:r>
              <a:rPr lang="en-US" altLang="zh-CN" dirty="0" smtClean="0"/>
              <a:t>Variable</a:t>
            </a:r>
            <a:r>
              <a:rPr lang="zh-CN" altLang="en-US" dirty="0" smtClean="0"/>
              <a:t> </a:t>
            </a:r>
            <a:r>
              <a:rPr lang="en-US" altLang="zh-CN" dirty="0" smtClean="0"/>
              <a:t>Effect</a:t>
            </a:r>
          </a:p>
          <a:p>
            <a:pPr lvl="1"/>
            <a:r>
              <a:rPr lang="en-US" dirty="0" smtClean="0"/>
              <a:t>Class</a:t>
            </a:r>
            <a:r>
              <a:rPr lang="zh-CN" altLang="en-US" dirty="0" smtClean="0"/>
              <a:t> </a:t>
            </a:r>
            <a:r>
              <a:rPr lang="en-US" altLang="zh-CN" dirty="0" smtClean="0"/>
              <a:t>1: α</a:t>
            </a:r>
            <a:r>
              <a:rPr lang="en-US" altLang="zh-CN" baseline="-25000" dirty="0" smtClean="0"/>
              <a:t>1 </a:t>
            </a:r>
            <a:r>
              <a:rPr lang="en-US" altLang="zh-CN" dirty="0" smtClean="0"/>
              <a:t>= 2</a:t>
            </a:r>
          </a:p>
          <a:p>
            <a:pPr lvl="1"/>
            <a:r>
              <a:rPr lang="en-US" dirty="0" smtClean="0"/>
              <a:t>Class</a:t>
            </a:r>
            <a:r>
              <a:rPr lang="zh-CN" altLang="en-US" dirty="0" smtClean="0"/>
              <a:t> </a:t>
            </a:r>
            <a:r>
              <a:rPr lang="en-US" altLang="zh-CN" dirty="0" smtClean="0"/>
              <a:t>2:</a:t>
            </a:r>
            <a:r>
              <a:rPr lang="zh-CN" altLang="en-US" dirty="0" smtClean="0"/>
              <a:t> </a:t>
            </a:r>
            <a:r>
              <a:rPr lang="en-US" altLang="zh-CN" dirty="0" smtClean="0"/>
              <a:t>α</a:t>
            </a:r>
            <a:r>
              <a:rPr lang="en-US" altLang="zh-CN" baseline="-25000" dirty="0" smtClean="0"/>
              <a:t>2 </a:t>
            </a:r>
            <a:r>
              <a:rPr lang="en-US" altLang="zh-CN" dirty="0"/>
              <a:t>= -</a:t>
            </a:r>
            <a:r>
              <a:rPr lang="en-US" altLang="zh-CN" dirty="0" smtClean="0"/>
              <a:t>2</a:t>
            </a:r>
          </a:p>
          <a:p>
            <a:r>
              <a:rPr lang="en-US" dirty="0" smtClean="0"/>
              <a:t>Batch</a:t>
            </a:r>
            <a:r>
              <a:rPr lang="zh-CN" altLang="en-US" dirty="0" smtClean="0"/>
              <a:t> </a:t>
            </a:r>
            <a:r>
              <a:rPr lang="en-US" altLang="zh-CN" dirty="0" smtClean="0"/>
              <a:t>Effect: </a:t>
            </a:r>
          </a:p>
          <a:p>
            <a:pPr lvl="1"/>
            <a:r>
              <a:rPr lang="en-US" altLang="zh-CN" dirty="0" smtClean="0"/>
              <a:t>Additive Effect</a:t>
            </a:r>
          </a:p>
          <a:p>
            <a:pPr lvl="2"/>
            <a:r>
              <a:rPr lang="en-US" dirty="0" smtClean="0"/>
              <a:t>Batch 1: β</a:t>
            </a:r>
            <a:r>
              <a:rPr lang="en-US" baseline="-25000" dirty="0" smtClean="0"/>
              <a:t>1 </a:t>
            </a:r>
            <a:r>
              <a:rPr lang="en-US" dirty="0" smtClean="0"/>
              <a:t>= 2</a:t>
            </a:r>
            <a:endParaRPr lang="en-US" altLang="zh-CN" dirty="0" smtClean="0"/>
          </a:p>
          <a:p>
            <a:pPr lvl="2"/>
            <a:r>
              <a:rPr lang="en-US" dirty="0" smtClean="0"/>
              <a:t>Batch</a:t>
            </a:r>
            <a:r>
              <a:rPr lang="zh-CN" altLang="en-US" dirty="0" smtClean="0"/>
              <a:t> </a:t>
            </a:r>
            <a:r>
              <a:rPr lang="en-US" altLang="zh-CN" dirty="0" smtClean="0"/>
              <a:t>2:</a:t>
            </a:r>
            <a:r>
              <a:rPr lang="zh-CN" altLang="en-US" dirty="0" smtClean="0"/>
              <a:t> </a:t>
            </a:r>
            <a:r>
              <a:rPr lang="en-US" dirty="0" smtClean="0"/>
              <a:t>β</a:t>
            </a:r>
            <a:r>
              <a:rPr lang="en-US" baseline="-25000" dirty="0" smtClean="0"/>
              <a:t>2 </a:t>
            </a:r>
            <a:r>
              <a:rPr lang="en-US" dirty="0"/>
              <a:t>= 2</a:t>
            </a:r>
            <a:endParaRPr lang="en-US" altLang="zh-CN" dirty="0"/>
          </a:p>
          <a:p>
            <a:pPr lvl="1"/>
            <a:r>
              <a:rPr lang="en-US" altLang="zh-CN" dirty="0" smtClean="0"/>
              <a:t>Multiplicative </a:t>
            </a:r>
            <a:r>
              <a:rPr lang="en-US" altLang="zh-CN" dirty="0"/>
              <a:t>Effect</a:t>
            </a:r>
          </a:p>
          <a:p>
            <a:pPr lvl="2"/>
            <a:r>
              <a:rPr lang="en-US" dirty="0"/>
              <a:t>Batch 1: </a:t>
            </a:r>
            <a:r>
              <a:rPr lang="en-US" dirty="0" smtClean="0"/>
              <a:t>δ</a:t>
            </a:r>
            <a:r>
              <a:rPr lang="en-US" baseline="-25000" dirty="0" smtClean="0"/>
              <a:t>1 </a:t>
            </a:r>
            <a:r>
              <a:rPr lang="en-US" dirty="0"/>
              <a:t>= </a:t>
            </a:r>
            <a:r>
              <a:rPr lang="en-US" dirty="0" smtClean="0"/>
              <a:t>1</a:t>
            </a:r>
            <a:endParaRPr lang="en-US" altLang="zh-CN" dirty="0"/>
          </a:p>
          <a:p>
            <a:pPr lvl="2"/>
            <a:r>
              <a:rPr lang="en-US" dirty="0"/>
              <a:t>Batch</a:t>
            </a:r>
            <a:r>
              <a:rPr lang="zh-CN" altLang="en-US" dirty="0"/>
              <a:t> </a:t>
            </a:r>
            <a:r>
              <a:rPr lang="en-US" altLang="zh-CN" dirty="0" smtClean="0"/>
              <a:t>2: δ</a:t>
            </a:r>
            <a:r>
              <a:rPr lang="en-US" baseline="-25000" dirty="0" smtClean="0"/>
              <a:t>2 </a:t>
            </a:r>
            <a:r>
              <a:rPr lang="en-US" dirty="0"/>
              <a:t>= </a:t>
            </a:r>
            <a:r>
              <a:rPr lang="en-US" dirty="0" smtClean="0"/>
              <a:t>2</a:t>
            </a:r>
            <a:endParaRPr lang="en-US" altLang="zh-CN" dirty="0" smtClean="0"/>
          </a:p>
          <a:p>
            <a:r>
              <a:rPr lang="en-US" dirty="0" smtClean="0"/>
              <a:t>Random</a:t>
            </a:r>
            <a:r>
              <a:rPr lang="zh-CN" altLang="en-US" dirty="0" smtClean="0"/>
              <a:t> </a:t>
            </a:r>
            <a:r>
              <a:rPr lang="en-US" altLang="zh-CN" dirty="0" smtClean="0"/>
              <a:t>Noise</a:t>
            </a:r>
          </a:p>
          <a:p>
            <a:pPr lvl="1"/>
            <a:r>
              <a:rPr lang="en-US" dirty="0" smtClean="0"/>
              <a:t>N</a:t>
            </a:r>
            <a:r>
              <a:rPr lang="en-US" altLang="zh-CN" dirty="0" smtClean="0"/>
              <a:t>(0</a:t>
            </a:r>
            <a:r>
              <a:rPr lang="zh-CN" altLang="en-US" dirty="0" smtClean="0"/>
              <a:t> </a:t>
            </a:r>
            <a:r>
              <a:rPr lang="en-US" altLang="zh-CN" dirty="0" smtClean="0"/>
              <a:t>,</a:t>
            </a:r>
            <a:r>
              <a:rPr lang="zh-CN" altLang="en-US" dirty="0" smtClean="0"/>
              <a:t> </a:t>
            </a:r>
            <a:r>
              <a:rPr lang="en-US" altLang="zh-CN" dirty="0" smtClean="0"/>
              <a:t>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2576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Summary</a:t>
            </a:r>
            <a:r>
              <a:rPr lang="en-US" dirty="0" smtClean="0"/>
              <a:t> of Simulation</a:t>
            </a:r>
            <a:r>
              <a:rPr lang="en-US" altLang="zh-CN" dirty="0" smtClean="0"/>
              <a:t>:</a:t>
            </a:r>
            <a:r>
              <a:rPr lang="zh-CN" altLang="en-US" dirty="0" smtClean="0"/>
              <a:t> 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Additive</a:t>
            </a:r>
            <a:r>
              <a:rPr lang="zh-CN" altLang="en-US" dirty="0" smtClean="0"/>
              <a:t> </a:t>
            </a:r>
            <a:r>
              <a:rPr lang="en-US" altLang="zh-CN" dirty="0" smtClean="0"/>
              <a:t>Batch</a:t>
            </a:r>
            <a:r>
              <a:rPr lang="zh-CN" altLang="en-US" dirty="0" smtClean="0"/>
              <a:t> </a:t>
            </a:r>
            <a:r>
              <a:rPr lang="en-US" altLang="zh-CN" dirty="0" smtClean="0"/>
              <a:t>Effect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SVA</a:t>
            </a:r>
            <a:r>
              <a:rPr lang="zh-CN" altLang="en-US" dirty="0" smtClean="0"/>
              <a:t> </a:t>
            </a:r>
            <a:r>
              <a:rPr lang="en-US" altLang="zh-CN" dirty="0" smtClean="0"/>
              <a:t>works</a:t>
            </a:r>
            <a:r>
              <a:rPr lang="zh-CN" altLang="en-US" dirty="0" smtClean="0"/>
              <a:t> </a:t>
            </a:r>
            <a:r>
              <a:rPr lang="en-US" altLang="zh-CN" dirty="0" smtClean="0"/>
              <a:t>well</a:t>
            </a:r>
            <a:r>
              <a:rPr lang="zh-CN" altLang="en-US" dirty="0" smtClean="0"/>
              <a:t> </a:t>
            </a:r>
            <a:r>
              <a:rPr lang="en-US" altLang="zh-CN" dirty="0" smtClean="0"/>
              <a:t>in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balanced</a:t>
            </a:r>
            <a:r>
              <a:rPr lang="zh-CN" altLang="en-US" dirty="0" smtClean="0"/>
              <a:t> </a:t>
            </a:r>
            <a:r>
              <a:rPr lang="en-US" altLang="zh-CN" dirty="0" smtClean="0"/>
              <a:t>case.</a:t>
            </a:r>
          </a:p>
          <a:p>
            <a:r>
              <a:rPr lang="en-US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Unbalanced</a:t>
            </a:r>
            <a:r>
              <a:rPr lang="zh-CN" altLang="en-US" dirty="0" smtClean="0"/>
              <a:t> </a:t>
            </a:r>
            <a:r>
              <a:rPr lang="en-US" altLang="zh-CN" dirty="0" smtClean="0"/>
              <a:t>Case</a:t>
            </a:r>
            <a:r>
              <a:rPr lang="zh-CN" altLang="en-US" dirty="0" smtClean="0"/>
              <a:t> </a:t>
            </a:r>
            <a:r>
              <a:rPr lang="en-US" altLang="zh-CN" dirty="0" smtClean="0"/>
              <a:t>I</a:t>
            </a:r>
            <a:r>
              <a:rPr lang="zh-CN" altLang="en-US" dirty="0" smtClean="0"/>
              <a:t> </a:t>
            </a:r>
            <a:r>
              <a:rPr lang="en-US" altLang="zh-CN" dirty="0" smtClean="0"/>
              <a:t>will</a:t>
            </a:r>
            <a:r>
              <a:rPr lang="zh-CN" altLang="en-US" dirty="0" smtClean="0"/>
              <a:t> </a:t>
            </a:r>
            <a:r>
              <a:rPr lang="en-US" altLang="zh-CN" dirty="0" smtClean="0"/>
              <a:t>shift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estimation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class</a:t>
            </a:r>
            <a:r>
              <a:rPr lang="zh-CN" altLang="en-US" dirty="0" smtClean="0"/>
              <a:t> </a:t>
            </a:r>
            <a:r>
              <a:rPr lang="en-US" altLang="zh-CN" dirty="0" smtClean="0"/>
              <a:t>effects.</a:t>
            </a:r>
          </a:p>
          <a:p>
            <a:r>
              <a:rPr lang="en-US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Unbalanced</a:t>
            </a:r>
            <a:r>
              <a:rPr lang="zh-CN" altLang="en-US" dirty="0" smtClean="0"/>
              <a:t> </a:t>
            </a:r>
            <a:r>
              <a:rPr lang="en-US" altLang="zh-CN" dirty="0" smtClean="0"/>
              <a:t>Case</a:t>
            </a:r>
            <a:r>
              <a:rPr lang="zh-CN" altLang="en-US" dirty="0" smtClean="0"/>
              <a:t> </a:t>
            </a:r>
            <a:r>
              <a:rPr lang="en-US" altLang="zh-CN" dirty="0" smtClean="0"/>
              <a:t>II</a:t>
            </a:r>
            <a:r>
              <a:rPr lang="zh-CN" altLang="en-US" dirty="0" smtClean="0"/>
              <a:t> </a:t>
            </a:r>
            <a:r>
              <a:rPr lang="en-US" altLang="zh-CN" dirty="0" smtClean="0"/>
              <a:t>will</a:t>
            </a:r>
            <a:r>
              <a:rPr lang="zh-CN" altLang="en-US" dirty="0" smtClean="0"/>
              <a:t> </a:t>
            </a:r>
            <a:r>
              <a:rPr lang="en-US" altLang="zh-CN" dirty="0" smtClean="0"/>
              <a:t>amplify</a:t>
            </a:r>
            <a:r>
              <a:rPr lang="zh-CN" altLang="en-US" dirty="0" smtClean="0"/>
              <a:t> </a:t>
            </a:r>
            <a:r>
              <a:rPr lang="en-US" altLang="zh-CN" dirty="0" smtClean="0"/>
              <a:t>or</a:t>
            </a:r>
            <a:r>
              <a:rPr lang="zh-CN" altLang="en-US" dirty="0" smtClean="0"/>
              <a:t> </a:t>
            </a:r>
            <a:r>
              <a:rPr lang="en-US" altLang="zh-CN" dirty="0" smtClean="0"/>
              <a:t>shrink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difference</a:t>
            </a:r>
            <a:r>
              <a:rPr lang="zh-CN" altLang="en-US" dirty="0" smtClean="0"/>
              <a:t> </a:t>
            </a:r>
            <a:r>
              <a:rPr lang="en-US" altLang="zh-CN" dirty="0" smtClean="0"/>
              <a:t>between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two</a:t>
            </a:r>
            <a:r>
              <a:rPr lang="zh-CN" altLang="en-US" dirty="0" smtClean="0"/>
              <a:t> </a:t>
            </a:r>
            <a:r>
              <a:rPr lang="en-US" altLang="zh-CN" dirty="0" smtClean="0"/>
              <a:t>class</a:t>
            </a:r>
            <a:r>
              <a:rPr lang="zh-CN" altLang="en-US" dirty="0" smtClean="0"/>
              <a:t> </a:t>
            </a:r>
            <a:r>
              <a:rPr lang="en-US" altLang="zh-CN" dirty="0" smtClean="0"/>
              <a:t>effects.</a:t>
            </a:r>
          </a:p>
          <a:p>
            <a:r>
              <a:rPr lang="en-US" dirty="0" smtClean="0"/>
              <a:t>SVA can identify the surrogate variable in the Case I</a:t>
            </a:r>
            <a:r>
              <a:rPr lang="zh-CN" altLang="en-US" dirty="0" smtClean="0"/>
              <a:t> </a:t>
            </a:r>
            <a:r>
              <a:rPr lang="en-US" altLang="zh-CN" dirty="0" smtClean="0"/>
              <a:t>but</a:t>
            </a:r>
            <a:r>
              <a:rPr lang="zh-CN" altLang="en-US" dirty="0" smtClean="0"/>
              <a:t> </a:t>
            </a:r>
            <a:r>
              <a:rPr lang="en-US" altLang="zh-CN" dirty="0" smtClean="0"/>
              <a:t>can</a:t>
            </a:r>
            <a:r>
              <a:rPr lang="zh-CN" altLang="en-US" dirty="0" smtClean="0"/>
              <a:t> </a:t>
            </a:r>
            <a:r>
              <a:rPr lang="en-US" altLang="zh-CN" dirty="0" smtClean="0"/>
              <a:t>not</a:t>
            </a:r>
            <a:r>
              <a:rPr lang="zh-CN" altLang="en-US" dirty="0" smtClean="0"/>
              <a:t> </a:t>
            </a:r>
            <a:r>
              <a:rPr lang="en-US" altLang="zh-CN" dirty="0" smtClean="0"/>
              <a:t>adjust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shift.</a:t>
            </a:r>
          </a:p>
          <a:p>
            <a:r>
              <a:rPr lang="en-US" dirty="0" smtClean="0"/>
              <a:t>SVA</a:t>
            </a:r>
            <a:r>
              <a:rPr lang="zh-CN" altLang="en-US" dirty="0" smtClean="0"/>
              <a:t> </a:t>
            </a:r>
            <a:r>
              <a:rPr lang="en-US" altLang="zh-CN" dirty="0" smtClean="0"/>
              <a:t>may</a:t>
            </a:r>
            <a:r>
              <a:rPr lang="zh-CN" altLang="en-US" dirty="0" smtClean="0"/>
              <a:t> </a:t>
            </a:r>
            <a:r>
              <a:rPr lang="en-US" altLang="zh-CN" dirty="0" smtClean="0"/>
              <a:t>fail</a:t>
            </a:r>
            <a:r>
              <a:rPr lang="zh-CN" altLang="en-US" dirty="0" smtClean="0"/>
              <a:t> </a:t>
            </a:r>
            <a:r>
              <a:rPr lang="en-US" altLang="zh-CN" dirty="0" smtClean="0"/>
              <a:t>in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extreme</a:t>
            </a:r>
            <a:r>
              <a:rPr lang="zh-CN" altLang="en-US" dirty="0" smtClean="0"/>
              <a:t> </a:t>
            </a:r>
            <a:r>
              <a:rPr lang="en-US" altLang="zh-CN" dirty="0" smtClean="0"/>
              <a:t>cases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Unbalanced</a:t>
            </a:r>
            <a:r>
              <a:rPr lang="zh-CN" altLang="en-US" dirty="0" smtClean="0"/>
              <a:t> </a:t>
            </a:r>
            <a:r>
              <a:rPr lang="en-US" altLang="zh-CN" dirty="0" smtClean="0"/>
              <a:t>Case</a:t>
            </a:r>
            <a:r>
              <a:rPr lang="zh-CN" altLang="en-US" dirty="0" smtClean="0"/>
              <a:t> </a:t>
            </a:r>
            <a:r>
              <a:rPr lang="en-US" altLang="zh-CN" dirty="0" smtClean="0"/>
              <a:t>II.</a:t>
            </a:r>
            <a:r>
              <a:rPr lang="zh-CN" altLang="en-US" dirty="0" smtClean="0"/>
              <a:t> </a:t>
            </a:r>
            <a:r>
              <a:rPr lang="en-US" altLang="zh-CN" dirty="0" smtClean="0"/>
              <a:t>SVA</a:t>
            </a:r>
            <a:r>
              <a:rPr lang="zh-CN" altLang="en-US" dirty="0" smtClean="0"/>
              <a:t> </a:t>
            </a:r>
            <a:r>
              <a:rPr lang="en-US" altLang="zh-CN" dirty="0" smtClean="0"/>
              <a:t>can</a:t>
            </a:r>
            <a:r>
              <a:rPr lang="zh-CN" altLang="en-US" dirty="0" smtClean="0"/>
              <a:t> </a:t>
            </a:r>
            <a:r>
              <a:rPr lang="en-US" altLang="zh-CN" dirty="0" smtClean="0"/>
              <a:t>adjust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bias</a:t>
            </a:r>
            <a:r>
              <a:rPr lang="zh-CN" altLang="en-US" dirty="0" smtClean="0"/>
              <a:t> </a:t>
            </a:r>
            <a:r>
              <a:rPr lang="en-US" altLang="zh-CN" dirty="0" smtClean="0"/>
              <a:t>caused</a:t>
            </a:r>
            <a:r>
              <a:rPr lang="zh-CN" altLang="en-US" dirty="0" smtClean="0"/>
              <a:t> </a:t>
            </a:r>
            <a:r>
              <a:rPr lang="en-US" altLang="zh-CN" dirty="0" smtClean="0"/>
              <a:t>by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Unbalanced</a:t>
            </a:r>
            <a:r>
              <a:rPr lang="zh-CN" altLang="en-US" dirty="0" smtClean="0"/>
              <a:t> </a:t>
            </a:r>
            <a:r>
              <a:rPr lang="en-US" altLang="zh-CN" dirty="0" smtClean="0"/>
              <a:t>Case</a:t>
            </a:r>
            <a:r>
              <a:rPr lang="zh-CN" altLang="en-US" dirty="0" smtClean="0"/>
              <a:t> </a:t>
            </a:r>
            <a:r>
              <a:rPr lang="en-US" altLang="zh-CN" dirty="0" smtClean="0"/>
              <a:t>II.</a:t>
            </a:r>
            <a:r>
              <a:rPr lang="zh-CN" alt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3679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Summary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Simulation:</a:t>
            </a:r>
            <a:br>
              <a:rPr lang="en-US" altLang="zh-CN" dirty="0" smtClean="0"/>
            </a:br>
            <a:r>
              <a:rPr lang="en-US" altLang="zh-CN" dirty="0" smtClean="0"/>
              <a:t>Multiplicative</a:t>
            </a:r>
            <a:r>
              <a:rPr lang="zh-CN" altLang="en-US" dirty="0" smtClean="0"/>
              <a:t> </a:t>
            </a:r>
            <a:r>
              <a:rPr lang="en-US" altLang="zh-CN" dirty="0" smtClean="0"/>
              <a:t>Batch</a:t>
            </a:r>
            <a:r>
              <a:rPr lang="zh-CN" altLang="en-US" dirty="0" smtClean="0"/>
              <a:t> </a:t>
            </a:r>
            <a:r>
              <a:rPr lang="en-US" altLang="zh-CN" dirty="0" smtClean="0"/>
              <a:t>Effect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Multiplicative</a:t>
            </a:r>
            <a:r>
              <a:rPr lang="zh-CN" altLang="en-US" dirty="0" smtClean="0"/>
              <a:t> </a:t>
            </a:r>
            <a:r>
              <a:rPr lang="en-US" altLang="zh-CN" dirty="0" smtClean="0"/>
              <a:t>Batch</a:t>
            </a:r>
            <a:r>
              <a:rPr lang="zh-CN" altLang="en-US" dirty="0" smtClean="0"/>
              <a:t> </a:t>
            </a:r>
            <a:r>
              <a:rPr lang="en-US" altLang="zh-CN" dirty="0" smtClean="0"/>
              <a:t>Effect</a:t>
            </a:r>
            <a:r>
              <a:rPr lang="zh-CN" altLang="en-US" dirty="0" smtClean="0"/>
              <a:t> </a:t>
            </a:r>
            <a:r>
              <a:rPr lang="en-US" altLang="zh-CN" dirty="0" smtClean="0"/>
              <a:t>is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heteroscedasticity</a:t>
            </a:r>
            <a:r>
              <a:rPr lang="en-US" altLang="zh-CN" dirty="0" smtClean="0"/>
              <a:t>.</a:t>
            </a:r>
            <a:endParaRPr lang="en-US" dirty="0" smtClean="0"/>
          </a:p>
          <a:p>
            <a:r>
              <a:rPr lang="en-US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SVA</a:t>
            </a:r>
            <a:r>
              <a:rPr lang="zh-CN" altLang="en-US" dirty="0" smtClean="0"/>
              <a:t> </a:t>
            </a:r>
            <a:r>
              <a:rPr lang="en-US" altLang="zh-CN" dirty="0" smtClean="0"/>
              <a:t>will</a:t>
            </a:r>
            <a:r>
              <a:rPr lang="zh-CN" altLang="en-US" dirty="0" smtClean="0"/>
              <a:t> </a:t>
            </a:r>
            <a:r>
              <a:rPr lang="en-US" altLang="zh-CN" dirty="0" smtClean="0"/>
              <a:t>fail</a:t>
            </a:r>
            <a:r>
              <a:rPr lang="zh-CN" altLang="en-US" dirty="0" smtClean="0"/>
              <a:t> </a:t>
            </a:r>
            <a:r>
              <a:rPr lang="en-US" altLang="zh-CN" dirty="0" smtClean="0"/>
              <a:t>under</a:t>
            </a:r>
            <a:r>
              <a:rPr lang="zh-CN" altLang="en-US" dirty="0" smtClean="0"/>
              <a:t> </a:t>
            </a:r>
            <a:r>
              <a:rPr lang="en-US" altLang="zh-CN" dirty="0" smtClean="0"/>
              <a:t>this</a:t>
            </a:r>
            <a:r>
              <a:rPr lang="zh-CN" altLang="en-US" dirty="0" smtClean="0"/>
              <a:t> </a:t>
            </a:r>
            <a:r>
              <a:rPr lang="en-US" altLang="zh-CN" dirty="0" smtClean="0"/>
              <a:t>heterogeneity</a:t>
            </a:r>
            <a:r>
              <a:rPr lang="zh-CN" altLang="en-US" dirty="0" smtClean="0"/>
              <a:t> </a:t>
            </a:r>
            <a:r>
              <a:rPr lang="en-US" altLang="zh-CN" dirty="0" smtClean="0"/>
              <a:t>setting.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7896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Angle</a:t>
            </a:r>
            <a:r>
              <a:rPr lang="zh-CN" altLang="en-US" dirty="0" smtClean="0"/>
              <a:t> </a:t>
            </a:r>
            <a:r>
              <a:rPr lang="en-US" altLang="zh-CN" dirty="0" smtClean="0"/>
              <a:t>Analysis</a:t>
            </a:r>
            <a:endParaRPr lang="en-US" dirty="0"/>
          </a:p>
        </p:txBody>
      </p:sp>
      <p:pic>
        <p:nvPicPr>
          <p:cNvPr id="6" name="Picture 5" descr="angle_y_bv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0340" y="1219300"/>
            <a:ext cx="5638700" cy="563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8428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Angle</a:t>
            </a:r>
            <a:r>
              <a:rPr lang="en-US" dirty="0" smtClean="0"/>
              <a:t> Analysis</a:t>
            </a:r>
            <a:endParaRPr lang="en-US" dirty="0"/>
          </a:p>
        </p:txBody>
      </p:sp>
      <p:pic>
        <p:nvPicPr>
          <p:cNvPr id="3" name="Picture 2" descr="angle_sv_bv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2816" y="1318261"/>
            <a:ext cx="5525574" cy="5525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9262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Angle Analysis</a:t>
            </a:r>
            <a:endParaRPr lang="en-US" dirty="0"/>
          </a:p>
        </p:txBody>
      </p:sp>
      <p:pic>
        <p:nvPicPr>
          <p:cNvPr id="3" name="Picture 2" descr="angle_y_sv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308" y="1318257"/>
            <a:ext cx="5459597" cy="5459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348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of Angle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en-US" dirty="0" smtClean="0"/>
              <a:t> class</a:t>
            </a:r>
            <a:r>
              <a:rPr lang="zh-CN" altLang="en-US" dirty="0" smtClean="0"/>
              <a:t> </a:t>
            </a:r>
            <a:r>
              <a:rPr lang="en-US" altLang="zh-CN" dirty="0" smtClean="0"/>
              <a:t>vector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/>
              <a:t>b</a:t>
            </a:r>
            <a:r>
              <a:rPr lang="en-US" altLang="zh-CN" dirty="0" smtClean="0"/>
              <a:t>atch</a:t>
            </a:r>
            <a:r>
              <a:rPr lang="zh-CN" altLang="en-US" dirty="0" smtClean="0"/>
              <a:t> </a:t>
            </a:r>
            <a:r>
              <a:rPr lang="en-US" altLang="zh-CN" dirty="0"/>
              <a:t>v</a:t>
            </a:r>
            <a:r>
              <a:rPr lang="en-US" altLang="zh-CN" dirty="0" smtClean="0"/>
              <a:t>ector</a:t>
            </a:r>
            <a:r>
              <a:rPr lang="zh-CN" altLang="en-US" dirty="0" smtClean="0"/>
              <a:t> </a:t>
            </a:r>
            <a:r>
              <a:rPr lang="en-US" altLang="zh-CN" dirty="0" smtClean="0"/>
              <a:t>are</a:t>
            </a:r>
            <a:r>
              <a:rPr lang="zh-CN" altLang="en-US" dirty="0" smtClean="0"/>
              <a:t> </a:t>
            </a:r>
            <a:r>
              <a:rPr lang="en-US" altLang="zh-CN" dirty="0" smtClean="0"/>
              <a:t>correlated,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/>
              <a:t>s</a:t>
            </a:r>
            <a:r>
              <a:rPr lang="en-US" altLang="zh-CN" dirty="0" smtClean="0"/>
              <a:t>urrogate</a:t>
            </a:r>
            <a:r>
              <a:rPr lang="zh-CN" altLang="en-US" dirty="0" smtClean="0"/>
              <a:t> </a:t>
            </a:r>
            <a:r>
              <a:rPr lang="en-US" altLang="zh-CN" dirty="0"/>
              <a:t>v</a:t>
            </a:r>
            <a:r>
              <a:rPr lang="en-US" altLang="zh-CN" dirty="0" smtClean="0"/>
              <a:t>ariable</a:t>
            </a:r>
            <a:r>
              <a:rPr lang="zh-CN" altLang="en-US" dirty="0" smtClean="0"/>
              <a:t> </a:t>
            </a:r>
            <a:r>
              <a:rPr lang="en-US" altLang="zh-CN" dirty="0" smtClean="0"/>
              <a:t>will</a:t>
            </a:r>
            <a:r>
              <a:rPr lang="zh-CN" altLang="en-US" dirty="0" smtClean="0"/>
              <a:t> </a:t>
            </a:r>
            <a:r>
              <a:rPr lang="en-US" altLang="zh-CN" dirty="0" smtClean="0"/>
              <a:t>fail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find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batch</a:t>
            </a:r>
            <a:r>
              <a:rPr lang="zh-CN" altLang="en-US" dirty="0" smtClean="0"/>
              <a:t> </a:t>
            </a:r>
            <a:r>
              <a:rPr lang="en-US" altLang="zh-CN" dirty="0" smtClean="0"/>
              <a:t>vector.</a:t>
            </a:r>
          </a:p>
          <a:p>
            <a:pPr lvl="1"/>
            <a:r>
              <a:rPr lang="en-US" altLang="zh-CN" dirty="0" smtClean="0"/>
              <a:t>There</a:t>
            </a:r>
            <a:r>
              <a:rPr lang="zh-CN" altLang="en-US" dirty="0" smtClean="0"/>
              <a:t> </a:t>
            </a:r>
            <a:r>
              <a:rPr lang="en-US" altLang="zh-CN" dirty="0" smtClean="0"/>
              <a:t>exists</a:t>
            </a:r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‘magic’</a:t>
            </a:r>
            <a:r>
              <a:rPr lang="zh-CN" altLang="en-US" dirty="0" smtClean="0"/>
              <a:t> </a:t>
            </a:r>
            <a:r>
              <a:rPr lang="en-US" altLang="zh-CN" dirty="0" smtClean="0"/>
              <a:t>contour.</a:t>
            </a:r>
          </a:p>
          <a:p>
            <a:r>
              <a:rPr lang="en-US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surrogate</a:t>
            </a:r>
            <a:r>
              <a:rPr lang="zh-CN" altLang="en-US" dirty="0" smtClean="0"/>
              <a:t> </a:t>
            </a:r>
            <a:r>
              <a:rPr lang="en-US" altLang="zh-CN" dirty="0" smtClean="0"/>
              <a:t>variable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class</a:t>
            </a:r>
            <a:r>
              <a:rPr lang="zh-CN" altLang="en-US" dirty="0" smtClean="0"/>
              <a:t> </a:t>
            </a:r>
            <a:r>
              <a:rPr lang="en-US" altLang="zh-CN" dirty="0" smtClean="0"/>
              <a:t>vector</a:t>
            </a:r>
            <a:r>
              <a:rPr lang="zh-CN" altLang="en-US" dirty="0" smtClean="0"/>
              <a:t> </a:t>
            </a:r>
            <a:r>
              <a:rPr lang="en-US" altLang="zh-CN" dirty="0" smtClean="0"/>
              <a:t>are</a:t>
            </a:r>
            <a:r>
              <a:rPr lang="zh-CN" altLang="en-US" dirty="0" smtClean="0"/>
              <a:t> </a:t>
            </a:r>
            <a:r>
              <a:rPr lang="en-US" altLang="zh-CN" dirty="0" smtClean="0"/>
              <a:t>uncorrelated</a:t>
            </a:r>
            <a:r>
              <a:rPr lang="zh-CN" altLang="en-US" dirty="0" smtClean="0"/>
              <a:t> </a:t>
            </a:r>
            <a:r>
              <a:rPr lang="en-US" altLang="zh-CN" dirty="0" smtClean="0"/>
              <a:t>or</a:t>
            </a:r>
            <a:r>
              <a:rPr lang="zh-CN" altLang="en-US" dirty="0" smtClean="0"/>
              <a:t> </a:t>
            </a:r>
            <a:r>
              <a:rPr lang="en-US" altLang="zh-CN" dirty="0" smtClean="0"/>
              <a:t>weakly</a:t>
            </a:r>
            <a:r>
              <a:rPr lang="zh-CN" altLang="en-US" dirty="0" smtClean="0"/>
              <a:t> </a:t>
            </a:r>
            <a:r>
              <a:rPr lang="en-US" altLang="zh-CN" dirty="0" smtClean="0"/>
              <a:t>correlated. </a:t>
            </a:r>
          </a:p>
          <a:p>
            <a:pPr lvl="1"/>
            <a:r>
              <a:rPr lang="en-US" altLang="zh-CN" dirty="0" smtClean="0"/>
              <a:t>This is not surprised since surrogate variable is constructed from the residual matrix.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617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Review of Surrogate Variable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overall goal of SVA is to provide a more accurate and reproducible parsing of signal and noise in the analysis of an expression study when </a:t>
            </a:r>
            <a:r>
              <a:rPr lang="en-US" dirty="0" smtClean="0"/>
              <a:t>Expression Heterogeneity</a:t>
            </a:r>
            <a:r>
              <a:rPr lang="zh-CN" altLang="en-US" dirty="0" smtClean="0"/>
              <a:t> </a:t>
            </a:r>
            <a:r>
              <a:rPr lang="en-US" altLang="zh-CN" dirty="0" smtClean="0"/>
              <a:t>(</a:t>
            </a:r>
            <a:r>
              <a:rPr lang="en-US" dirty="0" smtClean="0"/>
              <a:t>EH</a:t>
            </a:r>
            <a:r>
              <a:rPr lang="en-US" altLang="zh-CN" dirty="0" smtClean="0"/>
              <a:t>)</a:t>
            </a:r>
            <a:r>
              <a:rPr lang="en-US" dirty="0" smtClean="0"/>
              <a:t> </a:t>
            </a:r>
            <a:r>
              <a:rPr lang="en-US" dirty="0" smtClean="0"/>
              <a:t>is present.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137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Review of Surrogate Variable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Step 1: Detect the surrogate variable</a:t>
            </a:r>
          </a:p>
          <a:p>
            <a:pPr lvl="1"/>
            <a:r>
              <a:rPr lang="en-US" dirty="0" smtClean="0"/>
              <a:t> Remove the signal due to the primary variable of interest to obtain a residual expression matrix.</a:t>
            </a:r>
          </a:p>
          <a:p>
            <a:pPr lvl="1"/>
            <a:r>
              <a:rPr lang="en-US" dirty="0" smtClean="0"/>
              <a:t>Apply a decomposition to the residual expression matrix to identify signatures of </a:t>
            </a:r>
            <a:r>
              <a:rPr lang="en-US" dirty="0" smtClean="0"/>
              <a:t>EH.</a:t>
            </a:r>
            <a:endParaRPr lang="en-US" dirty="0" smtClean="0"/>
          </a:p>
          <a:p>
            <a:pPr lvl="1"/>
            <a:r>
              <a:rPr lang="en-US" dirty="0" smtClean="0"/>
              <a:t>Use a statistical test to determine the singular vectors that represent significantly more variation than would be expected by chance</a:t>
            </a:r>
            <a:r>
              <a:rPr lang="en-US" dirty="0" smtClean="0"/>
              <a:t>.</a:t>
            </a:r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91467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Review of Surrogate Variable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Step 2: Identify the subset of genes driving each orthogonal signature of EH.</a:t>
            </a:r>
          </a:p>
          <a:p>
            <a:pPr lvl="1"/>
            <a:r>
              <a:rPr lang="en-US" dirty="0" smtClean="0"/>
              <a:t>Apply a significance analysis of associations between genes and the EH signatures on the residual matrix. </a:t>
            </a: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92409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Review of Surrogate Variable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Step 3: For each subset of genes, build a surrogate variable based on the full EH signature of that subset in the original expression data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654178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Review of Surrogate Variable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Step 4: Include all significant surrogate variables as covariates in subsequent regression analysis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587918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Simulation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High</a:t>
            </a:r>
            <a:r>
              <a:rPr lang="zh-CN" altLang="en-US" dirty="0" smtClean="0"/>
              <a:t> </a:t>
            </a:r>
            <a:r>
              <a:rPr lang="en-US" altLang="zh-CN" dirty="0" smtClean="0"/>
              <a:t>dimension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low</a:t>
            </a:r>
            <a:r>
              <a:rPr lang="zh-CN" altLang="en-US" dirty="0" smtClean="0"/>
              <a:t> </a:t>
            </a:r>
            <a:r>
              <a:rPr lang="en-US" altLang="zh-CN" dirty="0" smtClean="0"/>
              <a:t>sample</a:t>
            </a:r>
            <a:r>
              <a:rPr lang="zh-CN" altLang="en-US" dirty="0" smtClean="0"/>
              <a:t> </a:t>
            </a:r>
            <a:r>
              <a:rPr lang="en-US" altLang="zh-CN" dirty="0" smtClean="0"/>
              <a:t>size</a:t>
            </a:r>
            <a:r>
              <a:rPr lang="zh-CN" altLang="en-US" dirty="0" smtClean="0"/>
              <a:t> </a:t>
            </a:r>
            <a:r>
              <a:rPr lang="en-US" altLang="zh-CN" dirty="0" smtClean="0"/>
              <a:t>setting:</a:t>
            </a:r>
          </a:p>
          <a:p>
            <a:pPr lvl="1"/>
            <a:r>
              <a:rPr lang="zh-CN" altLang="zh-CN" dirty="0" smtClean="0"/>
              <a:t>8</a:t>
            </a:r>
            <a:r>
              <a:rPr lang="en-US" altLang="zh-CN" dirty="0" smtClean="0"/>
              <a:t>0</a:t>
            </a:r>
            <a:r>
              <a:rPr lang="zh-CN" altLang="en-US" dirty="0" smtClean="0"/>
              <a:t> </a:t>
            </a:r>
            <a:r>
              <a:rPr lang="en-US" altLang="zh-CN" dirty="0" smtClean="0"/>
              <a:t>samples</a:t>
            </a:r>
            <a:r>
              <a:rPr lang="zh-CN" altLang="en-US" dirty="0" smtClean="0"/>
              <a:t> </a:t>
            </a:r>
            <a:r>
              <a:rPr lang="en-US" altLang="zh-CN" dirty="0" smtClean="0"/>
              <a:t>in</a:t>
            </a:r>
            <a:r>
              <a:rPr lang="zh-CN" altLang="en-US" dirty="0" smtClean="0"/>
              <a:t> </a:t>
            </a:r>
            <a:r>
              <a:rPr lang="en-US" altLang="zh-CN" dirty="0" smtClean="0"/>
              <a:t>columns,</a:t>
            </a:r>
            <a:r>
              <a:rPr lang="zh-CN" altLang="en-US" dirty="0" smtClean="0"/>
              <a:t> </a:t>
            </a:r>
            <a:r>
              <a:rPr lang="en-US" altLang="zh-CN" dirty="0" smtClean="0"/>
              <a:t>100</a:t>
            </a:r>
            <a:r>
              <a:rPr lang="zh-CN" altLang="en-US" dirty="0" smtClean="0"/>
              <a:t> </a:t>
            </a:r>
            <a:r>
              <a:rPr lang="en-US" altLang="zh-CN" dirty="0" smtClean="0"/>
              <a:t>genes</a:t>
            </a:r>
            <a:r>
              <a:rPr lang="zh-CN" altLang="en-US" dirty="0" smtClean="0"/>
              <a:t> </a:t>
            </a:r>
            <a:r>
              <a:rPr lang="en-US" altLang="zh-CN" dirty="0" smtClean="0"/>
              <a:t>in</a:t>
            </a:r>
            <a:r>
              <a:rPr lang="zh-CN" altLang="en-US" dirty="0" smtClean="0"/>
              <a:t> </a:t>
            </a:r>
            <a:r>
              <a:rPr lang="en-US" altLang="zh-CN" dirty="0" smtClean="0"/>
              <a:t>rows</a:t>
            </a:r>
          </a:p>
          <a:p>
            <a:pPr lvl="1"/>
            <a:r>
              <a:rPr lang="zh-CN" altLang="zh-CN" dirty="0" smtClean="0"/>
              <a:t>8</a:t>
            </a:r>
            <a:r>
              <a:rPr lang="en-US" altLang="zh-CN" dirty="0" smtClean="0"/>
              <a:t>0</a:t>
            </a:r>
            <a:r>
              <a:rPr lang="zh-CN" altLang="en-US" dirty="0" smtClean="0"/>
              <a:t> </a:t>
            </a:r>
            <a:r>
              <a:rPr lang="en-US" altLang="zh-CN" dirty="0" smtClean="0"/>
              <a:t>samples</a:t>
            </a:r>
            <a:r>
              <a:rPr lang="zh-CN" altLang="en-US" dirty="0" smtClean="0"/>
              <a:t> </a:t>
            </a:r>
            <a:r>
              <a:rPr lang="en-US" altLang="zh-CN" dirty="0" smtClean="0"/>
              <a:t>are</a:t>
            </a:r>
            <a:r>
              <a:rPr lang="zh-CN" altLang="en-US" dirty="0" smtClean="0"/>
              <a:t> </a:t>
            </a:r>
            <a:r>
              <a:rPr lang="en-US" altLang="zh-CN" dirty="0" smtClean="0"/>
              <a:t>associated</a:t>
            </a:r>
            <a:r>
              <a:rPr lang="zh-CN" altLang="en-US" dirty="0" smtClean="0"/>
              <a:t> </a:t>
            </a:r>
            <a:r>
              <a:rPr lang="en-US" altLang="zh-CN" dirty="0" smtClean="0"/>
              <a:t>with</a:t>
            </a:r>
            <a:r>
              <a:rPr lang="zh-CN" altLang="en-US" dirty="0" smtClean="0"/>
              <a:t> </a:t>
            </a:r>
            <a:r>
              <a:rPr lang="en-US" altLang="zh-CN" dirty="0" smtClean="0"/>
              <a:t>two</a:t>
            </a:r>
            <a:r>
              <a:rPr lang="zh-CN" altLang="en-US" dirty="0" smtClean="0"/>
              <a:t> </a:t>
            </a:r>
            <a:r>
              <a:rPr lang="en-US" altLang="zh-CN" dirty="0" smtClean="0"/>
              <a:t>classes: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pPr lvl="2"/>
            <a:r>
              <a:rPr lang="zh-CN" altLang="zh-CN" dirty="0" smtClean="0"/>
              <a:t>4</a:t>
            </a:r>
            <a:r>
              <a:rPr lang="en-US" altLang="zh-CN" dirty="0" smtClean="0"/>
              <a:t>0</a:t>
            </a:r>
            <a:r>
              <a:rPr lang="zh-CN" altLang="en-US" dirty="0" smtClean="0"/>
              <a:t> </a:t>
            </a:r>
            <a:r>
              <a:rPr lang="en-US" altLang="zh-CN" dirty="0" smtClean="0"/>
              <a:t>samples</a:t>
            </a:r>
            <a:r>
              <a:rPr lang="zh-CN" altLang="en-US" dirty="0" smtClean="0"/>
              <a:t> </a:t>
            </a:r>
            <a:r>
              <a:rPr lang="en-US" altLang="zh-CN" dirty="0" smtClean="0"/>
              <a:t>are</a:t>
            </a:r>
            <a:r>
              <a:rPr lang="zh-CN" altLang="en-US" dirty="0" smtClean="0"/>
              <a:t> </a:t>
            </a:r>
            <a:r>
              <a:rPr lang="en-US" altLang="zh-CN" dirty="0" smtClean="0"/>
              <a:t>in</a:t>
            </a:r>
            <a:r>
              <a:rPr lang="zh-CN" altLang="en-US" dirty="0" smtClean="0"/>
              <a:t> </a:t>
            </a:r>
            <a:r>
              <a:rPr lang="en-US" altLang="zh-CN" dirty="0" smtClean="0"/>
              <a:t>Class</a:t>
            </a:r>
            <a:r>
              <a:rPr lang="zh-CN" altLang="en-US" dirty="0" smtClean="0"/>
              <a:t> </a:t>
            </a:r>
            <a:r>
              <a:rPr lang="en-US" altLang="zh-CN" dirty="0" smtClean="0"/>
              <a:t>1</a:t>
            </a:r>
            <a:r>
              <a:rPr lang="zh-CN" altLang="en-US" dirty="0" smtClean="0"/>
              <a:t> </a:t>
            </a:r>
            <a:endParaRPr lang="en-US" altLang="zh-CN" dirty="0"/>
          </a:p>
          <a:p>
            <a:pPr lvl="2"/>
            <a:r>
              <a:rPr lang="zh-CN" altLang="zh-CN" dirty="0" smtClean="0"/>
              <a:t>4</a:t>
            </a:r>
            <a:r>
              <a:rPr lang="en-US" altLang="zh-CN" dirty="0" smtClean="0"/>
              <a:t>0</a:t>
            </a:r>
            <a:r>
              <a:rPr lang="zh-CN" altLang="en-US" dirty="0" smtClean="0"/>
              <a:t> </a:t>
            </a:r>
            <a:r>
              <a:rPr lang="en-US" altLang="zh-CN" dirty="0" smtClean="0"/>
              <a:t>samples</a:t>
            </a:r>
            <a:r>
              <a:rPr lang="zh-CN" altLang="en-US" dirty="0" smtClean="0"/>
              <a:t> </a:t>
            </a:r>
            <a:r>
              <a:rPr lang="en-US" altLang="zh-CN" dirty="0" smtClean="0"/>
              <a:t>are</a:t>
            </a:r>
            <a:r>
              <a:rPr lang="zh-CN" altLang="en-US" dirty="0" smtClean="0"/>
              <a:t> </a:t>
            </a:r>
            <a:r>
              <a:rPr lang="en-US" altLang="zh-CN" dirty="0" smtClean="0"/>
              <a:t>in</a:t>
            </a:r>
            <a:r>
              <a:rPr lang="zh-CN" altLang="en-US" dirty="0" smtClean="0"/>
              <a:t> </a:t>
            </a:r>
            <a:r>
              <a:rPr lang="en-US" altLang="zh-CN" dirty="0" smtClean="0"/>
              <a:t>Class</a:t>
            </a:r>
            <a:r>
              <a:rPr lang="zh-CN" altLang="en-US" dirty="0" smtClean="0"/>
              <a:t> </a:t>
            </a:r>
            <a:r>
              <a:rPr lang="en-US" altLang="zh-CN" dirty="0" smtClean="0"/>
              <a:t>2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Class</a:t>
            </a:r>
            <a:r>
              <a:rPr lang="en-US" altLang="zh-CN" dirty="0" smtClean="0"/>
              <a:t> </a:t>
            </a:r>
            <a:r>
              <a:rPr lang="en-US" altLang="zh-CN" dirty="0"/>
              <a:t>Vector: y = (1</a:t>
            </a:r>
            <a:r>
              <a:rPr lang="en-US" altLang="zh-CN" baseline="-25000" dirty="0"/>
              <a:t>n11</a:t>
            </a:r>
            <a:r>
              <a:rPr lang="en-US" altLang="zh-CN" dirty="0"/>
              <a:t>, 1</a:t>
            </a:r>
            <a:r>
              <a:rPr lang="en-US" altLang="zh-CN" baseline="-25000" dirty="0"/>
              <a:t>n12</a:t>
            </a:r>
            <a:r>
              <a:rPr lang="en-US" altLang="zh-CN" dirty="0"/>
              <a:t>, 0</a:t>
            </a:r>
            <a:r>
              <a:rPr lang="en-US" altLang="zh-CN" baseline="-25000" dirty="0"/>
              <a:t>n21</a:t>
            </a:r>
            <a:r>
              <a:rPr lang="en-US" altLang="zh-CN" dirty="0"/>
              <a:t>, 0</a:t>
            </a:r>
            <a:r>
              <a:rPr lang="en-US" altLang="zh-CN" baseline="-25000" dirty="0"/>
              <a:t>n22</a:t>
            </a:r>
            <a:r>
              <a:rPr lang="en-US" altLang="zh-CN" dirty="0" smtClean="0"/>
              <a:t>)</a:t>
            </a:r>
          </a:p>
          <a:p>
            <a:pPr lvl="1"/>
            <a:r>
              <a:rPr lang="zh-CN" altLang="zh-CN" dirty="0" smtClean="0"/>
              <a:t>8</a:t>
            </a:r>
            <a:r>
              <a:rPr lang="en-US" altLang="zh-CN" dirty="0" smtClean="0"/>
              <a:t>0</a:t>
            </a:r>
            <a:r>
              <a:rPr lang="zh-CN" altLang="en-US" dirty="0" smtClean="0"/>
              <a:t> </a:t>
            </a:r>
            <a:r>
              <a:rPr lang="en-US" altLang="zh-CN" dirty="0" smtClean="0"/>
              <a:t>samples</a:t>
            </a:r>
            <a:r>
              <a:rPr lang="zh-CN" altLang="en-US" dirty="0" smtClean="0"/>
              <a:t> </a:t>
            </a:r>
            <a:r>
              <a:rPr lang="en-US" altLang="zh-CN" dirty="0" smtClean="0"/>
              <a:t>are</a:t>
            </a:r>
            <a:r>
              <a:rPr lang="zh-CN" altLang="en-US" dirty="0" smtClean="0"/>
              <a:t> </a:t>
            </a:r>
            <a:r>
              <a:rPr lang="en-US" altLang="zh-CN" dirty="0" smtClean="0"/>
              <a:t>collected</a:t>
            </a:r>
            <a:r>
              <a:rPr lang="zh-CN" altLang="en-US" dirty="0" smtClean="0"/>
              <a:t> </a:t>
            </a:r>
            <a:r>
              <a:rPr lang="en-US" altLang="zh-CN" dirty="0" smtClean="0"/>
              <a:t>from</a:t>
            </a:r>
            <a:r>
              <a:rPr lang="zh-CN" altLang="en-US" dirty="0" smtClean="0"/>
              <a:t> </a:t>
            </a:r>
            <a:r>
              <a:rPr lang="en-US" altLang="zh-CN" dirty="0" smtClean="0"/>
              <a:t>two</a:t>
            </a:r>
            <a:r>
              <a:rPr lang="zh-CN" altLang="en-US" dirty="0" smtClean="0"/>
              <a:t> </a:t>
            </a:r>
            <a:r>
              <a:rPr lang="en-US" altLang="zh-CN" dirty="0" smtClean="0"/>
              <a:t>batches:</a:t>
            </a:r>
            <a:r>
              <a:rPr lang="zh-CN" altLang="en-US" dirty="0" smtClean="0"/>
              <a:t> </a:t>
            </a:r>
            <a:r>
              <a:rPr lang="en-US" altLang="zh-CN" dirty="0" smtClean="0"/>
              <a:t>Batch</a:t>
            </a:r>
            <a:r>
              <a:rPr lang="zh-CN" altLang="en-US" dirty="0" smtClean="0"/>
              <a:t> </a:t>
            </a:r>
            <a:r>
              <a:rPr lang="en-US" altLang="zh-CN" dirty="0" smtClean="0"/>
              <a:t>1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Batch</a:t>
            </a:r>
            <a:r>
              <a:rPr lang="zh-CN" altLang="en-US" dirty="0" smtClean="0"/>
              <a:t> </a:t>
            </a:r>
            <a:r>
              <a:rPr lang="en-US" altLang="zh-CN" dirty="0" smtClean="0"/>
              <a:t>2</a:t>
            </a:r>
          </a:p>
          <a:p>
            <a:pPr lvl="2"/>
            <a:r>
              <a:rPr lang="el-GR" dirty="0" smtClean="0"/>
              <a:t>π</a:t>
            </a:r>
            <a:r>
              <a:rPr lang="en-US" altLang="zh-CN" baseline="-25000" dirty="0" smtClean="0"/>
              <a:t>1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samples</a:t>
            </a:r>
            <a:r>
              <a:rPr lang="zh-CN" altLang="en-US" dirty="0" smtClean="0"/>
              <a:t> </a:t>
            </a:r>
            <a:r>
              <a:rPr lang="en-US" altLang="zh-CN" dirty="0" smtClean="0"/>
              <a:t>in</a:t>
            </a:r>
            <a:r>
              <a:rPr lang="zh-CN" altLang="en-US" dirty="0" smtClean="0"/>
              <a:t> </a:t>
            </a:r>
            <a:r>
              <a:rPr lang="en-US" altLang="zh-CN" dirty="0" smtClean="0"/>
              <a:t>Class</a:t>
            </a:r>
            <a:r>
              <a:rPr lang="zh-CN" altLang="en-US" dirty="0" smtClean="0"/>
              <a:t> </a:t>
            </a:r>
            <a:r>
              <a:rPr lang="en-US" altLang="zh-CN" dirty="0" smtClean="0"/>
              <a:t>1</a:t>
            </a:r>
            <a:r>
              <a:rPr lang="zh-CN" altLang="en-US" dirty="0" smtClean="0"/>
              <a:t> </a:t>
            </a:r>
            <a:r>
              <a:rPr lang="en-US" altLang="zh-CN" dirty="0" smtClean="0"/>
              <a:t>are</a:t>
            </a:r>
            <a:r>
              <a:rPr lang="zh-CN" altLang="en-US" dirty="0" smtClean="0"/>
              <a:t> </a:t>
            </a:r>
            <a:r>
              <a:rPr lang="en-US" altLang="zh-CN" dirty="0" smtClean="0"/>
              <a:t>collected</a:t>
            </a:r>
            <a:r>
              <a:rPr lang="zh-CN" altLang="en-US" dirty="0" smtClean="0"/>
              <a:t> </a:t>
            </a:r>
            <a:r>
              <a:rPr lang="en-US" altLang="zh-CN" dirty="0" smtClean="0"/>
              <a:t>from</a:t>
            </a:r>
            <a:r>
              <a:rPr lang="zh-CN" altLang="en-US" dirty="0" smtClean="0"/>
              <a:t> </a:t>
            </a:r>
            <a:r>
              <a:rPr lang="en-US" altLang="zh-CN" dirty="0" smtClean="0"/>
              <a:t>Batch</a:t>
            </a:r>
            <a:r>
              <a:rPr lang="zh-CN" altLang="en-US" dirty="0" smtClean="0"/>
              <a:t> </a:t>
            </a:r>
            <a:r>
              <a:rPr lang="en-US" altLang="zh-CN" dirty="0" smtClean="0"/>
              <a:t>1</a:t>
            </a:r>
          </a:p>
          <a:p>
            <a:pPr lvl="2"/>
            <a:r>
              <a:rPr lang="el-GR" dirty="0" smtClean="0"/>
              <a:t>π</a:t>
            </a:r>
            <a:r>
              <a:rPr lang="en-US" altLang="zh-CN" baseline="-25000" dirty="0" smtClean="0"/>
              <a:t>2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samples</a:t>
            </a:r>
            <a:r>
              <a:rPr lang="zh-CN" altLang="en-US" dirty="0" smtClean="0"/>
              <a:t> </a:t>
            </a:r>
            <a:r>
              <a:rPr lang="en-US" altLang="zh-CN" dirty="0" smtClean="0"/>
              <a:t>in</a:t>
            </a:r>
            <a:r>
              <a:rPr lang="zh-CN" altLang="en-US" dirty="0" smtClean="0"/>
              <a:t> </a:t>
            </a:r>
            <a:r>
              <a:rPr lang="en-US" altLang="zh-CN" dirty="0" smtClean="0"/>
              <a:t>Class</a:t>
            </a:r>
            <a:r>
              <a:rPr lang="zh-CN" altLang="en-US" dirty="0" smtClean="0"/>
              <a:t> </a:t>
            </a:r>
            <a:r>
              <a:rPr lang="en-US" altLang="zh-CN" dirty="0" smtClean="0"/>
              <a:t>2</a:t>
            </a:r>
            <a:r>
              <a:rPr lang="zh-CN" altLang="en-US" dirty="0" smtClean="0"/>
              <a:t> </a:t>
            </a:r>
            <a:r>
              <a:rPr lang="en-US" altLang="zh-CN" dirty="0" smtClean="0"/>
              <a:t>are</a:t>
            </a:r>
            <a:r>
              <a:rPr lang="zh-CN" altLang="en-US" dirty="0" smtClean="0"/>
              <a:t> </a:t>
            </a:r>
            <a:r>
              <a:rPr lang="en-US" altLang="zh-CN" dirty="0" smtClean="0"/>
              <a:t>collected</a:t>
            </a:r>
            <a:r>
              <a:rPr lang="zh-CN" altLang="en-US" dirty="0" smtClean="0"/>
              <a:t> </a:t>
            </a:r>
            <a:r>
              <a:rPr lang="en-US" altLang="zh-CN" dirty="0" smtClean="0"/>
              <a:t>from</a:t>
            </a:r>
            <a:r>
              <a:rPr lang="zh-CN" altLang="en-US" dirty="0" smtClean="0"/>
              <a:t> </a:t>
            </a:r>
            <a:r>
              <a:rPr lang="en-US" altLang="zh-CN" dirty="0" smtClean="0"/>
              <a:t>Batch</a:t>
            </a:r>
            <a:r>
              <a:rPr lang="zh-CN" altLang="en-US" dirty="0" smtClean="0"/>
              <a:t> </a:t>
            </a:r>
            <a:r>
              <a:rPr lang="en-US" altLang="zh-CN" dirty="0" smtClean="0"/>
              <a:t>1</a:t>
            </a:r>
          </a:p>
          <a:p>
            <a:pPr lvl="2"/>
            <a:r>
              <a:rPr lang="en-US" altLang="zh-CN" dirty="0" smtClean="0"/>
              <a:t>Batch </a:t>
            </a:r>
            <a:r>
              <a:rPr lang="en-US" altLang="zh-CN" dirty="0"/>
              <a:t>Vector: </a:t>
            </a:r>
            <a:r>
              <a:rPr lang="en-US" altLang="zh-CN" dirty="0" err="1" smtClean="0"/>
              <a:t>bv</a:t>
            </a:r>
            <a:r>
              <a:rPr lang="en-US" altLang="zh-CN" dirty="0" smtClean="0"/>
              <a:t> </a:t>
            </a:r>
            <a:r>
              <a:rPr lang="en-US" altLang="zh-CN" dirty="0"/>
              <a:t>= (1</a:t>
            </a:r>
            <a:r>
              <a:rPr lang="en-US" altLang="zh-CN" baseline="-25000" dirty="0"/>
              <a:t>n11</a:t>
            </a:r>
            <a:r>
              <a:rPr lang="en-US" altLang="zh-CN" dirty="0"/>
              <a:t>, </a:t>
            </a:r>
            <a:r>
              <a:rPr lang="en-US" altLang="zh-CN" dirty="0" smtClean="0"/>
              <a:t>0</a:t>
            </a:r>
            <a:r>
              <a:rPr lang="en-US" altLang="zh-CN" baseline="-25000" dirty="0" smtClean="0"/>
              <a:t>n12</a:t>
            </a:r>
            <a:r>
              <a:rPr lang="en-US" altLang="zh-CN" dirty="0"/>
              <a:t>, </a:t>
            </a:r>
            <a:r>
              <a:rPr lang="en-US" altLang="zh-CN" dirty="0" smtClean="0"/>
              <a:t>1</a:t>
            </a:r>
            <a:r>
              <a:rPr lang="en-US" altLang="zh-CN" baseline="-25000" dirty="0" smtClean="0"/>
              <a:t>n21</a:t>
            </a:r>
            <a:r>
              <a:rPr lang="en-US" altLang="zh-CN" dirty="0"/>
              <a:t>, 0</a:t>
            </a:r>
            <a:r>
              <a:rPr lang="en-US" altLang="zh-CN" baseline="-25000" dirty="0"/>
              <a:t>n22</a:t>
            </a:r>
            <a:r>
              <a:rPr lang="en-US" altLang="zh-CN" dirty="0" smtClean="0"/>
              <a:t>)</a:t>
            </a:r>
          </a:p>
          <a:p>
            <a:pPr lvl="2"/>
            <a:endParaRPr lang="en-US" altLang="zh-CN" dirty="0"/>
          </a:p>
          <a:p>
            <a:pPr marL="457200" lvl="1" indent="0">
              <a:buNone/>
            </a:pPr>
            <a:r>
              <a:rPr lang="en-US" altLang="zh-CN" sz="2200" dirty="0" smtClean="0"/>
              <a:t>Note</a:t>
            </a:r>
            <a:r>
              <a:rPr lang="en-US" altLang="zh-CN" sz="2200" dirty="0" smtClean="0"/>
              <a:t>:</a:t>
            </a:r>
            <a:r>
              <a:rPr lang="zh-CN" altLang="en-US" sz="2200" dirty="0" smtClean="0"/>
              <a:t> </a:t>
            </a:r>
            <a:r>
              <a:rPr lang="en-US" altLang="zh-CN" sz="2400" dirty="0" smtClean="0"/>
              <a:t>n11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=</a:t>
            </a:r>
            <a:r>
              <a:rPr lang="zh-CN" altLang="en-US" sz="2400" dirty="0" smtClean="0"/>
              <a:t> </a:t>
            </a:r>
            <a:r>
              <a:rPr lang="el-GR" sz="2400" dirty="0" smtClean="0"/>
              <a:t>π</a:t>
            </a:r>
            <a:r>
              <a:rPr lang="en-US" altLang="zh-CN" sz="2400" baseline="-25000" dirty="0" smtClean="0"/>
              <a:t>1</a:t>
            </a:r>
            <a:r>
              <a:rPr lang="zh-CN" altLang="en-US" sz="2400" dirty="0" smtClean="0"/>
              <a:t>*</a:t>
            </a:r>
            <a:r>
              <a:rPr lang="en-US" altLang="zh-CN" sz="2400" dirty="0" smtClean="0"/>
              <a:t>40,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n12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=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40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–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n11;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n21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=</a:t>
            </a:r>
            <a:r>
              <a:rPr lang="zh-CN" altLang="en-US" sz="2400" dirty="0" smtClean="0"/>
              <a:t> </a:t>
            </a:r>
            <a:r>
              <a:rPr lang="el-GR" sz="2000" dirty="0" smtClean="0"/>
              <a:t>π</a:t>
            </a:r>
            <a:r>
              <a:rPr lang="en-US" altLang="zh-CN" sz="2000" baseline="-25000" dirty="0" smtClean="0"/>
              <a:t>2</a:t>
            </a:r>
            <a:r>
              <a:rPr lang="zh-CN" altLang="en-US" sz="2000" dirty="0" smtClean="0"/>
              <a:t>*</a:t>
            </a:r>
            <a:r>
              <a:rPr lang="en-US" altLang="zh-CN" sz="2000" dirty="0" smtClean="0"/>
              <a:t>4</a:t>
            </a:r>
            <a:r>
              <a:rPr lang="en-US" altLang="zh-CN" sz="2000" dirty="0" smtClean="0"/>
              <a:t>0,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n</a:t>
            </a:r>
            <a:r>
              <a:rPr lang="en-US" altLang="zh-CN" sz="2000" dirty="0" smtClean="0"/>
              <a:t>2</a:t>
            </a:r>
            <a:r>
              <a:rPr lang="en-US" altLang="zh-CN" sz="2000" dirty="0" smtClean="0"/>
              <a:t>2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=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40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–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n</a:t>
            </a:r>
            <a:r>
              <a:rPr lang="en-US" altLang="zh-CN" sz="2000" dirty="0" smtClean="0"/>
              <a:t>2</a:t>
            </a:r>
            <a:r>
              <a:rPr lang="en-US" altLang="zh-CN" sz="2000" dirty="0" smtClean="0"/>
              <a:t>1</a:t>
            </a:r>
            <a:endParaRPr lang="en-US" altLang="zh-CN" sz="2200" dirty="0" smtClean="0"/>
          </a:p>
        </p:txBody>
      </p:sp>
    </p:spTree>
    <p:extLst>
      <p:ext uri="{BB962C8B-B14F-4D97-AF65-F5344CB8AC3E}">
        <p14:creationId xmlns:p14="http://schemas.microsoft.com/office/powerpoint/2010/main" val="3357185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of Simulation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Balance</a:t>
            </a:r>
            <a:r>
              <a:rPr lang="zh-CN" altLang="en-US" dirty="0" smtClean="0"/>
              <a:t> </a:t>
            </a:r>
            <a:r>
              <a:rPr lang="en-US" altLang="zh-CN" dirty="0" smtClean="0"/>
              <a:t>Design:</a:t>
            </a:r>
            <a:r>
              <a:rPr lang="zh-CN" altLang="en-US" dirty="0" smtClean="0"/>
              <a:t> </a:t>
            </a:r>
            <a:r>
              <a:rPr lang="el-GR" dirty="0" smtClean="0"/>
              <a:t>π</a:t>
            </a:r>
            <a:r>
              <a:rPr lang="en-US" altLang="zh-CN" baseline="-25000" dirty="0" smtClean="0"/>
              <a:t>1</a:t>
            </a:r>
            <a:r>
              <a:rPr lang="zh-CN" altLang="zh-CN" dirty="0" smtClean="0"/>
              <a:t>=</a:t>
            </a:r>
            <a:r>
              <a:rPr lang="zh-CN" altLang="en-US" dirty="0"/>
              <a:t> </a:t>
            </a:r>
            <a:r>
              <a:rPr lang="el-GR" dirty="0" smtClean="0"/>
              <a:t>π</a:t>
            </a:r>
            <a:r>
              <a:rPr lang="zh-CN" altLang="zh-CN" baseline="-25000" dirty="0" smtClean="0"/>
              <a:t>2</a:t>
            </a:r>
            <a:r>
              <a:rPr lang="zh-CN" altLang="en-US" dirty="0" smtClean="0"/>
              <a:t> </a:t>
            </a:r>
            <a:r>
              <a:rPr lang="en-US" altLang="zh-CN" dirty="0" smtClean="0"/>
              <a:t>=</a:t>
            </a:r>
            <a:r>
              <a:rPr lang="zh-CN" altLang="en-US" dirty="0" smtClean="0"/>
              <a:t> </a:t>
            </a:r>
            <a:r>
              <a:rPr lang="en-US" altLang="zh-CN" dirty="0" smtClean="0"/>
              <a:t>0.5</a:t>
            </a:r>
          </a:p>
          <a:p>
            <a:r>
              <a:rPr lang="en-US" dirty="0" smtClean="0"/>
              <a:t>Unbalance</a:t>
            </a:r>
            <a:r>
              <a:rPr lang="zh-CN" altLang="en-US" dirty="0" smtClean="0"/>
              <a:t> </a:t>
            </a:r>
            <a:r>
              <a:rPr lang="en-US" altLang="zh-CN" dirty="0" smtClean="0"/>
              <a:t>Design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pPr lvl="1"/>
            <a:r>
              <a:rPr lang="en-US" dirty="0" smtClean="0"/>
              <a:t>Case</a:t>
            </a:r>
            <a:r>
              <a:rPr lang="zh-CN" altLang="en-US" dirty="0" smtClean="0"/>
              <a:t> </a:t>
            </a:r>
            <a:r>
              <a:rPr lang="en-US" altLang="zh-CN" dirty="0"/>
              <a:t>I</a:t>
            </a:r>
            <a:r>
              <a:rPr lang="en-US" altLang="zh-CN" dirty="0" smtClean="0"/>
              <a:t>:</a:t>
            </a:r>
            <a:r>
              <a:rPr lang="zh-CN" altLang="en-US" dirty="0" smtClean="0"/>
              <a:t> </a:t>
            </a:r>
            <a:r>
              <a:rPr lang="el-GR" dirty="0" smtClean="0"/>
              <a:t>π</a:t>
            </a:r>
            <a:r>
              <a:rPr lang="en-US" altLang="zh-CN" baseline="-25000" dirty="0" smtClean="0"/>
              <a:t>1</a:t>
            </a:r>
            <a:r>
              <a:rPr lang="zh-CN" altLang="en-US" baseline="-25000" dirty="0" smtClean="0"/>
              <a:t> </a:t>
            </a:r>
            <a:r>
              <a:rPr lang="zh-CN" altLang="zh-CN" dirty="0" smtClean="0"/>
              <a:t>=</a:t>
            </a:r>
            <a:r>
              <a:rPr lang="zh-CN" altLang="en-US" dirty="0" smtClean="0"/>
              <a:t> </a:t>
            </a:r>
            <a:r>
              <a:rPr lang="el-GR" dirty="0" smtClean="0"/>
              <a:t>π</a:t>
            </a:r>
            <a:r>
              <a:rPr lang="zh-CN" altLang="zh-CN" baseline="-25000" dirty="0" smtClean="0"/>
              <a:t>2</a:t>
            </a:r>
            <a:r>
              <a:rPr lang="en-US" altLang="zh-CN" dirty="0" smtClean="0"/>
              <a:t>,</a:t>
            </a:r>
            <a:r>
              <a:rPr lang="zh-CN" altLang="en-US" dirty="0" smtClean="0"/>
              <a:t> </a:t>
            </a:r>
            <a:r>
              <a:rPr lang="el-GR" dirty="0" smtClean="0"/>
              <a:t>π</a:t>
            </a:r>
            <a:r>
              <a:rPr lang="en-US" altLang="zh-CN" baseline="-25000" dirty="0" smtClean="0"/>
              <a:t>1</a:t>
            </a:r>
            <a:r>
              <a:rPr lang="zh-CN" altLang="en-US" baseline="-25000" dirty="0" smtClean="0"/>
              <a:t> </a:t>
            </a:r>
            <a:r>
              <a:rPr lang="zh-CN" altLang="zh-CN" dirty="0"/>
              <a:t>+</a:t>
            </a:r>
            <a:r>
              <a:rPr lang="zh-CN" altLang="en-US" dirty="0" smtClean="0"/>
              <a:t> </a:t>
            </a:r>
            <a:r>
              <a:rPr lang="el-GR" dirty="0" smtClean="0"/>
              <a:t>π</a:t>
            </a:r>
            <a:r>
              <a:rPr lang="zh-CN" altLang="zh-CN" baseline="-25000" dirty="0" smtClean="0"/>
              <a:t>2</a:t>
            </a:r>
            <a:r>
              <a:rPr lang="zh-CN" altLang="en-US" dirty="0" smtClean="0"/>
              <a:t>≠</a:t>
            </a:r>
            <a:r>
              <a:rPr lang="en-US" altLang="zh-CN" dirty="0" smtClean="0"/>
              <a:t>1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Batch</a:t>
            </a:r>
            <a:r>
              <a:rPr lang="zh-CN" altLang="en-US" dirty="0" smtClean="0"/>
              <a:t> </a:t>
            </a:r>
            <a:r>
              <a:rPr lang="en-US" altLang="zh-CN" dirty="0" smtClean="0"/>
              <a:t>vector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primary</a:t>
            </a:r>
            <a:r>
              <a:rPr lang="zh-CN" altLang="en-US" dirty="0" smtClean="0"/>
              <a:t> </a:t>
            </a:r>
            <a:r>
              <a:rPr lang="en-US" altLang="zh-CN" dirty="0" smtClean="0"/>
              <a:t>variable</a:t>
            </a:r>
            <a:r>
              <a:rPr lang="zh-CN" altLang="en-US" dirty="0" smtClean="0"/>
              <a:t> </a:t>
            </a:r>
            <a:r>
              <a:rPr lang="en-US" altLang="zh-CN" dirty="0" smtClean="0"/>
              <a:t>vector</a:t>
            </a:r>
            <a:r>
              <a:rPr lang="zh-CN" altLang="en-US" dirty="0" smtClean="0"/>
              <a:t> </a:t>
            </a:r>
            <a:r>
              <a:rPr lang="en-US" altLang="zh-CN" dirty="0" smtClean="0"/>
              <a:t>are</a:t>
            </a:r>
            <a:r>
              <a:rPr lang="zh-CN" altLang="en-US" dirty="0" smtClean="0"/>
              <a:t> </a:t>
            </a:r>
            <a:r>
              <a:rPr lang="en-US" altLang="zh-CN" dirty="0" smtClean="0"/>
              <a:t>uncorrelated.</a:t>
            </a:r>
          </a:p>
          <a:p>
            <a:pPr lvl="2"/>
            <a:r>
              <a:rPr lang="en-US" dirty="0" smtClean="0"/>
              <a:t>Sizes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two</a:t>
            </a:r>
            <a:r>
              <a:rPr lang="zh-CN" altLang="en-US" dirty="0" smtClean="0"/>
              <a:t> </a:t>
            </a:r>
            <a:r>
              <a:rPr lang="en-US" altLang="zh-CN" dirty="0" smtClean="0"/>
              <a:t>batches</a:t>
            </a:r>
            <a:r>
              <a:rPr lang="zh-CN" altLang="en-US" dirty="0" smtClean="0"/>
              <a:t> </a:t>
            </a:r>
            <a:r>
              <a:rPr lang="en-US" altLang="zh-CN" dirty="0" smtClean="0"/>
              <a:t>are</a:t>
            </a:r>
            <a:r>
              <a:rPr lang="zh-CN" altLang="en-US" dirty="0" smtClean="0"/>
              <a:t> </a:t>
            </a:r>
            <a:r>
              <a:rPr lang="en-US" altLang="zh-CN" dirty="0" smtClean="0"/>
              <a:t>different.</a:t>
            </a:r>
          </a:p>
          <a:p>
            <a:pPr lvl="1"/>
            <a:r>
              <a:rPr lang="en-US" dirty="0" smtClean="0"/>
              <a:t>Case</a:t>
            </a:r>
            <a:r>
              <a:rPr lang="zh-CN" altLang="en-US" dirty="0" smtClean="0"/>
              <a:t> </a:t>
            </a:r>
            <a:r>
              <a:rPr lang="en-US" altLang="zh-CN" dirty="0" smtClean="0"/>
              <a:t>II</a:t>
            </a:r>
            <a:r>
              <a:rPr lang="en-US" altLang="zh-CN" dirty="0" smtClean="0"/>
              <a:t>:</a:t>
            </a:r>
            <a:r>
              <a:rPr lang="zh-CN" altLang="en-US" dirty="0" smtClean="0"/>
              <a:t> </a:t>
            </a:r>
            <a:r>
              <a:rPr lang="el-GR" dirty="0" smtClean="0"/>
              <a:t>π</a:t>
            </a:r>
            <a:r>
              <a:rPr lang="en-US" altLang="zh-CN" baseline="-25000" dirty="0" smtClean="0"/>
              <a:t>1</a:t>
            </a:r>
            <a:r>
              <a:rPr lang="zh-CN" altLang="en-US" dirty="0" smtClean="0"/>
              <a:t>≠</a:t>
            </a:r>
            <a:r>
              <a:rPr lang="zh-CN" altLang="en-US" dirty="0" smtClean="0"/>
              <a:t> </a:t>
            </a:r>
            <a:r>
              <a:rPr lang="el-GR" dirty="0" smtClean="0"/>
              <a:t>π</a:t>
            </a:r>
            <a:r>
              <a:rPr lang="zh-CN" altLang="zh-CN" baseline="-25000" dirty="0" smtClean="0"/>
              <a:t>2</a:t>
            </a:r>
            <a:r>
              <a:rPr lang="zh-CN" altLang="zh-CN" dirty="0" smtClean="0"/>
              <a:t>,</a:t>
            </a:r>
            <a:r>
              <a:rPr lang="el-GR" dirty="0" smtClean="0"/>
              <a:t> π</a:t>
            </a:r>
            <a:r>
              <a:rPr lang="en-US" altLang="zh-CN" baseline="-25000" dirty="0" smtClean="0"/>
              <a:t>1</a:t>
            </a:r>
            <a:r>
              <a:rPr lang="zh-CN" altLang="en-US" baseline="-25000" dirty="0" smtClean="0"/>
              <a:t> </a:t>
            </a:r>
            <a:r>
              <a:rPr lang="zh-CN" altLang="zh-CN" dirty="0"/>
              <a:t>+</a:t>
            </a:r>
            <a:r>
              <a:rPr lang="zh-CN" altLang="en-US" dirty="0" smtClean="0"/>
              <a:t> </a:t>
            </a:r>
            <a:r>
              <a:rPr lang="el-GR" dirty="0" smtClean="0"/>
              <a:t>π</a:t>
            </a:r>
            <a:r>
              <a:rPr lang="zh-CN" altLang="zh-CN" baseline="-25000" dirty="0" smtClean="0"/>
              <a:t>2</a:t>
            </a:r>
            <a:r>
              <a:rPr lang="en-US" altLang="zh-CN" baseline="-25000" dirty="0"/>
              <a:t> </a:t>
            </a:r>
            <a:r>
              <a:rPr lang="zh-CN" altLang="en-US" dirty="0" smtClean="0"/>
              <a:t>=</a:t>
            </a:r>
            <a:r>
              <a:rPr lang="en-US" altLang="zh-CN" dirty="0" smtClean="0"/>
              <a:t> 1</a:t>
            </a:r>
            <a:r>
              <a:rPr lang="zh-CN" altLang="en-US" dirty="0" smtClean="0"/>
              <a:t>  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Batch</a:t>
            </a:r>
            <a:r>
              <a:rPr lang="zh-CN" altLang="en-US" dirty="0" smtClean="0"/>
              <a:t> </a:t>
            </a:r>
            <a:r>
              <a:rPr lang="en-US" altLang="zh-CN" dirty="0" smtClean="0"/>
              <a:t>vector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primary</a:t>
            </a:r>
            <a:r>
              <a:rPr lang="zh-CN" altLang="en-US" dirty="0" smtClean="0"/>
              <a:t> </a:t>
            </a:r>
            <a:r>
              <a:rPr lang="en-US" altLang="zh-CN" dirty="0" smtClean="0"/>
              <a:t>variable</a:t>
            </a:r>
            <a:r>
              <a:rPr lang="zh-CN" altLang="en-US" dirty="0" smtClean="0"/>
              <a:t> </a:t>
            </a:r>
            <a:r>
              <a:rPr lang="en-US" altLang="zh-CN" dirty="0" smtClean="0"/>
              <a:t>vector</a:t>
            </a:r>
            <a:r>
              <a:rPr lang="zh-CN" altLang="en-US" dirty="0" smtClean="0"/>
              <a:t> </a:t>
            </a:r>
            <a:r>
              <a:rPr lang="en-US" altLang="zh-CN" dirty="0" smtClean="0"/>
              <a:t>are</a:t>
            </a:r>
            <a:r>
              <a:rPr lang="zh-CN" altLang="en-US" dirty="0" smtClean="0"/>
              <a:t> </a:t>
            </a:r>
            <a:r>
              <a:rPr lang="en-US" altLang="zh-CN" dirty="0" smtClean="0"/>
              <a:t>correlated.</a:t>
            </a:r>
          </a:p>
          <a:p>
            <a:pPr lvl="2"/>
            <a:r>
              <a:rPr lang="en-US" dirty="0" smtClean="0"/>
              <a:t>Sizes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two</a:t>
            </a:r>
            <a:r>
              <a:rPr lang="zh-CN" altLang="en-US" dirty="0" smtClean="0"/>
              <a:t> </a:t>
            </a:r>
            <a:r>
              <a:rPr lang="en-US" altLang="zh-CN" dirty="0" smtClean="0"/>
              <a:t>batches</a:t>
            </a:r>
            <a:r>
              <a:rPr lang="zh-CN" altLang="en-US" dirty="0" smtClean="0"/>
              <a:t> </a:t>
            </a:r>
            <a:r>
              <a:rPr lang="en-US" altLang="zh-CN" dirty="0" smtClean="0"/>
              <a:t>are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same.</a:t>
            </a:r>
          </a:p>
          <a:p>
            <a:pPr lvl="1"/>
            <a:r>
              <a:rPr lang="en-US" dirty="0" smtClean="0"/>
              <a:t>Case</a:t>
            </a:r>
            <a:r>
              <a:rPr lang="zh-CN" altLang="en-US" dirty="0"/>
              <a:t> </a:t>
            </a:r>
            <a:r>
              <a:rPr lang="en-US" altLang="zh-CN" dirty="0" smtClean="0"/>
              <a:t>III</a:t>
            </a:r>
            <a:r>
              <a:rPr lang="en-US" altLang="zh-CN" dirty="0" smtClean="0"/>
              <a:t>:</a:t>
            </a:r>
            <a:r>
              <a:rPr lang="zh-CN" altLang="en-US" dirty="0" smtClean="0"/>
              <a:t> </a:t>
            </a:r>
            <a:r>
              <a:rPr lang="el-GR" dirty="0" smtClean="0"/>
              <a:t>π</a:t>
            </a:r>
            <a:r>
              <a:rPr lang="en-US" altLang="zh-CN" baseline="-25000" dirty="0" smtClean="0"/>
              <a:t>1</a:t>
            </a:r>
            <a:r>
              <a:rPr lang="zh-CN" altLang="en-US" dirty="0" smtClean="0"/>
              <a:t>≠</a:t>
            </a:r>
            <a:r>
              <a:rPr lang="zh-CN" altLang="en-US" dirty="0" smtClean="0"/>
              <a:t> </a:t>
            </a:r>
            <a:r>
              <a:rPr lang="el-GR" dirty="0" smtClean="0"/>
              <a:t>π</a:t>
            </a:r>
            <a:r>
              <a:rPr lang="zh-CN" altLang="zh-CN" baseline="-25000" dirty="0" smtClean="0"/>
              <a:t>2</a:t>
            </a:r>
            <a:r>
              <a:rPr lang="zh-CN" altLang="zh-CN" dirty="0" smtClean="0"/>
              <a:t>,</a:t>
            </a:r>
            <a:r>
              <a:rPr lang="el-GR" dirty="0" smtClean="0"/>
              <a:t> π</a:t>
            </a:r>
            <a:r>
              <a:rPr lang="en-US" altLang="zh-CN" baseline="-25000" dirty="0" smtClean="0"/>
              <a:t>1</a:t>
            </a:r>
            <a:r>
              <a:rPr lang="zh-CN" altLang="en-US" baseline="-25000" dirty="0" smtClean="0"/>
              <a:t> </a:t>
            </a:r>
            <a:r>
              <a:rPr lang="zh-CN" altLang="zh-CN" dirty="0" smtClean="0"/>
              <a:t>+</a:t>
            </a:r>
            <a:r>
              <a:rPr lang="zh-CN" altLang="en-US" dirty="0" smtClean="0"/>
              <a:t> </a:t>
            </a:r>
            <a:r>
              <a:rPr lang="el-GR" dirty="0" smtClean="0"/>
              <a:t>π</a:t>
            </a:r>
            <a:r>
              <a:rPr lang="zh-CN" altLang="zh-CN" baseline="-25000" dirty="0" smtClean="0"/>
              <a:t>2</a:t>
            </a:r>
            <a:r>
              <a:rPr lang="zh-CN" altLang="en-US" baseline="-25000" dirty="0" smtClean="0"/>
              <a:t> </a:t>
            </a:r>
            <a:r>
              <a:rPr lang="zh-CN" altLang="en-US" dirty="0" smtClean="0"/>
              <a:t>≠</a:t>
            </a:r>
            <a:r>
              <a:rPr lang="en-US" altLang="zh-CN" dirty="0" smtClean="0"/>
              <a:t>1</a:t>
            </a:r>
            <a:r>
              <a:rPr lang="zh-CN" altLang="en-US" dirty="0" smtClean="0"/>
              <a:t>  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Batch</a:t>
            </a:r>
            <a:r>
              <a:rPr lang="zh-CN" altLang="en-US" dirty="0" smtClean="0"/>
              <a:t> </a:t>
            </a:r>
            <a:r>
              <a:rPr lang="en-US" altLang="zh-CN" dirty="0" smtClean="0"/>
              <a:t>vector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primary</a:t>
            </a:r>
            <a:r>
              <a:rPr lang="zh-CN" altLang="en-US" dirty="0" smtClean="0"/>
              <a:t> </a:t>
            </a:r>
            <a:r>
              <a:rPr lang="en-US" altLang="zh-CN" dirty="0" smtClean="0"/>
              <a:t>variable</a:t>
            </a:r>
            <a:r>
              <a:rPr lang="zh-CN" altLang="en-US" dirty="0" smtClean="0"/>
              <a:t> </a:t>
            </a:r>
            <a:r>
              <a:rPr lang="en-US" altLang="zh-CN" dirty="0" smtClean="0"/>
              <a:t>vector</a:t>
            </a:r>
            <a:r>
              <a:rPr lang="zh-CN" altLang="en-US" dirty="0" smtClean="0"/>
              <a:t> </a:t>
            </a:r>
            <a:r>
              <a:rPr lang="en-US" altLang="zh-CN" dirty="0" smtClean="0"/>
              <a:t>are</a:t>
            </a:r>
            <a:r>
              <a:rPr lang="zh-CN" altLang="en-US" dirty="0" smtClean="0"/>
              <a:t> </a:t>
            </a:r>
            <a:r>
              <a:rPr lang="en-US" altLang="zh-CN" dirty="0" smtClean="0"/>
              <a:t>uncorrelated.</a:t>
            </a:r>
          </a:p>
          <a:p>
            <a:pPr lvl="2"/>
            <a:r>
              <a:rPr lang="en-US" dirty="0" smtClean="0"/>
              <a:t>Sizes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two</a:t>
            </a:r>
            <a:r>
              <a:rPr lang="zh-CN" altLang="en-US" dirty="0" smtClean="0"/>
              <a:t> </a:t>
            </a:r>
            <a:r>
              <a:rPr lang="en-US" altLang="zh-CN" dirty="0" smtClean="0"/>
              <a:t>batches</a:t>
            </a:r>
            <a:r>
              <a:rPr lang="zh-CN" altLang="en-US" dirty="0" smtClean="0"/>
              <a:t> </a:t>
            </a:r>
            <a:r>
              <a:rPr lang="en-US" altLang="zh-CN" dirty="0" smtClean="0"/>
              <a:t>are</a:t>
            </a:r>
            <a:r>
              <a:rPr lang="zh-CN" altLang="en-US" dirty="0" smtClean="0"/>
              <a:t> </a:t>
            </a:r>
            <a:r>
              <a:rPr lang="en-US" altLang="zh-CN" dirty="0" smtClean="0"/>
              <a:t>different.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46752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Simulation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dirty="0"/>
              <a:t>S</a:t>
            </a:r>
            <a:r>
              <a:rPr lang="en-US" altLang="zh-CN" dirty="0" smtClean="0"/>
              <a:t>ettings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en-US" altLang="zh-CN" dirty="0" smtClean="0"/>
              <a:t> genes for effects of</a:t>
            </a:r>
            <a:r>
              <a:rPr lang="zh-CN" altLang="en-US" dirty="0" smtClean="0"/>
              <a:t> </a:t>
            </a:r>
            <a:r>
              <a:rPr lang="en-US" altLang="zh-CN" dirty="0" smtClean="0"/>
              <a:t>primary variable </a:t>
            </a:r>
            <a:r>
              <a:rPr lang="en-US" altLang="zh-CN" dirty="0" smtClean="0"/>
              <a:t>and batch.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Type 1: Gene</a:t>
            </a:r>
            <a:r>
              <a:rPr lang="zh-CN" altLang="en-US" dirty="0" smtClean="0"/>
              <a:t> </a:t>
            </a:r>
            <a:r>
              <a:rPr lang="en-US" altLang="zh-CN" dirty="0" smtClean="0"/>
              <a:t>1</a:t>
            </a:r>
            <a:r>
              <a:rPr lang="zh-CN" altLang="en-US" dirty="0" smtClean="0"/>
              <a:t> </a:t>
            </a:r>
            <a:r>
              <a:rPr lang="en-US" altLang="zh-CN" dirty="0" smtClean="0"/>
              <a:t>–</a:t>
            </a:r>
            <a:r>
              <a:rPr lang="zh-CN" altLang="en-US" dirty="0" smtClean="0"/>
              <a:t> </a:t>
            </a:r>
            <a:r>
              <a:rPr lang="en-US" altLang="zh-CN" dirty="0"/>
              <a:t>s</a:t>
            </a:r>
            <a:r>
              <a:rPr lang="en-US" altLang="zh-CN" dirty="0" smtClean="0"/>
              <a:t>1</a:t>
            </a:r>
            <a:r>
              <a:rPr lang="en-US" altLang="zh-CN" dirty="0" smtClean="0"/>
              <a:t>: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Primary</a:t>
            </a:r>
            <a:r>
              <a:rPr lang="zh-CN" altLang="en-US" dirty="0" smtClean="0"/>
              <a:t> </a:t>
            </a:r>
            <a:r>
              <a:rPr lang="en-US" altLang="zh-CN" dirty="0" smtClean="0"/>
              <a:t>variable</a:t>
            </a:r>
            <a:r>
              <a:rPr lang="zh-CN" altLang="en-US" dirty="0" smtClean="0"/>
              <a:t> </a:t>
            </a:r>
            <a:r>
              <a:rPr lang="en-US" altLang="zh-CN" dirty="0" smtClean="0"/>
              <a:t>effect</a:t>
            </a:r>
            <a:r>
              <a:rPr lang="zh-CN" altLang="en-US" dirty="0" smtClean="0"/>
              <a:t> </a:t>
            </a:r>
            <a:r>
              <a:rPr lang="en-US" altLang="zh-CN" dirty="0" smtClean="0"/>
              <a:t>+</a:t>
            </a:r>
            <a:r>
              <a:rPr lang="zh-CN" altLang="en-US" dirty="0" smtClean="0"/>
              <a:t> </a:t>
            </a:r>
            <a:r>
              <a:rPr lang="en-US" altLang="zh-CN" dirty="0" smtClean="0"/>
              <a:t>random</a:t>
            </a:r>
            <a:r>
              <a:rPr lang="zh-CN" altLang="en-US" dirty="0" smtClean="0"/>
              <a:t> </a:t>
            </a:r>
            <a:r>
              <a:rPr lang="en-US" altLang="zh-CN" dirty="0" smtClean="0"/>
              <a:t>noise</a:t>
            </a:r>
          </a:p>
          <a:p>
            <a:pPr lvl="1"/>
            <a:r>
              <a:rPr lang="en-US" altLang="zh-CN" dirty="0" smtClean="0"/>
              <a:t>Type 2: Gene</a:t>
            </a:r>
            <a:r>
              <a:rPr lang="zh-CN" altLang="en-US" dirty="0" smtClean="0"/>
              <a:t> </a:t>
            </a:r>
            <a:r>
              <a:rPr lang="en-US" altLang="zh-CN" dirty="0"/>
              <a:t>s</a:t>
            </a:r>
            <a:r>
              <a:rPr lang="en-US" altLang="zh-CN" dirty="0" smtClean="0"/>
              <a:t>1</a:t>
            </a:r>
            <a:r>
              <a:rPr lang="zh-CN" altLang="en-US" dirty="0" smtClean="0"/>
              <a:t> </a:t>
            </a:r>
            <a:r>
              <a:rPr lang="en-US" altLang="zh-CN" dirty="0" smtClean="0"/>
              <a:t>+</a:t>
            </a:r>
            <a:r>
              <a:rPr lang="zh-CN" altLang="en-US" dirty="0" smtClean="0"/>
              <a:t> </a:t>
            </a:r>
            <a:r>
              <a:rPr lang="en-US" altLang="zh-CN" dirty="0" smtClean="0"/>
              <a:t>1</a:t>
            </a:r>
            <a:r>
              <a:rPr lang="zh-CN" altLang="en-US" dirty="0" smtClean="0"/>
              <a:t> </a:t>
            </a:r>
            <a:r>
              <a:rPr lang="en-US" altLang="zh-CN" dirty="0" smtClean="0"/>
              <a:t>–</a:t>
            </a:r>
            <a:r>
              <a:rPr lang="zh-CN" altLang="en-US" dirty="0" smtClean="0"/>
              <a:t> </a:t>
            </a:r>
            <a:r>
              <a:rPr lang="en-US" altLang="zh-CN" dirty="0" smtClean="0"/>
              <a:t> s2</a:t>
            </a:r>
            <a:r>
              <a:rPr lang="en-US" altLang="zh-CN" dirty="0" smtClean="0"/>
              <a:t>: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Primary</a:t>
            </a:r>
            <a:r>
              <a:rPr lang="zh-CN" altLang="en-US" dirty="0" smtClean="0"/>
              <a:t> </a:t>
            </a:r>
            <a:r>
              <a:rPr lang="en-US" altLang="zh-CN" dirty="0" smtClean="0"/>
              <a:t>variable</a:t>
            </a:r>
            <a:r>
              <a:rPr lang="zh-CN" altLang="en-US" dirty="0" smtClean="0"/>
              <a:t> </a:t>
            </a:r>
            <a:r>
              <a:rPr lang="en-US" altLang="zh-CN" dirty="0" smtClean="0"/>
              <a:t>effect</a:t>
            </a:r>
            <a:r>
              <a:rPr lang="zh-CN" altLang="en-US" dirty="0" smtClean="0"/>
              <a:t> </a:t>
            </a:r>
            <a:r>
              <a:rPr lang="en-US" altLang="zh-CN" dirty="0" smtClean="0"/>
              <a:t>+</a:t>
            </a:r>
            <a:r>
              <a:rPr lang="zh-CN" altLang="en-US" dirty="0" smtClean="0"/>
              <a:t> </a:t>
            </a:r>
            <a:r>
              <a:rPr lang="en-US" altLang="zh-CN" dirty="0" smtClean="0"/>
              <a:t>batch</a:t>
            </a:r>
            <a:r>
              <a:rPr lang="zh-CN" altLang="en-US" dirty="0" smtClean="0"/>
              <a:t> </a:t>
            </a:r>
            <a:r>
              <a:rPr lang="en-US" altLang="zh-CN" dirty="0" smtClean="0"/>
              <a:t>effect</a:t>
            </a:r>
            <a:r>
              <a:rPr lang="zh-CN" altLang="en-US" dirty="0" smtClean="0"/>
              <a:t> </a:t>
            </a:r>
            <a:r>
              <a:rPr lang="en-US" altLang="zh-CN" dirty="0" smtClean="0"/>
              <a:t>+</a:t>
            </a:r>
            <a:r>
              <a:rPr lang="zh-CN" altLang="en-US" dirty="0" smtClean="0"/>
              <a:t> </a:t>
            </a:r>
            <a:r>
              <a:rPr lang="en-US" altLang="zh-CN" dirty="0" smtClean="0"/>
              <a:t>random</a:t>
            </a:r>
            <a:r>
              <a:rPr lang="zh-CN" altLang="en-US" dirty="0" smtClean="0"/>
              <a:t> </a:t>
            </a:r>
            <a:r>
              <a:rPr lang="en-US" altLang="zh-CN" dirty="0" smtClean="0"/>
              <a:t>noise</a:t>
            </a:r>
          </a:p>
          <a:p>
            <a:pPr lvl="1"/>
            <a:r>
              <a:rPr lang="en-US" altLang="zh-CN" dirty="0" smtClean="0"/>
              <a:t>Type 3: Gene</a:t>
            </a:r>
            <a:r>
              <a:rPr lang="zh-CN" altLang="en-US" dirty="0" smtClean="0"/>
              <a:t> </a:t>
            </a:r>
            <a:r>
              <a:rPr lang="en-US" altLang="zh-CN" dirty="0"/>
              <a:t>s</a:t>
            </a:r>
            <a:r>
              <a:rPr lang="en-US" altLang="zh-CN" dirty="0" smtClean="0"/>
              <a:t>2</a:t>
            </a:r>
            <a:r>
              <a:rPr lang="zh-CN" altLang="en-US" dirty="0" smtClean="0"/>
              <a:t> </a:t>
            </a:r>
            <a:r>
              <a:rPr lang="en-US" altLang="zh-CN" dirty="0" smtClean="0"/>
              <a:t>+</a:t>
            </a:r>
            <a:r>
              <a:rPr lang="zh-CN" altLang="en-US" dirty="0" smtClean="0"/>
              <a:t> </a:t>
            </a:r>
            <a:r>
              <a:rPr lang="en-US" altLang="zh-CN" dirty="0" smtClean="0"/>
              <a:t>1</a:t>
            </a:r>
            <a:r>
              <a:rPr lang="zh-CN" altLang="en-US" dirty="0" smtClean="0"/>
              <a:t> </a:t>
            </a:r>
            <a:r>
              <a:rPr lang="en-US" altLang="zh-CN" dirty="0" smtClean="0"/>
              <a:t>–</a:t>
            </a:r>
            <a:r>
              <a:rPr lang="zh-CN" altLang="en-US" dirty="0" smtClean="0"/>
              <a:t> </a:t>
            </a:r>
            <a:r>
              <a:rPr lang="en-US" altLang="zh-CN" dirty="0"/>
              <a:t>s</a:t>
            </a:r>
            <a:r>
              <a:rPr lang="en-US" altLang="zh-CN" dirty="0" smtClean="0"/>
              <a:t>3</a:t>
            </a:r>
            <a:r>
              <a:rPr lang="en-US" altLang="zh-CN" dirty="0" smtClean="0"/>
              <a:t>: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batch</a:t>
            </a:r>
            <a:r>
              <a:rPr lang="zh-CN" altLang="en-US" dirty="0" smtClean="0"/>
              <a:t> </a:t>
            </a:r>
            <a:r>
              <a:rPr lang="en-US" altLang="zh-CN" dirty="0" smtClean="0"/>
              <a:t>effect</a:t>
            </a:r>
            <a:r>
              <a:rPr lang="zh-CN" altLang="en-US" dirty="0" smtClean="0"/>
              <a:t> </a:t>
            </a:r>
            <a:r>
              <a:rPr lang="en-US" altLang="zh-CN" dirty="0" smtClean="0"/>
              <a:t>+</a:t>
            </a:r>
            <a:r>
              <a:rPr lang="zh-CN" altLang="en-US" dirty="0" smtClean="0"/>
              <a:t> </a:t>
            </a:r>
            <a:r>
              <a:rPr lang="en-US" altLang="zh-CN" dirty="0" smtClean="0"/>
              <a:t>random</a:t>
            </a:r>
            <a:r>
              <a:rPr lang="zh-CN" altLang="en-US" dirty="0" smtClean="0"/>
              <a:t> </a:t>
            </a:r>
            <a:r>
              <a:rPr lang="en-US" altLang="zh-CN" dirty="0" smtClean="0"/>
              <a:t>noise</a:t>
            </a:r>
          </a:p>
          <a:p>
            <a:pPr lvl="1"/>
            <a:r>
              <a:rPr lang="en-US" altLang="zh-CN" dirty="0" smtClean="0"/>
              <a:t>Type 4: Gene</a:t>
            </a:r>
            <a:r>
              <a:rPr lang="zh-CN" altLang="en-US" dirty="0" smtClean="0"/>
              <a:t> </a:t>
            </a:r>
            <a:r>
              <a:rPr lang="en-US" altLang="zh-CN" dirty="0"/>
              <a:t>s</a:t>
            </a:r>
            <a:r>
              <a:rPr lang="en-US" altLang="zh-CN" dirty="0" smtClean="0"/>
              <a:t>3</a:t>
            </a:r>
            <a:r>
              <a:rPr lang="zh-CN" altLang="en-US" dirty="0" smtClean="0"/>
              <a:t> </a:t>
            </a:r>
            <a:r>
              <a:rPr lang="en-US" altLang="zh-CN" dirty="0" smtClean="0"/>
              <a:t>+ 1–</a:t>
            </a:r>
            <a:r>
              <a:rPr lang="zh-CN" altLang="en-US" dirty="0" smtClean="0"/>
              <a:t> </a:t>
            </a:r>
            <a:r>
              <a:rPr lang="en-US" altLang="zh-CN" dirty="0"/>
              <a:t>s</a:t>
            </a:r>
            <a:r>
              <a:rPr lang="en-US" altLang="zh-CN" dirty="0" smtClean="0"/>
              <a:t>4</a:t>
            </a:r>
            <a:r>
              <a:rPr lang="en-US" altLang="zh-CN" dirty="0" smtClean="0"/>
              <a:t>: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random</a:t>
            </a:r>
            <a:r>
              <a:rPr lang="zh-CN" altLang="en-US" dirty="0" smtClean="0"/>
              <a:t> </a:t>
            </a:r>
            <a:r>
              <a:rPr lang="en-US" altLang="zh-CN" dirty="0" smtClean="0"/>
              <a:t>noise</a:t>
            </a:r>
            <a:r>
              <a:rPr lang="zh-CN" altLang="en-US" dirty="0" smtClean="0"/>
              <a:t> 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The size of four types (</a:t>
            </a:r>
            <a:r>
              <a:rPr lang="en-US" altLang="zh-CN" dirty="0" smtClean="0"/>
              <a:t>t1,</a:t>
            </a:r>
            <a:r>
              <a:rPr lang="zh-CN" altLang="en-US" dirty="0" smtClean="0"/>
              <a:t> </a:t>
            </a:r>
            <a:r>
              <a:rPr lang="en-US" altLang="zh-CN" dirty="0" smtClean="0"/>
              <a:t>t2</a:t>
            </a:r>
            <a:r>
              <a:rPr lang="zh-CN" altLang="en-US" dirty="0" smtClean="0"/>
              <a:t>,</a:t>
            </a:r>
            <a:r>
              <a:rPr lang="en-US" altLang="zh-CN" dirty="0" smtClean="0"/>
              <a:t>t3,</a:t>
            </a:r>
            <a:r>
              <a:rPr lang="zh-CN" altLang="en-US" dirty="0" smtClean="0"/>
              <a:t> </a:t>
            </a:r>
            <a:r>
              <a:rPr lang="en-US" altLang="zh-CN" dirty="0" smtClean="0"/>
              <a:t>t4)</a:t>
            </a:r>
            <a:r>
              <a:rPr lang="zh-CN" altLang="en-US" dirty="0" smtClean="0"/>
              <a:t> </a:t>
            </a:r>
            <a:r>
              <a:rPr lang="en-US" altLang="zh-CN" dirty="0" smtClean="0"/>
              <a:t>=</a:t>
            </a:r>
            <a:r>
              <a:rPr lang="zh-CN" altLang="en-US" dirty="0" smtClean="0"/>
              <a:t> </a:t>
            </a:r>
            <a:r>
              <a:rPr lang="en-US" altLang="zh-CN" dirty="0" smtClean="0"/>
              <a:t>(</a:t>
            </a:r>
            <a:r>
              <a:rPr lang="en-US" altLang="zh-CN" dirty="0" smtClean="0"/>
              <a:t>20,</a:t>
            </a:r>
            <a:r>
              <a:rPr lang="en-US" altLang="zh-CN" dirty="0"/>
              <a:t> </a:t>
            </a:r>
            <a:r>
              <a:rPr lang="en-US" altLang="zh-CN" dirty="0" smtClean="0"/>
              <a:t>20,</a:t>
            </a:r>
            <a:r>
              <a:rPr lang="zh-CN" altLang="en-US" dirty="0" smtClean="0"/>
              <a:t> </a:t>
            </a:r>
            <a:r>
              <a:rPr lang="en-US" altLang="zh-CN" dirty="0"/>
              <a:t>2</a:t>
            </a:r>
            <a:r>
              <a:rPr lang="en-US" altLang="zh-CN" dirty="0" smtClean="0"/>
              <a:t>0</a:t>
            </a:r>
            <a:r>
              <a:rPr lang="en-US" altLang="zh-CN" dirty="0" smtClean="0"/>
              <a:t>,</a:t>
            </a:r>
            <a:r>
              <a:rPr lang="zh-CN" altLang="en-US" dirty="0" smtClean="0"/>
              <a:t> </a:t>
            </a:r>
            <a:r>
              <a:rPr lang="en-US" altLang="zh-CN" dirty="0"/>
              <a:t>4</a:t>
            </a:r>
            <a:r>
              <a:rPr lang="en-US" altLang="zh-CN" dirty="0" smtClean="0"/>
              <a:t>0</a:t>
            </a:r>
            <a:r>
              <a:rPr lang="en-US" altLang="zh-CN" dirty="0" smtClean="0"/>
              <a:t>)</a:t>
            </a:r>
          </a:p>
          <a:p>
            <a:pPr lvl="2"/>
            <a:r>
              <a:rPr lang="zh-CN" altLang="zh-CN" dirty="0" smtClean="0"/>
              <a:t>4</a:t>
            </a:r>
            <a:r>
              <a:rPr lang="en-US" altLang="zh-CN" dirty="0" smtClean="0"/>
              <a:t>0%</a:t>
            </a:r>
            <a:r>
              <a:rPr lang="zh-CN" altLang="en-US" dirty="0" smtClean="0"/>
              <a:t> </a:t>
            </a:r>
            <a:r>
              <a:rPr lang="en-US" altLang="zh-CN" dirty="0" smtClean="0"/>
              <a:t>genes</a:t>
            </a:r>
            <a:r>
              <a:rPr lang="zh-CN" altLang="en-US" dirty="0" smtClean="0"/>
              <a:t> </a:t>
            </a:r>
            <a:r>
              <a:rPr lang="en-US" altLang="zh-CN" dirty="0" smtClean="0"/>
              <a:t>are</a:t>
            </a:r>
            <a:r>
              <a:rPr lang="zh-CN" altLang="en-US" dirty="0" smtClean="0"/>
              <a:t> </a:t>
            </a:r>
            <a:r>
              <a:rPr lang="en-US" altLang="zh-CN" dirty="0" smtClean="0"/>
              <a:t>effected</a:t>
            </a:r>
            <a:r>
              <a:rPr lang="zh-CN" altLang="en-US" dirty="0" smtClean="0"/>
              <a:t> </a:t>
            </a:r>
            <a:r>
              <a:rPr lang="en-US" altLang="zh-CN" dirty="0" smtClean="0"/>
              <a:t>by</a:t>
            </a:r>
            <a:r>
              <a:rPr lang="zh-CN" altLang="en-US" dirty="0" smtClean="0"/>
              <a:t> </a:t>
            </a:r>
            <a:r>
              <a:rPr lang="en-US" altLang="zh-CN" dirty="0" smtClean="0"/>
              <a:t>primary</a:t>
            </a:r>
            <a:r>
              <a:rPr lang="zh-CN" altLang="en-US" dirty="0" smtClean="0"/>
              <a:t> </a:t>
            </a:r>
            <a:r>
              <a:rPr lang="en-US" altLang="zh-CN" dirty="0" smtClean="0"/>
              <a:t>variable.</a:t>
            </a:r>
          </a:p>
          <a:p>
            <a:pPr lvl="2"/>
            <a:r>
              <a:rPr lang="zh-CN" altLang="zh-CN" dirty="0" smtClean="0"/>
              <a:t>4</a:t>
            </a:r>
            <a:r>
              <a:rPr lang="en-US" altLang="zh-CN" dirty="0" smtClean="0"/>
              <a:t>0</a:t>
            </a:r>
            <a:r>
              <a:rPr lang="zh-CN" altLang="en-US" dirty="0" smtClean="0"/>
              <a:t>% </a:t>
            </a:r>
            <a:r>
              <a:rPr lang="en-US" altLang="zh-CN" dirty="0" smtClean="0"/>
              <a:t>genes</a:t>
            </a:r>
            <a:r>
              <a:rPr lang="zh-CN" altLang="en-US" dirty="0" smtClean="0"/>
              <a:t> </a:t>
            </a:r>
            <a:r>
              <a:rPr lang="en-US" altLang="zh-CN" dirty="0" smtClean="0"/>
              <a:t>are</a:t>
            </a:r>
            <a:r>
              <a:rPr lang="zh-CN" altLang="en-US" dirty="0" smtClean="0"/>
              <a:t> </a:t>
            </a:r>
            <a:r>
              <a:rPr lang="en-US" altLang="zh-CN" dirty="0" smtClean="0"/>
              <a:t>effected</a:t>
            </a:r>
            <a:r>
              <a:rPr lang="zh-CN" altLang="en-US" dirty="0" smtClean="0"/>
              <a:t> </a:t>
            </a:r>
            <a:r>
              <a:rPr lang="en-US" altLang="zh-CN" dirty="0" smtClean="0"/>
              <a:t>by</a:t>
            </a:r>
            <a:r>
              <a:rPr lang="zh-CN" altLang="en-US" dirty="0" smtClean="0"/>
              <a:t> </a:t>
            </a:r>
            <a:r>
              <a:rPr lang="en-US" altLang="zh-CN" dirty="0" smtClean="0"/>
              <a:t>batch.</a:t>
            </a:r>
          </a:p>
          <a:p>
            <a:pPr lvl="2"/>
            <a:r>
              <a:rPr lang="zh-CN" altLang="zh-CN" dirty="0" smtClean="0"/>
              <a:t>2</a:t>
            </a:r>
            <a:r>
              <a:rPr lang="en-US" altLang="zh-CN" dirty="0" smtClean="0"/>
              <a:t>0%</a:t>
            </a:r>
            <a:r>
              <a:rPr lang="zh-CN" altLang="en-US" dirty="0" smtClean="0"/>
              <a:t> </a:t>
            </a:r>
            <a:r>
              <a:rPr lang="en-US" altLang="zh-CN" dirty="0" smtClean="0"/>
              <a:t>genes</a:t>
            </a:r>
            <a:r>
              <a:rPr lang="zh-CN" altLang="en-US" dirty="0" smtClean="0"/>
              <a:t> </a:t>
            </a:r>
            <a:r>
              <a:rPr lang="en-US" altLang="zh-CN" dirty="0" smtClean="0"/>
              <a:t>are</a:t>
            </a:r>
            <a:r>
              <a:rPr lang="zh-CN" altLang="en-US" dirty="0" smtClean="0"/>
              <a:t> </a:t>
            </a:r>
            <a:r>
              <a:rPr lang="en-US" altLang="zh-CN" dirty="0" smtClean="0"/>
              <a:t>effected</a:t>
            </a:r>
            <a:r>
              <a:rPr lang="zh-CN" altLang="en-US" dirty="0" smtClean="0"/>
              <a:t> </a:t>
            </a:r>
            <a:r>
              <a:rPr lang="en-US" altLang="zh-CN" dirty="0" smtClean="0"/>
              <a:t>by</a:t>
            </a:r>
            <a:r>
              <a:rPr lang="zh-CN" altLang="en-US" dirty="0" smtClean="0"/>
              <a:t> </a:t>
            </a:r>
            <a:r>
              <a:rPr lang="en-US" altLang="zh-CN" dirty="0" smtClean="0"/>
              <a:t>both.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4100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787</Words>
  <Application>Microsoft Macintosh PowerPoint</Application>
  <PresentationFormat>On-screen Show (4:3)</PresentationFormat>
  <Paragraphs>88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Angle Analysis for SVA</vt:lpstr>
      <vt:lpstr>Review of Surrogate Variable Analysis</vt:lpstr>
      <vt:lpstr>Review of Surrogate Variable Analysis</vt:lpstr>
      <vt:lpstr>Review of Surrogate Variable Analysis</vt:lpstr>
      <vt:lpstr>Review of Surrogate Variable Analysis</vt:lpstr>
      <vt:lpstr>Review of Surrogate Variable Analysis</vt:lpstr>
      <vt:lpstr>Design of Simulation</vt:lpstr>
      <vt:lpstr>Design of Simulation</vt:lpstr>
      <vt:lpstr>Design of Simulation</vt:lpstr>
      <vt:lpstr>Location and Scale Batch Effect Model</vt:lpstr>
      <vt:lpstr>Design of Simulation</vt:lpstr>
      <vt:lpstr>Summary of Simulation:  Additive Batch Effect</vt:lpstr>
      <vt:lpstr>Summary of Simulation: Multiplicative Batch Effect</vt:lpstr>
      <vt:lpstr>Angle Analysis</vt:lpstr>
      <vt:lpstr>Angle Analysis</vt:lpstr>
      <vt:lpstr>Angle Analysis</vt:lpstr>
      <vt:lpstr>Summary of Angle Analysis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Angle Analysis for SVA</dc:title>
  <dc:creator>Meilei Jiang</dc:creator>
  <cp:lastModifiedBy>Meilei Jiang</cp:lastModifiedBy>
  <cp:revision>8</cp:revision>
  <dcterms:created xsi:type="dcterms:W3CDTF">2015-09-30T03:10:22Z</dcterms:created>
  <dcterms:modified xsi:type="dcterms:W3CDTF">2015-09-30T04:38:43Z</dcterms:modified>
</cp:coreProperties>
</file>