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0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5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65F9-B365-3F4F-8374-487B68E2C01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E108D-DDDA-7245-AB27-6979FE77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urrogate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Meilei</a:t>
            </a:r>
            <a:r>
              <a:rPr lang="zh-CN" altLang="en-US" dirty="0" smtClean="0"/>
              <a:t> </a:t>
            </a:r>
            <a:r>
              <a:rPr lang="en-US" altLang="zh-CN" dirty="0" smtClean="0"/>
              <a:t>Jiang</a:t>
            </a:r>
          </a:p>
          <a:p>
            <a:r>
              <a:rPr lang="en-US" dirty="0" smtClean="0"/>
              <a:t>Department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9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100×80,</a:t>
            </a:r>
            <a:r>
              <a:rPr lang="zh-CN" altLang="en-US" dirty="0" smtClean="0"/>
              <a:t> </a:t>
            </a:r>
            <a:r>
              <a:rPr lang="en-US" altLang="zh-CN" dirty="0" smtClean="0"/>
              <a:t>i.e.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80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samples.</a:t>
            </a:r>
          </a:p>
          <a:p>
            <a:r>
              <a:rPr lang="en-US" altLang="zh-CN" dirty="0" smtClean="0"/>
              <a:t>80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 </a:t>
            </a:r>
            <a:r>
              <a:rPr lang="en-US" dirty="0"/>
              <a:t>from two classes (measured factor) and two batches (unmeasured factor) 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r>
              <a:rPr lang="en-US" dirty="0"/>
              <a:t>1: Samples </a:t>
            </a:r>
            <a:r>
              <a:rPr lang="en-US" dirty="0" smtClean="0"/>
              <a:t>1</a:t>
            </a:r>
            <a:r>
              <a:rPr lang="zh-CN" altLang="en-US" dirty="0" smtClean="0"/>
              <a:t> </a:t>
            </a:r>
            <a:r>
              <a:rPr lang="en-US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40; </a:t>
            </a:r>
            <a:r>
              <a:rPr lang="en-US" dirty="0"/>
              <a:t>Class 2: Samples </a:t>
            </a:r>
            <a:r>
              <a:rPr lang="en-US" dirty="0" smtClean="0"/>
              <a:t>41</a:t>
            </a:r>
            <a:r>
              <a:rPr lang="zh-CN" altLang="en-US" dirty="0" smtClean="0"/>
              <a:t> </a:t>
            </a:r>
            <a:r>
              <a:rPr lang="en-US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80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 Vector: cv = (1</a:t>
            </a:r>
            <a:r>
              <a:rPr lang="en-US" altLang="zh-CN" baseline="-25000" dirty="0" smtClean="0"/>
              <a:t>n11</a:t>
            </a:r>
            <a:r>
              <a:rPr lang="en-US" altLang="zh-CN" dirty="0" smtClean="0"/>
              <a:t>, 1</a:t>
            </a:r>
            <a:r>
              <a:rPr lang="en-US" altLang="zh-CN" baseline="-25000" dirty="0" smtClean="0"/>
              <a:t>n12</a:t>
            </a:r>
            <a:r>
              <a:rPr lang="en-US" altLang="zh-CN" dirty="0" smtClean="0"/>
              <a:t>, 0</a:t>
            </a:r>
            <a:r>
              <a:rPr lang="en-US" altLang="zh-CN" baseline="-25000" dirty="0" smtClean="0"/>
              <a:t>n21</a:t>
            </a:r>
            <a:r>
              <a:rPr lang="en-US" altLang="zh-CN" dirty="0" smtClean="0"/>
              <a:t>, 0</a:t>
            </a:r>
            <a:r>
              <a:rPr lang="en-US" altLang="zh-CN" baseline="-25000" dirty="0" smtClean="0"/>
              <a:t>n22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Batch</a:t>
            </a:r>
            <a:r>
              <a:rPr lang="zh-CN" altLang="en-US" dirty="0" smtClean="0"/>
              <a:t> </a:t>
            </a:r>
            <a:r>
              <a:rPr lang="en-US" dirty="0" smtClean="0"/>
              <a:t>1</a:t>
            </a:r>
            <a:r>
              <a:rPr lang="en-US" dirty="0"/>
              <a:t>: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2;</a:t>
            </a:r>
            <a:r>
              <a:rPr lang="zh-CN" altLang="en-US" dirty="0" smtClean="0"/>
              <a:t> </a:t>
            </a:r>
            <a:r>
              <a:rPr lang="en-US" dirty="0" smtClean="0"/>
              <a:t>Batch</a:t>
            </a:r>
            <a:r>
              <a:rPr lang="zh-CN" altLang="en-US" dirty="0" smtClean="0"/>
              <a:t> </a:t>
            </a:r>
            <a:r>
              <a:rPr lang="en-US" dirty="0" smtClean="0"/>
              <a:t>2</a:t>
            </a:r>
            <a:r>
              <a:rPr lang="en-US" dirty="0"/>
              <a:t>: </a:t>
            </a:r>
            <a:r>
              <a:rPr lang="en-US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 vector: </a:t>
            </a:r>
            <a:r>
              <a:rPr lang="en-US" altLang="zh-CN" dirty="0" err="1" smtClean="0"/>
              <a:t>bv</a:t>
            </a:r>
            <a:r>
              <a:rPr lang="en-US" altLang="zh-CN" dirty="0" smtClean="0"/>
              <a:t> = (1</a:t>
            </a:r>
            <a:r>
              <a:rPr lang="en-US" altLang="zh-CN" baseline="-25000" dirty="0" smtClean="0"/>
              <a:t>n11</a:t>
            </a:r>
            <a:r>
              <a:rPr lang="en-US" altLang="zh-CN" dirty="0" smtClean="0"/>
              <a:t>, 0</a:t>
            </a:r>
            <a:r>
              <a:rPr lang="en-US" altLang="zh-CN" baseline="-25000" dirty="0" smtClean="0"/>
              <a:t>n12</a:t>
            </a:r>
            <a:r>
              <a:rPr lang="en-US" altLang="zh-CN" dirty="0" smtClean="0"/>
              <a:t>, 1</a:t>
            </a:r>
            <a:r>
              <a:rPr lang="en-US" altLang="zh-CN" baseline="-25000" dirty="0" smtClean="0"/>
              <a:t>n21</a:t>
            </a:r>
            <a:r>
              <a:rPr lang="en-US" altLang="zh-CN" dirty="0" smtClean="0"/>
              <a:t>, 0</a:t>
            </a:r>
            <a:r>
              <a:rPr lang="en-US" altLang="zh-CN" baseline="-25000" dirty="0" smtClean="0"/>
              <a:t>n22</a:t>
            </a:r>
            <a:r>
              <a:rPr lang="en-US" altLang="zh-CN" dirty="0" smtClean="0"/>
              <a:t>)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100 Genes have </a:t>
            </a:r>
            <a:r>
              <a:rPr lang="en-US" dirty="0" smtClean="0"/>
              <a:t>two </a:t>
            </a:r>
            <a:r>
              <a:rPr lang="en-US" dirty="0"/>
              <a:t>types: </a:t>
            </a:r>
            <a:endParaRPr lang="en-US" dirty="0" smtClean="0"/>
          </a:p>
          <a:p>
            <a:pPr lvl="1"/>
            <a:r>
              <a:rPr lang="en-US" dirty="0"/>
              <a:t>Type C: Genes with both class label (measured factor) and batch label (un- measured factor) signal. </a:t>
            </a:r>
            <a:endParaRPr lang="en-US" dirty="0" smtClean="0"/>
          </a:p>
          <a:p>
            <a:pPr lvl="2"/>
            <a:r>
              <a:rPr lang="en-US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1-50</a:t>
            </a:r>
            <a:endParaRPr lang="en-US" dirty="0" smtClean="0"/>
          </a:p>
          <a:p>
            <a:pPr lvl="1"/>
            <a:r>
              <a:rPr lang="en-US" dirty="0"/>
              <a:t>Type D: Genes with no signal. </a:t>
            </a:r>
            <a:endParaRPr lang="en-US" dirty="0" smtClean="0"/>
          </a:p>
          <a:p>
            <a:pPr lvl="2"/>
            <a:r>
              <a:rPr lang="en-US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51-100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lvl="1" indent="0">
              <a:buNone/>
            </a:pPr>
            <a:r>
              <a:rPr lang="en-US" altLang="zh-CN" sz="2200" dirty="0" smtClean="0"/>
              <a:t>Note:</a:t>
            </a:r>
            <a:r>
              <a:rPr lang="zh-CN" altLang="en-US" sz="2200" dirty="0" smtClean="0"/>
              <a:t> </a:t>
            </a:r>
            <a:r>
              <a:rPr lang="en-US" altLang="zh-CN" sz="2400" dirty="0" smtClean="0"/>
              <a:t>n11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l-GR" sz="2400" dirty="0" smtClean="0"/>
              <a:t>π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40,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n12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n11;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n21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l-GR" sz="2000" dirty="0" smtClean="0"/>
              <a:t>π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40,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n22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40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–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n21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2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Balance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0.5</a:t>
            </a:r>
          </a:p>
          <a:p>
            <a:r>
              <a:rPr lang="en-US" dirty="0" smtClean="0"/>
              <a:t>Unbalance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+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dirty="0" smtClean="0"/>
              <a:t>≠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uncorrelated.</a:t>
            </a:r>
          </a:p>
          <a:p>
            <a:pPr lvl="2"/>
            <a:r>
              <a:rPr lang="en-US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different.</a:t>
            </a:r>
          </a:p>
          <a:p>
            <a:pPr lvl="2"/>
            <a:r>
              <a:rPr lang="en-US" altLang="zh-CN" dirty="0" smtClean="0"/>
              <a:t>Extreme Case: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baseline="-25000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No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batch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effects</a:t>
            </a:r>
          </a:p>
          <a:p>
            <a:pPr lvl="1"/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II: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≠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zh-CN" dirty="0" smtClean="0"/>
              <a:t>,</a:t>
            </a:r>
            <a:r>
              <a:rPr lang="el-GR" dirty="0" smtClean="0"/>
              <a:t> 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+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=</a:t>
            </a:r>
            <a:r>
              <a:rPr lang="en-US" altLang="zh-CN" dirty="0" smtClean="0"/>
              <a:t> 1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correlated.</a:t>
            </a:r>
          </a:p>
          <a:p>
            <a:pPr lvl="2"/>
            <a:r>
              <a:rPr lang="en-US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same.</a:t>
            </a:r>
          </a:p>
          <a:p>
            <a:pPr lvl="2"/>
            <a:r>
              <a:rPr lang="en-US" altLang="zh-CN" dirty="0" smtClean="0"/>
              <a:t>Extreme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 </a:t>
            </a:r>
            <a:r>
              <a:rPr lang="zh-CN" altLang="en-US" dirty="0" smtClean="0"/>
              <a:t>=</a:t>
            </a:r>
            <a:r>
              <a:rPr lang="en-US" altLang="zh-CN" dirty="0" smtClean="0"/>
              <a:t> 1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=</a:t>
            </a:r>
            <a:r>
              <a:rPr lang="en-US" altLang="zh-CN" dirty="0" smtClean="0"/>
              <a:t> 0</a:t>
            </a:r>
            <a:r>
              <a:rPr lang="zh-CN" altLang="en-US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atch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effects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are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the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same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effects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 </a:t>
            </a:r>
            <a:r>
              <a:rPr lang="zh-CN" altLang="en-US" dirty="0" smtClean="0"/>
              <a:t>=</a:t>
            </a:r>
            <a:r>
              <a:rPr lang="en-US" altLang="zh-CN" dirty="0" smtClean="0"/>
              <a:t> 0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=</a:t>
            </a:r>
            <a:r>
              <a:rPr lang="en-US" altLang="zh-CN" dirty="0" smtClean="0"/>
              <a:t> 1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Batch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effects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are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opposite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effects</a:t>
            </a:r>
          </a:p>
          <a:p>
            <a:pPr lvl="1"/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III: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≠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zh-CN" dirty="0" smtClean="0"/>
              <a:t>,</a:t>
            </a:r>
            <a:r>
              <a:rPr lang="el-GR" dirty="0" smtClean="0"/>
              <a:t> 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+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baseline="-25000" dirty="0" smtClean="0"/>
              <a:t> </a:t>
            </a:r>
            <a:r>
              <a:rPr lang="zh-CN" altLang="en-US" dirty="0" smtClean="0"/>
              <a:t>≠</a:t>
            </a:r>
            <a:r>
              <a:rPr lang="en-US" altLang="zh-CN" dirty="0" smtClean="0"/>
              <a:t>1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correlated.</a:t>
            </a:r>
          </a:p>
          <a:p>
            <a:pPr lvl="2"/>
            <a:r>
              <a:rPr lang="en-US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7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Angles between Surrogate Variable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From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Modified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SVA</a:t>
            </a:r>
            <a:r>
              <a:rPr lang="en-US" sz="3200" dirty="0" smtClean="0"/>
              <a:t> and Batch Label Vector</a:t>
            </a:r>
            <a:endParaRPr lang="en-US" sz="3200" dirty="0"/>
          </a:p>
        </p:txBody>
      </p:sp>
      <p:pic>
        <p:nvPicPr>
          <p:cNvPr id="4" name="Content Placeholder 3" descr="angle_new_sv_bv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0" t="-888" r="-271"/>
          <a:stretch/>
        </p:blipFill>
        <p:spPr>
          <a:xfrm>
            <a:off x="2222584" y="1753332"/>
            <a:ext cx="4624631" cy="4566115"/>
          </a:xfrm>
        </p:spPr>
      </p:pic>
    </p:spTree>
    <p:extLst>
      <p:ext uri="{BB962C8B-B14F-4D97-AF65-F5344CB8AC3E}">
        <p14:creationId xmlns:p14="http://schemas.microsoft.com/office/powerpoint/2010/main" val="114410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Angles between Surrogate Variable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From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IRW</a:t>
            </a:r>
            <a:r>
              <a:rPr lang="zh-CN" altLang="en-US" sz="3200" dirty="0"/>
              <a:t>-</a:t>
            </a:r>
            <a:r>
              <a:rPr lang="en-US" altLang="zh-CN" sz="3200" dirty="0" smtClean="0"/>
              <a:t>SVA</a:t>
            </a:r>
            <a:r>
              <a:rPr lang="en-US" sz="3200" dirty="0" smtClean="0"/>
              <a:t> and Batch Label Vector</a:t>
            </a:r>
            <a:endParaRPr lang="en-US" sz="3200" dirty="0"/>
          </a:p>
        </p:txBody>
      </p:sp>
      <p:pic>
        <p:nvPicPr>
          <p:cNvPr id="6" name="Content Placeholder 5" descr="angle_sv_b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073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Angles between PC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From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Residual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Matrix</a:t>
            </a:r>
            <a:r>
              <a:rPr lang="en-US" sz="3200" dirty="0" smtClean="0"/>
              <a:t> and Batch Label Vector</a:t>
            </a:r>
            <a:endParaRPr lang="en-US" sz="3200" dirty="0"/>
          </a:p>
        </p:txBody>
      </p:sp>
      <p:pic>
        <p:nvPicPr>
          <p:cNvPr id="4" name="Content Placeholder 3" descr="angle_bv_pc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921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Angles between Surrogate Variable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From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Modified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SVA</a:t>
            </a:r>
            <a:r>
              <a:rPr lang="en-US" sz="3200" dirty="0">
                <a:solidFill>
                  <a:prstClr val="black"/>
                </a:solidFill>
              </a:rPr>
              <a:t> and </a:t>
            </a:r>
            <a:r>
              <a:rPr lang="en-US" sz="3200" dirty="0" smtClean="0">
                <a:solidFill>
                  <a:prstClr val="black"/>
                </a:solidFill>
              </a:rPr>
              <a:t>PC1 From Residual Matrix</a:t>
            </a:r>
            <a:endParaRPr lang="en-US" dirty="0"/>
          </a:p>
        </p:txBody>
      </p:sp>
      <p:pic>
        <p:nvPicPr>
          <p:cNvPr id="4" name="Content Placeholder 3" descr="angle_new_sv_pc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433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Angles between Surrogate Variable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From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 smtClean="0">
                <a:solidFill>
                  <a:prstClr val="black"/>
                </a:solidFill>
              </a:rPr>
              <a:t>IRW</a:t>
            </a:r>
            <a:r>
              <a:rPr lang="zh-CN" altLang="en-US" sz="3200" dirty="0">
                <a:solidFill>
                  <a:prstClr val="black"/>
                </a:solidFill>
              </a:rPr>
              <a:t>-</a:t>
            </a:r>
            <a:r>
              <a:rPr lang="en-US" altLang="zh-CN" sz="3200" dirty="0" smtClean="0">
                <a:solidFill>
                  <a:prstClr val="black"/>
                </a:solidFill>
              </a:rPr>
              <a:t>SVA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and PC1 From Residual Matrix</a:t>
            </a:r>
            <a:endParaRPr lang="en-US" dirty="0"/>
          </a:p>
        </p:txBody>
      </p:sp>
      <p:pic>
        <p:nvPicPr>
          <p:cNvPr id="4" name="Content Placeholder 3" descr="angle_sv_pc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020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397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Angle Analysis for Surrogate Variable From Modified SVA</vt:lpstr>
      <vt:lpstr>Simulation Settings</vt:lpstr>
      <vt:lpstr>Simulation Settings</vt:lpstr>
      <vt:lpstr>Angles between Surrogate Variable From Modified SVA and Batch Label Vector</vt:lpstr>
      <vt:lpstr>Angles between Surrogate Variable From IRW-SVA and Batch Label Vector</vt:lpstr>
      <vt:lpstr>Angles between PC1 From Residual Matrix and Batch Label Vector</vt:lpstr>
      <vt:lpstr>Angles between Surrogate Variable From Modified SVA and PC1 From Residual Matrix</vt:lpstr>
      <vt:lpstr>Angles between Surrogate Variable From IRW-SVA and PC1 From Residual Matrix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 Analysis for Surrogate Variable From Modified SVA</dc:title>
  <dc:creator>Meilei Jiang</dc:creator>
  <cp:lastModifiedBy>Meilei Jiang</cp:lastModifiedBy>
  <cp:revision>7</cp:revision>
  <dcterms:created xsi:type="dcterms:W3CDTF">2016-02-17T12:56:10Z</dcterms:created>
  <dcterms:modified xsi:type="dcterms:W3CDTF">2016-02-18T02:41:03Z</dcterms:modified>
</cp:coreProperties>
</file>