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75" r:id="rId5"/>
    <p:sldId id="277" r:id="rId6"/>
    <p:sldId id="259" r:id="rId7"/>
    <p:sldId id="271" r:id="rId8"/>
    <p:sldId id="273" r:id="rId9"/>
    <p:sldId id="261" r:id="rId10"/>
    <p:sldId id="268" r:id="rId11"/>
    <p:sldId id="269" r:id="rId12"/>
    <p:sldId id="260" r:id="rId13"/>
    <p:sldId id="278" r:id="rId14"/>
    <p:sldId id="280" r:id="rId15"/>
    <p:sldId id="279" r:id="rId16"/>
    <p:sldId id="270" r:id="rId17"/>
    <p:sldId id="272"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18C79C5D-2A6F-F04D-97DA-BEF2467B64E4}"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9" name="Text Placeholder 5"/>
          <p:cNvSpPr>
            <a:spLocks noGrp="1"/>
          </p:cNvSpPr>
          <p:nvPr>
            <p:ph type="body" sz="quarter" idx="16" hasCustomPrompt="1"/>
          </p:nvPr>
        </p:nvSpPr>
        <p:spPr>
          <a:xfrm>
            <a:off x="7574642" y="1081456"/>
            <a:ext cx="3810001" cy="4075465"/>
          </a:xfrm>
        </p:spPr>
        <p:txBody>
          <a:bodyPr anchor="t"/>
          <a:lstStyle>
            <a:lvl1pPr marL="0" indent="0">
              <a:buFontTx/>
              <a:buNone/>
              <a:defRPr/>
            </a:lvl1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8DFA1846-DA80-1C48-A609-854EA85C59A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hasCustomPrompt="1"/>
          </p:nvPr>
        </p:nvSpPr>
        <p:spPr>
          <a:xfrm>
            <a:off x="6156000" y="2286000"/>
            <a:ext cx="4880300" cy="2295525"/>
          </a:xfrm>
        </p:spPr>
        <p:txBody>
          <a:bodyPr anchor="t"/>
          <a:lstStyle>
            <a:lvl1pPr marL="0" indent="0">
              <a:buFontTx/>
              <a:buNone/>
              <a:defRPr/>
            </a:lvl1pPr>
          </a:lstStyle>
          <a:p>
            <a:pPr lvl="0"/>
            <a:r>
              <a:rPr lang="zh-CN" altLang="en-US"/>
              <a:t>编辑母版文本样式</a:t>
            </a:r>
            <a:endParaRPr lang="zh-CN" altLang="en-US"/>
          </a:p>
        </p:txBody>
      </p:sp>
      <p:sp>
        <p:nvSpPr>
          <p:cNvPr id="2" name="Date Placeholder 1"/>
          <p:cNvSpPr>
            <a:spLocks noGrp="1"/>
          </p:cNvSpPr>
          <p:nvPr>
            <p:ph type="dt" sz="half" idx="10"/>
          </p:nvPr>
        </p:nvSpPr>
        <p:spPr/>
        <p:txBody>
          <a:bodyPr/>
          <a:lstStyle/>
          <a:p>
            <a:fld id="{FBF54567-0DE4-3F47-BF90-CB84690072F9}"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10001" y="446089"/>
            <a:ext cx="6611540" cy="5414962"/>
          </a:xfr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818712" y="2222287"/>
            <a:ext cx="10554574" cy="363651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8DFA1846-DA80-1C48-A609-854EA85C59A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18712" y="2222287"/>
            <a:ext cx="5185873" cy="3638763"/>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87415" y="2222287"/>
            <a:ext cx="5194583" cy="3638764"/>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14729" y="2751138"/>
            <a:ext cx="5189856" cy="3109913"/>
          </a:xfrm>
        </p:spPr>
        <p:txBody>
          <a:bodyPr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87415" y="2751138"/>
            <a:ext cx="5194583" cy="3109913"/>
          </a:xfrm>
        </p:spPr>
        <p:txBody>
          <a:bodyPr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855633" y="446088"/>
            <a:ext cx="6252633" cy="5414963"/>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0DF5E60-9974-AC48-9591-99C2BB44B7CF}"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wrap="square" numCol="1" anchor="t" anchorCtr="0" compatLnSpc="1">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l"/>
            <a:r>
              <a:rPr lang="en-US" dirty="0">
                <a:latin typeface="Calibri" panose="020F0502020204030204" charset="0"/>
                <a:cs typeface="Calibri" panose="020F0502020204030204" charset="0"/>
                <a:sym typeface="+mn-ea"/>
              </a:rPr>
              <a:t>Model</a:t>
            </a:r>
            <a:br>
              <a:rPr lang="en-US" dirty="0"/>
            </a:br>
            <a:endParaRPr lang="zh-CN" altLang="en-US" dirty="0"/>
          </a:p>
        </p:txBody>
      </p:sp>
      <p:sp>
        <p:nvSpPr>
          <p:cNvPr id="3" name="副标题 2"/>
          <p:cNvSpPr>
            <a:spLocks noGrp="1"/>
          </p:cNvSpPr>
          <p:nvPr>
            <p:ph type="subTitle" idx="1"/>
          </p:nvPr>
        </p:nvSpPr>
        <p:spPr>
          <a:xfrm>
            <a:off x="810260" y="5280660"/>
            <a:ext cx="10572115" cy="1269365"/>
          </a:xfrm>
        </p:spPr>
        <p:txBody>
          <a:bodyPr/>
          <a:lstStyle/>
          <a:p>
            <a:r>
              <a:rPr lang="en-US" altLang="zh-CN" sz="4400" b="1">
                <a:latin typeface="Calibri" panose="020F0502020204030204" charset="0"/>
                <a:ea typeface="微软雅黑" panose="020B0503020204020204" charset="-122"/>
                <a:cs typeface="Calibri" panose="020F0502020204030204" charset="0"/>
                <a:sym typeface="+mn-ea"/>
              </a:rPr>
              <a:t>I</a:t>
            </a:r>
            <a:r>
              <a:rPr lang="zh-CN" altLang="en-US" sz="4400" b="1">
                <a:latin typeface="Calibri" panose="020F0502020204030204" charset="0"/>
                <a:ea typeface="微软雅黑" panose="020B0503020204020204" charset="-122"/>
                <a:cs typeface="Calibri" panose="020F0502020204030204" charset="0"/>
                <a:sym typeface="+mn-ea"/>
              </a:rPr>
              <a:t>nference </a:t>
            </a:r>
            <a:r>
              <a:rPr lang="en-US" altLang="zh-CN" sz="4400" b="1">
                <a:latin typeface="Calibri" panose="020F0502020204030204" charset="0"/>
                <a:ea typeface="微软雅黑" panose="020B0503020204020204" charset="-122"/>
                <a:cs typeface="Calibri" panose="020F0502020204030204" charset="0"/>
                <a:sym typeface="+mn-ea"/>
              </a:rPr>
              <a:t>A</a:t>
            </a:r>
            <a:r>
              <a:rPr lang="zh-CN" altLang="en-US" sz="4400" b="1">
                <a:latin typeface="Calibri" panose="020F0502020204030204" charset="0"/>
                <a:ea typeface="微软雅黑" panose="020B0503020204020204" charset="-122"/>
                <a:cs typeface="Calibri" panose="020F0502020204030204" charset="0"/>
                <a:sym typeface="+mn-ea"/>
              </a:rPr>
              <a:t>lgorithm</a:t>
            </a:r>
            <a:r>
              <a:rPr lang="zh-CN" altLang="en-US" sz="4400" b="1">
                <a:latin typeface="微软雅黑" panose="020B0503020204020204" charset="-122"/>
                <a:ea typeface="微软雅黑" panose="020B0503020204020204" charset="-122"/>
                <a:sym typeface="+mn-ea"/>
              </a:rPr>
              <a:t> </a:t>
            </a:r>
            <a:endParaRPr lang="zh-CN" altLang="en-US" sz="4400" b="1" dirty="0"/>
          </a:p>
        </p:txBody>
      </p:sp>
      <p:sp>
        <p:nvSpPr>
          <p:cNvPr id="4" name="文本框 3"/>
          <p:cNvSpPr txBox="1"/>
          <p:nvPr/>
        </p:nvSpPr>
        <p:spPr>
          <a:xfrm>
            <a:off x="9925050" y="5715635"/>
            <a:ext cx="1227455" cy="398780"/>
          </a:xfrm>
          <a:prstGeom prst="rect">
            <a:avLst/>
          </a:prstGeom>
          <a:noFill/>
        </p:spPr>
        <p:txBody>
          <a:bodyPr wrap="square" rtlCol="0" anchor="t">
            <a:spAutoFit/>
          </a:bodyPr>
          <a:p>
            <a:r>
              <a:rPr lang="zh-CN" altLang="en-US" sz="2000" b="1">
                <a:latin typeface="幼圆" panose="02010509060101010101" charset="-122"/>
                <a:ea typeface="幼圆" panose="02010509060101010101" charset="-122"/>
              </a:rPr>
              <a:t>杨庆</a:t>
            </a:r>
            <a:endParaRPr lang="zh-CN" altLang="en-US" sz="2000" b="1">
              <a:latin typeface="幼圆" panose="02010509060101010101" charset="-122"/>
              <a:ea typeface="幼圆" panose="02010509060101010101" charset="-122"/>
            </a:endParaRPr>
          </a:p>
        </p:txBody>
      </p:sp>
      <p:sp>
        <p:nvSpPr>
          <p:cNvPr id="5" name="标题 1"/>
          <p:cNvSpPr>
            <a:spLocks noGrp="1"/>
          </p:cNvSpPr>
          <p:nvPr/>
        </p:nvSpPr>
        <p:spPr>
          <a:xfrm>
            <a:off x="4462780" y="1449070"/>
            <a:ext cx="7482840" cy="324358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latin typeface="Calibri" panose="020F0502020204030204" charset="0"/>
                <a:ea typeface="黑体" panose="02010609060101010101" pitchFamily="49" charset="-122"/>
                <a:cs typeface="Calibri" panose="020F0502020204030204" charset="0"/>
                <a:sym typeface="+mn-ea"/>
              </a:rPr>
              <a:t>1.Why  </a:t>
            </a:r>
            <a:r>
              <a:rPr lang="en-US" dirty="0">
                <a:latin typeface="Calibri" panose="020F0502020204030204" charset="0"/>
                <a:cs typeface="Calibri" panose="020F0502020204030204" charset="0"/>
                <a:sym typeface="+mn-ea"/>
              </a:rPr>
              <a:t>FEGOR</a:t>
            </a:r>
            <a:r>
              <a:rPr lang="zh-CN" altLang="en-US" dirty="0">
                <a:latin typeface="Calibri" panose="020F0502020204030204" charset="0"/>
                <a:ea typeface="黑体" panose="02010609060101010101" pitchFamily="49" charset="-122"/>
                <a:cs typeface="Calibri" panose="020F0502020204030204" charset="0"/>
                <a:sym typeface="+mn-ea"/>
              </a:rPr>
              <a:t> ？</a:t>
            </a:r>
            <a:endParaRPr lang="zh-CN" altLang="en-US" dirty="0">
              <a:latin typeface="Calibri" panose="020F0502020204030204" charset="0"/>
              <a:ea typeface="黑体" panose="02010609060101010101" pitchFamily="49" charset="-122"/>
              <a:cs typeface="Calibri" panose="020F0502020204030204" charset="0"/>
              <a:sym typeface="+mn-ea"/>
            </a:endParaRPr>
          </a:p>
          <a:p>
            <a:pPr algn="l"/>
            <a:endParaRPr lang="zh-CN" altLang="en-US" dirty="0">
              <a:latin typeface="Calibri" panose="020F0502020204030204" charset="0"/>
              <a:ea typeface="黑体" panose="02010609060101010101" pitchFamily="49" charset="-122"/>
              <a:cs typeface="Calibri" panose="020F0502020204030204" charset="0"/>
              <a:sym typeface="+mn-ea"/>
            </a:endParaRPr>
          </a:p>
          <a:p>
            <a:pPr algn="l"/>
            <a:r>
              <a:rPr lang="en-US" dirty="0">
                <a:latin typeface="Calibri" panose="020F0502020204030204" charset="0"/>
                <a:cs typeface="Calibri" panose="020F0502020204030204" charset="0"/>
                <a:sym typeface="+mn-ea"/>
              </a:rPr>
              <a:t>2.Selection of </a:t>
            </a:r>
            <a:r>
              <a:rPr lang="zh-CN" altLang="en-US" dirty="0">
                <a:latin typeface="Calibri" panose="020F0502020204030204" charset="0"/>
                <a:ea typeface="黑体" panose="02010609060101010101" pitchFamily="49" charset="-122"/>
                <a:cs typeface="Calibri" panose="020F0502020204030204" charset="0"/>
                <a:sym typeface="+mn-ea"/>
              </a:rPr>
              <a:t>Kernel </a:t>
            </a:r>
            <a:r>
              <a:rPr lang="en-US" dirty="0">
                <a:latin typeface="Calibri" panose="020F0502020204030204" charset="0"/>
                <a:cs typeface="Calibri" panose="020F0502020204030204" charset="0"/>
                <a:sym typeface="+mn-ea"/>
              </a:rPr>
              <a:t>Function</a:t>
            </a:r>
            <a:r>
              <a:rPr lang="zh-CN" altLang="en-US" dirty="0">
                <a:latin typeface="Calibri" panose="020F0502020204030204" charset="0"/>
                <a:cs typeface="Calibri" panose="020F0502020204030204" charset="0"/>
                <a:sym typeface="+mn-ea"/>
              </a:rPr>
              <a:t>？</a:t>
            </a:r>
            <a:endParaRPr lang="en-US" dirty="0">
              <a:latin typeface="Calibri" panose="020F0502020204030204" charset="0"/>
              <a:cs typeface="Calibri" panose="020F0502020204030204" charset="0"/>
              <a:sym typeface="+mn-ea"/>
            </a:endParaRPr>
          </a:p>
          <a:p>
            <a:pPr algn="l"/>
            <a:endParaRPr lang="en-US" dirty="0">
              <a:latin typeface="Calibri" panose="020F0502020204030204" charset="0"/>
              <a:cs typeface="Calibri" panose="020F0502020204030204" charset="0"/>
            </a:endParaRPr>
          </a:p>
          <a:p>
            <a:pPr algn="l"/>
            <a:r>
              <a:rPr lang="en-US" dirty="0">
                <a:latin typeface="Calibri" panose="020F0502020204030204" charset="0"/>
                <a:ea typeface="黑体" panose="02010609060101010101" pitchFamily="49" charset="-122"/>
                <a:cs typeface="Calibri" panose="020F0502020204030204" charset="0"/>
                <a:sym typeface="+mn-ea"/>
              </a:rPr>
              <a:t>3.</a:t>
            </a:r>
            <a:r>
              <a:rPr dirty="0">
                <a:latin typeface="Calibri" panose="020F0502020204030204" charset="0"/>
                <a:ea typeface="黑体" panose="02010609060101010101" pitchFamily="49" charset="-122"/>
                <a:cs typeface="Calibri" panose="020F0502020204030204" charset="0"/>
                <a:sym typeface="+mn-ea"/>
              </a:rPr>
              <a:t>Parameter Learning</a:t>
            </a:r>
            <a:r>
              <a:rPr lang="zh-CN" dirty="0">
                <a:latin typeface="Calibri" panose="020F0502020204030204" charset="0"/>
                <a:ea typeface="黑体" panose="02010609060101010101" pitchFamily="49" charset="-122"/>
                <a:cs typeface="Calibri" panose="020F0502020204030204" charset="0"/>
                <a:sym typeface="+mn-ea"/>
              </a:rPr>
              <a:t>？</a:t>
            </a:r>
            <a:endParaRPr lang="zh-CN" dirty="0">
              <a:latin typeface="Calibri" panose="020F0502020204030204" charset="0"/>
              <a:ea typeface="黑体" panose="02010609060101010101" pitchFamily="49" charset="-122"/>
              <a:cs typeface="Calibri" panose="020F05020202040302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latin typeface="Calibri" panose="020F0502020204030204" charset="0"/>
                <a:ea typeface="幼圆" panose="02010509060101010101" charset="-122"/>
                <a:cs typeface="Calibri" panose="020F0502020204030204" charset="0"/>
                <a:sym typeface="+mn-ea"/>
              </a:rPr>
              <a:t>Existing </a:t>
            </a:r>
            <a:r>
              <a:rPr lang="en-US" altLang="zh-CN">
                <a:latin typeface="Calibri" panose="020F0502020204030204" charset="0"/>
                <a:ea typeface="幼圆" panose="02010509060101010101" charset="-122"/>
                <a:cs typeface="Calibri" panose="020F0502020204030204" charset="0"/>
                <a:sym typeface="+mn-ea"/>
              </a:rPr>
              <a:t>R</a:t>
            </a:r>
            <a:r>
              <a:rPr lang="zh-CN" altLang="en-US">
                <a:latin typeface="Calibri" panose="020F0502020204030204" charset="0"/>
                <a:ea typeface="幼圆" panose="02010509060101010101" charset="-122"/>
                <a:cs typeface="Calibri" panose="020F0502020204030204" charset="0"/>
                <a:sym typeface="+mn-ea"/>
              </a:rPr>
              <a:t>egression </a:t>
            </a:r>
            <a:r>
              <a:rPr lang="en-US" altLang="zh-CN">
                <a:latin typeface="Calibri" panose="020F0502020204030204" charset="0"/>
                <a:ea typeface="幼圆" panose="02010509060101010101" charset="-122"/>
                <a:cs typeface="Calibri" panose="020F0502020204030204" charset="0"/>
                <a:sym typeface="+mn-ea"/>
              </a:rPr>
              <a:t>M</a:t>
            </a:r>
            <a:r>
              <a:rPr lang="zh-CN" altLang="en-US">
                <a:latin typeface="Calibri" panose="020F0502020204030204" charset="0"/>
                <a:ea typeface="幼圆" panose="02010509060101010101" charset="-122"/>
                <a:cs typeface="Calibri" panose="020F0502020204030204" charset="0"/>
                <a:sym typeface="+mn-ea"/>
              </a:rPr>
              <a:t>odels</a:t>
            </a:r>
            <a:endParaRPr lang="zh-CN" altLang="en-US" dirty="0">
              <a:latin typeface="Calibri" panose="020F0502020204030204" charset="0"/>
              <a:ea typeface="黑体" panose="02010609060101010101" pitchFamily="49" charset="-122"/>
              <a:cs typeface="Calibri" panose="020F0502020204030204" charset="0"/>
              <a:sym typeface="+mn-ea"/>
            </a:endParaRPr>
          </a:p>
        </p:txBody>
      </p:sp>
      <p:sp>
        <p:nvSpPr>
          <p:cNvPr id="3" name="文本框 2"/>
          <p:cNvSpPr txBox="1"/>
          <p:nvPr/>
        </p:nvSpPr>
        <p:spPr>
          <a:xfrm>
            <a:off x="205105" y="2261235"/>
            <a:ext cx="6934835" cy="583565"/>
          </a:xfrm>
          <a:prstGeom prst="rect">
            <a:avLst/>
          </a:prstGeom>
          <a:noFill/>
        </p:spPr>
        <p:txBody>
          <a:bodyPr wrap="square" rtlCol="0" anchor="t">
            <a:spAutoFit/>
          </a:bodyPr>
          <a:p>
            <a:r>
              <a:rPr lang="en-US" altLang="zh-CN" sz="3200" b="1">
                <a:latin typeface="Calibri" panose="020F0502020204030204" charset="0"/>
                <a:ea typeface="幼圆" panose="02010509060101010101" charset="-122"/>
                <a:cs typeface="Calibri" panose="020F0502020204030204" charset="0"/>
              </a:rPr>
              <a:t>S</a:t>
            </a:r>
            <a:r>
              <a:rPr lang="zh-CN" altLang="en-US" sz="3200" b="1">
                <a:latin typeface="Calibri" panose="020F0502020204030204" charset="0"/>
                <a:ea typeface="幼圆" panose="02010509060101010101" charset="-122"/>
                <a:cs typeface="Calibri" panose="020F0502020204030204" charset="0"/>
              </a:rPr>
              <a:t>ums and </a:t>
            </a:r>
            <a:r>
              <a:rPr lang="en-US" altLang="zh-CN" sz="3200" b="1">
                <a:latin typeface="Calibri" panose="020F0502020204030204" charset="0"/>
                <a:ea typeface="幼圆" panose="02010509060101010101" charset="-122"/>
                <a:cs typeface="Calibri" panose="020F0502020204030204" charset="0"/>
              </a:rPr>
              <a:t>P</a:t>
            </a:r>
            <a:r>
              <a:rPr lang="zh-CN" altLang="en-US" sz="3200" b="1">
                <a:latin typeface="Calibri" panose="020F0502020204030204" charset="0"/>
                <a:ea typeface="幼圆" panose="02010509060101010101" charset="-122"/>
                <a:cs typeface="Calibri" panose="020F0502020204030204" charset="0"/>
              </a:rPr>
              <a:t>roducts of </a:t>
            </a:r>
            <a:r>
              <a:rPr lang="en-US" altLang="zh-CN" sz="3200" b="1">
                <a:latin typeface="Calibri" panose="020F0502020204030204" charset="0"/>
                <a:ea typeface="幼圆" panose="02010509060101010101" charset="-122"/>
                <a:cs typeface="Calibri" panose="020F0502020204030204" charset="0"/>
              </a:rPr>
              <a:t>B</a:t>
            </a:r>
            <a:r>
              <a:rPr lang="zh-CN" altLang="en-US" sz="3200" b="1">
                <a:latin typeface="Calibri" panose="020F0502020204030204" charset="0"/>
                <a:ea typeface="幼圆" panose="02010509060101010101" charset="-122"/>
                <a:cs typeface="Calibri" panose="020F0502020204030204" charset="0"/>
              </a:rPr>
              <a:t>ase </a:t>
            </a:r>
            <a:r>
              <a:rPr lang="en-US" altLang="zh-CN" sz="3200" b="1">
                <a:latin typeface="Calibri" panose="020F0502020204030204" charset="0"/>
                <a:ea typeface="幼圆" panose="02010509060101010101" charset="-122"/>
                <a:cs typeface="Calibri" panose="020F0502020204030204" charset="0"/>
              </a:rPr>
              <a:t>K</a:t>
            </a:r>
            <a:r>
              <a:rPr lang="zh-CN" altLang="en-US" sz="3200" b="1">
                <a:latin typeface="Calibri" panose="020F0502020204030204" charset="0"/>
                <a:ea typeface="幼圆" panose="02010509060101010101" charset="-122"/>
                <a:cs typeface="Calibri" panose="020F0502020204030204" charset="0"/>
              </a:rPr>
              <a:t>ernels</a:t>
            </a:r>
            <a:endParaRPr lang="zh-CN" altLang="en-US" sz="3200" b="1">
              <a:latin typeface="Calibri" panose="020F0502020204030204" charset="0"/>
              <a:ea typeface="幼圆" panose="02010509060101010101" charset="-122"/>
              <a:cs typeface="Calibri" panose="020F0502020204030204" charset="0"/>
            </a:endParaRPr>
          </a:p>
        </p:txBody>
      </p:sp>
      <p:pic>
        <p:nvPicPr>
          <p:cNvPr id="4" name="图片 3"/>
          <p:cNvPicPr>
            <a:picLocks noChangeAspect="1"/>
          </p:cNvPicPr>
          <p:nvPr/>
        </p:nvPicPr>
        <p:blipFill>
          <a:blip r:embed="rId1"/>
          <a:stretch>
            <a:fillRect/>
          </a:stretch>
        </p:blipFill>
        <p:spPr>
          <a:xfrm>
            <a:off x="2204085" y="3001010"/>
            <a:ext cx="7784465" cy="36772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latin typeface="Calibri" panose="020F0502020204030204" charset="0"/>
                <a:cs typeface="Calibri" panose="020F0502020204030204" charset="0"/>
              </a:rPr>
              <a:t>I</a:t>
            </a:r>
            <a:r>
              <a:rPr dirty="0">
                <a:latin typeface="Calibri" panose="020F0502020204030204" charset="0"/>
                <a:cs typeface="Calibri" panose="020F0502020204030204" charset="0"/>
              </a:rPr>
              <a:t>mproved </a:t>
            </a:r>
            <a:r>
              <a:rPr lang="en-US" dirty="0">
                <a:latin typeface="Calibri" panose="020F0502020204030204" charset="0"/>
                <a:cs typeface="Calibri" panose="020F0502020204030204" charset="0"/>
              </a:rPr>
              <a:t>M</a:t>
            </a:r>
            <a:r>
              <a:rPr lang="en-US" dirty="0">
                <a:latin typeface="Calibri" panose="020F0502020204030204" charset="0"/>
                <a:cs typeface="Calibri" panose="020F0502020204030204" charset="0"/>
              </a:rPr>
              <a:t>ethod</a:t>
            </a:r>
            <a:endParaRPr lang="en-US" dirty="0">
              <a:latin typeface="Calibri" panose="020F0502020204030204" charset="0"/>
              <a:cs typeface="Calibri" panose="020F0502020204030204" charset="0"/>
            </a:endParaRPr>
          </a:p>
        </p:txBody>
      </p:sp>
      <p:sp>
        <p:nvSpPr>
          <p:cNvPr id="4" name="文本框 3"/>
          <p:cNvSpPr txBox="1"/>
          <p:nvPr/>
        </p:nvSpPr>
        <p:spPr>
          <a:xfrm>
            <a:off x="432435" y="2430780"/>
            <a:ext cx="11327765" cy="3046095"/>
          </a:xfrm>
          <a:prstGeom prst="rect">
            <a:avLst/>
          </a:prstGeom>
          <a:noFill/>
        </p:spPr>
        <p:txBody>
          <a:bodyPr wrap="square" rtlCol="0" anchor="t">
            <a:spAutoFit/>
          </a:bodyPr>
          <a:p>
            <a:r>
              <a:rPr lang="zh-CN" altLang="en-US" sz="3200" b="1">
                <a:latin typeface="幼圆" panose="02010509060101010101" charset="-122"/>
                <a:ea typeface="幼圆" panose="02010509060101010101" charset="-122"/>
                <a:cs typeface="幼圆" panose="02010509060101010101" charset="-122"/>
                <a:sym typeface="+mn-ea"/>
              </a:rPr>
              <a:t>GPR的计算复杂度较高：</a:t>
            </a:r>
            <a:endParaRPr lang="zh-CN" altLang="en-US" sz="3200" b="1">
              <a:latin typeface="幼圆" panose="02010509060101010101" charset="-122"/>
              <a:ea typeface="幼圆" panose="02010509060101010101" charset="-122"/>
              <a:cs typeface="幼圆" panose="02010509060101010101" charset="-122"/>
              <a:sym typeface="+mn-ea"/>
            </a:endParaRPr>
          </a:p>
          <a:p>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r>
              <a:rPr lang="zh-CN" altLang="en-US" sz="3200" b="1">
                <a:latin typeface="幼圆" panose="02010509060101010101" charset="-122"/>
                <a:ea typeface="幼圆" panose="02010509060101010101" charset="-122"/>
                <a:cs typeface="幼圆" panose="02010509060101010101" charset="-122"/>
                <a:sym typeface="+mn-ea"/>
              </a:rPr>
              <a:t>《Automatic modelconstruction with Gaussian processes》</a:t>
            </a:r>
            <a:endParaRPr lang="zh-CN" altLang="en-US" sz="3200" b="1">
              <a:latin typeface="幼圆" panose="02010509060101010101" charset="-122"/>
              <a:ea typeface="幼圆" panose="02010509060101010101" charset="-122"/>
              <a:cs typeface="幼圆" panose="02010509060101010101" charset="-122"/>
              <a:sym typeface="+mn-ea"/>
            </a:endParaRPr>
          </a:p>
          <a:p>
            <a:endParaRPr lang="zh-CN" altLang="en-US" sz="3200" b="1">
              <a:latin typeface="幼圆" panose="02010509060101010101" charset="-122"/>
              <a:ea typeface="幼圆" panose="02010509060101010101" charset="-122"/>
              <a:cs typeface="幼圆" panose="02010509060101010101" charset="-122"/>
            </a:endParaRPr>
          </a:p>
          <a:p>
            <a:r>
              <a:rPr lang="zh-CN" altLang="en-US" sz="3200" b="1">
                <a:latin typeface="幼圆" panose="02010509060101010101" charset="-122"/>
                <a:ea typeface="幼圆" panose="02010509060101010101" charset="-122"/>
                <a:cs typeface="幼圆" panose="02010509060101010101" charset="-122"/>
                <a:sym typeface="+mn-ea"/>
              </a:rPr>
              <a:t>计算量更低并取得了效果</a:t>
            </a:r>
            <a:endParaRPr lang="zh-CN" altLang="en-US" sz="3200" b="1">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Calibri" panose="020F0502020204030204" charset="0"/>
                <a:ea typeface="黑体" panose="02010609060101010101" pitchFamily="49" charset="-122"/>
                <a:cs typeface="Calibri" panose="020F0502020204030204" charset="0"/>
                <a:sym typeface="+mn-ea"/>
              </a:rPr>
              <a:t>3.</a:t>
            </a:r>
            <a:r>
              <a:rPr dirty="0">
                <a:latin typeface="Calibri" panose="020F0502020204030204" charset="0"/>
                <a:ea typeface="黑体" panose="02010609060101010101" pitchFamily="49" charset="-122"/>
                <a:cs typeface="Calibri" panose="020F0502020204030204" charset="0"/>
                <a:sym typeface="+mn-ea"/>
              </a:rPr>
              <a:t>Parameter Learning</a:t>
            </a:r>
            <a:endParaRPr dirty="0">
              <a:latin typeface="Calibri" panose="020F0502020204030204" charset="0"/>
              <a:ea typeface="黑体" panose="02010609060101010101" pitchFamily="49" charset="-122"/>
              <a:cs typeface="Calibri" panose="020F0502020204030204" charset="0"/>
              <a:sym typeface="+mn-ea"/>
            </a:endParaRPr>
          </a:p>
        </p:txBody>
      </p:sp>
      <p:pic>
        <p:nvPicPr>
          <p:cNvPr id="4" name="图片 3"/>
          <p:cNvPicPr>
            <a:picLocks noChangeAspect="1"/>
          </p:cNvPicPr>
          <p:nvPr/>
        </p:nvPicPr>
        <p:blipFill>
          <a:blip r:embed="rId1"/>
          <a:stretch>
            <a:fillRect/>
          </a:stretch>
        </p:blipFill>
        <p:spPr>
          <a:xfrm>
            <a:off x="5408930" y="2038350"/>
            <a:ext cx="6391275" cy="4581525"/>
          </a:xfrm>
          <a:prstGeom prst="rect">
            <a:avLst/>
          </a:prstGeom>
        </p:spPr>
      </p:pic>
      <p:sp>
        <p:nvSpPr>
          <p:cNvPr id="7" name="文本框 6"/>
          <p:cNvSpPr txBox="1"/>
          <p:nvPr/>
        </p:nvSpPr>
        <p:spPr>
          <a:xfrm>
            <a:off x="524510" y="2385060"/>
            <a:ext cx="4338320" cy="1568450"/>
          </a:xfrm>
          <a:prstGeom prst="rect">
            <a:avLst/>
          </a:prstGeom>
          <a:noFill/>
        </p:spPr>
        <p:txBody>
          <a:bodyPr wrap="square" rtlCol="0" anchor="t">
            <a:spAutoFit/>
          </a:bodyPr>
          <a:p>
            <a:r>
              <a:rPr sz="3200" b="1">
                <a:latin typeface="幼圆" panose="02010509060101010101" charset="-122"/>
                <a:ea typeface="幼圆" panose="02010509060101010101" charset="-122"/>
                <a:cs typeface="幼圆" panose="02010509060101010101" charset="-122"/>
              </a:rPr>
              <a:t>遗传算法</a:t>
            </a:r>
            <a:r>
              <a:rPr sz="3200" b="1">
                <a:latin typeface="幼圆" panose="02010509060101010101" charset="-122"/>
                <a:ea typeface="幼圆" panose="02010509060101010101" charset="-122"/>
                <a:cs typeface="幼圆" panose="02010509060101010101" charset="-122"/>
                <a:sym typeface="+mn-ea"/>
              </a:rPr>
              <a:t>(GA)</a:t>
            </a:r>
            <a:endParaRPr sz="3200" b="1">
              <a:latin typeface="幼圆" panose="02010509060101010101" charset="-122"/>
              <a:ea typeface="幼圆" panose="02010509060101010101" charset="-122"/>
              <a:cs typeface="幼圆" panose="02010509060101010101" charset="-122"/>
            </a:endParaRPr>
          </a:p>
          <a:p>
            <a:r>
              <a:rPr sz="3200" b="1">
                <a:latin typeface="幼圆" panose="02010509060101010101" charset="-122"/>
                <a:ea typeface="幼圆" panose="02010509060101010101" charset="-122"/>
                <a:cs typeface="幼圆" panose="02010509060101010101" charset="-122"/>
              </a:rPr>
              <a:t>Genetic Algorithm </a:t>
            </a:r>
            <a:endParaRPr sz="3200" b="1">
              <a:latin typeface="幼圆" panose="02010509060101010101" charset="-122"/>
              <a:ea typeface="幼圆" panose="02010509060101010101" charset="-122"/>
              <a:cs typeface="幼圆" panose="02010509060101010101" charset="-122"/>
            </a:endParaRPr>
          </a:p>
          <a:p>
            <a:endParaRPr sz="3200" b="1">
              <a:latin typeface="幼圆" panose="02010509060101010101" charset="-122"/>
              <a:ea typeface="幼圆" panose="02010509060101010101" charset="-122"/>
              <a:cs typeface="幼圆" panose="02010509060101010101" charset="-122"/>
            </a:endParaRPr>
          </a:p>
        </p:txBody>
      </p:sp>
      <p:pic>
        <p:nvPicPr>
          <p:cNvPr id="8" name="图片 7"/>
          <p:cNvPicPr>
            <a:picLocks noChangeAspect="1"/>
          </p:cNvPicPr>
          <p:nvPr/>
        </p:nvPicPr>
        <p:blipFill>
          <a:blip r:embed="rId2"/>
          <a:stretch>
            <a:fillRect/>
          </a:stretch>
        </p:blipFill>
        <p:spPr>
          <a:xfrm>
            <a:off x="85725" y="4227195"/>
            <a:ext cx="5215890" cy="23926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latin typeface="Calibri" panose="020F0502020204030204" charset="0"/>
                <a:ea typeface="黑体" panose="02010609060101010101" pitchFamily="49" charset="-122"/>
                <a:cs typeface="Calibri" panose="020F0502020204030204" charset="0"/>
                <a:sym typeface="+mn-ea"/>
              </a:rPr>
              <a:t>Parameter Learning</a:t>
            </a:r>
            <a:endParaRPr dirty="0">
              <a:latin typeface="Calibri" panose="020F0502020204030204" charset="0"/>
              <a:ea typeface="黑体" panose="02010609060101010101" pitchFamily="49" charset="-122"/>
              <a:cs typeface="Calibri" panose="020F0502020204030204" charset="0"/>
              <a:sym typeface="+mn-ea"/>
            </a:endParaRPr>
          </a:p>
        </p:txBody>
      </p:sp>
      <p:pic>
        <p:nvPicPr>
          <p:cNvPr id="3" name="图片 2"/>
          <p:cNvPicPr>
            <a:picLocks noChangeAspect="1"/>
          </p:cNvPicPr>
          <p:nvPr/>
        </p:nvPicPr>
        <p:blipFill>
          <a:blip r:embed="rId1"/>
          <a:stretch>
            <a:fillRect/>
          </a:stretch>
        </p:blipFill>
        <p:spPr>
          <a:xfrm>
            <a:off x="91440" y="2009775"/>
            <a:ext cx="6245225" cy="2124075"/>
          </a:xfrm>
          <a:prstGeom prst="rect">
            <a:avLst/>
          </a:prstGeom>
        </p:spPr>
      </p:pic>
      <p:pic>
        <p:nvPicPr>
          <p:cNvPr id="5" name="图片 4"/>
          <p:cNvPicPr>
            <a:picLocks noChangeAspect="1"/>
          </p:cNvPicPr>
          <p:nvPr/>
        </p:nvPicPr>
        <p:blipFill>
          <a:blip r:embed="rId2"/>
          <a:stretch>
            <a:fillRect/>
          </a:stretch>
        </p:blipFill>
        <p:spPr>
          <a:xfrm>
            <a:off x="6501130" y="3486150"/>
            <a:ext cx="5456555" cy="33102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latin typeface="Calibri" panose="020F0502020204030204" charset="0"/>
                <a:ea typeface="黑体" panose="02010609060101010101" pitchFamily="49" charset="-122"/>
                <a:cs typeface="Calibri" panose="020F0502020204030204" charset="0"/>
                <a:sym typeface="+mn-ea"/>
              </a:rPr>
              <a:t>Parameter Learning</a:t>
            </a:r>
            <a:endParaRPr dirty="0">
              <a:latin typeface="Calibri" panose="020F0502020204030204" charset="0"/>
              <a:ea typeface="黑体" panose="02010609060101010101" pitchFamily="49" charset="-122"/>
              <a:cs typeface="Calibri" panose="020F0502020204030204" charset="0"/>
              <a:sym typeface="+mn-ea"/>
            </a:endParaRPr>
          </a:p>
        </p:txBody>
      </p:sp>
      <p:pic>
        <p:nvPicPr>
          <p:cNvPr id="5" name="图片 4"/>
          <p:cNvPicPr>
            <a:picLocks noChangeAspect="1"/>
          </p:cNvPicPr>
          <p:nvPr/>
        </p:nvPicPr>
        <p:blipFill>
          <a:blip r:embed="rId1"/>
          <a:stretch>
            <a:fillRect/>
          </a:stretch>
        </p:blipFill>
        <p:spPr>
          <a:xfrm>
            <a:off x="151130" y="2586990"/>
            <a:ext cx="5777230" cy="3437890"/>
          </a:xfrm>
          <a:prstGeom prst="rect">
            <a:avLst/>
          </a:prstGeom>
        </p:spPr>
      </p:pic>
      <p:pic>
        <p:nvPicPr>
          <p:cNvPr id="3" name="图片 2"/>
          <p:cNvPicPr>
            <a:picLocks noChangeAspect="1"/>
          </p:cNvPicPr>
          <p:nvPr/>
        </p:nvPicPr>
        <p:blipFill>
          <a:blip r:embed="rId2"/>
          <a:stretch>
            <a:fillRect/>
          </a:stretch>
        </p:blipFill>
        <p:spPr>
          <a:xfrm>
            <a:off x="6280785" y="2586990"/>
            <a:ext cx="5756910" cy="34143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latin typeface="Calibri" panose="020F0502020204030204" charset="0"/>
                <a:ea typeface="黑体" panose="02010609060101010101" pitchFamily="49" charset="-122"/>
                <a:cs typeface="Calibri" panose="020F0502020204030204" charset="0"/>
                <a:sym typeface="+mn-ea"/>
              </a:rPr>
              <a:t>Parameter Learning</a:t>
            </a:r>
            <a:endParaRPr dirty="0">
              <a:latin typeface="Calibri" panose="020F0502020204030204" charset="0"/>
              <a:ea typeface="黑体" panose="02010609060101010101" pitchFamily="49" charset="-122"/>
              <a:cs typeface="Calibri" panose="020F0502020204030204" charset="0"/>
              <a:sym typeface="+mn-ea"/>
            </a:endParaRPr>
          </a:p>
        </p:txBody>
      </p:sp>
      <p:sp>
        <p:nvSpPr>
          <p:cNvPr id="3" name="文本框 2"/>
          <p:cNvSpPr txBox="1"/>
          <p:nvPr/>
        </p:nvSpPr>
        <p:spPr>
          <a:xfrm>
            <a:off x="524510" y="2400300"/>
            <a:ext cx="11373485" cy="3538220"/>
          </a:xfrm>
          <a:prstGeom prst="rect">
            <a:avLst/>
          </a:prstGeom>
          <a:noFill/>
        </p:spPr>
        <p:txBody>
          <a:bodyPr wrap="square" rtlCol="0" anchor="t">
            <a:spAutoFit/>
          </a:bodyPr>
          <a:p>
            <a:r>
              <a:rPr lang="zh-CN" altLang="en-US" sz="3200" b="1">
                <a:latin typeface="幼圆" panose="02010509060101010101" charset="-122"/>
                <a:ea typeface="幼圆" panose="02010509060101010101" charset="-122"/>
                <a:cs typeface="幼圆" panose="02010509060101010101" charset="-122"/>
              </a:rPr>
              <a:t>最优化方法</a:t>
            </a:r>
            <a:r>
              <a:rPr lang="en-US" altLang="zh-CN" sz="3200" b="1">
                <a:latin typeface="幼圆" panose="02010509060101010101" charset="-122"/>
                <a:ea typeface="幼圆" panose="02010509060101010101" charset="-122"/>
                <a:cs typeface="幼圆" panose="02010509060101010101" charset="-122"/>
              </a:rPr>
              <a:t>:</a:t>
            </a:r>
            <a:endParaRPr lang="en-US" altLang="zh-CN"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r>
              <a:rPr lang="zh-CN" altLang="en-US" sz="3200" b="1">
                <a:latin typeface="幼圆" panose="02010509060101010101" charset="-122"/>
                <a:ea typeface="幼圆" panose="02010509060101010101" charset="-122"/>
                <a:cs typeface="幼圆" panose="02010509060101010101" charset="-122"/>
              </a:rPr>
              <a:t>1. 梯度下降法（Gradient Descent）</a:t>
            </a:r>
            <a:endParaRPr lang="zh-CN" altLang="en-US" sz="3200" b="1">
              <a:latin typeface="幼圆" panose="02010509060101010101" charset="-122"/>
              <a:ea typeface="幼圆" panose="02010509060101010101" charset="-122"/>
              <a:cs typeface="幼圆" panose="02010509060101010101" charset="-122"/>
            </a:endParaRPr>
          </a:p>
          <a:p>
            <a:r>
              <a:rPr lang="zh-CN" altLang="en-US" sz="3200" b="1">
                <a:latin typeface="幼圆" panose="02010509060101010101" charset="-122"/>
                <a:ea typeface="幼圆" panose="02010509060101010101" charset="-122"/>
                <a:cs typeface="幼圆" panose="02010509060101010101" charset="-122"/>
              </a:rPr>
              <a:t>2. 牛顿法和拟牛顿法（Newton's method &amp; Quasi-Newton Methods）BFGS算法(BFGS algorithm)，是一种逆秩2拟牛顿法(Quasi-Newton Methods)。</a:t>
            </a:r>
            <a:endParaRPr lang="zh-CN" altLang="en-US" sz="3200" b="1">
              <a:latin typeface="幼圆" panose="02010509060101010101" charset="-122"/>
              <a:ea typeface="幼圆" panose="02010509060101010101" charset="-122"/>
              <a:cs typeface="幼圆" panose="02010509060101010101" charset="-122"/>
            </a:endParaRPr>
          </a:p>
          <a:p>
            <a:r>
              <a:rPr lang="zh-CN" altLang="en-US" sz="3200" b="1">
                <a:latin typeface="幼圆" panose="02010509060101010101" charset="-122"/>
                <a:ea typeface="幼圆" panose="02010509060101010101" charset="-122"/>
                <a:cs typeface="幼圆" panose="02010509060101010101" charset="-122"/>
                <a:sym typeface="+mn-ea"/>
              </a:rPr>
              <a:t>3. 共轭梯度法（Conjugate Gradient）</a:t>
            </a:r>
            <a:endParaRPr lang="zh-CN" altLang="en-US" sz="3200" b="1">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latin typeface="Calibri" panose="020F0502020204030204" charset="0"/>
                <a:ea typeface="黑体" panose="02010609060101010101" pitchFamily="49" charset="-122"/>
                <a:cs typeface="Calibri" panose="020F0502020204030204" charset="0"/>
                <a:sym typeface="+mn-ea"/>
              </a:rPr>
              <a:t>Parameter Learning</a:t>
            </a:r>
            <a:endParaRPr dirty="0">
              <a:latin typeface="Calibri" panose="020F0502020204030204" charset="0"/>
              <a:ea typeface="黑体" panose="02010609060101010101" pitchFamily="49" charset="-122"/>
              <a:cs typeface="Calibri" panose="020F0502020204030204" charset="0"/>
              <a:sym typeface="+mn-ea"/>
            </a:endParaRPr>
          </a:p>
        </p:txBody>
      </p:sp>
      <p:sp>
        <p:nvSpPr>
          <p:cNvPr id="3" name="文本框 2"/>
          <p:cNvSpPr txBox="1"/>
          <p:nvPr/>
        </p:nvSpPr>
        <p:spPr>
          <a:xfrm>
            <a:off x="524510" y="2400300"/>
            <a:ext cx="11373485" cy="4030980"/>
          </a:xfrm>
          <a:prstGeom prst="rect">
            <a:avLst/>
          </a:prstGeom>
          <a:noFill/>
        </p:spPr>
        <p:txBody>
          <a:bodyPr wrap="square" rtlCol="0" anchor="t">
            <a:spAutoFit/>
          </a:bodyPr>
          <a:p>
            <a:r>
              <a:rPr sz="3200" b="1">
                <a:latin typeface="幼圆" panose="02010509060101010101" charset="-122"/>
                <a:ea typeface="幼圆" panose="02010509060101010101" charset="-122"/>
                <a:cs typeface="幼圆" panose="02010509060101010101" charset="-122"/>
              </a:rPr>
              <a:t>4. 启发式优化方法</a:t>
            </a:r>
            <a:endParaRPr sz="3200" b="1">
              <a:latin typeface="幼圆" panose="02010509060101010101" charset="-122"/>
              <a:ea typeface="幼圆" panose="02010509060101010101" charset="-122"/>
              <a:cs typeface="幼圆" panose="02010509060101010101" charset="-122"/>
            </a:endParaRPr>
          </a:p>
          <a:p>
            <a:r>
              <a:rPr sz="3200" b="1">
                <a:latin typeface="幼圆" panose="02010509060101010101" charset="-122"/>
                <a:ea typeface="幼圆" panose="02010509060101010101" charset="-122"/>
                <a:cs typeface="幼圆" panose="02010509060101010101" charset="-122"/>
              </a:rPr>
              <a:t>　　启发式方法指人在解决问题时所采取的一种根据经验规则进行发现的方法。其特点是在解决问题时,利用过去的经验,选择已经行之有效的方法，而不是系统地、以确定的步骤去寻求答案。</a:t>
            </a:r>
            <a:endParaRPr sz="3200" b="1">
              <a:latin typeface="幼圆" panose="02010509060101010101" charset="-122"/>
              <a:ea typeface="幼圆" panose="02010509060101010101" charset="-122"/>
              <a:cs typeface="幼圆" panose="02010509060101010101" charset="-122"/>
            </a:endParaRPr>
          </a:p>
          <a:p>
            <a:r>
              <a:rPr sz="3200" b="1">
                <a:latin typeface="幼圆" panose="02010509060101010101" charset="-122"/>
                <a:ea typeface="幼圆" panose="02010509060101010101" charset="-122"/>
                <a:cs typeface="幼圆" panose="02010509060101010101" charset="-122"/>
              </a:rPr>
              <a:t>模拟退火方法、遗传算法、蚁群算法</a:t>
            </a:r>
            <a:r>
              <a:rPr lang="zh-CN" sz="3200" b="1">
                <a:latin typeface="幼圆" panose="02010509060101010101" charset="-122"/>
                <a:ea typeface="幼圆" panose="02010509060101010101" charset="-122"/>
                <a:cs typeface="幼圆" panose="02010509060101010101" charset="-122"/>
              </a:rPr>
              <a:t>、</a:t>
            </a:r>
            <a:r>
              <a:rPr sz="3200" b="1">
                <a:latin typeface="幼圆" panose="02010509060101010101" charset="-122"/>
                <a:ea typeface="幼圆" panose="02010509060101010101" charset="-122"/>
                <a:cs typeface="幼圆" panose="02010509060101010101" charset="-122"/>
              </a:rPr>
              <a:t>粒子群算法等。</a:t>
            </a:r>
            <a:endParaRPr sz="3200" b="1">
              <a:latin typeface="幼圆" panose="02010509060101010101" charset="-122"/>
              <a:ea typeface="幼圆" panose="02010509060101010101" charset="-122"/>
              <a:cs typeface="幼圆" panose="02010509060101010101" charset="-122"/>
            </a:endParaRPr>
          </a:p>
          <a:p>
            <a:endParaRPr sz="3200" b="1">
              <a:latin typeface="幼圆" panose="02010509060101010101" charset="-122"/>
              <a:ea typeface="幼圆" panose="02010509060101010101" charset="-122"/>
              <a:cs typeface="幼圆" panose="02010509060101010101" charset="-122"/>
            </a:endParaRPr>
          </a:p>
          <a:p>
            <a:r>
              <a:rPr sz="3200" b="1">
                <a:latin typeface="幼圆" panose="02010509060101010101" charset="-122"/>
                <a:ea typeface="幼圆" panose="02010509060101010101" charset="-122"/>
                <a:cs typeface="幼圆" panose="02010509060101010101" charset="-122"/>
              </a:rPr>
              <a:t>5. 拉格朗日乘数法</a:t>
            </a:r>
            <a:endParaRPr sz="3200" b="1">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dirty="0">
                <a:latin typeface="Calibri" panose="020F0502020204030204" charset="0"/>
                <a:ea typeface="黑体" panose="02010609060101010101" pitchFamily="49" charset="-122"/>
                <a:cs typeface="Calibri" panose="020F0502020204030204" charset="0"/>
                <a:sym typeface="+mn-ea"/>
              </a:rPr>
              <a:t>Pros and Cons</a:t>
            </a:r>
            <a:endParaRPr dirty="0">
              <a:latin typeface="Calibri" panose="020F0502020204030204" charset="0"/>
              <a:ea typeface="黑体" panose="02010609060101010101" pitchFamily="49" charset="-122"/>
              <a:cs typeface="Calibri" panose="020F0502020204030204" charset="0"/>
              <a:sym typeface="+mn-ea"/>
            </a:endParaRPr>
          </a:p>
        </p:txBody>
      </p:sp>
      <p:sp>
        <p:nvSpPr>
          <p:cNvPr id="3" name="文本框 2"/>
          <p:cNvSpPr txBox="1"/>
          <p:nvPr/>
        </p:nvSpPr>
        <p:spPr>
          <a:xfrm>
            <a:off x="524510" y="2186305"/>
            <a:ext cx="9115425" cy="4523105"/>
          </a:xfrm>
          <a:prstGeom prst="rect">
            <a:avLst/>
          </a:prstGeom>
          <a:noFill/>
        </p:spPr>
        <p:txBody>
          <a:bodyPr wrap="square" rtlCol="0" anchor="t">
            <a:spAutoFit/>
          </a:bodyPr>
          <a:p>
            <a:r>
              <a:rPr sz="3200" b="1">
                <a:latin typeface="幼圆" panose="02010509060101010101" charset="-122"/>
                <a:ea typeface="幼圆" panose="02010509060101010101" charset="-122"/>
                <a:cs typeface="幼圆" panose="02010509060101010101" charset="-122"/>
              </a:rPr>
              <a:t>GPR</a:t>
            </a:r>
            <a:r>
              <a:rPr lang="zh-CN" sz="3200" b="1">
                <a:latin typeface="幼圆" panose="02010509060101010101" charset="-122"/>
                <a:ea typeface="幼圆" panose="02010509060101010101" charset="-122"/>
                <a:cs typeface="幼圆" panose="02010509060101010101" charset="-122"/>
              </a:rPr>
              <a:t>：</a:t>
            </a:r>
            <a:r>
              <a:rPr lang="zh-CN" altLang="en-US" sz="3200" b="1">
                <a:latin typeface="幼圆" panose="02010509060101010101" charset="-122"/>
                <a:ea typeface="幼圆" panose="02010509060101010101" charset="-122"/>
                <a:cs typeface="幼圆" panose="02010509060101010101" charset="-122"/>
                <a:sym typeface="+mn-ea"/>
              </a:rPr>
              <a:t>训练用到所有的样本特征，</a:t>
            </a:r>
            <a:r>
              <a:rPr lang="zh-CN" sz="3200" b="1">
                <a:latin typeface="幼圆" panose="02010509060101010101" charset="-122"/>
                <a:ea typeface="幼圆" panose="02010509060101010101" charset="-122"/>
                <a:cs typeface="幼圆" panose="02010509060101010101" charset="-122"/>
              </a:rPr>
              <a:t>适合</a:t>
            </a:r>
            <a:r>
              <a:rPr sz="3200" b="1">
                <a:latin typeface="幼圆" panose="02010509060101010101" charset="-122"/>
                <a:ea typeface="幼圆" panose="02010509060101010101" charset="-122"/>
                <a:cs typeface="幼圆" panose="02010509060101010101" charset="-122"/>
              </a:rPr>
              <a:t>小样本</a:t>
            </a:r>
            <a:endParaRPr sz="3200" b="1">
              <a:latin typeface="幼圆" panose="02010509060101010101" charset="-122"/>
              <a:ea typeface="幼圆" panose="02010509060101010101" charset="-122"/>
              <a:cs typeface="幼圆" panose="02010509060101010101" charset="-122"/>
            </a:endParaRPr>
          </a:p>
          <a:p>
            <a:endParaRPr sz="3200" b="1">
              <a:latin typeface="幼圆" panose="02010509060101010101" charset="-122"/>
              <a:ea typeface="幼圆" panose="02010509060101010101" charset="-122"/>
              <a:cs typeface="幼圆" panose="02010509060101010101" charset="-122"/>
            </a:endParaRPr>
          </a:p>
          <a:p>
            <a:r>
              <a:rPr lang="zh-CN" sz="3200" b="1">
                <a:latin typeface="幼圆" panose="02010509060101010101" charset="-122"/>
                <a:ea typeface="幼圆" panose="02010509060101010101" charset="-122"/>
                <a:cs typeface="幼圆" panose="02010509060101010101" charset="-122"/>
              </a:rPr>
              <a:t>模型复杂度：</a:t>
            </a:r>
            <a:r>
              <a:rPr lang="en-US" altLang="zh-CN" sz="3200" b="1">
                <a:latin typeface="幼圆" panose="02010509060101010101" charset="-122"/>
                <a:ea typeface="幼圆" panose="02010509060101010101" charset="-122"/>
                <a:cs typeface="幼圆" panose="02010509060101010101" charset="-122"/>
              </a:rPr>
              <a:t>O(N^3)</a:t>
            </a:r>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r>
              <a:rPr lang="zh-CN" altLang="en-US" sz="3200" b="1">
                <a:latin typeface="幼圆" panose="02010509060101010101" charset="-122"/>
                <a:ea typeface="幼圆" panose="02010509060101010101" charset="-122"/>
                <a:cs typeface="幼圆" panose="02010509060101010101" charset="-122"/>
              </a:rPr>
              <a:t>核函数：Combination of </a:t>
            </a:r>
            <a:r>
              <a:rPr lang="en-US" altLang="zh-CN" sz="3200" b="1">
                <a:latin typeface="幼圆" panose="02010509060101010101" charset="-122"/>
                <a:ea typeface="幼圆" panose="02010509060101010101" charset="-122"/>
                <a:cs typeface="幼圆" panose="02010509060101010101" charset="-122"/>
              </a:rPr>
              <a:t>Kernel</a:t>
            </a:r>
            <a:r>
              <a:rPr lang="zh-CN" altLang="en-US" sz="3200" b="1">
                <a:latin typeface="幼圆" panose="02010509060101010101" charset="-122"/>
                <a:ea typeface="幼圆" panose="02010509060101010101" charset="-122"/>
                <a:cs typeface="幼圆" panose="02010509060101010101" charset="-122"/>
              </a:rPr>
              <a:t> Functions</a:t>
            </a:r>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r>
              <a:rPr lang="zh-CN" sz="3200" dirty="0">
                <a:latin typeface="Calibri" panose="020F0502020204030204" charset="0"/>
                <a:ea typeface="黑体" panose="02010609060101010101" pitchFamily="49" charset="-122"/>
                <a:cs typeface="Calibri" panose="020F0502020204030204" charset="0"/>
                <a:sym typeface="+mn-ea"/>
              </a:rPr>
              <a:t>参数：</a:t>
            </a:r>
            <a:r>
              <a:rPr lang="zh-CN" altLang="en-US" sz="3200" b="1">
                <a:latin typeface="幼圆" panose="02010509060101010101" charset="-122"/>
                <a:ea typeface="幼圆" panose="02010509060101010101" charset="-122"/>
                <a:cs typeface="幼圆" panose="02010509060101010101" charset="-122"/>
              </a:rPr>
              <a:t>学到的参数是什么？</a:t>
            </a:r>
            <a:r>
              <a:rPr lang="en-US" altLang="zh-CN" sz="3200" b="1">
                <a:latin typeface="幼圆" panose="02010509060101010101" charset="-122"/>
                <a:ea typeface="幼圆" panose="02010509060101010101" charset="-122"/>
                <a:cs typeface="幼圆" panose="02010509060101010101" charset="-122"/>
              </a:rPr>
              <a:t>kernel</a:t>
            </a:r>
            <a:r>
              <a:rPr lang="zh-CN" altLang="en-US" sz="3200" b="1">
                <a:latin typeface="幼圆" panose="02010509060101010101" charset="-122"/>
                <a:ea typeface="幼圆" panose="02010509060101010101" charset="-122"/>
                <a:cs typeface="幼圆" panose="02010509060101010101" charset="-122"/>
              </a:rPr>
              <a:t>里的参数</a:t>
            </a:r>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r>
              <a:rPr lang="zh-CN" altLang="en-US" sz="3200" b="1">
                <a:latin typeface="幼圆" panose="02010509060101010101" charset="-122"/>
                <a:ea typeface="幼圆" panose="02010509060101010101" charset="-122"/>
                <a:cs typeface="幼圆" panose="02010509060101010101" charset="-122"/>
                <a:sym typeface="+mn-ea"/>
              </a:rPr>
              <a:t>介绍：内容少</a:t>
            </a:r>
            <a:endParaRPr lang="zh-CN" altLang="en-US" sz="3200" b="1">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0260" y="400685"/>
            <a:ext cx="11060430" cy="1352550"/>
          </a:xfrm>
        </p:spPr>
        <p:txBody>
          <a:bodyPr/>
          <a:lstStyle/>
          <a:p>
            <a:pPr algn="ctr"/>
            <a:r>
              <a:rPr lang="en-US" dirty="0">
                <a:latin typeface="Calibri" panose="020F0502020204030204" charset="0"/>
                <a:cs typeface="Calibri" panose="020F0502020204030204" charset="0"/>
              </a:rPr>
              <a:t>Fused fEeature Gaussian prOcess Regression </a:t>
            </a:r>
            <a:r>
              <a:rPr lang="zh-CN" altLang="en-US" dirty="0">
                <a:latin typeface="Calibri" panose="020F0502020204030204" charset="0"/>
                <a:cs typeface="Calibri" panose="020F0502020204030204" charset="0"/>
              </a:rPr>
              <a:t>（</a:t>
            </a:r>
            <a:r>
              <a:rPr lang="en-US" dirty="0">
                <a:latin typeface="Calibri" panose="020F0502020204030204" charset="0"/>
                <a:cs typeface="Calibri" panose="020F0502020204030204" charset="0"/>
                <a:sym typeface="+mn-ea"/>
              </a:rPr>
              <a:t>FEGOR</a:t>
            </a:r>
            <a:r>
              <a:rPr lang="zh-CN" altLang="en-US" dirty="0">
                <a:latin typeface="Calibri" panose="020F0502020204030204" charset="0"/>
                <a:cs typeface="Calibri" panose="020F0502020204030204" charset="0"/>
              </a:rPr>
              <a:t>）</a:t>
            </a:r>
            <a:endParaRPr lang="zh-CN" altLang="en-US" dirty="0">
              <a:latin typeface="Calibri" panose="020F0502020204030204" charset="0"/>
              <a:cs typeface="Calibri" panose="020F0502020204030204" charset="0"/>
            </a:endParaRPr>
          </a:p>
        </p:txBody>
      </p:sp>
      <p:pic>
        <p:nvPicPr>
          <p:cNvPr id="6" name="图片 5"/>
          <p:cNvPicPr>
            <a:picLocks noChangeAspect="1"/>
          </p:cNvPicPr>
          <p:nvPr/>
        </p:nvPicPr>
        <p:blipFill>
          <a:blip r:embed="rId1"/>
          <a:stretch>
            <a:fillRect/>
          </a:stretch>
        </p:blipFill>
        <p:spPr>
          <a:xfrm>
            <a:off x="1034415" y="2312670"/>
            <a:ext cx="10123170" cy="3829050"/>
          </a:xfrm>
          <a:prstGeom prst="rect">
            <a:avLst/>
          </a:prstGeom>
        </p:spPr>
      </p:pic>
      <p:sp>
        <p:nvSpPr>
          <p:cNvPr id="8" name="标题 1"/>
          <p:cNvSpPr>
            <a:spLocks noGrp="1"/>
          </p:cNvSpPr>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zh-CN" altLang="en-US" dirty="0">
              <a:latin typeface="Calibri" panose="020F0502020204030204" charset="0"/>
              <a:ea typeface="黑体" panose="02010609060101010101" pitchFamily="49" charset="-122"/>
              <a:cs typeface="Calibri" panose="020F05020202040302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zh-CN" altLang="en-US" dirty="0">
              <a:latin typeface="Calibri" panose="020F0502020204030204" charset="0"/>
              <a:ea typeface="黑体" panose="02010609060101010101" pitchFamily="49" charset="-122"/>
              <a:cs typeface="Calibri" panose="020F0502020204030204" charset="0"/>
              <a:sym typeface="+mn-ea"/>
            </a:endParaRPr>
          </a:p>
        </p:txBody>
      </p:sp>
      <p:pic>
        <p:nvPicPr>
          <p:cNvPr id="10" name="图片 9"/>
          <p:cNvPicPr>
            <a:picLocks noChangeAspect="1"/>
          </p:cNvPicPr>
          <p:nvPr/>
        </p:nvPicPr>
        <p:blipFill>
          <a:blip r:embed="rId1"/>
          <a:stretch>
            <a:fillRect/>
          </a:stretch>
        </p:blipFill>
        <p:spPr>
          <a:xfrm>
            <a:off x="2995295" y="1997075"/>
            <a:ext cx="5601335" cy="4843145"/>
          </a:xfrm>
          <a:prstGeom prst="rect">
            <a:avLst/>
          </a:prstGeom>
        </p:spPr>
      </p:pic>
      <p:sp>
        <p:nvSpPr>
          <p:cNvPr id="4" name="标题 3"/>
          <p:cNvSpPr>
            <a:spLocks noGrp="1"/>
          </p:cNvSpPr>
          <p:nvPr>
            <p:ph type="title"/>
          </p:nvPr>
        </p:nvSpPr>
        <p:spPr>
          <a:xfrm>
            <a:off x="382905" y="553720"/>
            <a:ext cx="11762105" cy="970280"/>
          </a:xfrm>
        </p:spPr>
        <p:txBody>
          <a:bodyPr/>
          <a:p>
            <a:pPr algn="ctr"/>
            <a:r>
              <a:rPr lang="en-US" dirty="0">
                <a:latin typeface="Calibri" panose="020F0502020204030204" charset="0"/>
                <a:ea typeface="黑体" panose="02010609060101010101" pitchFamily="49" charset="-122"/>
                <a:cs typeface="Calibri" panose="020F0502020204030204" charset="0"/>
                <a:sym typeface="+mn-ea"/>
              </a:rPr>
              <a:t>What is Gaussian Process Regression Model?</a:t>
            </a:r>
            <a:br>
              <a:rPr lang="en-US" dirty="0">
                <a:latin typeface="Calibri" panose="020F0502020204030204" charset="0"/>
                <a:ea typeface="黑体" panose="02010609060101010101" pitchFamily="49" charset="-122"/>
                <a:cs typeface="Calibri" panose="020F0502020204030204" charset="0"/>
                <a:sym typeface="+mn-ea"/>
              </a:rPr>
            </a:br>
            <a:r>
              <a:rPr lang="zh-CN" altLang="en-US" dirty="0">
                <a:latin typeface="Calibri" panose="020F0502020204030204" charset="0"/>
                <a:ea typeface="黑体" panose="02010609060101010101" pitchFamily="49" charset="-122"/>
                <a:cs typeface="Calibri" panose="020F0502020204030204" charset="0"/>
                <a:sym typeface="+mn-ea"/>
              </a:rPr>
              <a:t>（</a:t>
            </a:r>
            <a:r>
              <a:rPr lang="en-US" altLang="zh-CN" dirty="0">
                <a:latin typeface="Calibri" panose="020F0502020204030204" charset="0"/>
                <a:ea typeface="黑体" panose="02010609060101010101" pitchFamily="49" charset="-122"/>
                <a:cs typeface="Calibri" panose="020F0502020204030204" charset="0"/>
                <a:sym typeface="+mn-ea"/>
              </a:rPr>
              <a:t>GPR</a:t>
            </a:r>
            <a:r>
              <a:rPr lang="zh-CN" altLang="en-US" dirty="0">
                <a:latin typeface="Calibri" panose="020F0502020204030204" charset="0"/>
                <a:ea typeface="黑体" panose="02010609060101010101" pitchFamily="49" charset="-122"/>
                <a:cs typeface="Calibri" panose="020F0502020204030204" charset="0"/>
                <a:sym typeface="+mn-ea"/>
              </a:rPr>
              <a:t>）</a:t>
            </a:r>
            <a:endParaRPr lang="zh-CN" altLang="en-US" dirty="0">
              <a:latin typeface="Calibri" panose="020F0502020204030204" charset="0"/>
              <a:ea typeface="黑体" panose="02010609060101010101" pitchFamily="49" charset="-122"/>
              <a:cs typeface="Calibri" panose="020F05020202040302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160" y="2437765"/>
            <a:ext cx="6282055" cy="3902075"/>
          </a:xfrm>
          <a:prstGeom prst="rect">
            <a:avLst/>
          </a:prstGeom>
        </p:spPr>
      </p:pic>
      <p:pic>
        <p:nvPicPr>
          <p:cNvPr id="4" name="图片 3"/>
          <p:cNvPicPr>
            <a:picLocks noChangeAspect="1"/>
          </p:cNvPicPr>
          <p:nvPr/>
        </p:nvPicPr>
        <p:blipFill>
          <a:blip r:embed="rId2"/>
          <a:stretch>
            <a:fillRect/>
          </a:stretch>
        </p:blipFill>
        <p:spPr>
          <a:xfrm>
            <a:off x="6490335" y="2398395"/>
            <a:ext cx="5507355" cy="3947795"/>
          </a:xfrm>
          <a:prstGeom prst="rect">
            <a:avLst/>
          </a:prstGeom>
        </p:spPr>
      </p:pic>
      <p:sp>
        <p:nvSpPr>
          <p:cNvPr id="6" name="标题 5"/>
          <p:cNvSpPr>
            <a:spLocks noGrp="1"/>
          </p:cNvSpPr>
          <p:nvPr>
            <p:ph type="title"/>
          </p:nvPr>
        </p:nvSpPr>
        <p:spPr>
          <a:xfrm>
            <a:off x="382905" y="553720"/>
            <a:ext cx="11762105" cy="970280"/>
          </a:xfrm>
        </p:spPr>
        <p:txBody>
          <a:bodyPr/>
          <a:p>
            <a:pPr algn="ctr"/>
            <a:r>
              <a:rPr lang="en-US" dirty="0">
                <a:latin typeface="Calibri" panose="020F0502020204030204" charset="0"/>
                <a:ea typeface="黑体" panose="02010609060101010101" pitchFamily="49" charset="-122"/>
                <a:cs typeface="Calibri" panose="020F0502020204030204" charset="0"/>
                <a:sym typeface="+mn-ea"/>
              </a:rPr>
              <a:t>What is Gaussian Process Regression Model?</a:t>
            </a:r>
            <a:br>
              <a:rPr lang="en-US" dirty="0">
                <a:latin typeface="Calibri" panose="020F0502020204030204" charset="0"/>
                <a:ea typeface="黑体" panose="02010609060101010101" pitchFamily="49" charset="-122"/>
                <a:cs typeface="Calibri" panose="020F0502020204030204" charset="0"/>
                <a:sym typeface="+mn-ea"/>
              </a:rPr>
            </a:br>
            <a:r>
              <a:rPr lang="zh-CN" altLang="en-US" dirty="0">
                <a:latin typeface="Calibri" panose="020F0502020204030204" charset="0"/>
                <a:ea typeface="黑体" panose="02010609060101010101" pitchFamily="49" charset="-122"/>
                <a:cs typeface="Calibri" panose="020F0502020204030204" charset="0"/>
                <a:sym typeface="+mn-ea"/>
              </a:rPr>
              <a:t>（</a:t>
            </a:r>
            <a:r>
              <a:rPr lang="en-US" altLang="zh-CN" dirty="0">
                <a:latin typeface="Calibri" panose="020F0502020204030204" charset="0"/>
                <a:ea typeface="黑体" panose="02010609060101010101" pitchFamily="49" charset="-122"/>
                <a:cs typeface="Calibri" panose="020F0502020204030204" charset="0"/>
                <a:sym typeface="+mn-ea"/>
              </a:rPr>
              <a:t>GPR</a:t>
            </a:r>
            <a:r>
              <a:rPr lang="zh-CN" altLang="en-US" dirty="0">
                <a:latin typeface="Calibri" panose="020F0502020204030204" charset="0"/>
                <a:ea typeface="黑体" panose="02010609060101010101" pitchFamily="49" charset="-122"/>
                <a:cs typeface="Calibri" panose="020F0502020204030204" charset="0"/>
                <a:sym typeface="+mn-ea"/>
              </a:rPr>
              <a:t>）</a:t>
            </a:r>
            <a:endParaRPr lang="zh-CN" altLang="en-US" dirty="0">
              <a:latin typeface="Calibri" panose="020F0502020204030204" charset="0"/>
              <a:ea typeface="黑体" panose="02010609060101010101" pitchFamily="49" charset="-122"/>
              <a:cs typeface="Calibri" panose="020F05020202040302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2905" y="553720"/>
            <a:ext cx="11762105" cy="970280"/>
          </a:xfrm>
        </p:spPr>
        <p:txBody>
          <a:bodyPr/>
          <a:lstStyle/>
          <a:p>
            <a:pPr algn="ctr"/>
            <a:r>
              <a:rPr lang="en-US" dirty="0">
                <a:latin typeface="Calibri" panose="020F0502020204030204" charset="0"/>
                <a:ea typeface="黑体" panose="02010609060101010101" pitchFamily="49" charset="-122"/>
                <a:cs typeface="Calibri" panose="020F0502020204030204" charset="0"/>
                <a:sym typeface="+mn-ea"/>
              </a:rPr>
              <a:t>What is Gaussian Process Regression Model?</a:t>
            </a:r>
            <a:br>
              <a:rPr lang="en-US" dirty="0">
                <a:latin typeface="Calibri" panose="020F0502020204030204" charset="0"/>
                <a:ea typeface="黑体" panose="02010609060101010101" pitchFamily="49" charset="-122"/>
                <a:cs typeface="Calibri" panose="020F0502020204030204" charset="0"/>
                <a:sym typeface="+mn-ea"/>
              </a:rPr>
            </a:br>
            <a:r>
              <a:rPr lang="zh-CN" altLang="en-US" dirty="0">
                <a:latin typeface="Calibri" panose="020F0502020204030204" charset="0"/>
                <a:ea typeface="黑体" panose="02010609060101010101" pitchFamily="49" charset="-122"/>
                <a:cs typeface="Calibri" panose="020F0502020204030204" charset="0"/>
                <a:sym typeface="+mn-ea"/>
              </a:rPr>
              <a:t>（</a:t>
            </a:r>
            <a:r>
              <a:rPr lang="en-US" altLang="zh-CN" dirty="0">
                <a:latin typeface="Calibri" panose="020F0502020204030204" charset="0"/>
                <a:ea typeface="黑体" panose="02010609060101010101" pitchFamily="49" charset="-122"/>
                <a:cs typeface="Calibri" panose="020F0502020204030204" charset="0"/>
                <a:sym typeface="+mn-ea"/>
              </a:rPr>
              <a:t>GPR</a:t>
            </a:r>
            <a:r>
              <a:rPr lang="zh-CN" altLang="en-US" dirty="0">
                <a:latin typeface="Calibri" panose="020F0502020204030204" charset="0"/>
                <a:ea typeface="黑体" panose="02010609060101010101" pitchFamily="49" charset="-122"/>
                <a:cs typeface="Calibri" panose="020F0502020204030204" charset="0"/>
                <a:sym typeface="+mn-ea"/>
              </a:rPr>
              <a:t>）</a:t>
            </a:r>
            <a:endParaRPr lang="zh-CN" altLang="en-US" dirty="0">
              <a:latin typeface="Calibri" panose="020F0502020204030204" charset="0"/>
              <a:ea typeface="黑体" panose="02010609060101010101" pitchFamily="49" charset="-122"/>
              <a:cs typeface="Calibri" panose="020F0502020204030204" charset="0"/>
              <a:sym typeface="+mn-ea"/>
            </a:endParaRPr>
          </a:p>
        </p:txBody>
      </p:sp>
      <p:pic>
        <p:nvPicPr>
          <p:cNvPr id="5" name="图片 4"/>
          <p:cNvPicPr>
            <a:picLocks noChangeAspect="1"/>
          </p:cNvPicPr>
          <p:nvPr/>
        </p:nvPicPr>
        <p:blipFill>
          <a:blip r:embed="rId1"/>
          <a:stretch>
            <a:fillRect/>
          </a:stretch>
        </p:blipFill>
        <p:spPr>
          <a:xfrm>
            <a:off x="382905" y="2171065"/>
            <a:ext cx="5561965" cy="4640580"/>
          </a:xfrm>
          <a:prstGeom prst="rect">
            <a:avLst/>
          </a:prstGeom>
        </p:spPr>
      </p:pic>
      <p:pic>
        <p:nvPicPr>
          <p:cNvPr id="7" name="图片 6"/>
          <p:cNvPicPr>
            <a:picLocks noChangeAspect="1"/>
          </p:cNvPicPr>
          <p:nvPr/>
        </p:nvPicPr>
        <p:blipFill>
          <a:blip r:embed="rId2"/>
          <a:stretch>
            <a:fillRect/>
          </a:stretch>
        </p:blipFill>
        <p:spPr>
          <a:xfrm>
            <a:off x="6279515" y="2171700"/>
            <a:ext cx="5014595" cy="46399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latin typeface="Calibri" panose="020F0502020204030204" charset="0"/>
                <a:ea typeface="黑体" panose="02010609060101010101" pitchFamily="49" charset="-122"/>
                <a:cs typeface="Calibri" panose="020F0502020204030204" charset="0"/>
                <a:sym typeface="+mn-ea"/>
              </a:rPr>
              <a:t>1.Why </a:t>
            </a:r>
            <a:r>
              <a:rPr lang="en-US" dirty="0">
                <a:latin typeface="Calibri" panose="020F0502020204030204" charset="0"/>
                <a:cs typeface="Calibri" panose="020F0502020204030204" charset="0"/>
                <a:sym typeface="+mn-ea"/>
              </a:rPr>
              <a:t>FEGOR</a:t>
            </a:r>
            <a:r>
              <a:rPr lang="zh-CN" altLang="en-US" dirty="0">
                <a:latin typeface="Calibri" panose="020F0502020204030204" charset="0"/>
                <a:ea typeface="黑体" panose="02010609060101010101" pitchFamily="49" charset="-122"/>
                <a:cs typeface="Calibri" panose="020F0502020204030204" charset="0"/>
                <a:sym typeface="+mn-ea"/>
              </a:rPr>
              <a:t>？</a:t>
            </a:r>
            <a:endParaRPr lang="zh-CN" altLang="en-US" dirty="0">
              <a:latin typeface="Calibri" panose="020F0502020204030204" charset="0"/>
              <a:ea typeface="黑体" panose="02010609060101010101" pitchFamily="49" charset="-122"/>
              <a:cs typeface="Calibri" panose="020F0502020204030204" charset="0"/>
              <a:sym typeface="+mn-ea"/>
            </a:endParaRPr>
          </a:p>
        </p:txBody>
      </p:sp>
      <p:pic>
        <p:nvPicPr>
          <p:cNvPr id="4" name="图片 3"/>
          <p:cNvPicPr>
            <a:picLocks noChangeAspect="1"/>
          </p:cNvPicPr>
          <p:nvPr/>
        </p:nvPicPr>
        <p:blipFill>
          <a:blip r:embed="rId1"/>
          <a:stretch>
            <a:fillRect/>
          </a:stretch>
        </p:blipFill>
        <p:spPr>
          <a:xfrm>
            <a:off x="3251200" y="2101215"/>
            <a:ext cx="7495540" cy="4485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2905" y="416560"/>
            <a:ext cx="11151870" cy="970280"/>
          </a:xfrm>
        </p:spPr>
        <p:txBody>
          <a:bodyPr/>
          <a:lstStyle/>
          <a:p>
            <a:pPr algn="ctr"/>
            <a:r>
              <a:rPr lang="en-US" dirty="0">
                <a:latin typeface="Calibri" panose="020F0502020204030204" charset="0"/>
                <a:ea typeface="黑体" panose="02010609060101010101" pitchFamily="49" charset="-122"/>
                <a:cs typeface="Calibri" panose="020F0502020204030204" charset="0"/>
                <a:sym typeface="+mn-ea"/>
              </a:rPr>
              <a:t>Why  </a:t>
            </a:r>
            <a:r>
              <a:rPr lang="en-US" dirty="0">
                <a:latin typeface="Calibri" panose="020F0502020204030204" charset="0"/>
                <a:cs typeface="Calibri" panose="020F0502020204030204" charset="0"/>
                <a:sym typeface="+mn-ea"/>
              </a:rPr>
              <a:t>FEGOR</a:t>
            </a:r>
            <a:r>
              <a:rPr lang="zh-CN" altLang="en-US" dirty="0">
                <a:latin typeface="Calibri" panose="020F0502020204030204" charset="0"/>
                <a:ea typeface="黑体" panose="02010609060101010101" pitchFamily="49" charset="-122"/>
                <a:cs typeface="Calibri" panose="020F0502020204030204" charset="0"/>
                <a:sym typeface="+mn-ea"/>
              </a:rPr>
              <a:t> </a:t>
            </a:r>
            <a:r>
              <a:rPr lang="zh-CN" altLang="en-US" dirty="0">
                <a:latin typeface="Calibri" panose="020F0502020204030204" charset="0"/>
                <a:ea typeface="黑体" panose="02010609060101010101" pitchFamily="49" charset="-122"/>
                <a:cs typeface="Calibri" panose="020F0502020204030204" charset="0"/>
                <a:sym typeface="+mn-ea"/>
              </a:rPr>
              <a:t>？</a:t>
            </a:r>
            <a:endParaRPr lang="zh-CN" altLang="en-US" dirty="0">
              <a:latin typeface="Calibri" panose="020F0502020204030204" charset="0"/>
              <a:ea typeface="黑体" panose="02010609060101010101" pitchFamily="49" charset="-122"/>
              <a:cs typeface="Calibri" panose="020F0502020204030204" charset="0"/>
              <a:sym typeface="+mn-ea"/>
            </a:endParaRPr>
          </a:p>
        </p:txBody>
      </p:sp>
      <p:sp>
        <p:nvSpPr>
          <p:cNvPr id="3" name="文本框 2"/>
          <p:cNvSpPr txBox="1"/>
          <p:nvPr/>
        </p:nvSpPr>
        <p:spPr>
          <a:xfrm>
            <a:off x="570230" y="2232025"/>
            <a:ext cx="9115425" cy="5015865"/>
          </a:xfrm>
          <a:prstGeom prst="rect">
            <a:avLst/>
          </a:prstGeom>
          <a:noFill/>
        </p:spPr>
        <p:txBody>
          <a:bodyPr wrap="square" rtlCol="0" anchor="t">
            <a:spAutoFit/>
          </a:bodyPr>
          <a:p>
            <a:r>
              <a:rPr lang="zh-CN" altLang="en-US" sz="3200" b="1">
                <a:latin typeface="幼圆" panose="02010509060101010101" charset="-122"/>
                <a:ea typeface="幼圆" panose="02010509060101010101" charset="-122"/>
                <a:cs typeface="幼圆" panose="02010509060101010101" charset="-122"/>
                <a:sym typeface="+mn-ea"/>
              </a:rPr>
              <a:t>随机过程（</a:t>
            </a:r>
            <a:r>
              <a:rPr lang="en-US" altLang="zh-CN" sz="3200" b="1">
                <a:latin typeface="幼圆" panose="02010509060101010101" charset="-122"/>
                <a:ea typeface="幼圆" panose="02010509060101010101" charset="-122"/>
                <a:cs typeface="幼圆" panose="02010509060101010101" charset="-122"/>
                <a:sym typeface="+mn-ea"/>
              </a:rPr>
              <a:t>S</a:t>
            </a:r>
            <a:r>
              <a:rPr lang="zh-CN" altLang="en-US" sz="3200" b="1">
                <a:latin typeface="幼圆" panose="02010509060101010101" charset="-122"/>
                <a:ea typeface="幼圆" panose="02010509060101010101" charset="-122"/>
                <a:cs typeface="幼圆" panose="02010509060101010101" charset="-122"/>
                <a:sym typeface="+mn-ea"/>
              </a:rPr>
              <a:t>tochastic </a:t>
            </a:r>
            <a:r>
              <a:rPr lang="en-US" altLang="zh-CN" sz="3200" b="1">
                <a:latin typeface="幼圆" panose="02010509060101010101" charset="-122"/>
                <a:ea typeface="幼圆" panose="02010509060101010101" charset="-122"/>
                <a:cs typeface="幼圆" panose="02010509060101010101" charset="-122"/>
                <a:sym typeface="+mn-ea"/>
              </a:rPr>
              <a:t>P</a:t>
            </a:r>
            <a:r>
              <a:rPr lang="zh-CN" altLang="en-US" sz="3200" b="1">
                <a:latin typeface="幼圆" panose="02010509060101010101" charset="-122"/>
                <a:ea typeface="幼圆" panose="02010509060101010101" charset="-122"/>
                <a:cs typeface="幼圆" panose="02010509060101010101" charset="-122"/>
                <a:sym typeface="+mn-ea"/>
              </a:rPr>
              <a:t>rocess）</a:t>
            </a:r>
            <a:endParaRPr lang="zh-CN" altLang="en-US" sz="3200" b="1">
              <a:latin typeface="幼圆" panose="02010509060101010101" charset="-122"/>
              <a:ea typeface="幼圆" panose="02010509060101010101" charset="-122"/>
              <a:cs typeface="幼圆" panose="02010509060101010101" charset="-122"/>
              <a:sym typeface="+mn-ea"/>
            </a:endParaRPr>
          </a:p>
          <a:p>
            <a:endParaRPr lang="zh-CN" altLang="en-US" sz="3200" b="1">
              <a:latin typeface="幼圆" panose="02010509060101010101" charset="-122"/>
              <a:ea typeface="幼圆" panose="02010509060101010101" charset="-122"/>
              <a:cs typeface="幼圆" panose="02010509060101010101" charset="-122"/>
              <a:sym typeface="+mn-ea"/>
            </a:endParaRPr>
          </a:p>
          <a:p>
            <a:r>
              <a:rPr lang="zh-CN" altLang="en-US" sz="3200" b="1">
                <a:latin typeface="幼圆" panose="02010509060101010101" charset="-122"/>
                <a:ea typeface="幼圆" panose="02010509060101010101" charset="-122"/>
                <a:cs typeface="幼圆" panose="02010509060101010101" charset="-122"/>
              </a:rPr>
              <a:t>广义线性回归（Generalized linear regression）</a:t>
            </a:r>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r>
              <a:rPr lang="zh-CN" altLang="en-US" sz="3200" b="1">
                <a:latin typeface="幼圆" panose="02010509060101010101" charset="-122"/>
                <a:ea typeface="幼圆" panose="02010509060101010101" charset="-122"/>
                <a:cs typeface="幼圆" panose="02010509060101010101" charset="-122"/>
              </a:rPr>
              <a:t>支持向量回归（</a:t>
            </a:r>
            <a:r>
              <a:rPr lang="en-US" altLang="zh-CN" sz="3200" b="1">
                <a:latin typeface="幼圆" panose="02010509060101010101" charset="-122"/>
                <a:ea typeface="幼圆" panose="02010509060101010101" charset="-122"/>
                <a:cs typeface="幼圆" panose="02010509060101010101" charset="-122"/>
              </a:rPr>
              <a:t>S</a:t>
            </a:r>
            <a:r>
              <a:rPr lang="zh-CN" altLang="en-US" sz="3200" b="1">
                <a:latin typeface="幼圆" panose="02010509060101010101" charset="-122"/>
                <a:ea typeface="幼圆" panose="02010509060101010101" charset="-122"/>
                <a:cs typeface="幼圆" panose="02010509060101010101" charset="-122"/>
              </a:rPr>
              <a:t>upport </a:t>
            </a:r>
            <a:r>
              <a:rPr lang="en-US" altLang="zh-CN" sz="3200" b="1">
                <a:latin typeface="幼圆" panose="02010509060101010101" charset="-122"/>
                <a:ea typeface="幼圆" panose="02010509060101010101" charset="-122"/>
                <a:cs typeface="幼圆" panose="02010509060101010101" charset="-122"/>
              </a:rPr>
              <a:t>V</a:t>
            </a:r>
            <a:r>
              <a:rPr lang="zh-CN" altLang="en-US" sz="3200" b="1">
                <a:latin typeface="幼圆" panose="02010509060101010101" charset="-122"/>
                <a:ea typeface="幼圆" panose="02010509060101010101" charset="-122"/>
                <a:cs typeface="幼圆" panose="02010509060101010101" charset="-122"/>
              </a:rPr>
              <a:t>ector </a:t>
            </a:r>
            <a:r>
              <a:rPr lang="en-US" altLang="zh-CN" sz="3200" b="1">
                <a:latin typeface="幼圆" panose="02010509060101010101" charset="-122"/>
                <a:ea typeface="幼圆" panose="02010509060101010101" charset="-122"/>
                <a:cs typeface="幼圆" panose="02010509060101010101" charset="-122"/>
              </a:rPr>
              <a:t>R</a:t>
            </a:r>
            <a:r>
              <a:rPr lang="zh-CN" altLang="en-US" sz="3200" b="1">
                <a:latin typeface="幼圆" panose="02010509060101010101" charset="-122"/>
                <a:ea typeface="幼圆" panose="02010509060101010101" charset="-122"/>
                <a:cs typeface="幼圆" panose="02010509060101010101" charset="-122"/>
              </a:rPr>
              <a:t>egression）</a:t>
            </a:r>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r>
              <a:rPr lang="zh-CN" altLang="en-US" sz="3200" b="1">
                <a:latin typeface="幼圆" panose="02010509060101010101" charset="-122"/>
                <a:ea typeface="幼圆" panose="02010509060101010101" charset="-122"/>
                <a:cs typeface="幼圆" panose="02010509060101010101" charset="-122"/>
              </a:rPr>
              <a:t>高斯混合模型（Gaussian Mixture Model）</a:t>
            </a:r>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r>
              <a:rPr lang="zh-CN" altLang="en-US" sz="3200" b="1">
                <a:latin typeface="幼圆" panose="02010509060101010101" charset="-122"/>
                <a:ea typeface="幼圆" panose="02010509060101010101" charset="-122"/>
                <a:cs typeface="幼圆" panose="02010509060101010101" charset="-122"/>
              </a:rPr>
              <a:t>神经网络（Neural Networks）</a:t>
            </a:r>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24510" y="2288540"/>
            <a:ext cx="11480165" cy="3538220"/>
          </a:xfrm>
          <a:prstGeom prst="rect">
            <a:avLst/>
          </a:prstGeom>
          <a:noFill/>
        </p:spPr>
        <p:txBody>
          <a:bodyPr wrap="square" rtlCol="0" anchor="t">
            <a:spAutoFit/>
          </a:bodyPr>
          <a:p>
            <a:r>
              <a:rPr lang="en-US" altLang="zh-CN" sz="3200" b="1">
                <a:latin typeface="Calibri" panose="020F0502020204030204" charset="0"/>
                <a:ea typeface="幼圆" panose="02010509060101010101" charset="-122"/>
                <a:cs typeface="Calibri" panose="020F0502020204030204" charset="0"/>
              </a:rPr>
              <a:t>squared exponential covariance function</a:t>
            </a:r>
            <a:r>
              <a:rPr lang="zh-CN" altLang="en-US" sz="3200" b="1">
                <a:latin typeface="Calibri" panose="020F0502020204030204" charset="0"/>
                <a:ea typeface="幼圆" panose="02010509060101010101" charset="-122"/>
                <a:cs typeface="Calibri" panose="020F0502020204030204" charset="0"/>
              </a:rPr>
              <a:t>（</a:t>
            </a:r>
            <a:r>
              <a:rPr lang="en-US" altLang="zh-CN" sz="3200" b="1">
                <a:latin typeface="Calibri" panose="020F0502020204030204" charset="0"/>
                <a:ea typeface="幼圆" panose="02010509060101010101" charset="-122"/>
                <a:cs typeface="Calibri" panose="020F0502020204030204" charset="0"/>
              </a:rPr>
              <a:t>Gaussian Kernel</a:t>
            </a:r>
            <a:r>
              <a:rPr lang="zh-CN" altLang="en-US" sz="3200" b="1">
                <a:latin typeface="Calibri" panose="020F0502020204030204" charset="0"/>
                <a:ea typeface="幼圆" panose="02010509060101010101" charset="-122"/>
                <a:cs typeface="Calibri" panose="020F0502020204030204" charset="0"/>
              </a:rPr>
              <a:t>）</a:t>
            </a:r>
            <a:endParaRPr lang="en-US" altLang="zh-CN" sz="3200" b="1">
              <a:latin typeface="Calibri" panose="020F0502020204030204" charset="0"/>
              <a:ea typeface="幼圆" panose="02010509060101010101" charset="-122"/>
              <a:cs typeface="Calibri" panose="020F0502020204030204" charset="0"/>
            </a:endParaRPr>
          </a:p>
          <a:p>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p:txBody>
      </p:sp>
      <p:sp>
        <p:nvSpPr>
          <p:cNvPr id="11" name="标题 10"/>
          <p:cNvSpPr>
            <a:spLocks noGrp="1"/>
          </p:cNvSpPr>
          <p:nvPr>
            <p:ph type="title"/>
          </p:nvPr>
        </p:nvSpPr>
        <p:spPr/>
        <p:txBody>
          <a:bodyPr/>
          <a:lstStyle/>
          <a:p>
            <a:r>
              <a:rPr lang="en-US" altLang="zh-CN" dirty="0">
                <a:latin typeface="Calibri" panose="020F0502020204030204" charset="0"/>
                <a:ea typeface="黑体" panose="02010609060101010101" pitchFamily="49" charset="-122"/>
                <a:cs typeface="Calibri" panose="020F0502020204030204" charset="0"/>
                <a:sym typeface="+mn-ea"/>
              </a:rPr>
              <a:t>2.</a:t>
            </a:r>
            <a:r>
              <a:rPr lang="zh-CN" altLang="en-US" dirty="0">
                <a:latin typeface="Calibri" panose="020F0502020204030204" charset="0"/>
                <a:ea typeface="黑体" panose="02010609060101010101" pitchFamily="49" charset="-122"/>
                <a:cs typeface="Calibri" panose="020F0502020204030204" charset="0"/>
                <a:sym typeface="+mn-ea"/>
              </a:rPr>
              <a:t>Kernel </a:t>
            </a:r>
            <a:r>
              <a:rPr lang="en-US" altLang="zh-CN" dirty="0">
                <a:latin typeface="Calibri" panose="020F0502020204030204" charset="0"/>
                <a:ea typeface="黑体" panose="02010609060101010101" pitchFamily="49" charset="-122"/>
                <a:cs typeface="Calibri" panose="020F0502020204030204" charset="0"/>
                <a:sym typeface="+mn-ea"/>
              </a:rPr>
              <a:t>Function</a:t>
            </a:r>
            <a:r>
              <a:rPr lang="zh-CN" altLang="en-US" dirty="0">
                <a:latin typeface="Calibri" panose="020F0502020204030204" charset="0"/>
                <a:ea typeface="黑体" panose="02010609060101010101" pitchFamily="49" charset="-122"/>
                <a:cs typeface="Calibri" panose="020F0502020204030204" charset="0"/>
                <a:sym typeface="+mn-ea"/>
              </a:rPr>
              <a:t>？</a:t>
            </a:r>
            <a:endParaRPr lang="zh-CN" altLang="en-US" dirty="0">
              <a:latin typeface="Calibri" panose="020F0502020204030204" charset="0"/>
              <a:ea typeface="黑体" panose="02010609060101010101" pitchFamily="49" charset="-122"/>
              <a:cs typeface="Calibri" panose="020F0502020204030204" charset="0"/>
              <a:sym typeface="+mn-ea"/>
            </a:endParaRPr>
          </a:p>
        </p:txBody>
      </p:sp>
      <p:pic>
        <p:nvPicPr>
          <p:cNvPr id="12" name="图片 11"/>
          <p:cNvPicPr>
            <a:picLocks noChangeAspect="1"/>
          </p:cNvPicPr>
          <p:nvPr/>
        </p:nvPicPr>
        <p:blipFill>
          <a:blip r:embed="rId1"/>
          <a:stretch>
            <a:fillRect/>
          </a:stretch>
        </p:blipFill>
        <p:spPr>
          <a:xfrm>
            <a:off x="1467485" y="3150870"/>
            <a:ext cx="8510905" cy="3314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25145" y="2201545"/>
            <a:ext cx="11480165" cy="4523105"/>
          </a:xfrm>
          <a:prstGeom prst="rect">
            <a:avLst/>
          </a:prstGeom>
          <a:noFill/>
        </p:spPr>
        <p:txBody>
          <a:bodyPr wrap="square" rtlCol="0" anchor="t">
            <a:spAutoFit/>
          </a:bodyPr>
          <a:p>
            <a:r>
              <a:rPr lang="en-US" altLang="zh-CN" sz="3200" b="1">
                <a:latin typeface="Calibri" panose="020F0502020204030204" charset="0"/>
                <a:ea typeface="幼圆" panose="02010509060101010101" charset="-122"/>
                <a:cs typeface="Calibri" panose="020F0502020204030204" charset="0"/>
              </a:rPr>
              <a:t>Polynomial Kernel</a:t>
            </a:r>
            <a:r>
              <a:rPr lang="zh-CN" altLang="en-US" sz="3200" b="1">
                <a:latin typeface="Calibri" panose="020F0502020204030204" charset="0"/>
                <a:ea typeface="幼圆" panose="02010509060101010101" charset="-122"/>
                <a:cs typeface="Calibri" panose="020F0502020204030204" charset="0"/>
              </a:rPr>
              <a:t>：</a:t>
            </a:r>
            <a:r>
              <a:rPr lang="en-US" altLang="zh-CN" sz="3200" b="1">
                <a:latin typeface="Calibri" panose="020F0502020204030204" charset="0"/>
                <a:ea typeface="幼圆" panose="02010509060101010101" charset="-122"/>
                <a:cs typeface="Calibri" panose="020F0502020204030204" charset="0"/>
              </a:rPr>
              <a:t>m</a:t>
            </a:r>
            <a:r>
              <a:rPr lang="zh-CN" altLang="en-US" sz="3200" b="1">
                <a:latin typeface="Calibri" panose="020F0502020204030204" charset="0"/>
                <a:ea typeface="幼圆" panose="02010509060101010101" charset="-122"/>
                <a:cs typeface="Calibri" panose="020F0502020204030204" charset="0"/>
              </a:rPr>
              <a:t>ore parameters</a:t>
            </a:r>
            <a:endParaRPr lang="zh-CN" altLang="en-US" sz="3200" b="1">
              <a:latin typeface="Calibri" panose="020F0502020204030204" charset="0"/>
              <a:ea typeface="幼圆" panose="02010509060101010101" charset="-122"/>
              <a:cs typeface="Calibri" panose="020F0502020204030204" charset="0"/>
            </a:endParaRPr>
          </a:p>
          <a:p>
            <a:endParaRPr lang="zh-CN" altLang="en-US" sz="3200" b="1">
              <a:latin typeface="Calibri" panose="020F0502020204030204" charset="0"/>
              <a:ea typeface="幼圆" panose="02010509060101010101" charset="-122"/>
              <a:cs typeface="Calibri" panose="020F0502020204030204" charset="0"/>
            </a:endParaRPr>
          </a:p>
          <a:p>
            <a:r>
              <a:rPr lang="zh-CN" altLang="en-US" sz="3200" b="1">
                <a:latin typeface="Calibri" panose="020F0502020204030204" charset="0"/>
                <a:ea typeface="幼圆" panose="02010509060101010101" charset="-122"/>
                <a:cs typeface="Calibri" panose="020F0502020204030204" charset="0"/>
              </a:rPr>
              <a:t>Gaussian Kernel：sensitive to parameters</a:t>
            </a:r>
            <a:endParaRPr lang="zh-CN" altLang="en-US" sz="3200" b="1">
              <a:latin typeface="Calibri" panose="020F0502020204030204" charset="0"/>
              <a:ea typeface="幼圆" panose="02010509060101010101" charset="-122"/>
              <a:cs typeface="Calibri" panose="020F0502020204030204" charset="0"/>
            </a:endParaRPr>
          </a:p>
          <a:p>
            <a:endParaRPr lang="zh-CN" altLang="en-US" sz="3200" b="1">
              <a:latin typeface="Calibri" panose="020F0502020204030204" charset="0"/>
              <a:ea typeface="幼圆" panose="02010509060101010101" charset="-122"/>
              <a:cs typeface="Calibri" panose="020F0502020204030204" charset="0"/>
            </a:endParaRPr>
          </a:p>
          <a:p>
            <a:r>
              <a:rPr lang="zh-CN" altLang="en-US" sz="3200" b="1">
                <a:latin typeface="Calibri" panose="020F0502020204030204" charset="0"/>
                <a:ea typeface="幼圆" panose="02010509060101010101" charset="-122"/>
                <a:cs typeface="Calibri" panose="020F0502020204030204" charset="0"/>
              </a:rPr>
              <a:t>Exponential Kernel：L2 distance to L1 distance</a:t>
            </a:r>
            <a:endParaRPr lang="zh-CN" altLang="en-US" sz="3200" b="1">
              <a:latin typeface="Calibri" panose="020F0502020204030204" charset="0"/>
              <a:ea typeface="幼圆" panose="02010509060101010101" charset="-122"/>
              <a:cs typeface="Calibri" panose="020F0502020204030204" charset="0"/>
            </a:endParaRPr>
          </a:p>
          <a:p>
            <a:endParaRPr lang="zh-CN" altLang="en-US" sz="3200" b="1">
              <a:latin typeface="Calibri" panose="020F0502020204030204" charset="0"/>
              <a:ea typeface="幼圆" panose="02010509060101010101" charset="-122"/>
              <a:cs typeface="Calibri" panose="020F0502020204030204" charset="0"/>
            </a:endParaRPr>
          </a:p>
          <a:p>
            <a:r>
              <a:rPr lang="zh-CN" altLang="en-US" sz="3200" b="1">
                <a:latin typeface="Calibri" panose="020F0502020204030204" charset="0"/>
                <a:ea typeface="幼圆" panose="02010509060101010101" charset="-122"/>
                <a:cs typeface="Calibri" panose="020F0502020204030204" charset="0"/>
              </a:rPr>
              <a:t>Laplacian Kernel：Reduced sensitivity</a:t>
            </a:r>
            <a:endParaRPr lang="zh-CN" altLang="en-US" sz="3200" b="1">
              <a:latin typeface="Calibri" panose="020F0502020204030204" charset="0"/>
              <a:ea typeface="幼圆" panose="02010509060101010101" charset="-122"/>
              <a:cs typeface="Calibri" panose="020F0502020204030204" charset="0"/>
            </a:endParaRPr>
          </a:p>
          <a:p>
            <a:endParaRPr lang="zh-CN" altLang="en-US" sz="3200" b="1">
              <a:latin typeface="幼圆" panose="02010509060101010101" charset="-122"/>
              <a:ea typeface="幼圆" panose="02010509060101010101" charset="-122"/>
              <a:cs typeface="幼圆" panose="02010509060101010101" charset="-122"/>
            </a:endParaRPr>
          </a:p>
          <a:p>
            <a:r>
              <a:rPr lang="zh-CN" altLang="en-US" sz="3200" b="1">
                <a:latin typeface="Calibri" panose="020F0502020204030204" charset="0"/>
                <a:ea typeface="幼圆" panose="02010509060101010101" charset="-122"/>
                <a:cs typeface="Calibri" panose="020F0502020204030204" charset="0"/>
              </a:rPr>
              <a:t>More than 20</a:t>
            </a:r>
            <a:r>
              <a:rPr lang="en-US" altLang="zh-CN" sz="3200" b="1">
                <a:latin typeface="幼圆" panose="02010509060101010101" charset="-122"/>
                <a:ea typeface="幼圆" panose="02010509060101010101" charset="-122"/>
                <a:cs typeface="幼圆" panose="02010509060101010101" charset="-122"/>
                <a:sym typeface="+mn-ea"/>
              </a:rPr>
              <a:t>......</a:t>
            </a:r>
            <a:endParaRPr lang="zh-CN" altLang="en-US" sz="3200" b="1">
              <a:latin typeface="Calibri" panose="020F0502020204030204" charset="0"/>
              <a:ea typeface="幼圆" panose="02010509060101010101" charset="-122"/>
              <a:cs typeface="Calibri" panose="020F0502020204030204" charset="0"/>
            </a:endParaRPr>
          </a:p>
        </p:txBody>
      </p:sp>
      <p:pic>
        <p:nvPicPr>
          <p:cNvPr id="4" name="图片 3"/>
          <p:cNvPicPr>
            <a:picLocks noChangeAspect="1"/>
          </p:cNvPicPr>
          <p:nvPr/>
        </p:nvPicPr>
        <p:blipFill>
          <a:blip r:embed="rId1"/>
          <a:stretch>
            <a:fillRect/>
          </a:stretch>
        </p:blipFill>
        <p:spPr>
          <a:xfrm>
            <a:off x="8871585" y="3193415"/>
            <a:ext cx="3133090" cy="971550"/>
          </a:xfrm>
          <a:prstGeom prst="rect">
            <a:avLst/>
          </a:prstGeom>
        </p:spPr>
      </p:pic>
      <p:pic>
        <p:nvPicPr>
          <p:cNvPr id="5" name="图片 4"/>
          <p:cNvPicPr>
            <a:picLocks noChangeAspect="1"/>
          </p:cNvPicPr>
          <p:nvPr/>
        </p:nvPicPr>
        <p:blipFill>
          <a:blip r:embed="rId2"/>
          <a:stretch>
            <a:fillRect/>
          </a:stretch>
        </p:blipFill>
        <p:spPr>
          <a:xfrm>
            <a:off x="8871585" y="2400300"/>
            <a:ext cx="3133090" cy="793115"/>
          </a:xfrm>
          <a:prstGeom prst="rect">
            <a:avLst/>
          </a:prstGeom>
        </p:spPr>
      </p:pic>
      <p:pic>
        <p:nvPicPr>
          <p:cNvPr id="7" name="图片 6"/>
          <p:cNvPicPr>
            <a:picLocks noChangeAspect="1"/>
          </p:cNvPicPr>
          <p:nvPr/>
        </p:nvPicPr>
        <p:blipFill>
          <a:blip r:embed="rId3"/>
          <a:stretch>
            <a:fillRect/>
          </a:stretch>
        </p:blipFill>
        <p:spPr>
          <a:xfrm>
            <a:off x="8871585" y="4164965"/>
            <a:ext cx="3133725" cy="909955"/>
          </a:xfrm>
          <a:prstGeom prst="rect">
            <a:avLst/>
          </a:prstGeom>
        </p:spPr>
      </p:pic>
      <p:pic>
        <p:nvPicPr>
          <p:cNvPr id="8" name="图片 7"/>
          <p:cNvPicPr>
            <a:picLocks noChangeAspect="1"/>
          </p:cNvPicPr>
          <p:nvPr/>
        </p:nvPicPr>
        <p:blipFill>
          <a:blip r:embed="rId4"/>
          <a:stretch>
            <a:fillRect/>
          </a:stretch>
        </p:blipFill>
        <p:spPr>
          <a:xfrm>
            <a:off x="8871585" y="5074920"/>
            <a:ext cx="3132455" cy="948055"/>
          </a:xfrm>
          <a:prstGeom prst="rect">
            <a:avLst/>
          </a:prstGeom>
        </p:spPr>
      </p:pic>
      <p:sp>
        <p:nvSpPr>
          <p:cNvPr id="10" name="标题 9"/>
          <p:cNvSpPr>
            <a:spLocks noGrp="1"/>
          </p:cNvSpPr>
          <p:nvPr>
            <p:ph type="title"/>
          </p:nvPr>
        </p:nvSpPr>
        <p:spPr/>
        <p:txBody>
          <a:bodyPr/>
          <a:p>
            <a:r>
              <a:rPr lang="en-US" dirty="0">
                <a:latin typeface="Calibri" panose="020F0502020204030204" charset="0"/>
                <a:cs typeface="Calibri" panose="020F0502020204030204" charset="0"/>
              </a:rPr>
              <a:t>Selection of </a:t>
            </a:r>
            <a:r>
              <a:rPr lang="zh-CN" altLang="en-US" dirty="0">
                <a:latin typeface="Calibri" panose="020F0502020204030204" charset="0"/>
                <a:ea typeface="黑体" panose="02010609060101010101" pitchFamily="49" charset="-122"/>
                <a:cs typeface="Calibri" panose="020F0502020204030204" charset="0"/>
                <a:sym typeface="+mn-ea"/>
              </a:rPr>
              <a:t>Kernel </a:t>
            </a:r>
            <a:r>
              <a:rPr lang="en-US" dirty="0">
                <a:latin typeface="Calibri" panose="020F0502020204030204" charset="0"/>
                <a:cs typeface="Calibri" panose="020F0502020204030204" charset="0"/>
              </a:rPr>
              <a:t>F</a:t>
            </a:r>
            <a:r>
              <a:rPr lang="en-US" dirty="0">
                <a:latin typeface="Calibri" panose="020F0502020204030204" charset="0"/>
                <a:cs typeface="Calibri" panose="020F0502020204030204" charset="0"/>
              </a:rPr>
              <a:t>unction</a:t>
            </a:r>
            <a:endParaRPr lang="en-US" dirty="0">
              <a:latin typeface="Calibri" panose="020F0502020204030204" charset="0"/>
              <a:cs typeface="Calibri" panose="020F050202020403020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0</TotalTime>
  <Words>1403</Words>
  <Application>WPS 演示</Application>
  <PresentationFormat>宽屏</PresentationFormat>
  <Paragraphs>108</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宋体</vt:lpstr>
      <vt:lpstr>Wingdings</vt:lpstr>
      <vt:lpstr>Wingdings 2</vt:lpstr>
      <vt:lpstr>Calibri</vt:lpstr>
      <vt:lpstr>微软雅黑</vt:lpstr>
      <vt:lpstr>幼圆</vt:lpstr>
      <vt:lpstr>黑体</vt:lpstr>
      <vt:lpstr>Century Gothic</vt:lpstr>
      <vt:lpstr>Arial Unicode MS</vt:lpstr>
      <vt:lpstr>引用</vt:lpstr>
      <vt:lpstr>Model </vt:lpstr>
      <vt:lpstr>Fused fEeature Gaussian prOcess Regression （FEGOR）</vt:lpstr>
      <vt:lpstr>What is Gaussian Process Regression Model? （GPR）</vt:lpstr>
      <vt:lpstr>What is Gaussian Process Regression Model? （GPR）</vt:lpstr>
      <vt:lpstr>What is Gaussian Process Regression Model? （GPR）</vt:lpstr>
      <vt:lpstr>1.Why FEGOR？</vt:lpstr>
      <vt:lpstr>Why  FEGOR ？</vt:lpstr>
      <vt:lpstr>2.Kernel Function？</vt:lpstr>
      <vt:lpstr>Selection of Kernel Function</vt:lpstr>
      <vt:lpstr>Existing Regression Models</vt:lpstr>
      <vt:lpstr>Improved Method</vt:lpstr>
      <vt:lpstr>3.Parameter Learning</vt:lpstr>
      <vt:lpstr>Parameter Learning</vt:lpstr>
      <vt:lpstr>Parameter Learning</vt:lpstr>
      <vt:lpstr>Parameter Learning</vt:lpstr>
      <vt:lpstr>Parameter Learning</vt:lpstr>
      <vt:lpstr>Pros and Cons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日你妈</dc:title>
  <dc:creator>Xu Xovee</dc:creator>
  <cp:lastModifiedBy>yansicing</cp:lastModifiedBy>
  <cp:revision>51</cp:revision>
  <dcterms:created xsi:type="dcterms:W3CDTF">2019-04-08T14:57:00Z</dcterms:created>
  <dcterms:modified xsi:type="dcterms:W3CDTF">2019-04-09T07:51:14Z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