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68" r:id="rId3"/>
    <p:sldId id="288" r:id="rId4"/>
    <p:sldId id="306" r:id="rId5"/>
    <p:sldId id="323" r:id="rId6"/>
    <p:sldId id="335" r:id="rId7"/>
    <p:sldId id="336" r:id="rId8"/>
    <p:sldId id="269" r:id="rId9"/>
    <p:sldId id="307" r:id="rId10"/>
    <p:sldId id="324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276" r:id="rId19"/>
    <p:sldId id="294" r:id="rId20"/>
    <p:sldId id="325" r:id="rId21"/>
    <p:sldId id="260" r:id="rId22"/>
    <p:sldId id="270" r:id="rId23"/>
    <p:sldId id="289" r:id="rId24"/>
    <p:sldId id="304" r:id="rId25"/>
    <p:sldId id="271" r:id="rId26"/>
    <p:sldId id="308" r:id="rId27"/>
    <p:sldId id="290" r:id="rId28"/>
    <p:sldId id="334" r:id="rId29"/>
    <p:sldId id="272" r:id="rId30"/>
    <p:sldId id="305" r:id="rId31"/>
    <p:sldId id="291" r:id="rId32"/>
    <p:sldId id="326" r:id="rId33"/>
    <p:sldId id="292" r:id="rId34"/>
    <p:sldId id="262" r:id="rId35"/>
    <p:sldId id="315" r:id="rId36"/>
    <p:sldId id="316" r:id="rId37"/>
    <p:sldId id="327" r:id="rId38"/>
    <p:sldId id="317" r:id="rId39"/>
    <p:sldId id="318" r:id="rId40"/>
    <p:sldId id="328" r:id="rId41"/>
    <p:sldId id="261" r:id="rId42"/>
    <p:sldId id="273" r:id="rId43"/>
    <p:sldId id="293" r:id="rId44"/>
    <p:sldId id="329" r:id="rId45"/>
    <p:sldId id="330" r:id="rId46"/>
    <p:sldId id="331" r:id="rId47"/>
    <p:sldId id="274" r:id="rId48"/>
    <p:sldId id="310" r:id="rId49"/>
    <p:sldId id="275" r:id="rId50"/>
    <p:sldId id="309" r:id="rId51"/>
    <p:sldId id="332" r:id="rId52"/>
    <p:sldId id="333" r:id="rId53"/>
    <p:sldId id="319" r:id="rId54"/>
    <p:sldId id="320" r:id="rId55"/>
    <p:sldId id="321" r:id="rId56"/>
    <p:sldId id="322" r:id="rId57"/>
    <p:sldId id="264" r:id="rId58"/>
    <p:sldId id="282" r:id="rId59"/>
    <p:sldId id="298" r:id="rId60"/>
    <p:sldId id="283" r:id="rId61"/>
    <p:sldId id="284" r:id="rId62"/>
    <p:sldId id="299" r:id="rId63"/>
    <p:sldId id="266" r:id="rId64"/>
    <p:sldId id="267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67781" autoAdjust="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51C25-85E3-4787-A3FB-6FA1F4945892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6602D-9FC9-4DA6-92A2-FC7328577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5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&lt;RelativeLayout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"http://schemas.android.com/apk/res/android"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:layout_width=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"match_parent"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:layout_height=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"500dp"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:id=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"@+id/btn_center"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"@style/btn_relative"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:layout_centerInParent=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我在中间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:id=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"@+id/btn_center_horizontal"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"@style/btn_relative"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:layout_centerHorizontal=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我在水平中间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:id=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"@+id/btn_center_vertical"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"@style/btn_relative"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:layout_centerVertical=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我在垂直中间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:id=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"@+id/btn_parent_left"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"@style/btn_relative"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:layout_marginTop=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"100dp"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:layout_alignParentLeft=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我跟上级左边对齐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:id=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"@+id/btn_parent_top"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"@style/btn_relative"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:layout_width=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"120dp"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:layout_alignParentTop=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我跟上级顶部对齐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:id=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"@+id/btn_parent_right"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"@style/btn_relative"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:layout_marginTop=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"100dp"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:layout_alignParentRight=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我跟上级右边对齐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:id=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"@+id/btn_parent_bottom"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"@style/btn_relative"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:layout_width=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"120dp"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:layout_alignParentBottom=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:layout_centerHorizontal=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我跟上级底部对齐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:id=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"@+id/btn_left_bottom"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"@style/btn_relative"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:layout_toLeftOf=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"@id/btn_parent_bottom"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:layout_alignTop=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"@id/btn_parent_bottom"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我在底部左边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:id=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"@+id/btn_right_bottom"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"@style/btn_relative"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:layout_toRightOf=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"@id/btn_parent_bottom"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:layout_alignBottom=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"@id/btn_parent_bottom"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我在底部右边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:id=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"@+id/btn_above_center"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"@style/btn_relative"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:layout_above=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"@id/btn_center"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:layout_alignLeft=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"@id/btn_center"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我在中间上面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:id=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"@+id/btn_below_center"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"@style/btn_relative"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:layout_below=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"@id/btn_center"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:layout_alignRight=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"@id/btn_center"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我在中间下面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&lt;/RelativeLayout&gt;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6602D-9FC9-4DA6-92A2-FC73285776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0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6602D-9FC9-4DA6-92A2-FC73285776D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39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SpinnerIconActivity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AppCompatActivity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Bundle savedInstanceState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.onCreate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setContentView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R.layout.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activity_spinner_icon)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initSpinnerForSimpleAdapter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初始化下拉框，演示简单适配器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initSpinnerForSimpleAdapter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声明一个映射对象的队列，用于保存行星的图标与名称配对信息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List&lt;Map&lt;String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Object&gt;&gt; list 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ArrayList&lt;Map&lt;String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Object&gt;&gt;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iconArray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是行星的图标数组，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starArray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是行星的名称数组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 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 &lt;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iconArray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i++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Map&lt;String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Object&gt; item 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HashMap&lt;String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Object&gt;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item.put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"icon"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iconArray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item.put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starArray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把一个行星图标与名称的配对映射添加到队列当中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声明一个下拉列表的简单适配器，其中指定了图标与文本两组数据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SimpleAdapter starAdapter 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SimpleAdapter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R.layout.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item_simple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[]{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"icon"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new int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[]{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R.id.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iv_icon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R.id.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tv_name})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设置简单适配器的布局样式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starAdapter.setDropDownViewResource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R.layout.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item_simple)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从布局文件中获取名叫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sp_icon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的下拉框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Spinner sp = findViewById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R.id.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sp_icon)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设置下拉框的标题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sp.setPrompt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请选择行星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设置下拉框的简单适配器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sp.setAdapter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starAdapter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设置下拉框默认显示第一项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sp.setSelection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给下拉框设置选择监听器，一旦用户选中某一项，就触发监听器的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onItemSelected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方法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sp.setOnItemSelectedListener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MySelectedListener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定义下拉列表需要显示的行星图标数组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iconArray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R.drawable.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shuixing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R.drawable.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jinxing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R.drawable.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diqiu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R.drawable.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huoxing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R.drawable.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muxing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R.drawable.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tuxing}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定义下拉列表需要显示的行星名称数组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starArray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水星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金星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地球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火星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木星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土星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定义一个选择监听器，它实现了接口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OnItemSelectedListener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MySelectedListener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implements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OnItemSelectedListener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选择事件的处理方法，其中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代表选择项的序号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onItemSelected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AdapterView&lt;?&gt; arg0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 arg1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arg3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Toast.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makeText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SpinnerIconActivity.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您选择的是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starArray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arg2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Toast.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LENGTH_LONG)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.show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未选择时的处理方法，通常无需关注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onNothingSelected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AdapterView&lt;?&gt; arg0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{}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6602D-9FC9-4DA6-92A2-FC73285776D6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767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6602D-9FC9-4DA6-92A2-FC73285776D6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43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E586-842A-4F3F-A34E-C094992F1D8D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C8A4-0DAA-4DD0-9FF1-FE885CE34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90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E586-842A-4F3F-A34E-C094992F1D8D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C8A4-0DAA-4DD0-9FF1-FE885CE34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42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E586-842A-4F3F-A34E-C094992F1D8D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C8A4-0DAA-4DD0-9FF1-FE885CE34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01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E586-842A-4F3F-A34E-C094992F1D8D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C8A4-0DAA-4DD0-9FF1-FE885CE34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00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E586-842A-4F3F-A34E-C094992F1D8D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C8A4-0DAA-4DD0-9FF1-FE885CE34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5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E586-842A-4F3F-A34E-C094992F1D8D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C8A4-0DAA-4DD0-9FF1-FE885CE34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16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E586-842A-4F3F-A34E-C094992F1D8D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C8A4-0DAA-4DD0-9FF1-FE885CE34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50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E586-842A-4F3F-A34E-C094992F1D8D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C8A4-0DAA-4DD0-9FF1-FE885CE34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6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E586-842A-4F3F-A34E-C094992F1D8D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C8A4-0DAA-4DD0-9FF1-FE885CE34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11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E586-842A-4F3F-A34E-C094992F1D8D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C8A4-0DAA-4DD0-9FF1-FE885CE34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39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E586-842A-4F3F-A34E-C094992F1D8D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C8A4-0DAA-4DD0-9FF1-FE885CE34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09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6E586-842A-4F3F-A34E-C094992F1D8D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1C8A4-0DAA-4DD0-9FF1-FE885CE34C7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2" descr="a1">
            <a:extLst>
              <a:ext uri="{FF2B5EF4-FFF2-40B4-BE49-F238E27FC236}">
                <a16:creationId xmlns:a16="http://schemas.microsoft.com/office/drawing/2014/main" id="{84263231-B939-4305-A4FD-D7935BD5BA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38600" y="-4763"/>
            <a:ext cx="4040660" cy="785813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 descr="a2">
            <a:extLst>
              <a:ext uri="{FF2B5EF4-FFF2-40B4-BE49-F238E27FC236}">
                <a16:creationId xmlns:a16="http://schemas.microsoft.com/office/drawing/2014/main" id="{1F88EAC8-D685-4161-916B-DD6DE304ADB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79261" y="0"/>
            <a:ext cx="4112740" cy="785813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zh-CN" altLang="en-US"/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CA9F4D46-7E11-44A4-B213-21BCB819CFB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363778134"/>
              </p:ext>
            </p:extLst>
          </p:nvPr>
        </p:nvGraphicFramePr>
        <p:xfrm>
          <a:off x="-1" y="0"/>
          <a:ext cx="404066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r:id="rId16" imgW="3048426" imgH="781159" progId="Paint.Picture">
                  <p:embed/>
                </p:oleObj>
              </mc:Choice>
              <mc:Fallback>
                <p:oleObj r:id="rId16" imgW="3048426" imgH="781159" progId="Paint.Picture">
                  <p:embed/>
                  <p:pic>
                    <p:nvPicPr>
                      <p:cNvPr id="9" name="Object 2">
                        <a:extLst>
                          <a:ext uri="{FF2B5EF4-FFF2-40B4-BE49-F238E27FC236}">
                            <a16:creationId xmlns:a16="http://schemas.microsoft.com/office/drawing/2014/main" id="{93C36385-D4EF-4E31-BB2E-E298C314729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0"/>
                        <a:ext cx="404066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2">
            <a:extLst>
              <a:ext uri="{FF2B5EF4-FFF2-40B4-BE49-F238E27FC236}">
                <a16:creationId xmlns:a16="http://schemas.microsoft.com/office/drawing/2014/main" id="{2F2061B2-AB6E-4098-ACED-D19C19F9BB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794" y="6423025"/>
            <a:ext cx="252412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65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47109" y="755693"/>
            <a:ext cx="6460568" cy="736171"/>
          </a:xfrm>
        </p:spPr>
        <p:txBody>
          <a:bodyPr>
            <a:normAutofit fontScale="90000"/>
          </a:bodyPr>
          <a:lstStyle/>
          <a:p>
            <a:r>
              <a:rPr lang="zh-CN" altLang="en-US" sz="4800" b="1" dirty="0">
                <a:latin typeface="+mn-ea"/>
                <a:ea typeface="+mn-ea"/>
              </a:rPr>
              <a:t>第</a:t>
            </a:r>
            <a:r>
              <a:rPr lang="en-US" altLang="zh-CN" sz="4800" b="1" dirty="0">
                <a:latin typeface="+mn-ea"/>
                <a:ea typeface="+mn-ea"/>
              </a:rPr>
              <a:t>7</a:t>
            </a:r>
            <a:r>
              <a:rPr lang="zh-CN" altLang="en-US" sz="4800" b="1" dirty="0">
                <a:latin typeface="+mn-ea"/>
                <a:ea typeface="+mn-ea"/>
              </a:rPr>
              <a:t>章 控件与界面布局</a:t>
            </a:r>
            <a:r>
              <a:rPr lang="en-US" altLang="zh-CN" sz="4800" b="1" dirty="0">
                <a:latin typeface="+mn-ea"/>
                <a:ea typeface="+mn-ea"/>
              </a:rPr>
              <a:t>II</a:t>
            </a:r>
            <a:endParaRPr lang="zh-CN" altLang="en-US" sz="4800" b="1" dirty="0">
              <a:latin typeface="+mn-ea"/>
              <a:ea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98644CD-7EC9-49AA-A556-9F0680641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989" y="1711232"/>
            <a:ext cx="6163959" cy="46166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7.1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相对布局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RelativeLayout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1EC078-3500-4E50-816A-C076A9819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989" y="2250527"/>
            <a:ext cx="6163959" cy="46166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7.2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框架布局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FrameLayout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EF9EE5-F260-49C3-846C-E76796053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989" y="2779571"/>
            <a:ext cx="6163959" cy="46166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7.3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编辑框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EditText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771DC57-B852-4E7E-B722-91D5FD25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701" y="3347804"/>
            <a:ext cx="6163959" cy="46166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7.4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特殊按钮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CheckBox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Switch,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RadioButton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888687B-1007-4328-B236-35ADE0547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701" y="3916037"/>
            <a:ext cx="6163959" cy="46166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7.5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日期时间控件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DatePicker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TimePicker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F7ACC45-FF7C-4E41-9E41-FF27B1F0E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988" y="4454165"/>
            <a:ext cx="6135385" cy="46166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7.6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视图适配器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FE38CE9-0712-4C8D-B0EC-73278E985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414" y="5022398"/>
            <a:ext cx="6163959" cy="46166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7.7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列表视图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ListView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7BC27A0-5235-44A0-9B87-F22773484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414" y="5590631"/>
            <a:ext cx="6163959" cy="46166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7.8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项目实战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房贷计算器</a:t>
            </a:r>
          </a:p>
        </p:txBody>
      </p:sp>
    </p:spTree>
    <p:extLst>
      <p:ext uri="{BB962C8B-B14F-4D97-AF65-F5344CB8AC3E}">
        <p14:creationId xmlns:p14="http://schemas.microsoft.com/office/powerpoint/2010/main" val="221501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CACB5280-8559-4ECF-B247-A5207531B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521" y="791042"/>
            <a:ext cx="8644164" cy="60016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&lt;LinearLayout xmlns:android="http://schemas.android.com/apk/res/android"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android:layout_height="match_parent"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android:orientation="vertical" &gt;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android:id="@+id/btn_add_frame"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android:gravity="center"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android:text="给下方的框架布局添加视图"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android:textColor="#000000"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android:textSize="17sp" /&gt;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&lt;FrameLayout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android:id="@+id/fl_content"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android:layout_height="0dp"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android:layout_weight="1"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android:foreground="@mipmap/ic_launcher"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android:foregroundGravity="top|center_horizontal" &gt;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&lt;/FrameLayout&gt;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178530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ChangeArrowheads="1"/>
          </p:cNvSpPr>
          <p:nvPr/>
        </p:nvSpPr>
        <p:spPr bwMode="auto">
          <a:xfrm>
            <a:off x="1524001" y="781779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8675" name="Rectangle 7"/>
          <p:cNvSpPr>
            <a:spLocks noChangeArrowheads="1"/>
          </p:cNvSpPr>
          <p:nvPr/>
        </p:nvSpPr>
        <p:spPr bwMode="auto">
          <a:xfrm>
            <a:off x="1704976" y="6249989"/>
            <a:ext cx="2905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Code7-3</a:t>
            </a:r>
          </a:p>
        </p:txBody>
      </p:sp>
      <p:pic>
        <p:nvPicPr>
          <p:cNvPr id="25604" name="Picture 6" descr="C:\Users\raoyunbo\AppData\Roaming\Tencent\Users\419465234\QQ\WinTemp\RichOle\D{9B_U8Q_B(GIMM0BY{8%4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531938"/>
            <a:ext cx="2667000" cy="418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28776" y="838200"/>
            <a:ext cx="5915025" cy="584200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Table Layout</a:t>
            </a:r>
            <a:endParaRPr lang="zh-CN" altLang="en-US" sz="32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31939"/>
            <a:ext cx="6262688" cy="482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66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"/>
          <p:cNvSpPr>
            <a:spLocks noChangeArrowheads="1"/>
          </p:cNvSpPr>
          <p:nvPr/>
        </p:nvSpPr>
        <p:spPr bwMode="auto">
          <a:xfrm>
            <a:off x="1524001" y="781779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9699" name="矩形 1"/>
          <p:cNvSpPr>
            <a:spLocks noChangeArrowheads="1"/>
          </p:cNvSpPr>
          <p:nvPr/>
        </p:nvSpPr>
        <p:spPr bwMode="auto">
          <a:xfrm>
            <a:off x="1824038" y="1362076"/>
            <a:ext cx="8462962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&lt;resources&gt;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&lt;string name="app_name"&gt;tableT&lt;/string&gt;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&lt;string name="action_settings"&gt;Settings&lt;/string&gt;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&lt;string name="Hello_world"&gt;Hello_world!&lt;/string&gt;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&lt;string name="changjingyi"&gt;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场景一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&lt;/string&gt;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&lt;string name="changjinger"&gt;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场景二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&lt;/string&gt;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&lt;string name="changjingsan"&gt;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场景三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&lt;/string&gt;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&lt;string name="changjingsi"&gt;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场景四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&lt;/string&gt;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&lt;string name="one"&gt;one&lt;/string&gt;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&lt;string name="two"&gt;two&lt;/string&gt;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&lt;string name="three"&gt;three&lt;/string&gt;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&lt;string name="go"&gt;go&lt;/string&gt;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&lt;/resources&gt;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1824038" y="838201"/>
            <a:ext cx="8153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reg/values/strings.xml</a:t>
            </a:r>
            <a:endParaRPr lang="en-US" altLang="zh-CN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34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9"/>
          <p:cNvSpPr>
            <a:spLocks noChangeArrowheads="1"/>
          </p:cNvSpPr>
          <p:nvPr/>
        </p:nvSpPr>
        <p:spPr bwMode="auto">
          <a:xfrm>
            <a:off x="1524001" y="781779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30723" name="矩形 1"/>
          <p:cNvSpPr>
            <a:spLocks noChangeArrowheads="1"/>
          </p:cNvSpPr>
          <p:nvPr/>
        </p:nvSpPr>
        <p:spPr bwMode="auto">
          <a:xfrm>
            <a:off x="1824038" y="1074738"/>
            <a:ext cx="8462962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&lt;TableLayout xmlns:android="http://schemas.android.com/apk/res/android"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xmlns:tools="http://schemas.android.com/tools"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xmlns:app="http://schemas.android.com/apk/res-auto"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android:layout_width="match_parent"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android:layout_height="match_parent"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android:paddingLeft="@dimen/activity_horizontal_margin"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android:paddingRight="@dimen/activity_horizontal_margin"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android:paddingTop="@dimen/activity_vertical_margin"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android:paddingBottom="@dimen/activity_vertical_margin"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app:layout_behavior="@string/appbar_scrolling_view_behavior"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tools:showIn="@layout/activity_main" tools:context=".MainActivity"&gt;</a:t>
            </a:r>
          </a:p>
        </p:txBody>
      </p:sp>
      <p:sp>
        <p:nvSpPr>
          <p:cNvPr id="30724" name="Rectangle 7"/>
          <p:cNvSpPr>
            <a:spLocks noChangeArrowheads="1"/>
          </p:cNvSpPr>
          <p:nvPr/>
        </p:nvSpPr>
        <p:spPr bwMode="auto">
          <a:xfrm>
            <a:off x="1752600" y="681038"/>
            <a:ext cx="8153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content_mian.xml</a:t>
            </a:r>
            <a:endParaRPr lang="en-US" altLang="zh-CN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13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9"/>
          <p:cNvSpPr>
            <a:spLocks noChangeArrowheads="1"/>
          </p:cNvSpPr>
          <p:nvPr/>
        </p:nvSpPr>
        <p:spPr bwMode="auto">
          <a:xfrm>
            <a:off x="1524001" y="781779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31747" name="矩形 1"/>
          <p:cNvSpPr>
            <a:spLocks noChangeArrowheads="1"/>
          </p:cNvSpPr>
          <p:nvPr/>
        </p:nvSpPr>
        <p:spPr bwMode="auto">
          <a:xfrm>
            <a:off x="1824038" y="1074739"/>
            <a:ext cx="8462962" cy="600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&lt;TableRow&gt;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&lt;Button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android:id="@+id/b1"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android:layout_width="fill_parent"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android:layout_height="wrap_content"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android:layout_weight="1"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android:text="@string/changjingyi“  /&gt;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&lt;/TableRow&gt;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&lt;TableRow&gt;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&lt;Button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android:id="@+id/b2"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android:layout_width="fill_parent"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android:layout_height="wrap_content"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android:layout_weight="1"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android:text="@string/changjinger”           /&gt;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&lt;/TableRow&gt;</a:t>
            </a:r>
          </a:p>
        </p:txBody>
      </p:sp>
      <p:sp>
        <p:nvSpPr>
          <p:cNvPr id="31748" name="Rectangle 7"/>
          <p:cNvSpPr>
            <a:spLocks noChangeArrowheads="1"/>
          </p:cNvSpPr>
          <p:nvPr/>
        </p:nvSpPr>
        <p:spPr bwMode="auto">
          <a:xfrm>
            <a:off x="1752600" y="681038"/>
            <a:ext cx="8153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content_mian.xml</a:t>
            </a:r>
            <a:endParaRPr lang="en-US" altLang="zh-CN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99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9"/>
          <p:cNvSpPr>
            <a:spLocks noChangeArrowheads="1"/>
          </p:cNvSpPr>
          <p:nvPr/>
        </p:nvSpPr>
        <p:spPr bwMode="auto">
          <a:xfrm>
            <a:off x="1524001" y="781779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32771" name="矩形 1"/>
          <p:cNvSpPr>
            <a:spLocks noChangeArrowheads="1"/>
          </p:cNvSpPr>
          <p:nvPr/>
        </p:nvSpPr>
        <p:spPr bwMode="auto">
          <a:xfrm>
            <a:off x="1562101" y="762000"/>
            <a:ext cx="8462963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&lt;TableRow&gt;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&lt;Button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android:id="@+id/b3"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android:layout_width="fill_parent"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android:layout_height="wrap_content"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android:layout_weight="1"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android:text="@string/changjingsan"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&lt;/TableRow&gt;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&lt;TableRow&gt;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&lt;Button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android:id="@+id/b4"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android:layout_width="fill_parent"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android:layout_height="wrap_content"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android:layout_weight="1"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android:text="@string/changjingsi"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/&gt;</a:t>
            </a:r>
          </a:p>
        </p:txBody>
      </p:sp>
    </p:spTree>
    <p:extLst>
      <p:ext uri="{BB962C8B-B14F-4D97-AF65-F5344CB8AC3E}">
        <p14:creationId xmlns:p14="http://schemas.microsoft.com/office/powerpoint/2010/main" val="175966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9"/>
          <p:cNvSpPr>
            <a:spLocks noChangeArrowheads="1"/>
          </p:cNvSpPr>
          <p:nvPr/>
        </p:nvSpPr>
        <p:spPr bwMode="auto">
          <a:xfrm>
            <a:off x="1524001" y="781779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33795" name="矩形 1"/>
          <p:cNvSpPr>
            <a:spLocks noChangeArrowheads="1"/>
          </p:cNvSpPr>
          <p:nvPr/>
        </p:nvSpPr>
        <p:spPr bwMode="auto">
          <a:xfrm>
            <a:off x="1562101" y="609601"/>
            <a:ext cx="8462963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&lt;/TableRow&gt;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&lt;View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android:layout_height="2dip"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android:background="#FF909090" /&gt;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&lt;TableRow&gt;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&lt;Button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android:id="@+id/b5"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android:layout_width="wrap_content"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android:layout_height="wrap_content"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android:layout_weight="1"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android:text="@string/one"    /&gt;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&lt;Button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android:id="@+id/b6"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android:layout_width="wrap_content"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android:layout_height="wrap_content"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android:layout_weight="1"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android:text="@string/two“           /&gt;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09672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ChangeArrowheads="1"/>
          </p:cNvSpPr>
          <p:nvPr/>
        </p:nvSpPr>
        <p:spPr bwMode="auto">
          <a:xfrm>
            <a:off x="1524001" y="781779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34819" name="矩形 1"/>
          <p:cNvSpPr>
            <a:spLocks noChangeArrowheads="1"/>
          </p:cNvSpPr>
          <p:nvPr/>
        </p:nvSpPr>
        <p:spPr bwMode="auto">
          <a:xfrm>
            <a:off x="1562101" y="609600"/>
            <a:ext cx="8462963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&lt;Button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android:id="@+id/b7"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android:layout_width="wrap_content"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android:layout_height="wrap_content"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android:layout_weight="1"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android:text="@string/three"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/&gt;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&lt;Button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android:id="@+id/b8"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android:layout_width="wrap_content"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android:layout_height="wrap_content"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android:layout_weight="1"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android:text="@string/go"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/&gt;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&lt;/TableRow&gt;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&lt;/TableLayout&gt;</a:t>
            </a:r>
          </a:p>
        </p:txBody>
      </p:sp>
    </p:spTree>
    <p:extLst>
      <p:ext uri="{BB962C8B-B14F-4D97-AF65-F5344CB8AC3E}">
        <p14:creationId xmlns:p14="http://schemas.microsoft.com/office/powerpoint/2010/main" val="713536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683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/>
              <a:t>7.3  </a:t>
            </a:r>
            <a:r>
              <a:rPr lang="zh-CN" altLang="en-US" sz="4000"/>
              <a:t>文本编辑框</a:t>
            </a:r>
            <a:r>
              <a:rPr lang="en-US" altLang="zh-CN" sz="4000" dirty="0" err="1"/>
              <a:t>EditText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EditText</a:t>
            </a:r>
            <a:r>
              <a:rPr lang="zh-CN" altLang="zh-CN" dirty="0"/>
              <a:t>是文本编辑框，用户可在此输入文本等信息。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EditText</a:t>
            </a:r>
            <a:r>
              <a:rPr lang="zh-CN" altLang="zh-CN" dirty="0"/>
              <a:t>的常用属性说明如下。</a:t>
            </a:r>
          </a:p>
          <a:p>
            <a:pPr lvl="1"/>
            <a:r>
              <a:rPr lang="en-US" altLang="zh-CN" dirty="0" err="1"/>
              <a:t>inputType</a:t>
            </a:r>
            <a:r>
              <a:rPr lang="zh-CN" altLang="zh-CN" dirty="0"/>
              <a:t>：指定输入的文本类型，代码中对应的方法是</a:t>
            </a:r>
            <a:r>
              <a:rPr lang="en-US" altLang="zh-CN" dirty="0" err="1"/>
              <a:t>setInputType</a:t>
            </a:r>
            <a:r>
              <a:rPr lang="zh-CN" altLang="zh-CN" dirty="0"/>
              <a:t>。若同时使用多种文本类型，则可使用竖线“</a:t>
            </a:r>
            <a:r>
              <a:rPr lang="en-US" altLang="zh-CN" dirty="0"/>
              <a:t>|</a:t>
            </a:r>
            <a:r>
              <a:rPr lang="zh-CN" altLang="zh-CN" dirty="0"/>
              <a:t>”把多种文本类型拼接起来。</a:t>
            </a:r>
          </a:p>
          <a:p>
            <a:pPr lvl="1"/>
            <a:r>
              <a:rPr lang="en-US" altLang="zh-CN" dirty="0" err="1"/>
              <a:t>maxLength</a:t>
            </a:r>
            <a:r>
              <a:rPr lang="zh-CN" altLang="zh-CN" dirty="0"/>
              <a:t>：指定文本允许输入的最大长度。该属性无法通过代码设置。</a:t>
            </a:r>
          </a:p>
          <a:p>
            <a:pPr lvl="1"/>
            <a:r>
              <a:rPr lang="en-US" altLang="zh-CN" dirty="0"/>
              <a:t>hint</a:t>
            </a:r>
            <a:r>
              <a:rPr lang="zh-CN" altLang="zh-CN" dirty="0"/>
              <a:t>：指定提示文本的内容，代码中对应的方法是</a:t>
            </a:r>
            <a:r>
              <a:rPr lang="en-US" altLang="zh-CN" dirty="0" err="1"/>
              <a:t>setHint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 err="1"/>
              <a:t>textColorHint</a:t>
            </a:r>
            <a:r>
              <a:rPr lang="zh-CN" altLang="zh-CN" dirty="0"/>
              <a:t>：指定提示文本的颜色，代码中对应的方法是</a:t>
            </a:r>
            <a:r>
              <a:rPr lang="en-US" altLang="zh-CN" dirty="0" err="1"/>
              <a:t>setHintTextColor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036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269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dirty="0" err="1"/>
              <a:t>EditText</a:t>
            </a:r>
            <a:r>
              <a:rPr lang="zh-CN" altLang="en-US" sz="3600" dirty="0"/>
              <a:t>的输入类型说明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50604"/>
              </p:ext>
            </p:extLst>
          </p:nvPr>
        </p:nvGraphicFramePr>
        <p:xfrm>
          <a:off x="1039906" y="1852519"/>
          <a:ext cx="990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输入类型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说明</a:t>
                      </a:r>
                      <a:endParaRPr lang="zh-CN" sz="18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text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文本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textPassword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文本密码。显示时用星号“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”代替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number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整型数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numberSigned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带符号的数字。允许在开头带负号“－”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numberDecimal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带小数点的数字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numberPassword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数字密码。显示时用星号“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”代替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datetime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时间日期格式。除了数字外，还允许输入横线、斜杆、空格、冒号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date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日期格式。除了数字外，还允许输入横线“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”和斜杆“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”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time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时间格式。除了数字外，还允许输入冒号“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”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20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683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/>
              <a:t>7.1  </a:t>
            </a:r>
            <a:r>
              <a:rPr lang="zh-CN" altLang="en-US" sz="4000"/>
              <a:t>相对布局</a:t>
            </a:r>
            <a:r>
              <a:rPr lang="en-US" altLang="zh-CN" sz="4000" dirty="0" err="1"/>
              <a:t>RelativeLayout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125" y="1635125"/>
            <a:ext cx="1169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RelativeLayout</a:t>
            </a:r>
            <a:r>
              <a:rPr lang="zh-CN" altLang="en-US" dirty="0"/>
              <a:t>顾名思义，它的下级视图的位置是相对位置，得有具体的参照物才能确定最终位置。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如果不设定下级视图的参照物，那么下级视图默认显示在</a:t>
            </a:r>
            <a:r>
              <a:rPr lang="en-US" altLang="zh-CN" dirty="0" err="1"/>
              <a:t>RelativeLayout</a:t>
            </a:r>
            <a:r>
              <a:rPr lang="zh-CN" altLang="en-US" dirty="0"/>
              <a:t>内部的左上角。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用于确定视图位置的参照物分两种，一种是与该视图自身平级的视图，另一种是该视图的上级视图（也就是</a:t>
            </a:r>
            <a:r>
              <a:rPr lang="en-US" altLang="zh-CN" dirty="0" err="1"/>
              <a:t>RelativeLayout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与参照物对比，相对位置在布局中的属性值与代码中的类型值说明见下表。</a:t>
            </a:r>
          </a:p>
        </p:txBody>
      </p:sp>
    </p:spTree>
    <p:extLst>
      <p:ext uri="{BB962C8B-B14F-4D97-AF65-F5344CB8AC3E}">
        <p14:creationId xmlns:p14="http://schemas.microsoft.com/office/powerpoint/2010/main" val="3843087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8D066E8C-FFE0-48CD-B754-A9E1A85B9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4697"/>
            <a:ext cx="6981371" cy="637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&lt;LinearLayout xmlns:android="http://schemas.android.com/apk/res/android"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android:layout_height="match_parent"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android:padding="5dp"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android:orientation="vertical" &gt;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&lt;TextView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style="@style/text_normal"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android:layout_marginTop="10dp"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android:text="下面是登录信息" /&gt;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&lt;EditText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style="@style/text_normal"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android:inputType="text"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android:maxLength="10"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android:hint="请输入用户名" /&gt;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&lt;EditText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style="@style/text_normal"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android:inputType="textPassword"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android:maxLength="8"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android:hint="请输入密码" /&gt;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&lt;TextView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style="@style/text_normal"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android:layout_marginTop="10dp"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android:text="下面是手机信息" /&gt;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&lt;EditText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style="@style/text_normal"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android:inputType="number"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android:maxLength="11"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android:hint="请输入11位手机号码" /&gt;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&lt;EditText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style="@style/text_normal"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android:inputType="numberPassword"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android:maxLength="6"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android:hint="请输入6位服务密码" /&gt;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&lt;/LinearLayout&gt;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982E3F3-8A20-4EFA-B600-00365F574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3" y="783770"/>
            <a:ext cx="3359381" cy="60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54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255" y="521881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/>
              <a:t>7.4  </a:t>
            </a:r>
            <a:r>
              <a:rPr lang="zh-CN" altLang="en-US" sz="4000" dirty="0"/>
              <a:t>特殊按钮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介绍几个常用的特殊控制按钮，包括复选框</a:t>
            </a:r>
            <a:r>
              <a:rPr lang="en-US" altLang="zh-CN" dirty="0" err="1"/>
              <a:t>CheckBox</a:t>
            </a:r>
            <a:r>
              <a:rPr lang="zh-CN" altLang="en-US" dirty="0"/>
              <a:t>的监听器用法、开关按钮</a:t>
            </a:r>
            <a:r>
              <a:rPr lang="en-US" altLang="zh-CN" dirty="0"/>
              <a:t>Switch</a:t>
            </a:r>
            <a:r>
              <a:rPr lang="zh-CN" altLang="en-US" dirty="0"/>
              <a:t>的属性定义、仿</a:t>
            </a:r>
            <a:r>
              <a:rPr lang="en-US" altLang="zh-CN" dirty="0" err="1"/>
              <a:t>iOS</a:t>
            </a:r>
            <a:r>
              <a:rPr lang="zh-CN" altLang="en-US" dirty="0"/>
              <a:t>开关按钮的实现、单选按钮</a:t>
            </a:r>
            <a:r>
              <a:rPr lang="en-US" altLang="zh-CN" dirty="0" err="1"/>
              <a:t>RadioButton</a:t>
            </a:r>
            <a:r>
              <a:rPr lang="zh-CN" altLang="en-US" dirty="0"/>
              <a:t>及其组布局</a:t>
            </a:r>
            <a:r>
              <a:rPr lang="en-US" altLang="zh-CN" dirty="0" err="1"/>
              <a:t>RadioGroup</a:t>
            </a:r>
            <a:r>
              <a:rPr lang="zh-CN" altLang="en-US" dirty="0"/>
              <a:t>的监听器用法，以及如何更换这些控件的按钮图标。</a:t>
            </a:r>
          </a:p>
          <a:p>
            <a:pPr marL="0" indent="0">
              <a:buNone/>
            </a:pPr>
            <a:r>
              <a:rPr lang="en-US" altLang="zh-CN" dirty="0"/>
              <a:t>7.4.1  </a:t>
            </a:r>
            <a:r>
              <a:rPr lang="zh-CN" altLang="en-US" dirty="0"/>
              <a:t>复选框</a:t>
            </a:r>
            <a:r>
              <a:rPr lang="en-US" altLang="zh-CN" dirty="0" err="1"/>
              <a:t>CheckBox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7.4.2  </a:t>
            </a:r>
            <a:r>
              <a:rPr lang="zh-CN" altLang="en-US" dirty="0"/>
              <a:t>开关按钮</a:t>
            </a:r>
            <a:r>
              <a:rPr lang="en-US" altLang="zh-CN" dirty="0"/>
              <a:t>Switch</a:t>
            </a:r>
          </a:p>
          <a:p>
            <a:pPr marL="0" indent="0">
              <a:buNone/>
            </a:pPr>
            <a:r>
              <a:rPr lang="en-US" altLang="zh-CN" dirty="0"/>
              <a:t>7.4.3  </a:t>
            </a:r>
            <a:r>
              <a:rPr lang="zh-CN" altLang="en-US" dirty="0"/>
              <a:t>单选按钮</a:t>
            </a:r>
            <a:r>
              <a:rPr lang="en-US" altLang="zh-CN" dirty="0" err="1"/>
              <a:t>RadioButton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067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21881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/>
              <a:t>7.4.1  </a:t>
            </a:r>
            <a:r>
              <a:rPr lang="zh-CN" altLang="en-US" sz="4000"/>
              <a:t>复选框</a:t>
            </a:r>
            <a:r>
              <a:rPr lang="en-US" altLang="zh-CN" sz="4000" dirty="0" err="1"/>
              <a:t>CheckBox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833" y="1520423"/>
            <a:ext cx="11725141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CompoundButton</a:t>
            </a:r>
            <a:r>
              <a:rPr lang="zh-CN" altLang="zh-CN" dirty="0"/>
              <a:t>类是抽象的复合按钮，因为是抽象类，所以不能直接使用。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实际开发中用的是</a:t>
            </a:r>
            <a:r>
              <a:rPr lang="en-US" altLang="zh-CN" dirty="0" err="1"/>
              <a:t>CompoundButton</a:t>
            </a:r>
            <a:r>
              <a:rPr lang="zh-CN" altLang="zh-CN" dirty="0"/>
              <a:t>类的几个派生类，主要有复选框</a:t>
            </a:r>
            <a:r>
              <a:rPr lang="en-US" altLang="zh-CN" dirty="0" err="1"/>
              <a:t>CheckBox</a:t>
            </a:r>
            <a:r>
              <a:rPr lang="zh-CN" altLang="zh-CN" dirty="0"/>
              <a:t>、单选按钮</a:t>
            </a:r>
            <a:r>
              <a:rPr lang="en-US" altLang="zh-CN" dirty="0" err="1"/>
              <a:t>RadioButton</a:t>
            </a:r>
            <a:r>
              <a:rPr lang="zh-CN" altLang="zh-CN" dirty="0"/>
              <a:t>以及开关按钮</a:t>
            </a:r>
            <a:r>
              <a:rPr lang="en-US" altLang="zh-CN" dirty="0"/>
              <a:t>Switch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CompoundButton</a:t>
            </a:r>
            <a:r>
              <a:rPr lang="zh-CN" altLang="zh-CN" dirty="0"/>
              <a:t>在代码中可使用下列</a:t>
            </a:r>
            <a:r>
              <a:rPr lang="en-US" altLang="zh-CN" dirty="0"/>
              <a:t>4</a:t>
            </a:r>
            <a:r>
              <a:rPr lang="zh-CN" altLang="zh-CN" dirty="0"/>
              <a:t>种方法进行设置。</a:t>
            </a:r>
          </a:p>
          <a:p>
            <a:pPr lvl="1"/>
            <a:r>
              <a:rPr lang="en-US" altLang="zh-CN" dirty="0" err="1"/>
              <a:t>setChecked</a:t>
            </a:r>
            <a:r>
              <a:rPr lang="zh-CN" altLang="zh-CN" dirty="0"/>
              <a:t>：设置按钮的勾选状态。</a:t>
            </a:r>
          </a:p>
          <a:p>
            <a:pPr lvl="1"/>
            <a:r>
              <a:rPr lang="en-US" altLang="zh-CN" dirty="0" err="1"/>
              <a:t>setButtonDrawable</a:t>
            </a:r>
            <a:r>
              <a:rPr lang="zh-CN" altLang="zh-CN" dirty="0"/>
              <a:t>：设置左侧勾选图标的图形。</a:t>
            </a:r>
          </a:p>
          <a:p>
            <a:pPr lvl="1"/>
            <a:r>
              <a:rPr lang="en-US" altLang="zh-CN" dirty="0" err="1"/>
              <a:t>setOnCheckedChangeListener</a:t>
            </a:r>
            <a:r>
              <a:rPr lang="zh-CN" altLang="zh-CN" dirty="0"/>
              <a:t>：设置勾选状态变化的监听器。</a:t>
            </a:r>
          </a:p>
          <a:p>
            <a:pPr lvl="1"/>
            <a:r>
              <a:rPr lang="en-US" altLang="zh-CN" dirty="0" err="1"/>
              <a:t>isChecked</a:t>
            </a:r>
            <a:r>
              <a:rPr lang="zh-CN" altLang="zh-CN" dirty="0"/>
              <a:t>：判断按钮是否勾选。</a:t>
            </a:r>
          </a:p>
          <a:p>
            <a:pPr marL="0" indent="0">
              <a:buNone/>
            </a:pPr>
            <a:r>
              <a:rPr lang="zh-CN" altLang="en-US" dirty="0"/>
              <a:t>下面是使用复选框的代码例：</a:t>
            </a:r>
          </a:p>
        </p:txBody>
      </p:sp>
    </p:spTree>
    <p:extLst>
      <p:ext uri="{BB962C8B-B14F-4D97-AF65-F5344CB8AC3E}">
        <p14:creationId xmlns:p14="http://schemas.microsoft.com/office/powerpoint/2010/main" val="4095010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3475"/>
            <a:ext cx="5114925" cy="3768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zh-CN" sz="3600" b="1" dirty="0"/>
              <a:t>更换复选框左侧的勾选图像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606550"/>
            <a:ext cx="1179195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zh-CN" altLang="zh-CN" dirty="0"/>
              <a:t>可将</a:t>
            </a:r>
            <a:r>
              <a:rPr lang="zh-CN" altLang="en-US" dirty="0"/>
              <a:t>布局文件中的</a:t>
            </a:r>
            <a:r>
              <a:rPr lang="en-US" altLang="zh-CN" dirty="0"/>
              <a:t>button</a:t>
            </a:r>
            <a:r>
              <a:rPr lang="zh-CN" altLang="zh-CN" dirty="0"/>
              <a:t>属性修改为自定义的勾选图形。下面是一个勾选图形状态定义的例子，如果是勾选状态，就显示图形</a:t>
            </a:r>
            <a:r>
              <a:rPr lang="en-US" altLang="zh-CN" dirty="0" err="1"/>
              <a:t>check_choose</a:t>
            </a:r>
            <a:r>
              <a:rPr lang="zh-CN" altLang="zh-CN" dirty="0"/>
              <a:t>；如果取消勾选，就显示图形</a:t>
            </a:r>
            <a:r>
              <a:rPr lang="en-US" altLang="zh-CN" dirty="0" err="1"/>
              <a:t>check_unchoose</a:t>
            </a:r>
            <a:r>
              <a:rPr lang="zh-CN" altLang="zh-CN" dirty="0"/>
              <a:t>。</a:t>
            </a:r>
          </a:p>
          <a:p>
            <a:pPr marL="457200" lvl="1" indent="0">
              <a:buNone/>
            </a:pPr>
            <a:r>
              <a:rPr lang="en-US" altLang="zh-CN" sz="2000" dirty="0"/>
              <a:t>&lt;selector </a:t>
            </a:r>
            <a:r>
              <a:rPr lang="en-US" altLang="zh-CN" sz="2000" dirty="0" err="1"/>
              <a:t>xmlns:android</a:t>
            </a:r>
            <a:r>
              <a:rPr lang="en-US" altLang="zh-CN" sz="2000" dirty="0"/>
              <a:t>="http://schemas.android.com/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/res/android"&gt;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&lt;item </a:t>
            </a:r>
            <a:r>
              <a:rPr lang="en-US" altLang="zh-CN" sz="2000" dirty="0" err="1"/>
              <a:t>android:state_checked</a:t>
            </a:r>
            <a:r>
              <a:rPr lang="en-US" altLang="zh-CN" sz="2000" dirty="0"/>
              <a:t>="true" </a:t>
            </a:r>
            <a:r>
              <a:rPr lang="en-US" altLang="zh-CN" sz="2000" dirty="0" err="1"/>
              <a:t>android:drawable</a:t>
            </a:r>
            <a:r>
              <a:rPr lang="en-US" altLang="zh-CN" sz="2000" dirty="0"/>
              <a:t>="@</a:t>
            </a:r>
            <a:r>
              <a:rPr lang="en-US" altLang="zh-CN" sz="2000" dirty="0" err="1"/>
              <a:t>drawable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check_choose</a:t>
            </a:r>
            <a:r>
              <a:rPr lang="en-US" altLang="zh-CN" sz="2000" dirty="0"/>
              <a:t>"/&gt;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&lt;item </a:t>
            </a:r>
            <a:r>
              <a:rPr lang="en-US" altLang="zh-CN" sz="2000" dirty="0" err="1"/>
              <a:t>android:drawable</a:t>
            </a:r>
            <a:r>
              <a:rPr lang="en-US" altLang="zh-CN" sz="2000" dirty="0"/>
              <a:t>="@</a:t>
            </a:r>
            <a:r>
              <a:rPr lang="en-US" altLang="zh-CN" sz="2000" dirty="0" err="1"/>
              <a:t>drawable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check_unchoose</a:t>
            </a:r>
            <a:r>
              <a:rPr lang="en-US" altLang="zh-CN" sz="2000" dirty="0"/>
              <a:t>"/&gt;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&lt;/selector&gt;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en-US" dirty="0"/>
              <a:t>下面是更换勾选图像的示例界面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49" y="4834623"/>
            <a:ext cx="3866667" cy="13809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65" y="4834623"/>
            <a:ext cx="3895238" cy="14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3618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BFE7A3-C0D7-43A1-92B3-3DC497258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451" y="625524"/>
            <a:ext cx="7889966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&lt;LinearLayout xmlns:android="http://schemas.android.com/apk/res/android"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android:layout_height="match_parent"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android:orientation="vertical"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android:padding="10dp" 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&lt;CheckBox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android:id="@+id/ck_system"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android:padding="10dp"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android:checked="false"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android:text="这是系统的CheckBox"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android:textColor="#000000"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android:textSize="17sp" /&gt;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&lt;CheckBox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android:id="@+id/ck_custom"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android:button="@drawable/checkbox_selector"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android:padding="10dp"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android:checked="false"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android:text="这个CheckBox换了图标"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android:textColor="#000000"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android:textSize="17sp" /&gt;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515653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6962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/>
              <a:t>7.4.2  </a:t>
            </a:r>
            <a:r>
              <a:rPr lang="zh-CN" altLang="en-US" sz="4000"/>
              <a:t>开关按钮</a:t>
            </a:r>
            <a:r>
              <a:rPr lang="en-US" altLang="zh-CN" sz="4000" dirty="0"/>
              <a:t>Switch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928" y="1535304"/>
            <a:ext cx="11640818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Switch</a:t>
            </a:r>
            <a:r>
              <a:rPr lang="zh-CN" altLang="zh-CN" dirty="0"/>
              <a:t>是一个高级版本的</a:t>
            </a:r>
            <a:r>
              <a:rPr lang="en-US" altLang="zh-CN" dirty="0" err="1"/>
              <a:t>CheckBox</a:t>
            </a:r>
            <a:r>
              <a:rPr lang="zh-CN" altLang="zh-CN" dirty="0"/>
              <a:t>，在选中与取消选中时可展现的界面元素比</a:t>
            </a:r>
            <a:r>
              <a:rPr lang="en-US" altLang="zh-CN" dirty="0" err="1"/>
              <a:t>CheckBox</a:t>
            </a:r>
            <a:r>
              <a:rPr lang="zh-CN" altLang="zh-CN" dirty="0"/>
              <a:t>丰富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Switch</a:t>
            </a:r>
            <a:r>
              <a:rPr lang="zh-CN" altLang="en-US" dirty="0"/>
              <a:t>允许设置开启</a:t>
            </a:r>
            <a:r>
              <a:rPr lang="en-US" altLang="zh-CN" dirty="0"/>
              <a:t>/</a:t>
            </a:r>
            <a:r>
              <a:rPr lang="zh-CN" altLang="en-US" dirty="0"/>
              <a:t>关闭时候的文本，也允许设置开关轨道的背景和图标。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下面是</a:t>
            </a:r>
            <a:r>
              <a:rPr lang="en-US" altLang="zh-CN" dirty="0"/>
              <a:t>Switch</a:t>
            </a:r>
            <a:r>
              <a:rPr lang="zh-CN" altLang="en-US" dirty="0"/>
              <a:t>按钮的默认效果图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04" y="3952439"/>
            <a:ext cx="5296337" cy="19342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03" y="3952438"/>
            <a:ext cx="5103802" cy="19342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9413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B3D70447-DC01-407F-AB7E-6D7373A1D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891" y="377026"/>
            <a:ext cx="6411686" cy="63555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&lt;LinearLayout xmlns:android="http://schemas.android.com/apk/res/android"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android:orientation="vertical"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android:padding="10dp" 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&lt;LinearLayout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android:orientation="horizontal"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android:paddingTop="10dp" 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&lt;TextView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android:layout_width="0dp"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android:layout_height="match_parent"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android:layout_weight="1"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android:gravity="left|center_vertical"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android:text="Switch开关："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android:textColor="#000000"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android:textSize="17sp" /&gt;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&lt;LinearLayout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android:layout_width="wrap_content"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android:layout_height="wrap_content"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android:orientation="vertical" 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&lt;Switch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    android:id="@+id/sw_status"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    android:layout_width="100dp"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    android:layout_height="50dp" /&gt;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&lt;/LinearLayout&gt;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&lt;/LinearLayout&gt;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&lt;TextView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android:id="@+id/tv_result"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android:paddingTop="10dp"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android:gravity="left"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android:textColor="#000000"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android:textSize="17sp" /&gt;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1899601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986" y="775108"/>
            <a:ext cx="4943475" cy="5911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 b="1" dirty="0"/>
              <a:t>仿</a:t>
            </a:r>
            <a:r>
              <a:rPr lang="en-US" altLang="zh-CN" sz="3600" b="1" dirty="0" err="1"/>
              <a:t>iOS</a:t>
            </a:r>
            <a:r>
              <a:rPr lang="zh-CN" altLang="en-US" sz="3600" b="1" dirty="0"/>
              <a:t>的开关按钮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485" y="1366292"/>
            <a:ext cx="11697639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借助状态列表图形</a:t>
            </a:r>
            <a:r>
              <a:rPr lang="en-US" altLang="zh-CN" dirty="0" err="1"/>
              <a:t>StateListDrawable</a:t>
            </a:r>
            <a:r>
              <a:rPr lang="zh-CN" altLang="zh-CN" dirty="0"/>
              <a:t>，</a:t>
            </a:r>
            <a:r>
              <a:rPr lang="zh-CN" altLang="en-US" dirty="0"/>
              <a:t>分别定义已选中时候的“开”图形，以及未选中时候的“关”图形。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zh-CN" dirty="0"/>
              <a:t>状态列表</a:t>
            </a:r>
            <a:r>
              <a:rPr lang="zh-CN" altLang="en-US" dirty="0"/>
              <a:t>图形的</a:t>
            </a:r>
            <a:r>
              <a:rPr lang="en-US" altLang="zh-CN" dirty="0"/>
              <a:t>XML</a:t>
            </a:r>
            <a:r>
              <a:rPr lang="zh-CN" altLang="en-US" dirty="0"/>
              <a:t>文件</a:t>
            </a:r>
            <a:r>
              <a:rPr lang="zh-CN" altLang="zh-CN" dirty="0"/>
              <a:t>如下：</a:t>
            </a:r>
          </a:p>
          <a:p>
            <a:pPr marL="457200" lvl="1" indent="0">
              <a:buNone/>
            </a:pPr>
            <a:r>
              <a:rPr lang="en-US" altLang="zh-CN" sz="2000" dirty="0"/>
              <a:t>&lt;selector </a:t>
            </a:r>
            <a:r>
              <a:rPr lang="en-US" altLang="zh-CN" sz="2000" dirty="0" err="1"/>
              <a:t>xmlns:android</a:t>
            </a:r>
            <a:r>
              <a:rPr lang="en-US" altLang="zh-CN" sz="2000" dirty="0"/>
              <a:t>="http://schemas.android.com/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/res/android"&gt;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&lt;item </a:t>
            </a:r>
            <a:r>
              <a:rPr lang="en-US" altLang="zh-CN" sz="2000" dirty="0" err="1"/>
              <a:t>android:state_checked</a:t>
            </a:r>
            <a:r>
              <a:rPr lang="en-US" altLang="zh-CN" sz="2000" dirty="0"/>
              <a:t>="true" </a:t>
            </a:r>
            <a:r>
              <a:rPr lang="en-US" altLang="zh-CN" sz="2000" dirty="0" err="1"/>
              <a:t>android:drawable</a:t>
            </a:r>
            <a:r>
              <a:rPr lang="en-US" altLang="zh-CN" sz="2000" dirty="0"/>
              <a:t>="@</a:t>
            </a:r>
            <a:r>
              <a:rPr lang="en-US" altLang="zh-CN" sz="2000" dirty="0" err="1"/>
              <a:t>drawable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switch_on</a:t>
            </a:r>
            <a:r>
              <a:rPr lang="en-US" altLang="zh-CN" sz="2000" dirty="0"/>
              <a:t>"/&gt;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&lt;item </a:t>
            </a:r>
            <a:r>
              <a:rPr lang="en-US" altLang="zh-CN" sz="2000" dirty="0" err="1"/>
              <a:t>android:drawable</a:t>
            </a:r>
            <a:r>
              <a:rPr lang="en-US" altLang="zh-CN" sz="2000" dirty="0"/>
              <a:t>="@</a:t>
            </a:r>
            <a:r>
              <a:rPr lang="en-US" altLang="zh-CN" sz="2000" dirty="0" err="1"/>
              <a:t>drawable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switch_off</a:t>
            </a:r>
            <a:r>
              <a:rPr lang="en-US" altLang="zh-CN" sz="2000" dirty="0"/>
              <a:t>"/&gt;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&lt;/selector&gt;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zh-CN" dirty="0"/>
              <a:t>然后把</a:t>
            </a:r>
            <a:r>
              <a:rPr lang="en-US" altLang="zh-CN" dirty="0" err="1"/>
              <a:t>CheckBox</a:t>
            </a:r>
            <a:r>
              <a:rPr lang="zh-CN" altLang="zh-CN" dirty="0"/>
              <a:t>控件的</a:t>
            </a:r>
            <a:r>
              <a:rPr lang="en-US" altLang="zh-CN" dirty="0"/>
              <a:t>background</a:t>
            </a:r>
            <a:r>
              <a:rPr lang="zh-CN" altLang="zh-CN" dirty="0"/>
              <a:t>属性设置为该状态图形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下面是山寨后的开关按钮效果图。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72863C-DB32-44F1-8EED-9C96B4955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601" y="5345883"/>
            <a:ext cx="3152381" cy="14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5220FF-6BBB-4552-9864-439B72116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483" y="5345883"/>
            <a:ext cx="3142857" cy="14190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5005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49207-3A63-4F6D-8503-098B7E663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399" y="209432"/>
            <a:ext cx="7372350" cy="6524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&lt;LinearLayout xmlns:android="http://schemas.android.com/apk/res/android"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android:orientation="vertical"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android:padding="10dp" 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&lt;LinearLayout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android:orientation="horizontal"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android:paddingTop="10dp" 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&lt;TextView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android:layout_width="0dp"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android:layout_height="match_parent"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android:layout_weight="1"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android:gravity="left|center_vertical"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android:text="仿iOS的开关："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android:textColor="#000000"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android:textSize="17sp" /&gt;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&lt;LinearLayout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android:layout_width="wrap_content"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android:layout_height="wrap_content"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android:orientation="vertical" 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&lt;CheckBox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    android:id="@+id/ck_status"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    android:layout_width="100dp"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    android:layout_height="50dp"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    android:background="@drawable/switch_selector"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    android:button="@null" /&gt;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&lt;/LinearLayout&gt;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&lt;/LinearLayout&gt;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&lt;TextView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android:id="@+id/tv_result"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android:paddingTop="10dp"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android:gravity="left"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android:textSize="17sp" /&gt;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3601083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269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/>
              <a:t>7.4.3  </a:t>
            </a:r>
            <a:r>
              <a:rPr lang="zh-CN" altLang="en-US" sz="4000" dirty="0"/>
              <a:t>单</a:t>
            </a:r>
            <a:r>
              <a:rPr lang="zh-CN" altLang="en-US" sz="4000"/>
              <a:t>选按钮</a:t>
            </a:r>
            <a:r>
              <a:rPr lang="en-US" altLang="zh-CN" sz="4000" dirty="0" err="1"/>
              <a:t>RadioButton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954" y="1503653"/>
            <a:ext cx="1156415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zh-CN" dirty="0"/>
              <a:t>单选按钮要在一组按钮中选择其中一项，并且不能多选，这要求有个容器确定这组按钮的范围，这个容器便是</a:t>
            </a:r>
            <a:r>
              <a:rPr lang="en-US" altLang="zh-CN" dirty="0" err="1"/>
              <a:t>RadioGroup</a:t>
            </a:r>
            <a:r>
              <a:rPr lang="zh-CN" altLang="zh-CN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RadioGroup</a:t>
            </a:r>
            <a:r>
              <a:rPr lang="zh-CN" altLang="zh-CN" dirty="0"/>
              <a:t>实质上是个布局，同一组</a:t>
            </a:r>
            <a:r>
              <a:rPr lang="en-US" altLang="zh-CN" dirty="0" err="1"/>
              <a:t>RadioButton</a:t>
            </a:r>
            <a:r>
              <a:rPr lang="zh-CN" altLang="zh-CN" dirty="0"/>
              <a:t>都要放在同一个</a:t>
            </a:r>
            <a:r>
              <a:rPr lang="en-US" altLang="zh-CN" dirty="0" err="1"/>
              <a:t>RadioGroup</a:t>
            </a:r>
            <a:r>
              <a:rPr lang="zh-CN" altLang="zh-CN" dirty="0"/>
              <a:t>节点下。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下面是</a:t>
            </a:r>
            <a:r>
              <a:rPr lang="en-US" altLang="zh-CN" dirty="0" err="1"/>
              <a:t>RadioGroup</a:t>
            </a:r>
            <a:r>
              <a:rPr lang="zh-CN" altLang="zh-CN" dirty="0"/>
              <a:t>常用的</a:t>
            </a:r>
            <a:r>
              <a:rPr lang="en-US" altLang="zh-CN" dirty="0"/>
              <a:t>3</a:t>
            </a:r>
            <a:r>
              <a:rPr lang="zh-CN" altLang="zh-CN" dirty="0"/>
              <a:t>个方法。</a:t>
            </a:r>
          </a:p>
          <a:p>
            <a:pPr lvl="1"/>
            <a:r>
              <a:rPr lang="en-US" altLang="zh-CN" dirty="0"/>
              <a:t>check</a:t>
            </a:r>
            <a:r>
              <a:rPr lang="zh-CN" altLang="zh-CN" dirty="0"/>
              <a:t>：选中指定资源编号的单选按钮。</a:t>
            </a:r>
          </a:p>
          <a:p>
            <a:pPr lvl="1"/>
            <a:r>
              <a:rPr lang="en-US" altLang="zh-CN" dirty="0" err="1"/>
              <a:t>getCheckedRadioButtonId</a:t>
            </a:r>
            <a:r>
              <a:rPr lang="zh-CN" altLang="zh-CN" dirty="0"/>
              <a:t>：获取选中状态单选按钮的资源编号。</a:t>
            </a:r>
          </a:p>
          <a:p>
            <a:pPr lvl="1"/>
            <a:r>
              <a:rPr lang="en-US" altLang="zh-CN" dirty="0" err="1"/>
              <a:t>setOnCheckedChangeListener</a:t>
            </a:r>
            <a:r>
              <a:rPr lang="zh-CN" altLang="zh-CN" dirty="0"/>
              <a:t>：设置单选按钮勾选变化的监听器。</a:t>
            </a:r>
            <a:endParaRPr lang="en-US" altLang="zh-CN" dirty="0"/>
          </a:p>
          <a:p>
            <a:pPr lvl="1"/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下面是使用单选按钮的代码例子：</a:t>
            </a:r>
          </a:p>
        </p:txBody>
      </p:sp>
    </p:spTree>
    <p:extLst>
      <p:ext uri="{BB962C8B-B14F-4D97-AF65-F5344CB8AC3E}">
        <p14:creationId xmlns:p14="http://schemas.microsoft.com/office/powerpoint/2010/main" val="220596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036345"/>
              </p:ext>
            </p:extLst>
          </p:nvPr>
        </p:nvGraphicFramePr>
        <p:xfrm>
          <a:off x="717176" y="848453"/>
          <a:ext cx="1051560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9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1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XML</a:t>
                      </a:r>
                      <a:r>
                        <a:rPr 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中的相对位置属性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RelativeLayout</a:t>
                      </a:r>
                      <a:r>
                        <a:rPr lang="zh-CN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类的相对位置</a:t>
                      </a:r>
                      <a:endParaRPr lang="zh-CN" sz="18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相对位置说明</a:t>
                      </a:r>
                      <a:endParaRPr lang="zh-CN" sz="18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layout_toLeftOf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LEFT_OF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当前视图在指定视图的左边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layout_toRightOf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RIGHT_OF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当前视图在指定视图的右边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layout_above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ABOVE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当前视图在指定视图的上方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layout_below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BELOW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当前视图在指定视图的下方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layout_alignLeft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ALIGN_LEFT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当前视图与指定视图的左侧对齐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layout_alignRight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ALIGN_RIGHT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当前视图与指定视图的右侧对齐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layout_alignTop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ALIGN_TOP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当前视图与指定视图的顶部对齐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layout_alignBottom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ALIGN_BOTTOM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当前视图与指定视图的底部对齐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layout_centerInParent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CENTER_IN_PARENT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当前视图在上级视图中间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layout_centerHorizontal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CENTER_HORIZONTAL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当前视图在上级视图的水平方向居中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layout_centerVertical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CENTER_VERTICAL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当前视图在上级视图的垂直方向居中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layout_alignParentLeft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ALIGN_PARENT_LEFT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当前视图与上级视图的左侧对齐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layout_alignParentRight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ALIGN_PARENT_RIGHT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当前视图与上级视图的右侧对齐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layout_alignParentTop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ALIGN_PARENT_TOP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当前视图与上级视图的顶部对齐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layout_alignParentBottom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ALIGN_PARENT_BOTTOM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当前视图与上级视图的底部对齐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406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F62E4F1D-7F00-4D11-8476-85FC9739E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86" y="487025"/>
            <a:ext cx="10646228" cy="62478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public class RadioVerticalActivity extends AppCompatActivity implements OnCheckedChangeListener {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private TextView tv_marry; // 声明一个文本视图对象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protected void onCreate(Bundle savedInstanceState) {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super.onCreate(savedInstanceState);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setContentView(R.layout.activity_radio_vertical);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// 从布局文件中获取名叫tv_marry的文本视图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tv_marry = findViewById(R.id.tv_marry);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// 从布局文件中获取名叫rg_marry的单选组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RadioGroup rg_marry = findViewById(R.id.rg_marry);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// 给rg_marry设置单选监听器，一旦用户点击组内的单选按钮，就触发监听器的onCheckedChanged方法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rg_marry.setOnCheckedChangeListener(this);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// 在用户点击组内的单选按钮时触发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public void onCheckedChanged(RadioGroup group, int checkedId) {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if (checkedId == R.id.rb_married) {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    tv_marry.setText("哇哦，祝你早生贵子");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} else if (checkedId == R.id.rb_unmarried) {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    tv_marry.setText("哇哦，你的前途不可限量");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8549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9150" y="848346"/>
            <a:ext cx="4343400" cy="46028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sz="3600" b="1" dirty="0"/>
              <a:t>更换</a:t>
            </a:r>
            <a:r>
              <a:rPr lang="en-US" altLang="zh-CN" sz="3600" b="1" dirty="0" err="1"/>
              <a:t>RadioButton</a:t>
            </a:r>
            <a:r>
              <a:rPr lang="zh-CN" altLang="en-US" sz="3600" b="1" dirty="0"/>
              <a:t>的图标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662" y="1428174"/>
            <a:ext cx="11731313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如果通过</a:t>
            </a:r>
            <a:r>
              <a:rPr lang="en-US" altLang="zh-CN" dirty="0"/>
              <a:t>button</a:t>
            </a:r>
            <a:r>
              <a:rPr lang="zh-CN" altLang="zh-CN" dirty="0"/>
              <a:t>属性变更图标，那么图标与文字就会挨得很近</a:t>
            </a:r>
            <a:r>
              <a:rPr lang="zh-CN" altLang="en-US" dirty="0"/>
              <a:t>，如下面的左图所示。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为了拉开图标与文字之间的距离，得换成</a:t>
            </a:r>
            <a:r>
              <a:rPr lang="en-US" altLang="zh-CN" dirty="0" err="1"/>
              <a:t>drawableLeft</a:t>
            </a:r>
            <a:r>
              <a:rPr lang="zh-CN" altLang="zh-CN" dirty="0"/>
              <a:t>属性展示新图标（不要忘了把</a:t>
            </a:r>
            <a:r>
              <a:rPr lang="en-US" altLang="zh-CN" dirty="0"/>
              <a:t>button</a:t>
            </a:r>
            <a:r>
              <a:rPr lang="zh-CN" altLang="zh-CN" dirty="0"/>
              <a:t>改为</a:t>
            </a:r>
            <a:r>
              <a:rPr lang="en-US" altLang="zh-CN" dirty="0"/>
              <a:t>@null</a:t>
            </a:r>
            <a:r>
              <a:rPr lang="zh-CN" altLang="zh-CN" dirty="0"/>
              <a:t>），此时再设置</a:t>
            </a:r>
            <a:r>
              <a:rPr lang="en-US" altLang="zh-CN" dirty="0" err="1"/>
              <a:t>drawablePadding</a:t>
            </a:r>
            <a:r>
              <a:rPr lang="zh-CN" altLang="zh-CN" dirty="0"/>
              <a:t>即可指定间隔距离。</a:t>
            </a:r>
            <a:r>
              <a:rPr lang="zh-CN" altLang="en-US" dirty="0"/>
              <a:t>修改效果如下面的右图所示。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31" y="3933374"/>
            <a:ext cx="2921348" cy="1733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19" y="3933373"/>
            <a:ext cx="2838095" cy="17333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8993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378A7D53-09C3-4BA8-976D-E04504510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10" y="197346"/>
            <a:ext cx="7195457" cy="64633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&lt;LinearLayout xmlns:android="http://schemas.android.com/apk/res/android"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android:layout_height="match_parent"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android:orientation="vertical"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android:padding="10dp" &gt;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&lt;TextView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android:text="请选择您的婚姻状况"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android:textColor="#000000"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android:textSize="17sp" /&gt;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&lt;RadioGroup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android:id="@+id/rg_marry"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android:orientation="vertical" &gt;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&lt;!-- 通过button属性修改单选按钮的图标 --&gt;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&lt;RadioButton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android:id="@+id/rb_unmarried"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android:layout_width="wrap_content"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android:layout_height="wrap_content"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android:padding="5dp"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android:button="@drawable/radio_selector"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android:text="未婚"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android:textColor="#000000"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android:textSize="17sp" /&gt;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&lt;!-- 通过drawableLeft属性修改单选按钮的图标 --&gt;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&lt;RadioButton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android:id="@+id/rb_married"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android:layout_width="wrap_content"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android:layout_height="wrap_content"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android:padding="5dp"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android:button="@null"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android:drawableLeft="@drawable/radio_selector"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android:drawablePadding="10dp"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android:text="已婚"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android:textColor="#000000"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android:textSize="17sp" /&gt;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&lt;/RadioGroup&gt;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&lt;TextView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android:id="@+id/tv_marry"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android:textColor="#000000"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android:textSize="17sp" /&gt;</a:t>
            </a:r>
            <a:b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1786822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881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 dirty="0"/>
              <a:t>自定义按钮图标的三种方式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7590" y="1542290"/>
            <a:ext cx="11104810" cy="35191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zh-CN" dirty="0"/>
              <a:t>前面给不同的按钮自定义按钮图标先后用了</a:t>
            </a:r>
            <a:r>
              <a:rPr lang="en-US" altLang="zh-CN" dirty="0"/>
              <a:t>3</a:t>
            </a:r>
            <a:r>
              <a:rPr lang="zh-CN" altLang="zh-CN" dirty="0"/>
              <a:t>个属性，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zh-CN" dirty="0"/>
              <a:t>即自定义</a:t>
            </a:r>
            <a:r>
              <a:rPr lang="en-US" altLang="zh-CN" dirty="0" err="1"/>
              <a:t>CheckBox</a:t>
            </a:r>
            <a:r>
              <a:rPr lang="zh-CN" altLang="zh-CN" dirty="0"/>
              <a:t>图标时的</a:t>
            </a:r>
            <a:r>
              <a:rPr lang="en-US" altLang="zh-CN" dirty="0"/>
              <a:t>button</a:t>
            </a:r>
            <a:r>
              <a:rPr lang="zh-CN" altLang="zh-CN" dirty="0"/>
              <a:t>属性、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zh-CN" dirty="0"/>
              <a:t>仿</a:t>
            </a:r>
            <a:r>
              <a:rPr lang="en-US" altLang="zh-CN" dirty="0" err="1"/>
              <a:t>iOS</a:t>
            </a:r>
            <a:r>
              <a:rPr lang="zh-CN" altLang="zh-CN" dirty="0"/>
              <a:t>开关按钮时的</a:t>
            </a:r>
            <a:r>
              <a:rPr lang="en-US" altLang="zh-CN" dirty="0"/>
              <a:t>background</a:t>
            </a:r>
            <a:r>
              <a:rPr lang="zh-CN" altLang="zh-CN" dirty="0"/>
              <a:t>属性</a:t>
            </a:r>
            <a:r>
              <a:rPr lang="zh-CN" altLang="en-US" dirty="0"/>
              <a:t>，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zh-CN" dirty="0"/>
              <a:t>以及自定义</a:t>
            </a:r>
            <a:r>
              <a:rPr lang="en-US" altLang="zh-CN" dirty="0" err="1"/>
              <a:t>RadioButton</a:t>
            </a:r>
            <a:r>
              <a:rPr lang="zh-CN" altLang="zh-CN" dirty="0"/>
              <a:t>时的</a:t>
            </a:r>
            <a:r>
              <a:rPr lang="en-US" altLang="zh-CN" dirty="0" err="1"/>
              <a:t>drawableLeft</a:t>
            </a:r>
            <a:r>
              <a:rPr lang="zh-CN" altLang="zh-CN" dirty="0"/>
              <a:t>属性。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zh-CN" dirty="0"/>
              <a:t>下面总结一下这</a:t>
            </a:r>
            <a:r>
              <a:rPr lang="en-US" altLang="zh-CN" dirty="0"/>
              <a:t>3</a:t>
            </a:r>
            <a:r>
              <a:rPr lang="zh-CN" altLang="zh-CN" dirty="0"/>
              <a:t>个图标设置方式分别适用的场合。</a:t>
            </a:r>
          </a:p>
          <a:p>
            <a:pPr marL="0" lv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button</a:t>
            </a:r>
            <a:r>
              <a:rPr lang="zh-CN" altLang="zh-CN" dirty="0"/>
              <a:t>属性：主要用于图标大小要求不高，间隔要求也不高的场合。</a:t>
            </a:r>
          </a:p>
          <a:p>
            <a:pPr marL="0" lv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background</a:t>
            </a:r>
            <a:r>
              <a:rPr lang="zh-CN" altLang="zh-CN" dirty="0"/>
              <a:t>属性：主要用于能够以较大空间显示图标的场合。</a:t>
            </a:r>
          </a:p>
          <a:p>
            <a:pPr marL="0" lv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 err="1"/>
              <a:t>drawableLeft</a:t>
            </a:r>
            <a:r>
              <a:rPr lang="zh-CN" altLang="zh-CN" dirty="0"/>
              <a:t>属性：主要用于对图标与文字之间的间隔有要求的场合。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752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3494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/>
              <a:t>7.5  </a:t>
            </a:r>
            <a:r>
              <a:rPr lang="zh-CN" altLang="en-US" sz="4000" dirty="0"/>
              <a:t>日期时间控件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862" y="1778000"/>
            <a:ext cx="11344275" cy="20034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    介绍</a:t>
            </a:r>
            <a:r>
              <a:rPr lang="en-US" altLang="zh-CN" dirty="0"/>
              <a:t>Android</a:t>
            </a:r>
            <a:r>
              <a:rPr lang="zh-CN" altLang="en-US" dirty="0"/>
              <a:t>的日期时间控件，主要是日期选择对话框</a:t>
            </a:r>
            <a:r>
              <a:rPr lang="en-US" altLang="zh-CN" dirty="0" err="1"/>
              <a:t>DatePickerDialog</a:t>
            </a:r>
            <a:r>
              <a:rPr lang="zh-CN" altLang="en-US" dirty="0"/>
              <a:t>和时间选择对话框</a:t>
            </a:r>
            <a:r>
              <a:rPr lang="en-US" altLang="zh-CN" dirty="0" err="1"/>
              <a:t>TimePickerDialog</a:t>
            </a:r>
            <a:r>
              <a:rPr lang="zh-CN" altLang="en-US" dirty="0"/>
              <a:t>的用法。</a:t>
            </a:r>
          </a:p>
          <a:p>
            <a:pPr marL="0" indent="0">
              <a:buNone/>
            </a:pPr>
            <a:r>
              <a:rPr lang="en-US" altLang="zh-CN" dirty="0"/>
              <a:t>      7.1.1  </a:t>
            </a:r>
            <a:r>
              <a:rPr lang="zh-CN" altLang="en-US" dirty="0"/>
              <a:t>日期选择器</a:t>
            </a:r>
            <a:r>
              <a:rPr lang="en-US" altLang="zh-CN" dirty="0" err="1"/>
              <a:t>DatePicker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7.1.2  </a:t>
            </a:r>
            <a:r>
              <a:rPr lang="zh-CN" altLang="en-US" dirty="0"/>
              <a:t>时间选择器</a:t>
            </a:r>
            <a:r>
              <a:rPr lang="en-US" altLang="zh-CN" dirty="0" err="1"/>
              <a:t>TimePicker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491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881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/>
              <a:t>7.5.1  </a:t>
            </a:r>
            <a:r>
              <a:rPr lang="zh-CN" altLang="en-US" sz="4000" dirty="0"/>
              <a:t>日期</a:t>
            </a:r>
            <a:r>
              <a:rPr lang="zh-CN" altLang="en-US" sz="4000"/>
              <a:t>选择器</a:t>
            </a:r>
            <a:r>
              <a:rPr lang="en-US" altLang="zh-CN" sz="4000" dirty="0" err="1"/>
              <a:t>DatePicker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99" y="1644650"/>
            <a:ext cx="11610975" cy="337897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虽然</a:t>
            </a:r>
            <a:r>
              <a:rPr lang="en-US" altLang="zh-CN" dirty="0" err="1"/>
              <a:t>EditText</a:t>
            </a:r>
            <a:r>
              <a:rPr lang="zh-CN" altLang="zh-CN" dirty="0"/>
              <a:t>控件提供</a:t>
            </a:r>
            <a:r>
              <a:rPr lang="en-US" altLang="zh-CN" dirty="0" err="1"/>
              <a:t>inputType</a:t>
            </a:r>
            <a:r>
              <a:rPr lang="en-US" altLang="zh-CN" dirty="0"/>
              <a:t>=“date”</a:t>
            </a:r>
            <a:r>
              <a:rPr lang="zh-CN" altLang="zh-CN" dirty="0"/>
              <a:t>的日期输入，但是很少有用户会老老实实地手工输入日期，况且</a:t>
            </a:r>
            <a:r>
              <a:rPr lang="en-US" altLang="zh-CN" dirty="0" err="1"/>
              <a:t>EditText</a:t>
            </a:r>
            <a:r>
              <a:rPr lang="zh-CN" altLang="zh-CN" dirty="0"/>
              <a:t>还不支持“</a:t>
            </a:r>
            <a:r>
              <a:rPr lang="en-US" altLang="zh-CN" dirty="0"/>
              <a:t>****</a:t>
            </a:r>
            <a:r>
              <a:rPr lang="zh-CN" altLang="zh-CN" dirty="0"/>
              <a:t>年</a:t>
            </a:r>
            <a:r>
              <a:rPr lang="en-US" altLang="zh-CN" dirty="0"/>
              <a:t>**</a:t>
            </a:r>
            <a:r>
              <a:rPr lang="zh-CN" altLang="zh-CN" dirty="0"/>
              <a:t>月</a:t>
            </a:r>
            <a:r>
              <a:rPr lang="en-US" altLang="zh-CN" dirty="0"/>
              <a:t>**</a:t>
            </a:r>
            <a:r>
              <a:rPr lang="zh-CN" altLang="zh-CN" dirty="0"/>
              <a:t>日”这样的日期格式，所以都要系统提供日期控件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日期控件有两种展现形式：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(1)</a:t>
            </a:r>
            <a:r>
              <a:rPr lang="zh-CN" altLang="zh-CN" dirty="0"/>
              <a:t>日期选择器</a:t>
            </a:r>
            <a:r>
              <a:rPr lang="en-US" altLang="zh-CN" dirty="0" err="1"/>
              <a:t>DatePicker</a:t>
            </a:r>
            <a:r>
              <a:rPr lang="zh-CN" altLang="en-US" dirty="0"/>
              <a:t>，直接显示在界面上。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(2)</a:t>
            </a:r>
            <a:r>
              <a:rPr lang="zh-CN" altLang="zh-CN" dirty="0"/>
              <a:t>日期选择对话框</a:t>
            </a:r>
            <a:r>
              <a:rPr lang="en-US" altLang="zh-CN" dirty="0" err="1"/>
              <a:t>DatePickerDialog</a:t>
            </a:r>
            <a:r>
              <a:rPr lang="zh-CN" altLang="en-US" dirty="0"/>
              <a:t>，以对话框形式展示。</a:t>
            </a:r>
          </a:p>
        </p:txBody>
      </p:sp>
    </p:spTree>
    <p:extLst>
      <p:ext uri="{BB962C8B-B14F-4D97-AF65-F5344CB8AC3E}">
        <p14:creationId xmlns:p14="http://schemas.microsoft.com/office/powerpoint/2010/main" val="4290691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49349"/>
            <a:ext cx="10515600" cy="615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dirty="0"/>
              <a:t>日期选择器和日期对话框的显示效果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44" y="1690688"/>
            <a:ext cx="3176159" cy="4351338"/>
          </a:xfr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973" y="1688362"/>
            <a:ext cx="3177857" cy="43536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62509" y="62658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日期选择器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667487" y="62658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日期对话框</a:t>
            </a:r>
          </a:p>
        </p:txBody>
      </p:sp>
    </p:spTree>
    <p:extLst>
      <p:ext uri="{BB962C8B-B14F-4D97-AF65-F5344CB8AC3E}">
        <p14:creationId xmlns:p14="http://schemas.microsoft.com/office/powerpoint/2010/main" val="3665681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3EFC4E59-3340-4C7C-8358-DC53A0CE2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0465" y="354887"/>
            <a:ext cx="7253416" cy="63555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&lt;LinearLayout xmlns:android="http://schemas.android.com/apk/res/android"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android:layout_height="match_parent"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android:orientation="vertical"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android:padding="5dp"&gt;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android:id="@+id/btn_date"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android:text="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请选择日期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android:textColor="@color/black"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android:textSize="20sp" /&gt;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&lt;!-- datePickerMode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取值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spinner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表示下拉框风格，取值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表示日历风格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&lt;DatePicker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android:id="@+id/dp_date"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android:calendarViewShown="false"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android:datePickerMode="spinner"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android:gravity="center"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android:spinnersShown="true" /&gt;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android:id="@+id/btn_ok"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android:gravity="center"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android:text="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确定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android:textColor="@color/black"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android:textSize="20sp" /&gt;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&lt;TextView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android:id="@+id/tv_date"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android:padding="5dp"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android:textColor="@color/black"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android:textSize="17sp" /&gt;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&lt;/LinearLayout&gt;</a:t>
            </a:r>
            <a:endParaRPr kumimoji="0" lang="zh-CN" altLang="zh-CN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742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901792"/>
            <a:ext cx="10515600" cy="7841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/>
              <a:t>7.5.2  </a:t>
            </a:r>
            <a:r>
              <a:rPr lang="zh-CN" altLang="en-US" sz="4000" dirty="0"/>
              <a:t>时间选择器</a:t>
            </a:r>
            <a:r>
              <a:rPr lang="en-US" altLang="zh-CN" sz="4000" dirty="0" err="1"/>
              <a:t>TimePicker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日期选择器用来选择年月日，时间选择器用来选择时分秒。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时间控件也有两种展现形式：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）时间选择器</a:t>
            </a:r>
            <a:r>
              <a:rPr lang="en-US" altLang="zh-CN" dirty="0" err="1"/>
              <a:t>TimePicker</a:t>
            </a:r>
            <a:r>
              <a:rPr lang="zh-CN" altLang="en-US" dirty="0"/>
              <a:t>，直接显示在界面上。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时间选择对话框</a:t>
            </a:r>
            <a:r>
              <a:rPr lang="en-US" altLang="zh-CN" dirty="0" err="1"/>
              <a:t>TimePickerDialog</a:t>
            </a:r>
            <a:r>
              <a:rPr lang="zh-CN" altLang="en-US" dirty="0"/>
              <a:t>，以对话框形式展示。</a:t>
            </a:r>
          </a:p>
          <a:p>
            <a:pPr marL="0" indent="0">
              <a:buNone/>
            </a:pPr>
            <a:r>
              <a:rPr lang="zh-CN" altLang="en-US" dirty="0"/>
              <a:t>注意时间控件有区分十二小时制和二十四小时制。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58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9575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dirty="0"/>
              <a:t>时间选择器和时间对话框的效果图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981" y="1690689"/>
            <a:ext cx="3850741" cy="4351338"/>
          </a:xfr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831" y="1690688"/>
            <a:ext cx="3850742" cy="43513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69937" y="62663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时间选择器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908788" y="62663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时间对话框</a:t>
            </a:r>
          </a:p>
        </p:txBody>
      </p:sp>
    </p:spTree>
    <p:extLst>
      <p:ext uri="{BB962C8B-B14F-4D97-AF65-F5344CB8AC3E}">
        <p14:creationId xmlns:p14="http://schemas.microsoft.com/office/powerpoint/2010/main" val="122346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696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相对布局的演示效果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22" y="1690688"/>
            <a:ext cx="3794663" cy="4351338"/>
          </a:xfr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899" y="1690689"/>
            <a:ext cx="3707702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1976717" y="621613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在布局文件中定义的相对布局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10341" y="622958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在代码中动态添加下级视图的相对布局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177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1EE91E66-CABD-4F93-A86D-92EF9565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205" y="-33487"/>
            <a:ext cx="6981568" cy="69249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&lt;LinearLayout xmlns:android="http://schemas.android.com/apk/res/android"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android:orientation="vertical"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android:padding="5dp"&gt;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android:id="@+id/btn_time"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android:text="请选择时间"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android:textColor="@color/black"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android:textSize="20sp" /&gt;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&lt;!-- timePickerMode取值spinner表示下拉框风格，取值clock表示钟表风格 --&gt;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&lt;TimePicker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android:id="@+id/tp_time"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android:calendarViewShown="false"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android:timePickerMode="spinner"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android:gravity="center"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android:spinnersShown="true" /&gt;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android:id="@+id/btn_ok"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android:gravity="center"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android:text="确定"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android:textColor="@color/black"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android:textSize="20sp" /&gt;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&lt;TextView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android:id="@+id/tv_time"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android:padding="5dp"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android:textColor="@color/black"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android:textSize="17sp" /&gt;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3054092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633" y="1089843"/>
            <a:ext cx="4270467" cy="43415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4000" b="1" dirty="0"/>
              <a:t>7.6  </a:t>
            </a:r>
            <a:r>
              <a:rPr lang="zh-CN" altLang="en-US" sz="4000" b="1" dirty="0"/>
              <a:t>视图适配器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介绍适配器的基本概念，结合对下拉框</a:t>
            </a:r>
            <a:r>
              <a:rPr lang="en-US" altLang="zh-CN" dirty="0"/>
              <a:t>Spinner</a:t>
            </a:r>
            <a:r>
              <a:rPr lang="zh-CN" altLang="en-US" dirty="0"/>
              <a:t>的使用说明分别阐述数组适配器</a:t>
            </a:r>
            <a:r>
              <a:rPr lang="en-US" altLang="zh-CN" dirty="0" err="1"/>
              <a:t>ArrayAdapter</a:t>
            </a:r>
            <a:r>
              <a:rPr lang="zh-CN" altLang="en-US" dirty="0"/>
              <a:t>、简单适配器</a:t>
            </a:r>
            <a:r>
              <a:rPr lang="en-US" altLang="zh-CN" dirty="0" err="1"/>
              <a:t>SimpleAdapter</a:t>
            </a:r>
            <a:r>
              <a:rPr lang="zh-CN" altLang="en-US" dirty="0"/>
              <a:t>的具体用法与展示效果。</a:t>
            </a:r>
          </a:p>
          <a:p>
            <a:pPr marL="0" indent="0">
              <a:buNone/>
            </a:pPr>
            <a:r>
              <a:rPr lang="en-US" altLang="zh-CN" dirty="0"/>
              <a:t>7.6.1  </a:t>
            </a:r>
            <a:r>
              <a:rPr lang="zh-CN" altLang="en-US" dirty="0"/>
              <a:t>下拉框</a:t>
            </a:r>
            <a:r>
              <a:rPr lang="en-US" altLang="zh-CN" dirty="0"/>
              <a:t>Spinner</a:t>
            </a:r>
          </a:p>
          <a:p>
            <a:pPr marL="0" indent="0">
              <a:buNone/>
            </a:pPr>
            <a:r>
              <a:rPr lang="en-US" altLang="zh-CN" dirty="0"/>
              <a:t>7.6.2  </a:t>
            </a:r>
            <a:r>
              <a:rPr lang="zh-CN" altLang="en-US" dirty="0"/>
              <a:t>数组适配器</a:t>
            </a:r>
            <a:r>
              <a:rPr lang="en-US" altLang="zh-CN" dirty="0" err="1"/>
              <a:t>ArrayAdapter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7.6.3  </a:t>
            </a:r>
            <a:r>
              <a:rPr lang="zh-CN" altLang="en-US" dirty="0"/>
              <a:t>简单适配器</a:t>
            </a:r>
            <a:r>
              <a:rPr lang="en-US" altLang="zh-CN" dirty="0" err="1"/>
              <a:t>SimpleAdapter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0741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501" y="818769"/>
            <a:ext cx="4767599" cy="60320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4000" b="1" dirty="0"/>
              <a:t>7.6.1  </a:t>
            </a:r>
            <a:r>
              <a:rPr lang="zh-CN" altLang="en-US" sz="4000" b="1" dirty="0"/>
              <a:t>下拉框</a:t>
            </a:r>
            <a:r>
              <a:rPr lang="en-US" altLang="zh-CN" sz="4000" b="1" dirty="0"/>
              <a:t>Spinner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286" y="1568048"/>
            <a:ext cx="11713739" cy="4080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       Spinner</a:t>
            </a:r>
            <a:r>
              <a:rPr lang="zh-CN" altLang="zh-CN" dirty="0"/>
              <a:t>是下拉框，用于从一串列表中选择某项，功能类似于单选按钮的组合。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Spinner</a:t>
            </a:r>
            <a:r>
              <a:rPr lang="zh-CN" altLang="zh-CN" dirty="0"/>
              <a:t>在代码中</a:t>
            </a:r>
            <a:r>
              <a:rPr lang="zh-CN" altLang="en-US" dirty="0"/>
              <a:t>可</a:t>
            </a:r>
            <a:r>
              <a:rPr lang="zh-CN" altLang="zh-CN" dirty="0"/>
              <a:t>调用下列</a:t>
            </a:r>
            <a:r>
              <a:rPr lang="en-US" altLang="zh-CN" dirty="0"/>
              <a:t>4</a:t>
            </a:r>
            <a:r>
              <a:rPr lang="zh-CN" altLang="zh-CN" dirty="0"/>
              <a:t>个方法。</a:t>
            </a:r>
          </a:p>
          <a:p>
            <a:pPr lvl="1"/>
            <a:r>
              <a:rPr lang="en-US" altLang="zh-CN" dirty="0" err="1"/>
              <a:t>setPrompt</a:t>
            </a:r>
            <a:r>
              <a:rPr lang="zh-CN" altLang="zh-CN" dirty="0"/>
              <a:t>：设置标题文字。</a:t>
            </a:r>
          </a:p>
          <a:p>
            <a:pPr lvl="1"/>
            <a:r>
              <a:rPr lang="en-US" altLang="zh-CN" dirty="0" err="1"/>
              <a:t>setAdapter</a:t>
            </a:r>
            <a:r>
              <a:rPr lang="zh-CN" altLang="zh-CN" dirty="0"/>
              <a:t>：设置下拉列表的适配器。适配器可选择</a:t>
            </a:r>
            <a:r>
              <a:rPr lang="en-US" altLang="zh-CN" dirty="0" err="1"/>
              <a:t>ArrayAdapter</a:t>
            </a:r>
            <a:r>
              <a:rPr lang="zh-CN" altLang="zh-CN" dirty="0"/>
              <a:t>或</a:t>
            </a:r>
            <a:r>
              <a:rPr lang="en-US" altLang="zh-CN" dirty="0" err="1"/>
              <a:t>SimpleAdapter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 err="1"/>
              <a:t>setSelection</a:t>
            </a:r>
            <a:r>
              <a:rPr lang="zh-CN" altLang="zh-CN" dirty="0"/>
              <a:t>：设置当前选中哪项。注意该方法要在</a:t>
            </a:r>
            <a:r>
              <a:rPr lang="en-US" altLang="zh-CN" dirty="0" err="1"/>
              <a:t>setAdapter</a:t>
            </a:r>
            <a:r>
              <a:rPr lang="zh-CN" altLang="zh-CN" dirty="0"/>
              <a:t>方法后调用。</a:t>
            </a:r>
          </a:p>
          <a:p>
            <a:pPr lvl="1"/>
            <a:r>
              <a:rPr lang="en-US" altLang="zh-CN" dirty="0" err="1"/>
              <a:t>setOnItemSelectedListener</a:t>
            </a:r>
            <a:r>
              <a:rPr lang="zh-CN" altLang="zh-CN" dirty="0"/>
              <a:t>：设置下拉列表的选择监听器，该监听器要实现接口</a:t>
            </a:r>
            <a:r>
              <a:rPr lang="en-US" altLang="zh-CN" dirty="0" err="1"/>
              <a:t>OnItemSelectedListener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75017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725" y="924734"/>
            <a:ext cx="10515600" cy="49553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sz="3600" dirty="0"/>
              <a:t>下拉框的两种展现形式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55" y="1503717"/>
            <a:ext cx="819036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600" dirty="0"/>
              <a:t>      </a:t>
            </a:r>
            <a:r>
              <a:rPr lang="zh-CN" altLang="zh-CN" sz="2600" dirty="0"/>
              <a:t>一种是在当前下拉框的正下方展示列表，此时把</a:t>
            </a:r>
            <a:r>
              <a:rPr lang="en-US" altLang="zh-CN" sz="2600" dirty="0" err="1"/>
              <a:t>spinnerMode</a:t>
            </a:r>
            <a:r>
              <a:rPr lang="zh-CN" altLang="zh-CN" sz="2600" dirty="0"/>
              <a:t>设置为</a:t>
            </a:r>
            <a:r>
              <a:rPr lang="en-US" altLang="zh-CN" sz="2600" dirty="0"/>
              <a:t>dropdown</a:t>
            </a:r>
            <a:r>
              <a:rPr lang="zh-CN" altLang="en-US" sz="2600" dirty="0"/>
              <a:t>，如下面左图所示</a:t>
            </a:r>
            <a:r>
              <a:rPr lang="zh-CN" altLang="zh-CN" sz="2600" dirty="0"/>
              <a:t>；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     </a:t>
            </a:r>
            <a:r>
              <a:rPr lang="zh-CN" altLang="zh-CN" sz="2600" dirty="0"/>
              <a:t>另一种是在页面中部以对话框形式展示列表，此时把</a:t>
            </a:r>
            <a:r>
              <a:rPr lang="en-US" altLang="zh-CN" sz="2600" dirty="0" err="1"/>
              <a:t>spinnerMode</a:t>
            </a:r>
            <a:r>
              <a:rPr lang="zh-CN" altLang="zh-CN" sz="2600" dirty="0"/>
              <a:t>设置为</a:t>
            </a:r>
            <a:r>
              <a:rPr lang="en-US" altLang="zh-CN" sz="2600" dirty="0"/>
              <a:t>dialog</a:t>
            </a:r>
            <a:r>
              <a:rPr lang="zh-CN" altLang="en-US" sz="2600" dirty="0"/>
              <a:t>，如下面右图所示</a:t>
            </a:r>
            <a:r>
              <a:rPr lang="zh-CN" altLang="zh-CN" sz="2600" dirty="0"/>
              <a:t>。</a:t>
            </a:r>
            <a:endParaRPr lang="zh-CN" altLang="en-US" sz="26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302" y="3348173"/>
            <a:ext cx="3876190" cy="28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620" y="1524686"/>
            <a:ext cx="3476464" cy="499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73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7D4E9BE9-9B6F-4CCB-93E5-FA5FE6130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78" y="1444304"/>
            <a:ext cx="5424617" cy="378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&lt;LinearLayout xmlns:android="http://schemas.android.com/apk/res/android"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android:layout_height="match_parent"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android:orientation="vertical"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android:padding="20dp" &gt;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&lt;Spinner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android:id="@+id/sp_dropdown"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android:spinnerMode="dropdown" /&gt;"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&lt;/LinearLayout&gt;</a:t>
            </a:r>
            <a:endParaRPr kumimoji="0" lang="zh-CN" altLang="zh-CN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98F9376-EF78-43CE-B4BD-7C6E43FA5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529" y="1444304"/>
            <a:ext cx="5917254" cy="378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&lt;LinearLayout xmlns:android="http://schemas.android.com/apk/res/android"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android:layout_height="match_parent"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android:orientation="vertical"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android:padding="20dp" &gt;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&lt;Spinner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android:id="@+id/sp_dialog"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android:spinnerMode="dialog" /&gt;"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3857054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DD0CC2-402F-4411-A91D-05D93B14B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786" y="0"/>
            <a:ext cx="8785652" cy="71096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public class SpinnerDropdownActivity extends AppCompatActivity {</a:t>
            </a:r>
            <a:endParaRPr lang="en-US" altLang="zh-CN" sz="1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// 定义下拉列表需要显示的文本数组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private String[] starArray = {"水星", "金星", "地球", "火星", "木星", "土星"};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protected void onCreate(Bundle savedInstanceState) {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super.onCreate(savedInstanceState);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setContentView(R.layout.activity_spinner_dropdown);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initSpinner();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// 初始化下拉框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private void initSpinner() {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声明一个下拉列表的数组适配器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ArrayAdapter&lt;String&gt; starAdapter = new ArrayAdapter&lt;String&gt;(this,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    R.layout.item_select, starArray);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设置数组适配器的布局样式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starAdapter.setDropDownViewResource(R.layout.item_dropdown);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从布局文件中获取名叫sp_dialog的下拉框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Spinner sp = findViewById(R.id.sp_dropdown);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设置下拉框的标题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sp.setPrompt("请选择行星");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设置下拉框的数组适配器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sp.setAdapter(starAdapter);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设置下拉框默认显示第一项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sp.setSelection(0);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给下拉框设置选择监听器，一旦用户选中某一项，就触发监听器的onItemSelected方法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sp.setOnItemSelectedListener(new MySelectedListener());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// 定义一个选择监听器，它实现了接口OnItemSelectedListener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class MySelectedListener implements OnItemSelectedListener {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选择事件的处理方法，其中arg2代表选择项的序号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public void onItemSelected(AdapterView&lt;?&gt; arg0, View arg1, int arg2, long arg3) {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Toast.makeText(SpinnerDropdownActivity.this, "您选择的是" + starArray[arg2], Toast.LENGTH_LONG).show();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未选择时的处理方法，通常无需关注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public void onNothingSelected(AdapterView&lt;?&gt; arg0) {}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66493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6A3EA7DE-A962-45BC-B5EC-D11DF7FB3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8998" y="1324510"/>
            <a:ext cx="5618205" cy="23083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&lt;TextView xmlns:android="http://schemas.android.com/apk/res/android"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android:layout_height="wrap_content"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android:minHeight="40dp"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android:gravity="center"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android:textSize="17sp"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android:textColor="#ff0000" /&gt;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30FA6-BCFC-4AFF-BFD7-14798305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52" y="1201400"/>
            <a:ext cx="5894173" cy="2554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&lt;TextView xmlns:android="http://schemas.android.com/apk/res/android"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android:id="@+id/tv_name"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android:layout_height="50dp"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android:singleLine="true"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android:gravity="center"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android:textSize="17sp"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android:textColor="#0000ff" /&gt;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870FB8-5E41-4DB9-9D0C-15FD3801F6B7}"/>
              </a:ext>
            </a:extLst>
          </p:cNvPr>
          <p:cNvSpPr txBox="1"/>
          <p:nvPr/>
        </p:nvSpPr>
        <p:spPr>
          <a:xfrm>
            <a:off x="1234643" y="3803493"/>
            <a:ext cx="3918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item_select.xml</a:t>
            </a:r>
            <a:r>
              <a:rPr lang="zh-CN" altLang="en-US"/>
              <a:t>布局文件</a:t>
            </a:r>
            <a:endParaRPr lang="en-US" altLang="zh-CN"/>
          </a:p>
          <a:p>
            <a:r>
              <a:rPr lang="zh-CN" altLang="en-US"/>
              <a:t>用于设置</a:t>
            </a:r>
            <a:r>
              <a:rPr lang="en-US" altLang="zh-CN"/>
              <a:t>Spinner</a:t>
            </a:r>
            <a:r>
              <a:rPr lang="zh-CN" altLang="en-US"/>
              <a:t>按钮的样式</a:t>
            </a:r>
            <a:endParaRPr lang="en-US" altLang="zh-CN"/>
          </a:p>
          <a:p>
            <a:r>
              <a:rPr lang="zh-CN" altLang="en-US"/>
              <a:t>文字显示为蓝色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568A77-3254-44FF-AC1E-0A5097F63098}"/>
              </a:ext>
            </a:extLst>
          </p:cNvPr>
          <p:cNvSpPr txBox="1"/>
          <p:nvPr/>
        </p:nvSpPr>
        <p:spPr>
          <a:xfrm>
            <a:off x="7598374" y="3755945"/>
            <a:ext cx="3819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item_dropdown.xml</a:t>
            </a:r>
            <a:r>
              <a:rPr lang="zh-CN" altLang="en-US"/>
              <a:t>布局文件</a:t>
            </a:r>
            <a:endParaRPr lang="en-US" altLang="zh-CN"/>
          </a:p>
          <a:p>
            <a:r>
              <a:rPr lang="zh-CN" altLang="en-US"/>
              <a:t>用于设置</a:t>
            </a:r>
            <a:r>
              <a:rPr lang="en-US" altLang="zh-CN"/>
              <a:t>Spinner</a:t>
            </a:r>
            <a:r>
              <a:rPr lang="zh-CN" altLang="en-US"/>
              <a:t>下拉列表项的样式</a:t>
            </a:r>
            <a:endParaRPr lang="en-US" altLang="zh-CN"/>
          </a:p>
          <a:p>
            <a:r>
              <a:rPr lang="zh-CN" altLang="en-US"/>
              <a:t>文字显示为红色</a:t>
            </a:r>
          </a:p>
        </p:txBody>
      </p:sp>
    </p:spTree>
    <p:extLst>
      <p:ext uri="{BB962C8B-B14F-4D97-AF65-F5344CB8AC3E}">
        <p14:creationId xmlns:p14="http://schemas.microsoft.com/office/powerpoint/2010/main" val="33109722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5754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/>
              <a:t>7.6.2  </a:t>
            </a:r>
            <a:r>
              <a:rPr lang="zh-CN" altLang="en-US" sz="4000"/>
              <a:t>数组适配器</a:t>
            </a:r>
            <a:r>
              <a:rPr lang="en-US" altLang="zh-CN" sz="4000" dirty="0" err="1"/>
              <a:t>ArrayAdapter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274" y="1720850"/>
            <a:ext cx="11744325" cy="4373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适配器好比一组数据的加工流水线，你丢给它一大把糖果，适配器把糖果排列好顺序，然后拿来制作好的包装盒，把糖果往里面一塞，出来的便是一个个精美的糖果盒。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最简单的</a:t>
            </a:r>
            <a:r>
              <a:rPr lang="zh-CN" altLang="en-US" dirty="0"/>
              <a:t>适配</a:t>
            </a:r>
            <a:r>
              <a:rPr lang="zh-CN" altLang="zh-CN" dirty="0"/>
              <a:t>流水线就是之前演示</a:t>
            </a:r>
            <a:r>
              <a:rPr lang="en-US" altLang="zh-CN" dirty="0"/>
              <a:t>Spinner</a:t>
            </a:r>
            <a:r>
              <a:rPr lang="zh-CN" altLang="zh-CN" dirty="0"/>
              <a:t>用到的</a:t>
            </a:r>
            <a:r>
              <a:rPr lang="en-US" altLang="zh-CN" dirty="0" err="1"/>
              <a:t>ArrayAdapter</a:t>
            </a:r>
            <a:r>
              <a:rPr lang="zh-CN" altLang="zh-CN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ArrayAdapter</a:t>
            </a:r>
            <a:r>
              <a:rPr lang="zh-CN" altLang="zh-CN" dirty="0"/>
              <a:t>主要用于每行列表只展示文本的情况，有两道工序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第一道工序是构造函数，除了提供一堆原始数据外（六大行星的名称列表），还可以指定当前文本的</a:t>
            </a:r>
            <a:r>
              <a:rPr lang="zh-CN" altLang="en-US" dirty="0"/>
              <a:t>样式。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第二道工序是定义下拉列表的</a:t>
            </a:r>
            <a:r>
              <a:rPr lang="zh-CN" altLang="en-US" dirty="0"/>
              <a:t>文本列表样式。</a:t>
            </a:r>
          </a:p>
        </p:txBody>
      </p:sp>
    </p:spTree>
    <p:extLst>
      <p:ext uri="{BB962C8B-B14F-4D97-AF65-F5344CB8AC3E}">
        <p14:creationId xmlns:p14="http://schemas.microsoft.com/office/powerpoint/2010/main" val="12515451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881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/>
              <a:t>如何使用数组</a:t>
            </a:r>
            <a:r>
              <a:rPr lang="zh-CN" altLang="en-US" sz="3600" dirty="0"/>
              <a:t>适配器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使用数组适配器的代码例子如下：</a:t>
            </a:r>
            <a:endParaRPr lang="en-US" altLang="zh-CN" dirty="0"/>
          </a:p>
          <a:p>
            <a:pPr lvl="1"/>
            <a:r>
              <a:rPr lang="en-US" altLang="zh-CN" sz="2000" dirty="0"/>
              <a:t>  </a:t>
            </a:r>
            <a:r>
              <a:rPr lang="zh-CN" altLang="zh-CN" sz="2000" dirty="0"/>
              <a:t>// 从布局文件中获取名叫sp_dialog的下拉框</a:t>
            </a:r>
            <a:br>
              <a:rPr lang="zh-CN" altLang="zh-CN" sz="2000" dirty="0"/>
            </a:br>
            <a:r>
              <a:rPr lang="zh-CN" altLang="zh-CN" sz="2000" dirty="0"/>
              <a:t>  </a:t>
            </a:r>
            <a:r>
              <a:rPr lang="en-US" altLang="zh-CN" sz="2000" dirty="0"/>
              <a:t> </a:t>
            </a:r>
            <a:r>
              <a:rPr lang="zh-CN" altLang="zh-CN" sz="2000" dirty="0"/>
              <a:t>Spinner sp = findViewById(R.id.sp_dropdown);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// </a:t>
            </a:r>
            <a:r>
              <a:rPr lang="zh-CN" altLang="en-US" sz="2000" dirty="0"/>
              <a:t>声明一个下拉列表的数组适配器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 err="1"/>
              <a:t>ArrayAdapter</a:t>
            </a:r>
            <a:r>
              <a:rPr lang="en-US" altLang="zh-CN" sz="2000" dirty="0"/>
              <a:t>&lt;String&gt; </a:t>
            </a:r>
            <a:r>
              <a:rPr lang="en-US" altLang="zh-CN" sz="2000" dirty="0" err="1"/>
              <a:t>starAdapter</a:t>
            </a:r>
            <a:r>
              <a:rPr lang="en-US" altLang="zh-CN" sz="2000" dirty="0"/>
              <a:t> </a:t>
            </a:r>
          </a:p>
          <a:p>
            <a:pPr marL="457200" lvl="1" indent="0">
              <a:buNone/>
            </a:pPr>
            <a:r>
              <a:rPr lang="en-US" altLang="zh-CN" sz="2000" dirty="0"/>
              <a:t>           = new </a:t>
            </a:r>
            <a:r>
              <a:rPr lang="en-US" altLang="zh-CN" sz="2000" dirty="0" err="1"/>
              <a:t>ArrayAdapter</a:t>
            </a:r>
            <a:r>
              <a:rPr lang="en-US" altLang="zh-CN" sz="2000" dirty="0"/>
              <a:t>&lt;String&gt;(this, </a:t>
            </a:r>
            <a:r>
              <a:rPr lang="en-US" altLang="zh-CN" sz="2000" dirty="0" err="1"/>
              <a:t>R.layout.item_select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starArray</a:t>
            </a:r>
            <a:r>
              <a:rPr lang="en-US" altLang="zh-CN" sz="2000" dirty="0"/>
              <a:t>);</a:t>
            </a:r>
          </a:p>
          <a:p>
            <a:pPr lvl="1"/>
            <a:r>
              <a:rPr lang="en-US" altLang="zh-CN" sz="2000" dirty="0"/>
              <a:t>    // </a:t>
            </a:r>
            <a:r>
              <a:rPr lang="zh-CN" altLang="en-US" sz="2000" dirty="0"/>
              <a:t>设置数组适配器的布局样式</a:t>
            </a:r>
          </a:p>
          <a:p>
            <a:pPr marL="457200" lvl="1" indent="0">
              <a:buNone/>
            </a:pPr>
            <a:r>
              <a:rPr lang="zh-CN" altLang="en-US" sz="2000" dirty="0"/>
              <a:t>      </a:t>
            </a:r>
            <a:r>
              <a:rPr lang="en-US" altLang="zh-CN" sz="2000" dirty="0" err="1"/>
              <a:t>starAdapter.setDropDownViewResource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R.layout.item_dropdown</a:t>
            </a:r>
            <a:r>
              <a:rPr lang="en-US" altLang="zh-CN" sz="2000" dirty="0"/>
              <a:t>);</a:t>
            </a:r>
            <a:endParaRPr lang="zh-CN" altLang="en-US" sz="2000" dirty="0"/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// </a:t>
            </a:r>
            <a:r>
              <a:rPr lang="zh-CN" altLang="en-US" sz="2000" dirty="0"/>
              <a:t>设置下拉框的数组适配器</a:t>
            </a:r>
          </a:p>
          <a:p>
            <a:pPr marL="457200" lvl="1" indent="0">
              <a:buNone/>
            </a:pPr>
            <a:r>
              <a:rPr lang="zh-CN" altLang="en-US" sz="2000" dirty="0"/>
              <a:t>      </a:t>
            </a:r>
            <a:r>
              <a:rPr lang="en-US" altLang="zh-CN" sz="2000" dirty="0" err="1"/>
              <a:t>sp.setAdapter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starAdapter</a:t>
            </a:r>
            <a:r>
              <a:rPr lang="en-US" altLang="zh-CN" sz="2000" dirty="0"/>
              <a:t>);</a:t>
            </a:r>
            <a:endParaRPr lang="zh-CN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3494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3686" y="55020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/>
              <a:t>7.6.3  </a:t>
            </a:r>
            <a:r>
              <a:rPr lang="zh-CN" altLang="en-US" sz="4000"/>
              <a:t>简单适配器</a:t>
            </a:r>
            <a:r>
              <a:rPr lang="en-US" altLang="zh-CN" sz="4000" dirty="0" err="1"/>
              <a:t>SimpleAdapter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685" y="1483955"/>
            <a:ext cx="11321143" cy="5562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/>
              <a:t>ArrayAdapter</a:t>
            </a:r>
            <a:r>
              <a:rPr lang="zh-CN" altLang="zh-CN" sz="2000" dirty="0"/>
              <a:t>只能显示文本列表，</a:t>
            </a:r>
            <a:r>
              <a:rPr lang="zh-CN" altLang="en-US" sz="2000" dirty="0"/>
              <a:t>而</a:t>
            </a:r>
            <a:r>
              <a:rPr lang="en-US" altLang="zh-CN" sz="2000" dirty="0" err="1"/>
              <a:t>SimpleAdapter</a:t>
            </a:r>
            <a:r>
              <a:rPr lang="zh-CN" altLang="zh-CN" sz="2000" dirty="0"/>
              <a:t>允许在列表项中展示多个控件，包括文本与图片。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下面是</a:t>
            </a:r>
            <a:r>
              <a:rPr lang="en-US" altLang="zh-CN" sz="2000" dirty="0" err="1"/>
              <a:t>SimpleAdapter</a:t>
            </a:r>
            <a:r>
              <a:rPr lang="zh-CN" altLang="en-US" sz="2000" dirty="0"/>
              <a:t>的使用代码例子：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zh-CN" sz="2000" dirty="0"/>
              <a:t>// 声明一个映射对象的队列，用于保存行星的图标与名称配对信息</a:t>
            </a:r>
            <a:br>
              <a:rPr lang="zh-CN" altLang="zh-CN" sz="2000" dirty="0"/>
            </a:br>
            <a:r>
              <a:rPr lang="zh-CN" altLang="zh-CN" sz="2000" b="1" dirty="0"/>
              <a:t>List&lt;Map&lt;String, Object&gt;&gt; list = new ArrayList&lt;Map&lt;String, Object&gt;&gt;();</a:t>
            </a:r>
            <a:br>
              <a:rPr lang="zh-CN" altLang="zh-CN" sz="2000" b="1" dirty="0"/>
            </a:br>
            <a:r>
              <a:rPr lang="zh-CN" altLang="zh-CN" sz="2000" dirty="0"/>
              <a:t>// iconArray是行星的图标数组，starArray是行星的名称数组</a:t>
            </a:r>
            <a:br>
              <a:rPr lang="zh-CN" altLang="zh-CN" sz="2000" dirty="0"/>
            </a:br>
            <a:r>
              <a:rPr lang="zh-CN" altLang="zh-CN" sz="2000" dirty="0"/>
              <a:t>for (int i = 0; i &lt; iconArray.length; i++) {</a:t>
            </a:r>
            <a:br>
              <a:rPr lang="zh-CN" altLang="zh-CN" sz="2000" dirty="0"/>
            </a:br>
            <a:r>
              <a:rPr lang="zh-CN" altLang="zh-CN" sz="2000" dirty="0"/>
              <a:t>    </a:t>
            </a:r>
            <a:r>
              <a:rPr lang="en-US" altLang="zh-CN" sz="2000" dirty="0"/>
              <a:t>  </a:t>
            </a:r>
            <a:r>
              <a:rPr lang="zh-CN" altLang="zh-CN" sz="2000" dirty="0"/>
              <a:t>Map&lt;String, Object&gt; item = new HashMap&lt;String, Object&gt;();</a:t>
            </a:r>
            <a:br>
              <a:rPr lang="zh-CN" altLang="zh-CN" sz="2000" dirty="0"/>
            </a:br>
            <a:r>
              <a:rPr lang="zh-CN" altLang="zh-CN" sz="2000" dirty="0"/>
              <a:t>    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i</a:t>
            </a:r>
            <a:r>
              <a:rPr lang="zh-CN" altLang="zh-CN" sz="2000" dirty="0"/>
              <a:t>tem.put("icon", iconArray[i]);</a:t>
            </a:r>
            <a:br>
              <a:rPr lang="zh-CN" altLang="zh-CN" sz="2000" dirty="0"/>
            </a:br>
            <a:r>
              <a:rPr lang="zh-CN" altLang="zh-CN" sz="2000" dirty="0"/>
              <a:t>    </a:t>
            </a:r>
            <a:r>
              <a:rPr lang="en-US" altLang="zh-CN" sz="2000" dirty="0"/>
              <a:t>  </a:t>
            </a:r>
            <a:r>
              <a:rPr lang="zh-CN" altLang="zh-CN" sz="2000" dirty="0"/>
              <a:t>item.put("name", starArray[i]);</a:t>
            </a:r>
            <a:br>
              <a:rPr lang="zh-CN" altLang="zh-CN" sz="2000" dirty="0"/>
            </a:br>
            <a:r>
              <a:rPr lang="zh-CN" altLang="zh-CN" sz="2000" dirty="0"/>
              <a:t>    </a:t>
            </a:r>
            <a:r>
              <a:rPr lang="en-US" altLang="zh-CN" sz="2000" dirty="0"/>
              <a:t>  </a:t>
            </a:r>
            <a:r>
              <a:rPr lang="zh-CN" altLang="zh-CN" sz="2000" dirty="0"/>
              <a:t>list.add(item);</a:t>
            </a:r>
            <a:r>
              <a:rPr lang="en-US" altLang="zh-CN" sz="2000" dirty="0"/>
              <a:t>    </a:t>
            </a:r>
            <a:r>
              <a:rPr lang="zh-CN" altLang="zh-CN" sz="2000" dirty="0"/>
              <a:t>// 把一个行星图标与名称的配对映射添加到队列当中</a:t>
            </a:r>
            <a:br>
              <a:rPr lang="zh-CN" altLang="zh-CN" sz="2000" dirty="0"/>
            </a:br>
            <a:r>
              <a:rPr lang="en-US" altLang="zh-CN" sz="2000" dirty="0"/>
              <a:t> </a:t>
            </a:r>
            <a:r>
              <a:rPr lang="zh-CN" altLang="zh-CN" sz="2000" dirty="0"/>
              <a:t>}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  </a:t>
            </a:r>
            <a:r>
              <a:rPr lang="en-US" altLang="zh-CN" sz="2000" dirty="0"/>
              <a:t>// </a:t>
            </a:r>
            <a:r>
              <a:rPr lang="zh-CN" altLang="en-US" sz="2000" dirty="0"/>
              <a:t>声明一个下拉列表的简单适配器，其中指定了图标与文本两组数据</a:t>
            </a:r>
          </a:p>
          <a:p>
            <a:pPr marL="457200" lvl="1" indent="0">
              <a:buNone/>
            </a:pPr>
            <a:r>
              <a:rPr lang="zh-CN" altLang="en-US" sz="2000" dirty="0"/>
              <a:t>  </a:t>
            </a:r>
            <a:r>
              <a:rPr lang="en-US" altLang="zh-CN" sz="2000" dirty="0" err="1"/>
              <a:t>SimpleAdapter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starAdapter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SimpleAdapter</a:t>
            </a:r>
            <a:r>
              <a:rPr lang="en-US" altLang="zh-CN" sz="2000" dirty="0"/>
              <a:t>(this, </a:t>
            </a:r>
            <a:r>
              <a:rPr lang="en-US" altLang="zh-CN" sz="2000" b="1" dirty="0"/>
              <a:t>list</a:t>
            </a:r>
            <a:r>
              <a:rPr lang="en-US" altLang="zh-CN" sz="2000" dirty="0"/>
              <a:t>,</a:t>
            </a:r>
          </a:p>
          <a:p>
            <a:pPr marL="457200" lvl="1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R.layout.item_simple</a:t>
            </a:r>
            <a:r>
              <a:rPr lang="en-US" altLang="zh-CN" sz="2000" dirty="0"/>
              <a:t>, new String[]{"icon", "name"},</a:t>
            </a:r>
          </a:p>
          <a:p>
            <a:pPr marL="457200" lvl="1" indent="0">
              <a:buNone/>
            </a:pPr>
            <a:r>
              <a:rPr lang="en-US" altLang="zh-CN" sz="2000" dirty="0"/>
              <a:t>            new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[]{</a:t>
            </a:r>
            <a:r>
              <a:rPr lang="en-US" altLang="zh-CN" sz="2000" dirty="0" err="1"/>
              <a:t>R.id.iv_icon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R.id.tv_name</a:t>
            </a:r>
            <a:r>
              <a:rPr lang="en-US" altLang="zh-CN" sz="2000" dirty="0"/>
              <a:t>} );</a:t>
            </a:r>
          </a:p>
          <a:p>
            <a:pPr marL="457200" lvl="1" indent="0">
              <a:buNone/>
            </a:pPr>
            <a:r>
              <a:rPr lang="en-US" altLang="zh-CN" sz="2000" dirty="0"/>
              <a:t>     </a:t>
            </a:r>
            <a:r>
              <a:rPr lang="en-US" altLang="zh-CN" sz="2000" dirty="0" err="1"/>
              <a:t>sp.setAdapter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starAdapter</a:t>
            </a:r>
            <a:r>
              <a:rPr lang="en-US" altLang="zh-CN" sz="2000" dirty="0"/>
              <a:t>); // </a:t>
            </a:r>
            <a:r>
              <a:rPr lang="zh-CN" altLang="en-US" sz="2000" dirty="0"/>
              <a:t>设置下拉框的简单适配器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</a:t>
            </a:r>
            <a:r>
              <a:rPr lang="zh-CN" altLang="zh-CN" sz="2000" dirty="0"/>
              <a:t>starAdapter.setDropDownViewResource(R.layout.item_simple);</a:t>
            </a:r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64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1EA32436-634C-4681-87C3-F8FDC96F3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1713" y="166568"/>
            <a:ext cx="6910253" cy="6524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&lt;RelativeLayout xmlns:android="http://schemas.android.com/apk/res/android"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android:layout_height="500dp" 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android:id="@+id/btn_center"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style="@style/btn_relative"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android:layout_centerInParent="true"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android:text="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我在中间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android:id="@+id/btn_center_horizontal"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style="@style/btn_relative"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android:layout_centerHorizontal="true"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android:text="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我在水平中间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android:id="@+id/btn_center_vertical"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style="@style/btn_relative"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android:layout_centerVertical="true"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android:text="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我在垂直中间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android:id="@+id/btn_parent_left"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style="@style/btn_relative"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android:layout_marginTop="100dp"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android:layout_alignParentLeft="true"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android:text="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我跟上级左边对齐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android:id="@+id/btn_parent_top"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style="@style/btn_relative"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android:layout_width="120dp"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android:layout_alignParentTop="true"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android:text="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我跟上级顶部对齐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android:id="@+id/btn_parent_right"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style="@style/btn_relative"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android:layout_marginTop="100dp"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android:layout_alignParentRight="true"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android:text="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我跟上级右边对齐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  <a:endParaRPr kumimoji="0" lang="en-US" altLang="zh-CN" sz="1100" b="0" i="0" u="none" strike="noStrike" cap="none" normalizeH="0" baseline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. . . . . .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&lt;/RelativeLayout&gt;</a:t>
            </a:r>
            <a:endParaRPr kumimoji="0" lang="zh-CN" altLang="zh-CN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8FEA31-0C50-4A64-9918-EB9E36BF9DCE}"/>
              </a:ext>
            </a:extLst>
          </p:cNvPr>
          <p:cNvSpPr txBox="1"/>
          <p:nvPr/>
        </p:nvSpPr>
        <p:spPr>
          <a:xfrm>
            <a:off x="0" y="6232475"/>
            <a:ext cx="304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完整代码见备注↓</a:t>
            </a:r>
          </a:p>
        </p:txBody>
      </p:sp>
    </p:spTree>
    <p:extLst>
      <p:ext uri="{BB962C8B-B14F-4D97-AF65-F5344CB8AC3E}">
        <p14:creationId xmlns:p14="http://schemas.microsoft.com/office/powerpoint/2010/main" val="20627517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6962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dirty="0"/>
              <a:t>使用简单适配器的行星列表效果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047" y="1449241"/>
            <a:ext cx="3561905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540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2C2558E7-CBE6-4C66-A139-01DACA806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372" y="0"/>
            <a:ext cx="9564914" cy="71096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public class SpinnerIconActivity extends AppCompatActivity {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protected void onCreate(Bundle savedInstanceState) {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super.onCreate(savedInstanceState);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setContentView(R.layout.activity_spinner_icon);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initSpinnerForSimpleAdapter();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// 初始化下拉框，演示简单适配器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private void initSpinnerForSimpleAdapter() {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声明一个映射对象的队列，用于保存行星的图标与名称配对信息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List&lt;Map&lt;String, Object&gt;&gt; list = new ArrayList&lt;Map&lt;String, Object&gt;&gt;();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iconArray是行星的图标数组，starArray是行星的名称数组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for (int i = 0; i &lt; iconArray.length; i++) {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Map&lt;String, Object&gt; item = new HashMap&lt;String, Object&gt;();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item.put("icon", iconArray[i]);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item.put("name", starArray[i]);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// 把一个行星图标与名称的配对映射添加到队列当中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list.add(item);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声明一个下拉列表的简单适配器，其中指定了图标与文本两组数据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SimpleAdapter starAdapter = new SimpleAdapter(this, list,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    R.layout.item_simple, new String[]{"icon", "name"},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    new int[]{R.id.iv_icon, R.id.tv_name});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设置简单适配器的布局样式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starAdapter.setDropDownViewResource(R.layout.item_simple);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从布局文件中获取名叫sp_icon的下拉框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Spinner sp = findViewById(R.id.sp_icon);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设置下拉框的标题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sp.setPrompt("请选择行星");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设置下拉框的简单适配器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sp.setAdapter(starAdapter);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设置下拉框默认显示第一项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sp.setSelection(0);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给下拉框设置选择监听器，一旦用户选中某一项，就触发监听器的onItemSelected方法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sp.setOnItemSelectedListener(new MySelectedListener());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71A6CF-E204-4BD2-8D26-51E4F9AE4C7C}"/>
              </a:ext>
            </a:extLst>
          </p:cNvPr>
          <p:cNvSpPr txBox="1"/>
          <p:nvPr/>
        </p:nvSpPr>
        <p:spPr>
          <a:xfrm>
            <a:off x="217713" y="6241143"/>
            <a:ext cx="207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完整代码见备注↓</a:t>
            </a:r>
          </a:p>
        </p:txBody>
      </p:sp>
    </p:spTree>
    <p:extLst>
      <p:ext uri="{BB962C8B-B14F-4D97-AF65-F5344CB8AC3E}">
        <p14:creationId xmlns:p14="http://schemas.microsoft.com/office/powerpoint/2010/main" val="28242631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00A3B0-9B3B-480C-9B92-AAA8DD5C8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456" y="394692"/>
            <a:ext cx="9361715" cy="64633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&lt;LinearLayout xmlns:android="http://schemas.android.com/apk/res/android"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android:layout_height="wrap_content"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android:orientation="horizontal" &gt;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&lt;!-- 这是展示行星图标的ImageView --&gt;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&lt;ImageView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    android:id="@+id/iv_icon"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android:layout_width="0dp"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android:layout_height="50dp"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    android:layout_weight="1"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    android:gravity="center" /&gt;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&lt;!-- 这是展示行星名称的TextView --&gt;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&lt;TextView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    android:id="@+id/tv_name"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android:layout_width="0dp"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android:layout_height="match_parent"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    android:layout_weight="3"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    android:gravity="center"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    android:textSize="17sp"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    android:textColor="#ff0000" /&gt;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&lt;/LinearLayout&gt;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616DF9-9423-488E-90E7-312B9C715EBF}"/>
              </a:ext>
            </a:extLst>
          </p:cNvPr>
          <p:cNvSpPr txBox="1"/>
          <p:nvPr/>
        </p:nvSpPr>
        <p:spPr>
          <a:xfrm>
            <a:off x="333829" y="4005943"/>
            <a:ext cx="181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item_simple.xml</a:t>
            </a:r>
            <a:r>
              <a:rPr lang="zh-CN" altLang="en-US"/>
              <a:t>布局文件，用于设置上述</a:t>
            </a:r>
            <a:r>
              <a:rPr lang="en-US" altLang="zh-CN"/>
              <a:t>Spinner</a:t>
            </a:r>
            <a:r>
              <a:rPr lang="zh-CN" altLang="en-US"/>
              <a:t>单个</a:t>
            </a:r>
            <a:r>
              <a:rPr lang="zh-CN" altLang="en-US" b="1"/>
              <a:t>列表项的布局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806865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3206" y="752475"/>
            <a:ext cx="4913219" cy="6853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/>
              <a:t>7.7  </a:t>
            </a:r>
            <a:r>
              <a:rPr lang="zh-CN" altLang="en-US" sz="4000" dirty="0"/>
              <a:t>列表视图</a:t>
            </a:r>
            <a:r>
              <a:rPr lang="en-US" altLang="zh-CN" sz="4000" dirty="0" err="1"/>
              <a:t>ListView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1539875"/>
            <a:ext cx="11658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      列表视图</a:t>
            </a:r>
            <a:r>
              <a:rPr lang="en-US" altLang="zh-CN" dirty="0" err="1"/>
              <a:t>ListView</a:t>
            </a:r>
            <a:r>
              <a:rPr lang="zh-CN" altLang="zh-CN" dirty="0"/>
              <a:t>允许在页面上分行展示相似的数据界面，如新闻列表、商品列表、书籍列表等，方便用户逐行浏览与操作。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列表视图</a:t>
            </a:r>
            <a:r>
              <a:rPr lang="en-US" altLang="zh-CN" dirty="0" err="1"/>
              <a:t>ListView</a:t>
            </a:r>
            <a:r>
              <a:rPr lang="zh-CN" altLang="zh-CN" dirty="0"/>
              <a:t>新增的属性与方法说明见</a:t>
            </a:r>
            <a:r>
              <a:rPr lang="zh-CN" altLang="en-US" dirty="0"/>
              <a:t>下表。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81636" y="3366528"/>
          <a:ext cx="10098740" cy="281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56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XML</a:t>
                      </a:r>
                      <a:r>
                        <a:rPr 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中的属性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ListView</a:t>
                      </a:r>
                      <a:r>
                        <a:rPr 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类的设置方法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说明</a:t>
                      </a:r>
                      <a:endParaRPr lang="zh-CN" sz="18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211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divider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setDivider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指定分隔线的图形。如需取消分隔线，可设置该属性值为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@null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55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dividerHeight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setDividerHeight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指定分隔线的高度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55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headerDividersEnabled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setHeaderDividersEnabled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指定是否显示列表开头的分隔线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55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footerDividersEnabled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setFooterDividersEnabled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指定是否显示列表末尾的分隔线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6677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/>
              <a:t>如何使用</a:t>
            </a:r>
            <a:r>
              <a:rPr lang="en-US" altLang="zh-CN" sz="3600" dirty="0" err="1"/>
              <a:t>ListView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ListView</a:t>
            </a:r>
            <a:r>
              <a:rPr lang="zh-CN" altLang="zh-CN" dirty="0"/>
              <a:t>实现了</a:t>
            </a:r>
            <a:r>
              <a:rPr lang="en-US" altLang="zh-CN" dirty="0"/>
              <a:t>3</a:t>
            </a:r>
            <a:r>
              <a:rPr lang="zh-CN" altLang="zh-CN" dirty="0"/>
              <a:t>个与适配器相关的方法。</a:t>
            </a:r>
          </a:p>
          <a:p>
            <a:pPr lvl="1"/>
            <a:r>
              <a:rPr lang="en-US" altLang="zh-CN" dirty="0" err="1"/>
              <a:t>setAdapter</a:t>
            </a:r>
            <a:r>
              <a:rPr lang="zh-CN" altLang="zh-CN" dirty="0"/>
              <a:t>：设置列表项的数据适配器，适配器一般继承</a:t>
            </a:r>
            <a:r>
              <a:rPr lang="en-US" altLang="zh-CN" dirty="0" err="1"/>
              <a:t>BaseAdapter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 err="1"/>
              <a:t>setOnItemClickListener</a:t>
            </a:r>
            <a:r>
              <a:rPr lang="zh-CN" altLang="zh-CN" dirty="0"/>
              <a:t>：设置列表项的点击事件监听器。</a:t>
            </a:r>
          </a:p>
          <a:p>
            <a:pPr lvl="1"/>
            <a:r>
              <a:rPr lang="en-US" altLang="zh-CN" dirty="0" err="1"/>
              <a:t>setOnItemLongClickListener</a:t>
            </a:r>
            <a:r>
              <a:rPr lang="zh-CN" altLang="zh-CN" dirty="0"/>
              <a:t>：设置列表项的长按事件监听器。</a:t>
            </a:r>
          </a:p>
          <a:p>
            <a:pPr marL="0" indent="0">
              <a:buNone/>
            </a:pPr>
            <a:r>
              <a:rPr lang="zh-CN" altLang="en-US" dirty="0"/>
              <a:t>       注意：</a:t>
            </a:r>
            <a:r>
              <a:rPr lang="zh-CN" altLang="zh-CN" dirty="0"/>
              <a:t>如果列表项包含</a:t>
            </a:r>
            <a:r>
              <a:rPr lang="en-US" altLang="zh-CN" dirty="0" err="1"/>
              <a:t>EditText</a:t>
            </a:r>
            <a:r>
              <a:rPr lang="zh-CN" altLang="zh-CN" dirty="0"/>
              <a:t>、</a:t>
            </a:r>
            <a:r>
              <a:rPr lang="en-US" altLang="zh-CN" dirty="0"/>
              <a:t>Button</a:t>
            </a:r>
            <a:r>
              <a:rPr lang="zh-CN" altLang="en-US" dirty="0"/>
              <a:t>、</a:t>
            </a:r>
            <a:r>
              <a:rPr lang="en-US" altLang="zh-CN" dirty="0" err="1"/>
              <a:t>ImageButton</a:t>
            </a:r>
            <a:r>
              <a:rPr lang="zh-CN" altLang="zh-CN" dirty="0"/>
              <a:t>、</a:t>
            </a:r>
            <a:r>
              <a:rPr lang="en-US" altLang="zh-CN" dirty="0" err="1"/>
              <a:t>CheckBox</a:t>
            </a:r>
            <a:r>
              <a:rPr lang="zh-CN" altLang="zh-CN" dirty="0"/>
              <a:t>等控件，此时点击列表项不会响应点击监听器</a:t>
            </a:r>
            <a:r>
              <a:rPr lang="en-US" altLang="zh-CN" dirty="0" err="1"/>
              <a:t>OnItemClickListener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解决办法是给列表项布局的根节点加上</a:t>
            </a:r>
            <a:r>
              <a:rPr lang="en-US" altLang="zh-CN" dirty="0" err="1"/>
              <a:t>descendantFocusability</a:t>
            </a:r>
            <a:r>
              <a:rPr lang="zh-CN" altLang="zh-CN" dirty="0"/>
              <a:t>属性，并声明在列表项范围内剥夺子控件的抢占权利，</a:t>
            </a:r>
            <a:r>
              <a:rPr lang="zh-CN" altLang="en-US" dirty="0"/>
              <a:t>示例</a:t>
            </a:r>
            <a:r>
              <a:rPr lang="zh-CN" altLang="zh-CN" dirty="0"/>
              <a:t>如下：</a:t>
            </a:r>
          </a:p>
          <a:p>
            <a:pPr lvl="1"/>
            <a:r>
              <a:rPr lang="en-US" altLang="zh-CN" sz="2000" dirty="0"/>
              <a:t>    </a:t>
            </a:r>
            <a:r>
              <a:rPr lang="en-US" altLang="zh-CN" sz="2000" dirty="0" err="1"/>
              <a:t>android:descendantFocusability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blocksDescendants</a:t>
            </a:r>
            <a:r>
              <a:rPr lang="en-US" altLang="zh-CN" sz="2000" dirty="0"/>
              <a:t>"</a:t>
            </a:r>
            <a:endParaRPr lang="zh-CN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6710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278" y="48124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dirty="0"/>
              <a:t>如何显示列表视图的分隔线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40" y="1690688"/>
            <a:ext cx="3524583" cy="4351338"/>
          </a:xfr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228" y="1690688"/>
            <a:ext cx="3373323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1519101" y="62466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不显示分隔线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250577" y="624662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显示所有分隔线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BD4653-5F0D-4139-A7E9-0B7E6EAD3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933" y="1637492"/>
            <a:ext cx="3276190" cy="44190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EE4DC96-5FA0-4797-BD3F-8FCA130C5D02}"/>
              </a:ext>
            </a:extLst>
          </p:cNvPr>
          <p:cNvSpPr txBox="1"/>
          <p:nvPr/>
        </p:nvSpPr>
        <p:spPr>
          <a:xfrm>
            <a:off x="4486933" y="6246620"/>
            <a:ext cx="358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通过</a:t>
            </a:r>
            <a:r>
              <a:rPr lang="en-US" altLang="zh-CN"/>
              <a:t>spinner</a:t>
            </a:r>
            <a:r>
              <a:rPr lang="zh-CN" altLang="en-US"/>
              <a:t>按钮选择分割线样式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0592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684496D-6208-45BE-B514-EA13B20FD52D}"/>
              </a:ext>
            </a:extLst>
          </p:cNvPr>
          <p:cNvSpPr txBox="1"/>
          <p:nvPr/>
        </p:nvSpPr>
        <p:spPr>
          <a:xfrm>
            <a:off x="370114" y="1075283"/>
            <a:ext cx="114517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该示例的代码量较多，完整代码放在了</a:t>
            </a:r>
            <a:r>
              <a:rPr lang="en-US" altLang="zh-CN" sz="2400" dirty="0"/>
              <a:t>lecture_07_code/</a:t>
            </a:r>
            <a:r>
              <a:rPr lang="en-US" altLang="zh-CN" sz="2400" dirty="0" err="1"/>
              <a:t>ListView</a:t>
            </a:r>
            <a:r>
              <a:rPr lang="zh-CN" altLang="en-US" sz="2400" dirty="0"/>
              <a:t>目录下，各文件说明如下</a:t>
            </a:r>
            <a:r>
              <a:rPr lang="en-US" altLang="zh-CN" sz="2400" dirty="0"/>
              <a:t>:</a:t>
            </a:r>
          </a:p>
          <a:p>
            <a:endParaRPr lang="en-US" altLang="zh-CN" sz="2400" dirty="0"/>
          </a:p>
          <a:p>
            <a:r>
              <a:rPr lang="en-US" altLang="zh-CN" sz="2400" dirty="0"/>
              <a:t>activity_list_view.xml    </a:t>
            </a:r>
            <a:r>
              <a:rPr lang="zh-CN" altLang="en-US" sz="2400" dirty="0"/>
              <a:t>示例页面的布局描述文件。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ListViewActivity.java      Activity</a:t>
            </a:r>
            <a:r>
              <a:rPr lang="zh-CN" altLang="en-US" sz="2400" dirty="0"/>
              <a:t>类</a:t>
            </a:r>
            <a:r>
              <a:rPr lang="en-US" altLang="zh-CN" sz="2400" dirty="0"/>
              <a:t>, </a:t>
            </a:r>
            <a:r>
              <a:rPr lang="zh-CN" altLang="en-US" sz="2400" dirty="0"/>
              <a:t>加载</a:t>
            </a:r>
            <a:r>
              <a:rPr lang="en-US" altLang="zh-CN" sz="2400" dirty="0"/>
              <a:t>activity_list_view.xml</a:t>
            </a:r>
            <a:r>
              <a:rPr lang="zh-CN" altLang="en-US" sz="2400" dirty="0"/>
              <a:t>并呈现页面的全部内容。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PlanetListAdapter.java   </a:t>
            </a:r>
            <a:r>
              <a:rPr lang="en-US" altLang="zh-CN" sz="2400" dirty="0" err="1"/>
              <a:t>ListView</a:t>
            </a:r>
            <a:r>
              <a:rPr lang="zh-CN" altLang="en-US" sz="2400" dirty="0"/>
              <a:t>适配器</a:t>
            </a:r>
            <a:r>
              <a:rPr lang="en-US" altLang="zh-CN" sz="2400" dirty="0"/>
              <a:t>,</a:t>
            </a:r>
            <a:r>
              <a:rPr lang="zh-CN" altLang="en-US" sz="2400" dirty="0"/>
              <a:t>用于加载显示</a:t>
            </a:r>
            <a:r>
              <a:rPr lang="en-US" altLang="zh-CN" sz="2400" dirty="0" err="1"/>
              <a:t>ListView</a:t>
            </a:r>
            <a:r>
              <a:rPr lang="zh-CN" altLang="en-US" sz="2400" dirty="0"/>
              <a:t>所需要的数据和布局文件</a:t>
            </a:r>
            <a:r>
              <a:rPr lang="en-US" altLang="zh-CN" sz="2400" dirty="0"/>
              <a:t>,</a:t>
            </a:r>
          </a:p>
          <a:p>
            <a:r>
              <a:rPr lang="en-US" altLang="zh-CN" sz="2400" dirty="0"/>
              <a:t>                                           </a:t>
            </a:r>
            <a:r>
              <a:rPr lang="zh-CN" altLang="en-US" sz="2400" dirty="0"/>
              <a:t>并实现了</a:t>
            </a:r>
            <a:r>
              <a:rPr lang="en-US" altLang="zh-CN" sz="2400" dirty="0" err="1"/>
              <a:t>ListView</a:t>
            </a:r>
            <a:r>
              <a:rPr lang="zh-CN" altLang="en-US" sz="2400" dirty="0"/>
              <a:t>定义的抽象函数。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Planet.java                       </a:t>
            </a:r>
            <a:r>
              <a:rPr lang="zh-CN" altLang="en-US" sz="2400" dirty="0"/>
              <a:t>组织并提供显示行星列表所需要的数据。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item_list.xml	                </a:t>
            </a:r>
            <a:r>
              <a:rPr lang="zh-CN" altLang="en-US" sz="2400" dirty="0"/>
              <a:t>描述</a:t>
            </a:r>
            <a:r>
              <a:rPr lang="en-US" altLang="zh-CN" sz="2400" dirty="0" err="1"/>
              <a:t>ListView</a:t>
            </a:r>
            <a:r>
              <a:rPr lang="zh-CN" altLang="en-US" sz="2400" dirty="0"/>
              <a:t>单个列表项的布局文件。</a:t>
            </a:r>
          </a:p>
        </p:txBody>
      </p:sp>
    </p:spTree>
    <p:extLst>
      <p:ext uri="{BB962C8B-B14F-4D97-AF65-F5344CB8AC3E}">
        <p14:creationId xmlns:p14="http://schemas.microsoft.com/office/powerpoint/2010/main" val="19209326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53811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/>
              <a:t>7.8  </a:t>
            </a:r>
            <a:r>
              <a:rPr lang="zh-CN" altLang="en-US" sz="4000" dirty="0"/>
              <a:t>实战项目：房贷计算器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说到买房，自然少不了房贷，根据不同的贷款方式与还款方式，计算出来的月供数额各不相同。如果手机上有个房贷计算器，那可真是帮了不少人的大忙，它绝对是个方便又实用的</a:t>
            </a:r>
            <a:r>
              <a:rPr lang="en-US" altLang="zh-CN" dirty="0"/>
              <a:t>App</a:t>
            </a:r>
            <a:r>
              <a:rPr lang="zh-CN" altLang="en-US" dirty="0"/>
              <a:t>。那么就让我们捣腾一个简易的房贷计算器出来，瞅瞅这好不好使。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7.8.1  </a:t>
            </a:r>
            <a:r>
              <a:rPr lang="zh-CN" altLang="en-US" dirty="0"/>
              <a:t>设计思路</a:t>
            </a:r>
          </a:p>
          <a:p>
            <a:pPr marL="0" indent="0">
              <a:buNone/>
            </a:pPr>
            <a:r>
              <a:rPr lang="en-US" altLang="zh-CN" dirty="0"/>
              <a:t>7.8.2  </a:t>
            </a:r>
            <a:r>
              <a:rPr lang="zh-CN" altLang="en-US" dirty="0"/>
              <a:t>小知识：文本工具</a:t>
            </a:r>
            <a:r>
              <a:rPr lang="en-US" altLang="zh-CN" dirty="0" err="1"/>
              <a:t>TextUtils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7.8.3  </a:t>
            </a:r>
            <a:r>
              <a:rPr lang="zh-CN" altLang="en-US" dirty="0"/>
              <a:t>代码示例</a:t>
            </a:r>
          </a:p>
        </p:txBody>
      </p:sp>
    </p:spTree>
    <p:extLst>
      <p:ext uri="{BB962C8B-B14F-4D97-AF65-F5344CB8AC3E}">
        <p14:creationId xmlns:p14="http://schemas.microsoft.com/office/powerpoint/2010/main" val="29732518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1186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/>
              <a:t>7.8.1  </a:t>
            </a:r>
            <a:r>
              <a:rPr lang="zh-CN" altLang="en-US" sz="4000" dirty="0"/>
              <a:t>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房贷计算器的计算要素包括：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）按揭金额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）还款方式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）贷款类型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）贷款年限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）基准利率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界面效果如右图所示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205" y="0"/>
            <a:ext cx="4272595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77243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6832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 dirty="0"/>
              <a:t>房贷计算器用到的控件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75" y="1616076"/>
            <a:ext cx="11544300" cy="437346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zh-CN" dirty="0"/>
              <a:t>文本编辑框</a:t>
            </a:r>
            <a:r>
              <a:rPr lang="en-US" altLang="zh-CN" dirty="0" err="1"/>
              <a:t>EditText</a:t>
            </a:r>
            <a:r>
              <a:rPr lang="zh-CN" altLang="zh-CN" dirty="0"/>
              <a:t>：购房总价、贷款总额需要用户手工输入。</a:t>
            </a:r>
          </a:p>
          <a:p>
            <a:pPr marL="0" lvl="0" indent="0">
              <a:buNone/>
            </a:pPr>
            <a:r>
              <a:rPr lang="zh-CN" altLang="zh-CN" dirty="0"/>
              <a:t>单选按钮</a:t>
            </a:r>
            <a:r>
              <a:rPr lang="en-US" altLang="zh-CN" dirty="0" err="1"/>
              <a:t>RadioButton</a:t>
            </a:r>
            <a:r>
              <a:rPr lang="zh-CN" altLang="zh-CN" dirty="0"/>
              <a:t>：等额本息与等额本金是贷款的两种还款方式，用户只能选择其中一种还款方式。</a:t>
            </a:r>
          </a:p>
          <a:p>
            <a:pPr marL="0" lvl="0" indent="0">
              <a:buNone/>
            </a:pPr>
            <a:r>
              <a:rPr lang="zh-CN" altLang="zh-CN" dirty="0"/>
              <a:t>复选框</a:t>
            </a:r>
            <a:r>
              <a:rPr lang="en-US" altLang="zh-CN" dirty="0" err="1"/>
              <a:t>CheckBox</a:t>
            </a:r>
            <a:r>
              <a:rPr lang="zh-CN" altLang="zh-CN" dirty="0"/>
              <a:t>：商业贷款和公积金贷款，既可选择其中一种，也可两者结合起来做组合贷款。</a:t>
            </a:r>
          </a:p>
          <a:p>
            <a:pPr marL="0" lvl="0" indent="0">
              <a:buNone/>
            </a:pPr>
            <a:r>
              <a:rPr lang="zh-CN" altLang="zh-CN" dirty="0"/>
              <a:t>下拉框</a:t>
            </a:r>
            <a:r>
              <a:rPr lang="en-US" altLang="zh-CN" dirty="0"/>
              <a:t>Spinner</a:t>
            </a:r>
            <a:r>
              <a:rPr lang="zh-CN" altLang="zh-CN" dirty="0"/>
              <a:t>：贷款年限、基准利率这些有固定的几个数值，用户需在下拉列表中选择其中一个。</a:t>
            </a:r>
          </a:p>
          <a:p>
            <a:pPr marL="0" lvl="0" indent="0">
              <a:buNone/>
            </a:pPr>
            <a:r>
              <a:rPr lang="zh-CN" altLang="zh-CN" dirty="0"/>
              <a:t>相对布局</a:t>
            </a:r>
            <a:r>
              <a:rPr lang="en-US" altLang="zh-CN" dirty="0" err="1"/>
              <a:t>RelativeLayout</a:t>
            </a:r>
            <a:r>
              <a:rPr lang="zh-CN" altLang="zh-CN" dirty="0"/>
              <a:t>：位于同一行的几个控件，宽度不固定又想填满整行的话，使用相对布局是最佳选择。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40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ChangeArrowheads="1"/>
          </p:cNvSpPr>
          <p:nvPr/>
        </p:nvSpPr>
        <p:spPr bwMode="auto">
          <a:xfrm>
            <a:off x="1524001" y="781779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215252" y="2543422"/>
            <a:ext cx="2905125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Code7-2</a:t>
            </a:r>
          </a:p>
        </p:txBody>
      </p:sp>
      <p:pic>
        <p:nvPicPr>
          <p:cNvPr id="26628" name="Picture 6" descr="C:\Users\raoyunbo\AppData\Roaming\Tencent\Users\419465234\QQ\WinTemp\RichOle\06OMR24Y7NE}D@OTT2]V][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243" y="1150368"/>
            <a:ext cx="3309870" cy="549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1" y="922662"/>
            <a:ext cx="3335628" cy="584200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Relative Layout</a:t>
            </a:r>
            <a:endParaRPr lang="zh-CN" altLang="en-US" sz="32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153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683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/>
              <a:t>7.8.2  </a:t>
            </a:r>
            <a:r>
              <a:rPr lang="zh-CN" altLang="en-US" sz="4000" dirty="0"/>
              <a:t>小知识：</a:t>
            </a:r>
            <a:r>
              <a:rPr lang="zh-CN" altLang="en-US" sz="4000"/>
              <a:t>文本工具</a:t>
            </a:r>
            <a:r>
              <a:rPr lang="en-US" altLang="zh-CN" sz="4000" dirty="0" err="1"/>
              <a:t>TextUtils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Android</a:t>
            </a:r>
            <a:r>
              <a:rPr lang="zh-CN" altLang="zh-CN" dirty="0"/>
              <a:t>专门提供了文本工具类</a:t>
            </a:r>
            <a:r>
              <a:rPr lang="en-US" altLang="zh-CN" dirty="0" err="1"/>
              <a:t>TextUtils</a:t>
            </a:r>
            <a:r>
              <a:rPr lang="zh-CN" altLang="zh-CN" dirty="0"/>
              <a:t>，用于简化字符串的一些常用操作</a:t>
            </a:r>
            <a:r>
              <a:rPr lang="zh-CN" altLang="en-US" dirty="0"/>
              <a:t>，包括以下几个方法：</a:t>
            </a:r>
            <a:endParaRPr lang="en-US" altLang="zh-CN" dirty="0"/>
          </a:p>
          <a:p>
            <a:pPr lvl="1"/>
            <a:r>
              <a:rPr lang="en-US" altLang="zh-CN" dirty="0" err="1"/>
              <a:t>isEmpty</a:t>
            </a:r>
            <a:r>
              <a:rPr lang="en-US" altLang="zh-CN" dirty="0"/>
              <a:t>: </a:t>
            </a:r>
            <a:r>
              <a:rPr lang="zh-CN" altLang="zh-CN" dirty="0"/>
              <a:t>判断字符串是否为空值。</a:t>
            </a:r>
          </a:p>
          <a:p>
            <a:pPr lvl="1"/>
            <a:r>
              <a:rPr lang="en-US" altLang="zh-CN" dirty="0" err="1"/>
              <a:t>getTrimmedLength</a:t>
            </a:r>
            <a:r>
              <a:rPr lang="en-US" altLang="zh-CN" dirty="0"/>
              <a:t>: </a:t>
            </a:r>
            <a:r>
              <a:rPr lang="zh-CN" altLang="zh-CN" dirty="0"/>
              <a:t>获取字符串去除头尾空格之后的长度。</a:t>
            </a:r>
          </a:p>
          <a:p>
            <a:pPr lvl="1"/>
            <a:r>
              <a:rPr lang="en-US" altLang="zh-CN" dirty="0" err="1"/>
              <a:t>isDigitsOnly</a:t>
            </a:r>
            <a:r>
              <a:rPr lang="en-US" altLang="zh-CN" dirty="0"/>
              <a:t>: </a:t>
            </a:r>
            <a:r>
              <a:rPr lang="zh-CN" altLang="zh-CN" dirty="0"/>
              <a:t>判断字符串是否全部由数字组成。</a:t>
            </a:r>
          </a:p>
          <a:p>
            <a:pPr lvl="1"/>
            <a:r>
              <a:rPr lang="en-US" altLang="zh-CN" dirty="0" err="1"/>
              <a:t>ellipsize</a:t>
            </a:r>
            <a:r>
              <a:rPr lang="en-US" altLang="zh-CN" dirty="0"/>
              <a:t>: </a:t>
            </a:r>
            <a:r>
              <a:rPr lang="zh-CN" altLang="zh-CN" dirty="0"/>
              <a:t>如果字符串超长，则返回按规则截断并添加省略号的字串。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下面是判断字符串非空的代码例子：</a:t>
            </a:r>
            <a:endParaRPr lang="en-US" altLang="zh-CN" dirty="0"/>
          </a:p>
          <a:p>
            <a:pPr lvl="1"/>
            <a:r>
              <a:rPr lang="en-US" altLang="zh-CN" sz="2000" dirty="0"/>
              <a:t>    if (!</a:t>
            </a:r>
            <a:r>
              <a:rPr lang="en-US" altLang="zh-CN" sz="2000" dirty="0" err="1"/>
              <a:t>TextUtils.isEmpty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)) {</a:t>
            </a:r>
            <a:endParaRPr lang="zh-CN" altLang="zh-CN" sz="2000" dirty="0"/>
          </a:p>
          <a:p>
            <a:pPr lvl="1"/>
            <a:r>
              <a:rPr lang="en-US" altLang="zh-CN" sz="2000" dirty="0"/>
              <a:t>        // </a:t>
            </a:r>
            <a:r>
              <a:rPr lang="zh-CN" altLang="zh-CN" sz="2000" dirty="0"/>
              <a:t>进入字符串非空的业务逻辑处理</a:t>
            </a:r>
          </a:p>
          <a:p>
            <a:pPr lvl="1"/>
            <a:r>
              <a:rPr lang="en-US" altLang="zh-CN" sz="2000" dirty="0"/>
              <a:t>    }</a:t>
            </a:r>
            <a:endParaRPr lang="zh-CN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8527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9735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/>
              <a:t>7.8.3  </a:t>
            </a:r>
            <a:r>
              <a:rPr lang="zh-CN" altLang="en-US" sz="4000" dirty="0"/>
              <a:t>代码示例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编码过程主要分为</a:t>
            </a:r>
            <a:r>
              <a:rPr lang="en-US" altLang="zh-CN" dirty="0"/>
              <a:t>3</a:t>
            </a:r>
            <a:r>
              <a:rPr lang="zh-CN" altLang="en-US" dirty="0"/>
              <a:t>个步骤：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）生成代码文件</a:t>
            </a:r>
            <a:r>
              <a:rPr lang="en-US" altLang="zh-CN" dirty="0"/>
              <a:t>MortgageActivity.java</a:t>
            </a:r>
            <a:r>
              <a:rPr lang="zh-CN" altLang="en-US" dirty="0"/>
              <a:t>，及其对应的布局文件</a:t>
            </a:r>
            <a:r>
              <a:rPr lang="en-US" altLang="zh-CN" dirty="0"/>
              <a:t>activity_mortgage.xml</a:t>
            </a:r>
            <a:r>
              <a:rPr lang="zh-CN" altLang="en-US" dirty="0"/>
              <a:t>，并在</a:t>
            </a:r>
            <a:r>
              <a:rPr lang="en-US" altLang="zh-CN" dirty="0"/>
              <a:t>AndroidManifest.xml</a:t>
            </a:r>
            <a:r>
              <a:rPr lang="zh-CN" altLang="en-US" dirty="0"/>
              <a:t>中注册该页面的</a:t>
            </a:r>
            <a:r>
              <a:rPr lang="en-US" altLang="zh-CN" dirty="0" err="1"/>
              <a:t>acitivity</a:t>
            </a:r>
            <a:r>
              <a:rPr lang="zh-CN" altLang="en-US" dirty="0"/>
              <a:t>节点。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）在布局文件</a:t>
            </a:r>
            <a:r>
              <a:rPr lang="en-US" altLang="zh-CN" dirty="0"/>
              <a:t>activity_mortgage.xml</a:t>
            </a:r>
            <a:r>
              <a:rPr lang="zh-CN" altLang="en-US" dirty="0"/>
              <a:t>中填写组成房贷计算器界面各控件的排列组合。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）在代码文件</a:t>
            </a:r>
            <a:r>
              <a:rPr lang="en-US" altLang="zh-CN" dirty="0"/>
              <a:t>MortgageActivity.java</a:t>
            </a:r>
            <a:r>
              <a:rPr lang="zh-CN" altLang="en-US" dirty="0"/>
              <a:t>中编写界面控件交互和房贷计算逻辑的代码。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完整代码参见</a:t>
            </a:r>
            <a:r>
              <a:rPr lang="en-US" altLang="zh-CN" dirty="0"/>
              <a:t>lecture_07_code/Mortgage</a:t>
            </a:r>
            <a:r>
              <a:rPr lang="zh-CN" altLang="en-US" dirty="0"/>
              <a:t>目录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1849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36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dirty="0"/>
              <a:t>房贷计算器的运算效果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301" y="1435171"/>
            <a:ext cx="3181392" cy="5422829"/>
          </a:xfr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234" y="1435171"/>
            <a:ext cx="3181393" cy="54228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12864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3929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小    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3425" y="1577975"/>
            <a:ext cx="10515600" cy="4298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本章主要介绍</a:t>
            </a:r>
            <a:r>
              <a:rPr lang="en-US" altLang="zh-CN" dirty="0"/>
              <a:t>App</a:t>
            </a:r>
            <a:r>
              <a:rPr lang="zh-CN" altLang="zh-CN" dirty="0"/>
              <a:t>开发的中级控件相关知识，包括其他布局的用法</a:t>
            </a:r>
            <a:r>
              <a:rPr lang="en-US" altLang="zh-CN" dirty="0"/>
              <a:t>:</a:t>
            </a:r>
            <a:r>
              <a:rPr lang="zh-CN" altLang="zh-CN" dirty="0"/>
              <a:t>相对布局、框架布局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zh-CN" altLang="zh-CN" dirty="0"/>
              <a:t>特殊按钮的用法</a:t>
            </a:r>
            <a:r>
              <a:rPr lang="en-US" altLang="zh-CN" dirty="0"/>
              <a:t>:</a:t>
            </a:r>
            <a:r>
              <a:rPr lang="zh-CN" altLang="zh-CN" dirty="0"/>
              <a:t>复选框、开关按钮、单选按钮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zh-CN" altLang="zh-CN" dirty="0"/>
              <a:t>适配视图的基本用法</a:t>
            </a:r>
            <a:r>
              <a:rPr lang="en-US" altLang="zh-CN" dirty="0"/>
              <a:t>:</a:t>
            </a:r>
            <a:r>
              <a:rPr lang="zh-CN" altLang="zh-CN" dirty="0"/>
              <a:t>下拉框、数组适配器、简单适配器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zh-CN" altLang="zh-CN" dirty="0"/>
              <a:t>编辑框的用法</a:t>
            </a:r>
            <a:r>
              <a:rPr lang="en-US" altLang="zh-CN" dirty="0"/>
              <a:t>:</a:t>
            </a:r>
            <a:r>
              <a:rPr lang="zh-CN" altLang="zh-CN" dirty="0"/>
              <a:t>文本编辑框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最后设计了一个“房贷计算器”实战项目。在项目编码中，采用前面介绍的部分布局和控件，并介绍了文本工具类的用法。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8903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BBB2574-ED28-44ED-A5C7-79E20BD4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4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b="1"/>
              <a:t>Thank You</a:t>
            </a:r>
            <a:endParaRPr lang="zh-CN" altLang="en-US" sz="6600" b="1"/>
          </a:p>
        </p:txBody>
      </p:sp>
    </p:spTree>
    <p:extLst>
      <p:ext uri="{BB962C8B-B14F-4D97-AF65-F5344CB8AC3E}">
        <p14:creationId xmlns:p14="http://schemas.microsoft.com/office/powerpoint/2010/main" val="363268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9"/>
          <p:cNvSpPr>
            <a:spLocks noChangeArrowheads="1"/>
          </p:cNvSpPr>
          <p:nvPr/>
        </p:nvSpPr>
        <p:spPr bwMode="auto">
          <a:xfrm>
            <a:off x="1524001" y="781779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7651" name="Rectangle 7"/>
          <p:cNvSpPr>
            <a:spLocks noChangeArrowheads="1"/>
          </p:cNvSpPr>
          <p:nvPr/>
        </p:nvSpPr>
        <p:spPr bwMode="auto">
          <a:xfrm>
            <a:off x="1954213" y="3511550"/>
            <a:ext cx="8153400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android:background="@drawable/ picture name“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import pictures: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\app\src\main\res\drawable</a:t>
            </a:r>
          </a:p>
        </p:txBody>
      </p:sp>
      <p:sp>
        <p:nvSpPr>
          <p:cNvPr id="27652" name="Rectangle 7"/>
          <p:cNvSpPr>
            <a:spLocks noChangeArrowheads="1"/>
          </p:cNvSpPr>
          <p:nvPr/>
        </p:nvSpPr>
        <p:spPr bwMode="auto">
          <a:xfrm>
            <a:off x="1930400" y="3106738"/>
            <a:ext cx="8153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3" name="矩形 1"/>
          <p:cNvSpPr>
            <a:spLocks noChangeArrowheads="1"/>
          </p:cNvSpPr>
          <p:nvPr/>
        </p:nvSpPr>
        <p:spPr bwMode="auto">
          <a:xfrm>
            <a:off x="1824038" y="1362075"/>
            <a:ext cx="84629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Relative Layout organizes its children around one another by using relative properties. You can create more-complicated designs when using these types of layouts, because you have more control over where each individual sub-view is placed.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1824038" y="838201"/>
            <a:ext cx="8153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What is Relative Layout </a:t>
            </a:r>
            <a:endParaRPr lang="en-US" altLang="zh-CN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5" name="矩形 6"/>
          <p:cNvSpPr>
            <a:spLocks noChangeArrowheads="1"/>
          </p:cNvSpPr>
          <p:nvPr/>
        </p:nvSpPr>
        <p:spPr bwMode="auto">
          <a:xfrm>
            <a:off x="1800226" y="4910139"/>
            <a:ext cx="846296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Basic step: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Step1: create an Android project, name is “code7-2”;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Step2: import night pictures to “\app\src\main\res\drawable” folder;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Step3: open “package Explorer” widows, then open “content_main.xml”, code in here.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58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4800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/>
              <a:t>7.2  </a:t>
            </a:r>
            <a:r>
              <a:rPr lang="zh-CN" altLang="en-US" sz="4000"/>
              <a:t>框架布局</a:t>
            </a:r>
            <a:r>
              <a:rPr lang="en-US" altLang="zh-CN" sz="4000" dirty="0" err="1"/>
              <a:t>FrameLayout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528" y="1606684"/>
            <a:ext cx="11615671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FrameLayout</a:t>
            </a:r>
            <a:r>
              <a:rPr lang="zh-CN" altLang="zh-CN" dirty="0"/>
              <a:t>也是较常用的布局，其下级视图无法指定所处的位置，只能统统从上级</a:t>
            </a:r>
            <a:r>
              <a:rPr lang="en-US" altLang="zh-CN" dirty="0" err="1"/>
              <a:t>FrameLayout</a:t>
            </a:r>
            <a:r>
              <a:rPr lang="zh-CN" altLang="zh-CN" dirty="0"/>
              <a:t>的左上角开始添加，并且后面添加的子视图会把之前的子视图覆盖掉。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框架布局一般用于需要重叠显示的场合，比如绘图、游戏界面等，常见属性说明如下。</a:t>
            </a:r>
          </a:p>
          <a:p>
            <a:pPr lvl="1"/>
            <a:r>
              <a:rPr lang="en-US" altLang="zh-CN" dirty="0"/>
              <a:t>foreground</a:t>
            </a:r>
            <a:r>
              <a:rPr lang="zh-CN" altLang="zh-CN" dirty="0"/>
              <a:t>：指定框架布局的前景图像。该图像在框架内部永远处于最顶层，不会被框架内的其他视图覆盖。</a:t>
            </a:r>
          </a:p>
          <a:p>
            <a:pPr lvl="1"/>
            <a:r>
              <a:rPr lang="en-US" altLang="zh-CN" dirty="0" err="1"/>
              <a:t>foregroundGravity</a:t>
            </a:r>
            <a:r>
              <a:rPr lang="zh-CN" altLang="zh-CN" dirty="0"/>
              <a:t>：指定前景图像的对齐方式。该属性的取值说明同</a:t>
            </a:r>
            <a:r>
              <a:rPr lang="en-US" altLang="zh-CN" dirty="0"/>
              <a:t>gravity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34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656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dirty="0"/>
              <a:t>框架布局的演示效果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54" y="1685926"/>
            <a:ext cx="3904762" cy="4266667"/>
          </a:xfr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63" y="1690688"/>
            <a:ext cx="3895238" cy="4257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1940475" y="626632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在框架布局中添加第一个子视图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83122" y="625288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在框架布局中添加第二个子视图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21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3736</Words>
  <Application>Microsoft Office PowerPoint</Application>
  <PresentationFormat>宽屏</PresentationFormat>
  <Paragraphs>366</Paragraphs>
  <Slides>64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4" baseType="lpstr">
      <vt:lpstr>等线</vt:lpstr>
      <vt:lpstr>宋体</vt:lpstr>
      <vt:lpstr>Arial</vt:lpstr>
      <vt:lpstr>Calibri</vt:lpstr>
      <vt:lpstr>Calibri Light</vt:lpstr>
      <vt:lpstr>Consolas</vt:lpstr>
      <vt:lpstr>Times New Roman</vt:lpstr>
      <vt:lpstr>Wingdings</vt:lpstr>
      <vt:lpstr>Office 主题</vt:lpstr>
      <vt:lpstr>Bitmap Image</vt:lpstr>
      <vt:lpstr>第7章 控件与界面布局II</vt:lpstr>
      <vt:lpstr>7.1  相对布局RelativeLayout</vt:lpstr>
      <vt:lpstr>PowerPoint 演示文稿</vt:lpstr>
      <vt:lpstr>相对布局的演示效果</vt:lpstr>
      <vt:lpstr>PowerPoint 演示文稿</vt:lpstr>
      <vt:lpstr>PowerPoint 演示文稿</vt:lpstr>
      <vt:lpstr>PowerPoint 演示文稿</vt:lpstr>
      <vt:lpstr>7.2  框架布局FrameLayout</vt:lpstr>
      <vt:lpstr>框架布局的演示效果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7.3  文本编辑框EditText</vt:lpstr>
      <vt:lpstr>EditText的输入类型说明</vt:lpstr>
      <vt:lpstr>PowerPoint 演示文稿</vt:lpstr>
      <vt:lpstr>7.4  特殊按钮</vt:lpstr>
      <vt:lpstr>7.4.1  复选框CheckBox</vt:lpstr>
      <vt:lpstr>更换复选框左侧的勾选图像</vt:lpstr>
      <vt:lpstr>PowerPoint 演示文稿</vt:lpstr>
      <vt:lpstr>7.4.2  开关按钮Switch</vt:lpstr>
      <vt:lpstr>PowerPoint 演示文稿</vt:lpstr>
      <vt:lpstr>仿iOS的开关按钮</vt:lpstr>
      <vt:lpstr>PowerPoint 演示文稿</vt:lpstr>
      <vt:lpstr>7.4.3  单选按钮RadioButton</vt:lpstr>
      <vt:lpstr>PowerPoint 演示文稿</vt:lpstr>
      <vt:lpstr>更换RadioButton的图标</vt:lpstr>
      <vt:lpstr>PowerPoint 演示文稿</vt:lpstr>
      <vt:lpstr>自定义按钮图标的三种方式</vt:lpstr>
      <vt:lpstr>7.5  日期时间控件</vt:lpstr>
      <vt:lpstr>7.5.1  日期选择器DatePicker</vt:lpstr>
      <vt:lpstr>日期选择器和日期对话框的显示效果</vt:lpstr>
      <vt:lpstr>PowerPoint 演示文稿</vt:lpstr>
      <vt:lpstr>7.5.2  时间选择器TimePicker</vt:lpstr>
      <vt:lpstr>时间选择器和时间对话框的效果图</vt:lpstr>
      <vt:lpstr>PowerPoint 演示文稿</vt:lpstr>
      <vt:lpstr>7.6  视图适配器</vt:lpstr>
      <vt:lpstr>7.6.1  下拉框Spinner</vt:lpstr>
      <vt:lpstr>下拉框的两种展现形式</vt:lpstr>
      <vt:lpstr>PowerPoint 演示文稿</vt:lpstr>
      <vt:lpstr>PowerPoint 演示文稿</vt:lpstr>
      <vt:lpstr>PowerPoint 演示文稿</vt:lpstr>
      <vt:lpstr>7.6.2  数组适配器ArrayAdapter</vt:lpstr>
      <vt:lpstr>如何使用数组适配器</vt:lpstr>
      <vt:lpstr>7.6.3  简单适配器SimpleAdapter</vt:lpstr>
      <vt:lpstr>使用简单适配器的行星列表效果</vt:lpstr>
      <vt:lpstr>PowerPoint 演示文稿</vt:lpstr>
      <vt:lpstr>PowerPoint 演示文稿</vt:lpstr>
      <vt:lpstr>7.7  列表视图ListView</vt:lpstr>
      <vt:lpstr>如何使用ListView</vt:lpstr>
      <vt:lpstr>如何显示列表视图的分隔线</vt:lpstr>
      <vt:lpstr>PowerPoint 演示文稿</vt:lpstr>
      <vt:lpstr>7.8  实战项目：房贷计算器</vt:lpstr>
      <vt:lpstr>7.8.1  设计思路</vt:lpstr>
      <vt:lpstr>房贷计算器用到的控件</vt:lpstr>
      <vt:lpstr>7.8.2  小知识：文本工具TextUtils</vt:lpstr>
      <vt:lpstr>7.8.3  代码示例</vt:lpstr>
      <vt:lpstr>房贷计算器的运算效果</vt:lpstr>
      <vt:lpstr>小    结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中级控件</dc:title>
  <dc:creator>ouyangshen</dc:creator>
  <cp:lastModifiedBy> </cp:lastModifiedBy>
  <cp:revision>144</cp:revision>
  <dcterms:created xsi:type="dcterms:W3CDTF">2018-06-25T14:26:16Z</dcterms:created>
  <dcterms:modified xsi:type="dcterms:W3CDTF">2019-04-10T09:38:35Z</dcterms:modified>
</cp:coreProperties>
</file>