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sldIdLst>
    <p:sldId id="256" r:id="rId2"/>
    <p:sldId id="310" r:id="rId3"/>
    <p:sldId id="257" r:id="rId4"/>
    <p:sldId id="278" r:id="rId5"/>
    <p:sldId id="277" r:id="rId6"/>
    <p:sldId id="311" r:id="rId7"/>
    <p:sldId id="258" r:id="rId8"/>
    <p:sldId id="259" r:id="rId9"/>
    <p:sldId id="260" r:id="rId10"/>
    <p:sldId id="312" r:id="rId11"/>
    <p:sldId id="261" r:id="rId12"/>
    <p:sldId id="262" r:id="rId13"/>
    <p:sldId id="263" r:id="rId14"/>
    <p:sldId id="314" r:id="rId15"/>
    <p:sldId id="315" r:id="rId16"/>
    <p:sldId id="332" r:id="rId17"/>
    <p:sldId id="264" r:id="rId18"/>
    <p:sldId id="316" r:id="rId19"/>
    <p:sldId id="265" r:id="rId20"/>
    <p:sldId id="284" r:id="rId21"/>
    <p:sldId id="266" r:id="rId22"/>
    <p:sldId id="317" r:id="rId23"/>
    <p:sldId id="318" r:id="rId24"/>
    <p:sldId id="319" r:id="rId25"/>
    <p:sldId id="320" r:id="rId26"/>
    <p:sldId id="321" r:id="rId27"/>
    <p:sldId id="322" r:id="rId28"/>
    <p:sldId id="323" r:id="rId29"/>
    <p:sldId id="324" r:id="rId30"/>
    <p:sldId id="325" r:id="rId31"/>
    <p:sldId id="326" r:id="rId32"/>
    <p:sldId id="327" r:id="rId33"/>
    <p:sldId id="268" r:id="rId34"/>
    <p:sldId id="269" r:id="rId35"/>
    <p:sldId id="328" r:id="rId36"/>
    <p:sldId id="270" r:id="rId37"/>
    <p:sldId id="271" r:id="rId38"/>
    <p:sldId id="333" r:id="rId39"/>
    <p:sldId id="285" r:id="rId40"/>
    <p:sldId id="272" r:id="rId41"/>
    <p:sldId id="286" r:id="rId42"/>
    <p:sldId id="287" r:id="rId43"/>
    <p:sldId id="273" r:id="rId44"/>
    <p:sldId id="288" r:id="rId45"/>
    <p:sldId id="274" r:id="rId46"/>
    <p:sldId id="275" r:id="rId47"/>
    <p:sldId id="289" r:id="rId48"/>
    <p:sldId id="329" r:id="rId49"/>
    <p:sldId id="290" r:id="rId50"/>
    <p:sldId id="330" r:id="rId51"/>
    <p:sldId id="291" r:id="rId52"/>
    <p:sldId id="292" r:id="rId53"/>
    <p:sldId id="331" r:id="rId54"/>
    <p:sldId id="279" r:id="rId55"/>
    <p:sldId id="293" r:id="rId5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8" autoAdjust="0"/>
    <p:restoredTop sz="94660"/>
  </p:normalViewPr>
  <p:slideViewPr>
    <p:cSldViewPr>
      <p:cViewPr varScale="1">
        <p:scale>
          <a:sx n="96" d="100"/>
          <a:sy n="96" d="100"/>
        </p:scale>
        <p:origin x="1080"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9394" name="Rectangle 2"/>
          <p:cNvSpPr>
            <a:spLocks noGrp="1" noRot="1" noChangeArrowheads="1"/>
          </p:cNvSpPr>
          <p:nvPr>
            <p:ph type="ctrTitle"/>
          </p:nvPr>
        </p:nvSpPr>
        <p:spPr>
          <a:xfrm>
            <a:off x="3962400" y="1066800"/>
            <a:ext cx="4648200" cy="1981200"/>
          </a:xfrm>
        </p:spPr>
        <p:txBody>
          <a:bodyPr/>
          <a:lstStyle>
            <a:lvl1pPr>
              <a:defRPr/>
            </a:lvl1pPr>
          </a:lstStyle>
          <a:p>
            <a:r>
              <a:rPr lang="zh-CN" altLang="en-US"/>
              <a:t>单击此处编辑母版标题样式</a:t>
            </a:r>
          </a:p>
        </p:txBody>
      </p:sp>
      <p:sp>
        <p:nvSpPr>
          <p:cNvPr id="59395"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r>
              <a:rPr lang="zh-CN" altLang="en-US"/>
              <a:t>单击此处编辑母版副标题样式</a:t>
            </a:r>
          </a:p>
        </p:txBody>
      </p:sp>
      <p:sp>
        <p:nvSpPr>
          <p:cNvPr id="59396" name="Rectangle 4"/>
          <p:cNvSpPr>
            <a:spLocks noGrp="1" noChangeArrowheads="1"/>
          </p:cNvSpPr>
          <p:nvPr>
            <p:ph type="dt" sz="half" idx="2"/>
          </p:nvPr>
        </p:nvSpPr>
        <p:spPr>
          <a:xfrm>
            <a:off x="301625" y="6076950"/>
            <a:ext cx="2289175" cy="476250"/>
          </a:xfrm>
        </p:spPr>
        <p:txBody>
          <a:bodyPr/>
          <a:lstStyle>
            <a:lvl1pPr>
              <a:defRPr/>
            </a:lvl1pPr>
          </a:lstStyle>
          <a:p>
            <a:fld id="{039BD3DB-3752-4244-9D34-A02BD1FF4AF2}" type="datetimeFigureOut">
              <a:rPr lang="zh-CN" altLang="en-US"/>
              <a:pPr/>
              <a:t>2018/9/25</a:t>
            </a:fld>
            <a:endParaRPr lang="en-US" altLang="zh-CN"/>
          </a:p>
        </p:txBody>
      </p:sp>
      <p:sp>
        <p:nvSpPr>
          <p:cNvPr id="59397" name="Rectangle 5"/>
          <p:cNvSpPr>
            <a:spLocks noGrp="1" noChangeArrowheads="1"/>
          </p:cNvSpPr>
          <p:nvPr>
            <p:ph type="ftr" sz="quarter" idx="3"/>
          </p:nvPr>
        </p:nvSpPr>
        <p:spPr>
          <a:xfrm>
            <a:off x="3124200" y="6076950"/>
            <a:ext cx="2895600" cy="476250"/>
          </a:xfrm>
        </p:spPr>
        <p:txBody>
          <a:bodyPr/>
          <a:lstStyle>
            <a:lvl1pPr>
              <a:defRPr/>
            </a:lvl1pPr>
          </a:lstStyle>
          <a:p>
            <a:endParaRPr lang="en-US" altLang="zh-CN"/>
          </a:p>
        </p:txBody>
      </p:sp>
      <p:sp>
        <p:nvSpPr>
          <p:cNvPr id="59398" name="Rectangle 6"/>
          <p:cNvSpPr>
            <a:spLocks noGrp="1" noChangeArrowheads="1"/>
          </p:cNvSpPr>
          <p:nvPr>
            <p:ph type="sldNum" sz="quarter" idx="4"/>
          </p:nvPr>
        </p:nvSpPr>
        <p:spPr>
          <a:xfrm>
            <a:off x="6553200" y="6076950"/>
            <a:ext cx="2289175" cy="476250"/>
          </a:xfrm>
        </p:spPr>
        <p:txBody>
          <a:bodyPr/>
          <a:lstStyle>
            <a:lvl1pPr>
              <a:defRPr/>
            </a:lvl1pPr>
          </a:lstStyle>
          <a:p>
            <a:fld id="{A2772B3D-C271-48FD-8533-944395DC0771}"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F0466E6-4B1F-47ED-9A66-7F3ED07779E9}" type="datetimeFigureOut">
              <a:rPr lang="zh-CN" altLang="en-US"/>
              <a:pPr/>
              <a:t>2018/9/25</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26DECF6-4862-4505-ACB5-F1567C1661F6}" type="slidenum">
              <a:rPr lang="zh-CN" altLang="en-US"/>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82E9212-073E-4D8C-AC75-E2C96AC7E8B8}" type="datetimeFigureOut">
              <a:rPr lang="zh-CN" altLang="en-US"/>
              <a:pPr/>
              <a:t>2018/9/25</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022DFC1-796E-4D6C-93E8-BF65D13C9122}"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E568B99-3391-4076-A733-37D116BA07E6}" type="datetimeFigureOut">
              <a:rPr lang="zh-CN" altLang="en-US"/>
              <a:pPr/>
              <a:t>2018/9/25</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46BE4BD-0BE9-42A0-BC04-90BF2B7FDA06}" type="slidenum">
              <a:rPr lang="zh-CN" altLang="en-US"/>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C8995ED2-A2C2-456D-B9EA-69F5FB21DB98}" type="datetimeFigureOut">
              <a:rPr lang="zh-CN" altLang="en-US"/>
              <a:pPr/>
              <a:t>2018/9/25</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1B5E433-08FB-416D-81C0-DA1647D0C921}"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139F7EEE-1E31-4B51-9235-37A9F693C9DD}" type="datetimeFigureOut">
              <a:rPr lang="zh-CN" altLang="en-US"/>
              <a:pPr/>
              <a:t>2018/9/25</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2CF9C25-8A47-4C14-B963-4B634A3433EA}"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EC6A11B5-5D69-452F-B34A-9423AD8D1768}" type="datetimeFigureOut">
              <a:rPr lang="zh-CN" altLang="en-US"/>
              <a:pPr/>
              <a:t>2018/9/25</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ADEEC1BD-9B3D-4F58-B7D9-D2E2E9DBDF16}" type="slidenum">
              <a:rPr lang="zh-CN" altLang="en-US"/>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5EB4E19-DAA4-4B3C-AD14-A508C3699CC1}" type="datetimeFigureOut">
              <a:rPr lang="zh-CN" altLang="en-US"/>
              <a:pPr/>
              <a:t>2018/9/25</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D9E58D65-0E83-459E-913C-F912A8CB6DEB}"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8EFCF5DA-3B02-4408-9B0C-0927746CD97E}" type="datetimeFigureOut">
              <a:rPr lang="zh-CN" altLang="en-US"/>
              <a:pPr/>
              <a:t>2018/9/25</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1DA79B5-BEA7-4BE2-B88E-DBFF2232D628}" type="slidenum">
              <a:rPr lang="zh-CN" altLang="en-US"/>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82693A55-9D1E-49EB-9845-014322F74A07}" type="datetimeFigureOut">
              <a:rPr lang="zh-CN" altLang="en-US"/>
              <a:pPr/>
              <a:t>2018/9/25</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24CF9DD-E5EF-4CB9-BF25-7F4B226E9AAF}" type="slidenum">
              <a:rPr lang="zh-CN" altLang="en-US"/>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1B51823-4B66-41AA-9DED-F7C309D800AE}" type="datetimeFigureOut">
              <a:rPr lang="zh-CN" altLang="en-US"/>
              <a:pPr/>
              <a:t>2018/9/25</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B3E4CC1-93E8-4A99-8BC6-F4D518DBB769}"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bwMode="auto">
          <a:xfrm>
            <a:off x="301625" y="685800"/>
            <a:ext cx="854075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8371" name="Rectangle 3"/>
          <p:cNvSpPr>
            <a:spLocks noGrp="1" noRot="1" noChangeArrowheads="1"/>
          </p:cNvSpPr>
          <p:nvPr>
            <p:ph type="body" idx="1"/>
          </p:nvPr>
        </p:nvSpPr>
        <p:spPr bwMode="auto">
          <a:xfrm>
            <a:off x="304800" y="1981200"/>
            <a:ext cx="8540750"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8372" name="Rectangle 4"/>
          <p:cNvSpPr>
            <a:spLocks noGrp="1" noChangeArrowheads="1"/>
          </p:cNvSpPr>
          <p:nvPr>
            <p:ph type="dt" sz="half" idx="2"/>
          </p:nvPr>
        </p:nvSpPr>
        <p:spPr bwMode="auto">
          <a:xfrm>
            <a:off x="301625" y="6019800"/>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4A25DD4C-28A9-4269-A912-C62946B6B8C8}" type="datetimeFigureOut">
              <a:rPr lang="zh-CN" altLang="en-US"/>
              <a:pPr/>
              <a:t>2018/9/25</a:t>
            </a:fld>
            <a:endParaRPr lang="en-US" altLang="zh-CN"/>
          </a:p>
        </p:txBody>
      </p:sp>
      <p:sp>
        <p:nvSpPr>
          <p:cNvPr id="58373" name="Rectangle 5"/>
          <p:cNvSpPr>
            <a:spLocks noGrp="1" noChangeArrowheads="1"/>
          </p:cNvSpPr>
          <p:nvPr>
            <p:ph type="ftr" sz="quarter" idx="3"/>
          </p:nvPr>
        </p:nvSpPr>
        <p:spPr bwMode="auto">
          <a:xfrm>
            <a:off x="3124200" y="60198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58374" name="Rectangle 6"/>
          <p:cNvSpPr>
            <a:spLocks noGrp="1" noChangeArrowheads="1"/>
          </p:cNvSpPr>
          <p:nvPr>
            <p:ph type="sldNum" sz="quarter" idx="4"/>
          </p:nvPr>
        </p:nvSpPr>
        <p:spPr bwMode="auto">
          <a:xfrm>
            <a:off x="6553200" y="6019800"/>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8180DBC-1E11-49DE-9736-6D6D091C731F}"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2.xml"/><Relationship Id="rId1" Type="http://schemas.openxmlformats.org/officeDocument/2006/relationships/slideLayout" Target="../slideLayouts/slideLayout7.xml"/><Relationship Id="rId4" Type="http://schemas.openxmlformats.org/officeDocument/2006/relationships/slide" Target="slide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4"/>
          <p:cNvSpPr>
            <a:spLocks noGrp="1" noChangeArrowheads="1"/>
          </p:cNvSpPr>
          <p:nvPr>
            <p:ph type="title" idx="4294967295"/>
          </p:nvPr>
        </p:nvSpPr>
        <p:spPr>
          <a:xfrm>
            <a:off x="395536" y="1340768"/>
            <a:ext cx="8053387" cy="3240062"/>
          </a:xfrm>
        </p:spPr>
        <p:txBody>
          <a:bodyPr/>
          <a:lstStyle/>
          <a:p>
            <a:pPr>
              <a:lnSpc>
                <a:spcPct val="150000"/>
              </a:lnSpc>
            </a:pPr>
            <a:r>
              <a:rPr lang="en-US" altLang="zh-CN" sz="6000" b="1" dirty="0" smtClean="0">
                <a:solidFill>
                  <a:srgbClr val="0033CC"/>
                </a:solidFill>
              </a:rPr>
              <a:t>Lecture 2</a:t>
            </a:r>
            <a:br>
              <a:rPr lang="en-US" altLang="zh-CN" sz="6000" b="1" dirty="0" smtClean="0">
                <a:solidFill>
                  <a:srgbClr val="0033CC"/>
                </a:solidFill>
              </a:rPr>
            </a:br>
            <a:r>
              <a:rPr lang="zh-CN" sz="6000" b="1" dirty="0" smtClean="0">
                <a:solidFill>
                  <a:srgbClr val="0033CC"/>
                </a:solidFill>
              </a:rPr>
              <a:t>逻辑思维</a:t>
            </a:r>
            <a:endParaRPr lang="zh-CN" sz="6000" b="1" dirty="0">
              <a:solidFill>
                <a:srgbClr val="0033CC"/>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xfrm>
            <a:off x="323850" y="692150"/>
            <a:ext cx="8540750" cy="1143000"/>
          </a:xfrm>
        </p:spPr>
        <p:txBody>
          <a:bodyPr/>
          <a:lstStyle/>
          <a:p>
            <a:r>
              <a:rPr lang="en-US" sz="4000" b="1"/>
              <a:t>2</a:t>
            </a:r>
            <a:r>
              <a:rPr lang="zh-CN" sz="4000" b="1"/>
              <a:t>、认识事物发展的过程和规律</a:t>
            </a:r>
            <a:r>
              <a:rPr lang="zh-CN" sz="3200" b="1"/>
              <a:t/>
            </a:r>
            <a:br>
              <a:rPr lang="zh-CN" sz="3200" b="1"/>
            </a:br>
            <a:endParaRPr lang="zh-CN" sz="3200" b="1"/>
          </a:p>
        </p:txBody>
      </p:sp>
      <p:sp>
        <p:nvSpPr>
          <p:cNvPr id="12292" name="Text Box 4"/>
          <p:cNvSpPr txBox="1">
            <a:spLocks noChangeArrowheads="1"/>
          </p:cNvSpPr>
          <p:nvPr/>
        </p:nvSpPr>
        <p:spPr bwMode="auto">
          <a:xfrm>
            <a:off x="914400" y="2406650"/>
            <a:ext cx="6249988" cy="1797050"/>
          </a:xfrm>
          <a:prstGeom prst="rect">
            <a:avLst/>
          </a:prstGeom>
          <a:noFill/>
          <a:ln w="9525">
            <a:noFill/>
            <a:miter lim="800000"/>
            <a:headEnd/>
            <a:tailEnd/>
          </a:ln>
          <a:effectLst/>
        </p:spPr>
        <p:txBody>
          <a:bodyPr>
            <a:spAutoFit/>
          </a:bodyPr>
          <a:lstStyle/>
          <a:p>
            <a:r>
              <a:rPr lang="zh-CN" altLang="en-US" sz="2800"/>
              <a:t>通过对事物不同时期发展状况和水平的比较，可以了解其发展轨迹了揭示其发展规律，判明其发展方向，以便于认识事物的过去和预测事物的未来。</a:t>
            </a:r>
            <a:endParaRPr lang="zh-CN" sz="2800"/>
          </a:p>
        </p:txBody>
      </p:sp>
      <p:sp>
        <p:nvSpPr>
          <p:cNvPr id="12293" name="Rectangle 5"/>
          <p:cNvSpPr>
            <a:spLocks noGrp="1" noRot="1" noChangeArrowheads="1"/>
          </p:cNvSpPr>
          <p:nvPr>
            <p:ph idx="1"/>
          </p:nvPr>
        </p:nvSpPr>
        <p:spPr/>
        <p:txBody>
          <a:body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683568" y="548680"/>
            <a:ext cx="8229600" cy="1143000"/>
          </a:xfrm>
        </p:spPr>
        <p:txBody>
          <a:bodyPr/>
          <a:lstStyle/>
          <a:p>
            <a:r>
              <a:rPr lang="zh-CN" altLang="en-US" b="1" dirty="0"/>
              <a:t>评价事物的优劣和真伪</a:t>
            </a:r>
          </a:p>
        </p:txBody>
      </p:sp>
      <p:sp>
        <p:nvSpPr>
          <p:cNvPr id="13315" name="Rectangle 3"/>
          <p:cNvSpPr>
            <a:spLocks noGrp="1" noChangeArrowheads="1"/>
          </p:cNvSpPr>
          <p:nvPr>
            <p:ph type="body" idx="4294967295"/>
          </p:nvPr>
        </p:nvSpPr>
        <p:spPr>
          <a:xfrm>
            <a:off x="755576" y="1484784"/>
            <a:ext cx="8229600" cy="4968552"/>
          </a:xfrm>
        </p:spPr>
        <p:txBody>
          <a:bodyPr/>
          <a:lstStyle/>
          <a:p>
            <a:pPr>
              <a:lnSpc>
                <a:spcPct val="90000"/>
              </a:lnSpc>
            </a:pPr>
            <a:r>
              <a:rPr lang="zh-CN" b="1" dirty="0"/>
              <a:t>通过比较不通的方案，可以明确优劣、真伪，从而识别、判断和选择提供依据。</a:t>
            </a:r>
          </a:p>
          <a:p>
            <a:pPr>
              <a:lnSpc>
                <a:spcPct val="90000"/>
              </a:lnSpc>
            </a:pPr>
            <a:r>
              <a:rPr lang="zh-CN" b="1" dirty="0"/>
              <a:t>举例：澳大利亚曾对能源运输的三个方案进行过比较研究。这三个方案是：</a:t>
            </a:r>
          </a:p>
          <a:p>
            <a:pPr>
              <a:lnSpc>
                <a:spcPct val="90000"/>
              </a:lnSpc>
              <a:buFont typeface="Wingdings" pitchFamily="2" charset="2"/>
              <a:buNone/>
            </a:pPr>
            <a:r>
              <a:rPr lang="zh-CN" b="1" dirty="0"/>
              <a:t> （</a:t>
            </a:r>
            <a:r>
              <a:rPr lang="en-US" b="1" dirty="0"/>
              <a:t>1</a:t>
            </a:r>
            <a:r>
              <a:rPr lang="zh-CN" b="1" dirty="0"/>
              <a:t>）把电站建在煤矿附近就地发电，再进行高压运输</a:t>
            </a:r>
            <a:r>
              <a:rPr lang="zh-CN" b="1" dirty="0" smtClean="0"/>
              <a:t>；</a:t>
            </a:r>
            <a:endParaRPr lang="en-US" altLang="zh-CN" b="1" dirty="0" smtClean="0"/>
          </a:p>
          <a:p>
            <a:pPr>
              <a:lnSpc>
                <a:spcPct val="90000"/>
              </a:lnSpc>
              <a:buFont typeface="Wingdings" pitchFamily="2" charset="2"/>
              <a:buNone/>
            </a:pPr>
            <a:r>
              <a:rPr lang="en-US" altLang="zh-CN" b="1" dirty="0"/>
              <a:t> </a:t>
            </a:r>
            <a:r>
              <a:rPr lang="zh-CN" b="1" dirty="0" smtClean="0"/>
              <a:t>（</a:t>
            </a:r>
            <a:r>
              <a:rPr lang="en-US" b="1" dirty="0" smtClean="0"/>
              <a:t>2</a:t>
            </a:r>
            <a:r>
              <a:rPr lang="zh-CN" b="1" dirty="0"/>
              <a:t>）把电站建在远离煤矿的某地带，铁路运煤到电站再发电</a:t>
            </a:r>
            <a:r>
              <a:rPr lang="zh-CN" b="1" dirty="0" smtClean="0"/>
              <a:t>；</a:t>
            </a:r>
            <a:endParaRPr lang="en-US" altLang="zh-CN" b="1" dirty="0" smtClean="0"/>
          </a:p>
          <a:p>
            <a:pPr>
              <a:lnSpc>
                <a:spcPct val="90000"/>
              </a:lnSpc>
              <a:buFont typeface="Wingdings" pitchFamily="2" charset="2"/>
              <a:buNone/>
            </a:pPr>
            <a:r>
              <a:rPr lang="en-US" altLang="zh-CN" b="1" dirty="0"/>
              <a:t> </a:t>
            </a:r>
            <a:r>
              <a:rPr lang="zh-CN" b="1" dirty="0" smtClean="0"/>
              <a:t>（</a:t>
            </a:r>
            <a:r>
              <a:rPr lang="en-US" b="1" dirty="0"/>
              <a:t>3</a:t>
            </a:r>
            <a:r>
              <a:rPr lang="zh-CN" b="1" dirty="0"/>
              <a:t>）把电站建在远离煤矿的某地带，管道运煤浆到电站再发电。</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r>
              <a:rPr lang="zh-CN" altLang="en-US" b="1"/>
              <a:t>表：三种能源运输方案比较</a:t>
            </a:r>
          </a:p>
        </p:txBody>
      </p:sp>
      <p:graphicFrame>
        <p:nvGraphicFramePr>
          <p:cNvPr id="15363" name="Group 3"/>
          <p:cNvGraphicFramePr>
            <a:graphicFrameLocks noGrp="1"/>
          </p:cNvGraphicFramePr>
          <p:nvPr/>
        </p:nvGraphicFramePr>
        <p:xfrm>
          <a:off x="457200" y="1600200"/>
          <a:ext cx="8229600" cy="4765676"/>
        </p:xfrm>
        <a:graphic>
          <a:graphicData uri="http://schemas.openxmlformats.org/drawingml/2006/table">
            <a:tbl>
              <a:tblPr/>
              <a:tblGrid>
                <a:gridCol w="1176338"/>
                <a:gridCol w="1174750"/>
                <a:gridCol w="1176337"/>
                <a:gridCol w="1174750"/>
                <a:gridCol w="1176338"/>
                <a:gridCol w="1174750"/>
                <a:gridCol w="1176337"/>
              </a:tblGrid>
              <a:tr h="1371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方案</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sz="2800" b="1" i="0" u="none" strike="noStrike" cap="none" normalizeH="0" baseline="0" smtClean="0">
                          <a:ln>
                            <a:noFill/>
                          </a:ln>
                          <a:solidFill>
                            <a:schemeClr val="tx1"/>
                          </a:solidFill>
                          <a:effectLst/>
                          <a:latin typeface="Arial" charset="0"/>
                          <a:ea typeface="宋体" pitchFamily="2" charset="-122"/>
                        </a:rPr>
                        <a:t>运输效率</a:t>
                      </a:r>
                      <a:r>
                        <a:rPr kumimoji="0" lang="en-US" sz="2800" b="1"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用水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土地利用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设备运转效率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sz="2000" b="1" i="0" u="none" strike="noStrike" cap="none" normalizeH="0" baseline="0" smtClean="0">
                          <a:ln>
                            <a:noFill/>
                          </a:ln>
                          <a:solidFill>
                            <a:schemeClr val="tx1"/>
                          </a:solidFill>
                          <a:effectLst/>
                          <a:latin typeface="Arial" charset="0"/>
                          <a:ea typeface="宋体" pitchFamily="2" charset="-122"/>
                        </a:rPr>
                        <a:t>经费投入</a:t>
                      </a:r>
                      <a:r>
                        <a:rPr kumimoji="0" lang="en-US" sz="2000" b="1" i="0" u="none" strike="noStrike" cap="none" normalizeH="0" baseline="0" smtClean="0">
                          <a:ln>
                            <a:noFill/>
                          </a:ln>
                          <a:solidFill>
                            <a:schemeClr val="tx1"/>
                          </a:solidFill>
                          <a:effectLst/>
                          <a:latin typeface="Arial" charset="0"/>
                          <a:ea typeface="宋体" pitchFamily="2" charset="-122"/>
                        </a:rPr>
                        <a:t>/</a:t>
                      </a:r>
                      <a:r>
                        <a:rPr kumimoji="0" lang="zh-CN" sz="2000" b="1" i="0" u="none" strike="noStrike" cap="none" normalizeH="0" baseline="0" smtClean="0">
                          <a:ln>
                            <a:noFill/>
                          </a:ln>
                          <a:solidFill>
                            <a:schemeClr val="tx1"/>
                          </a:solidFill>
                          <a:effectLst/>
                          <a:latin typeface="Arial" charset="0"/>
                          <a:ea typeface="宋体" pitchFamily="2" charset="-122"/>
                        </a:rPr>
                        <a:t>万美元</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sz="2000" b="1" i="0" u="none" strike="noStrike" cap="none" normalizeH="0" baseline="0" smtClean="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sz="1800" b="1" i="0" u="none" strike="noStrike" cap="none" normalizeH="0" baseline="0" smtClean="0">
                          <a:ln>
                            <a:noFill/>
                          </a:ln>
                          <a:solidFill>
                            <a:schemeClr val="tx1"/>
                          </a:solidFill>
                          <a:effectLst/>
                          <a:latin typeface="Arial" charset="0"/>
                          <a:ea typeface="宋体" pitchFamily="2" charset="-122"/>
                        </a:rPr>
                        <a:t>基本投资</a:t>
                      </a:r>
                      <a:r>
                        <a:rPr kumimoji="0" lang="zh-CN" sz="2000" b="1" i="0" u="none" strike="noStrike" cap="none" normalizeH="0" baseline="0" smtClean="0">
                          <a:ln>
                            <a:noFill/>
                          </a:ln>
                          <a:solidFill>
                            <a:schemeClr val="tx1"/>
                          </a:solidFill>
                          <a:effectLst/>
                          <a:latin typeface="Arial" charset="0"/>
                          <a:ea typeface="宋体" pitchFamily="2" charset="-122"/>
                        </a:rPr>
                        <a:t>    </a:t>
                      </a:r>
                      <a:r>
                        <a:rPr kumimoji="0" lang="zh-CN" sz="1800" b="1" i="0" u="none" strike="noStrike" cap="none" normalizeH="0" baseline="0" smtClean="0">
                          <a:ln>
                            <a:noFill/>
                          </a:ln>
                          <a:solidFill>
                            <a:schemeClr val="tx1"/>
                          </a:solidFill>
                          <a:effectLst/>
                          <a:latin typeface="Arial" charset="0"/>
                          <a:ea typeface="宋体" pitchFamily="2" charset="-122"/>
                        </a:rPr>
                        <a:t>大修经费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1131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sz="2800" b="1" i="0" u="none" strike="noStrike" cap="none" normalizeH="0" baseline="0" smtClean="0">
                          <a:ln>
                            <a:noFill/>
                          </a:ln>
                          <a:solidFill>
                            <a:schemeClr val="tx1"/>
                          </a:solidFill>
                          <a:effectLst/>
                          <a:latin typeface="Arial" charset="0"/>
                          <a:ea typeface="宋体" pitchFamily="2" charset="-122"/>
                        </a:rPr>
                        <a:t>（</a:t>
                      </a:r>
                      <a:r>
                        <a:rPr kumimoji="0" lang="en-US" sz="2800" b="1" i="0" u="none" strike="noStrike" cap="none" normalizeH="0" baseline="0" smtClean="0">
                          <a:ln>
                            <a:noFill/>
                          </a:ln>
                          <a:solidFill>
                            <a:schemeClr val="tx1"/>
                          </a:solidFill>
                          <a:effectLst/>
                          <a:latin typeface="Arial" charset="0"/>
                          <a:ea typeface="宋体" pitchFamily="2" charset="-122"/>
                        </a:rPr>
                        <a:t>1</a:t>
                      </a:r>
                      <a:r>
                        <a:rPr kumimoji="0" lang="zh-CN" sz="2800" b="1" i="0" u="none" strike="noStrike" cap="none" normalizeH="0" baseline="0" smtClean="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1" i="0" u="none" strike="noStrike" cap="none" normalizeH="0" baseline="0" smtClean="0">
                          <a:ln>
                            <a:noFill/>
                          </a:ln>
                          <a:solidFill>
                            <a:schemeClr val="tx1"/>
                          </a:solidFill>
                          <a:effectLst/>
                          <a:latin typeface="Arial" charset="0"/>
                          <a:ea typeface="宋体" pitchFamily="2" charset="-122"/>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难</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1" i="0" u="none" strike="noStrike" cap="none" normalizeH="0" baseline="0" smtClean="0">
                          <a:ln>
                            <a:noFill/>
                          </a:ln>
                          <a:solidFill>
                            <a:schemeClr val="tx1"/>
                          </a:solidFill>
                          <a:effectLst/>
                          <a:latin typeface="Arial" charset="0"/>
                          <a:ea typeface="宋体" pitchFamily="2" charset="-122"/>
                        </a:rPr>
                        <a:t>15.100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1" i="0" u="none" strike="noStrike" cap="none" normalizeH="0" baseline="0" smtClean="0">
                          <a:ln>
                            <a:noFill/>
                          </a:ln>
                          <a:solidFill>
                            <a:schemeClr val="tx1"/>
                          </a:solidFill>
                          <a:effectLst/>
                          <a:latin typeface="Arial" charset="0"/>
                          <a:ea typeface="宋体" pitchFamily="2" charset="-122"/>
                        </a:rPr>
                        <a:t>2.596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0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sz="2800" b="1" i="0" u="none" strike="noStrike" cap="none" normalizeH="0" baseline="0" smtClean="0">
                          <a:ln>
                            <a:noFill/>
                          </a:ln>
                          <a:solidFill>
                            <a:schemeClr val="tx1"/>
                          </a:solidFill>
                          <a:effectLst/>
                          <a:latin typeface="Arial" charset="0"/>
                          <a:ea typeface="宋体" pitchFamily="2" charset="-122"/>
                        </a:rPr>
                        <a:t>（</a:t>
                      </a:r>
                      <a:r>
                        <a:rPr kumimoji="0" lang="en-US" sz="2800" b="1" i="0" u="none" strike="noStrike" cap="none" normalizeH="0" baseline="0" smtClean="0">
                          <a:ln>
                            <a:noFill/>
                          </a:ln>
                          <a:solidFill>
                            <a:schemeClr val="tx1"/>
                          </a:solidFill>
                          <a:effectLst/>
                          <a:latin typeface="Arial" charset="0"/>
                          <a:ea typeface="宋体" pitchFamily="2" charset="-122"/>
                        </a:rPr>
                        <a:t>2</a:t>
                      </a:r>
                      <a:r>
                        <a:rPr kumimoji="0" lang="zh-CN" sz="2800" b="1" i="0" u="none" strike="noStrike" cap="none" normalizeH="0" baseline="0" smtClean="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1" i="0" u="none" strike="noStrike" cap="none" normalizeH="0" baseline="0" smtClean="0">
                          <a:ln>
                            <a:noFill/>
                          </a:ln>
                          <a:solidFill>
                            <a:schemeClr val="tx1"/>
                          </a:solidFill>
                          <a:effectLst/>
                          <a:latin typeface="Arial" charset="0"/>
                          <a:ea typeface="宋体" pitchFamily="2" charset="-122"/>
                        </a:rPr>
                        <a:t>94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易</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1" i="0" u="none" strike="noStrike" cap="none" normalizeH="0" baseline="0" smtClean="0">
                          <a:ln>
                            <a:noFill/>
                          </a:ln>
                          <a:solidFill>
                            <a:schemeClr val="tx1"/>
                          </a:solidFill>
                          <a:effectLst/>
                          <a:latin typeface="Arial" charset="0"/>
                          <a:ea typeface="宋体" pitchFamily="2" charset="-122"/>
                        </a:rPr>
                        <a:t>14.200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1" i="0" u="none" strike="noStrike" cap="none" normalizeH="0" baseline="0" smtClean="0">
                          <a:ln>
                            <a:noFill/>
                          </a:ln>
                          <a:solidFill>
                            <a:schemeClr val="tx1"/>
                          </a:solidFill>
                          <a:effectLst/>
                          <a:latin typeface="Arial" charset="0"/>
                          <a:ea typeface="宋体" pitchFamily="2" charset="-122"/>
                        </a:rPr>
                        <a:t>3.197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1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sz="2800" b="1" i="0" u="none" strike="noStrike" cap="none" normalizeH="0" baseline="0" smtClean="0">
                          <a:ln>
                            <a:noFill/>
                          </a:ln>
                          <a:solidFill>
                            <a:schemeClr val="tx1"/>
                          </a:solidFill>
                          <a:effectLst/>
                          <a:latin typeface="Arial" charset="0"/>
                          <a:ea typeface="宋体" pitchFamily="2" charset="-122"/>
                        </a:rPr>
                        <a:t>（</a:t>
                      </a:r>
                      <a:r>
                        <a:rPr kumimoji="0" lang="en-US" sz="2800" b="1" i="0" u="none" strike="noStrike" cap="none" normalizeH="0" baseline="0" smtClean="0">
                          <a:ln>
                            <a:noFill/>
                          </a:ln>
                          <a:solidFill>
                            <a:schemeClr val="tx1"/>
                          </a:solidFill>
                          <a:effectLst/>
                          <a:latin typeface="Arial" charset="0"/>
                          <a:ea typeface="宋体" pitchFamily="2" charset="-122"/>
                        </a:rPr>
                        <a:t>3</a:t>
                      </a:r>
                      <a:r>
                        <a:rPr kumimoji="0" lang="zh-CN" sz="2800" b="1" i="0" u="none" strike="noStrike" cap="none" normalizeH="0" baseline="0" smtClean="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1" i="0" u="none" strike="noStrike" cap="none" normalizeH="0" baseline="0" smtClean="0">
                          <a:ln>
                            <a:noFill/>
                          </a:ln>
                          <a:solidFill>
                            <a:schemeClr val="tx1"/>
                          </a:solidFill>
                          <a:effectLst/>
                          <a:latin typeface="Arial" charset="0"/>
                          <a:ea typeface="宋体" pitchFamily="2" charset="-122"/>
                        </a:rPr>
                        <a:t>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易</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1" i="0" u="none" strike="noStrike" cap="none" normalizeH="0" baseline="0" smtClean="0">
                          <a:ln>
                            <a:noFill/>
                          </a:ln>
                          <a:solidFill>
                            <a:schemeClr val="tx1"/>
                          </a:solidFill>
                          <a:effectLst/>
                          <a:latin typeface="Arial" charset="0"/>
                          <a:ea typeface="宋体" pitchFamily="2" charset="-122"/>
                        </a:rPr>
                        <a:t>10.700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1" i="0" u="none" strike="noStrike" cap="none" normalizeH="0" baseline="0" smtClean="0">
                          <a:ln>
                            <a:noFill/>
                          </a:ln>
                          <a:solidFill>
                            <a:schemeClr val="tx1"/>
                          </a:solidFill>
                          <a:effectLst/>
                          <a:latin typeface="Arial" charset="0"/>
                          <a:ea typeface="宋体" pitchFamily="2" charset="-122"/>
                        </a:rPr>
                        <a:t>2.035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404" name="Line 167"/>
          <p:cNvSpPr>
            <a:spLocks noChangeShapeType="1"/>
          </p:cNvSpPr>
          <p:nvPr/>
        </p:nvSpPr>
        <p:spPr bwMode="auto">
          <a:xfrm>
            <a:off x="6300788" y="2276475"/>
            <a:ext cx="2374900" cy="0"/>
          </a:xfrm>
          <a:prstGeom prst="line">
            <a:avLst/>
          </a:prstGeom>
          <a:noFill/>
          <a:ln w="9525">
            <a:solidFill>
              <a:schemeClr val="tx1"/>
            </a:solidFill>
            <a:round/>
            <a:headEnd/>
            <a:tailEnd/>
          </a:ln>
        </p:spPr>
        <p:txBody>
          <a:bodyPr/>
          <a:lstStyle/>
          <a:p>
            <a:endParaRPr lang="zh-CN" altLang="en-US"/>
          </a:p>
        </p:txBody>
      </p:sp>
      <p:sp>
        <p:nvSpPr>
          <p:cNvPr id="15405" name="Line 168"/>
          <p:cNvSpPr>
            <a:spLocks noChangeShapeType="1"/>
          </p:cNvSpPr>
          <p:nvPr/>
        </p:nvSpPr>
        <p:spPr bwMode="auto">
          <a:xfrm flipH="1" flipV="1">
            <a:off x="7524750" y="2276475"/>
            <a:ext cx="0" cy="720725"/>
          </a:xfrm>
          <a:prstGeom prst="line">
            <a:avLst/>
          </a:prstGeom>
          <a:noFill/>
          <a:ln w="9525">
            <a:solidFill>
              <a:schemeClr val="tx1"/>
            </a:solidFill>
            <a:round/>
            <a:headEnd/>
            <a:tailEnd/>
          </a:ln>
        </p:spPr>
        <p:txBody>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3"/>
          <p:cNvSpPr>
            <a:spLocks noGrp="1" noChangeArrowheads="1"/>
          </p:cNvSpPr>
          <p:nvPr>
            <p:ph type="body" idx="4294967295"/>
          </p:nvPr>
        </p:nvSpPr>
        <p:spPr>
          <a:xfrm>
            <a:off x="395536" y="1628800"/>
            <a:ext cx="8352928" cy="3886200"/>
          </a:xfrm>
        </p:spPr>
        <p:txBody>
          <a:bodyPr/>
          <a:lstStyle/>
          <a:p>
            <a:pPr>
              <a:buNone/>
            </a:pPr>
            <a:r>
              <a:rPr lang="en-US" altLang="zh-CN" sz="4000" dirty="0" smtClean="0"/>
              <a:t>         </a:t>
            </a:r>
            <a:r>
              <a:rPr lang="zh-CN" sz="4000" dirty="0" smtClean="0"/>
              <a:t>通过</a:t>
            </a:r>
            <a:r>
              <a:rPr lang="zh-CN" sz="4000" dirty="0"/>
              <a:t>三个方案的比较研究可以</a:t>
            </a:r>
            <a:r>
              <a:rPr lang="zh-CN" sz="4000" dirty="0" smtClean="0"/>
              <a:t>看出</a:t>
            </a:r>
            <a:r>
              <a:rPr lang="zh-CN" altLang="en-US" sz="4000" dirty="0" smtClean="0"/>
              <a:t>：</a:t>
            </a:r>
            <a:r>
              <a:rPr lang="zh-CN" sz="4000" dirty="0" smtClean="0"/>
              <a:t>方案</a:t>
            </a:r>
            <a:r>
              <a:rPr lang="zh-CN" sz="4000" dirty="0"/>
              <a:t>（</a:t>
            </a:r>
            <a:r>
              <a:rPr lang="en-US" sz="4000" dirty="0"/>
              <a:t>3</a:t>
            </a:r>
            <a:r>
              <a:rPr lang="zh-CN" sz="4000" dirty="0"/>
              <a:t>）运输效率和设备运转效率高、经费投入少、不占用地面、可根据水源分布情况灵活选择电站站址，是三个方案中的最佳方案。</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827584" y="1340768"/>
            <a:ext cx="7776864" cy="3970318"/>
          </a:xfrm>
          <a:prstGeom prst="rect">
            <a:avLst/>
          </a:prstGeom>
          <a:noFill/>
          <a:ln w="9525">
            <a:noFill/>
            <a:miter lim="800000"/>
            <a:headEnd/>
            <a:tailEnd/>
          </a:ln>
          <a:effectLst/>
        </p:spPr>
        <p:txBody>
          <a:bodyPr wrap="square">
            <a:spAutoFit/>
          </a:bodyPr>
          <a:lstStyle/>
          <a:p>
            <a:pPr eaLnBrk="0" hangingPunct="0">
              <a:spcBef>
                <a:spcPct val="50000"/>
              </a:spcBef>
              <a:buClr>
                <a:srgbClr val="CC0099"/>
              </a:buClr>
              <a:buFont typeface="Wingdings" pitchFamily="2" charset="2"/>
              <a:buNone/>
            </a:pPr>
            <a:r>
              <a:rPr lang="zh-CN" sz="2800" dirty="0"/>
              <a:t> </a:t>
            </a:r>
            <a:r>
              <a:rPr lang="zh-CN" altLang="en-US" sz="2800" dirty="0"/>
              <a:t>         </a:t>
            </a:r>
            <a:r>
              <a:rPr lang="zh-CN" sz="2800" dirty="0"/>
              <a:t>但是在很多情况下，对比对象的各个特征或属性指标，再给定对象的评价中其地位不同，重要性不同。即为对象的每一个指标确定一个不同的权重，然后将对比各个对象的各个定量指标或定性指标逐个转换为相对等级分数，并对对象的各个指标进行加权处理。最后按总分排列各个对比对象的优劣顺序。加权评分对比法就是根据这一思路提出来的。</a:t>
            </a:r>
          </a:p>
          <a:p>
            <a:endParaRPr lang="zh-CN"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Text Box 3"/>
          <p:cNvSpPr txBox="1">
            <a:spLocks noChangeArrowheads="1"/>
          </p:cNvSpPr>
          <p:nvPr/>
        </p:nvSpPr>
        <p:spPr bwMode="auto">
          <a:xfrm>
            <a:off x="1043608" y="1268760"/>
            <a:ext cx="7488832" cy="3908762"/>
          </a:xfrm>
          <a:prstGeom prst="rect">
            <a:avLst/>
          </a:prstGeom>
          <a:noFill/>
          <a:ln w="9525">
            <a:noFill/>
            <a:miter lim="800000"/>
            <a:headEnd/>
            <a:tailEnd/>
          </a:ln>
          <a:effectLst/>
        </p:spPr>
        <p:txBody>
          <a:bodyPr wrap="square">
            <a:spAutoFit/>
          </a:bodyPr>
          <a:lstStyle/>
          <a:p>
            <a:pPr eaLnBrk="0" hangingPunct="0">
              <a:spcBef>
                <a:spcPct val="50000"/>
              </a:spcBef>
              <a:buClr>
                <a:srgbClr val="CC0099"/>
              </a:buClr>
              <a:buFont typeface="Wingdings" pitchFamily="2" charset="2"/>
              <a:buNone/>
            </a:pPr>
            <a:r>
              <a:rPr lang="zh-CN" altLang="en-US" dirty="0"/>
              <a:t>         </a:t>
            </a:r>
            <a:r>
              <a:rPr lang="zh-CN" altLang="en-US" sz="2000" dirty="0"/>
              <a:t> </a:t>
            </a:r>
            <a:r>
              <a:rPr lang="zh-CN" sz="2800" b="1" dirty="0"/>
              <a:t>加权评分对比法主要工作步骤：将其对象的各个自然指标转换成相对等级分数，一般将最优指标定为10分，最劣指标指定为零分，中间指标按内插法求出；然后将各个对比指标的相对等级分数乘上相应的权重数，即得加权等级分数；再将各项指标的加权等级分数相加，可得各对象的总分，排出次序，即可得出各对比对象的优劣顺序。</a:t>
            </a:r>
          </a:p>
          <a:p>
            <a:endParaRPr lang="zh-CN" sz="24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     </a:t>
            </a:r>
            <a:r>
              <a:rPr lang="zh-CN" altLang="en-US" dirty="0" smtClean="0">
                <a:latin typeface="黑体" panose="02010609060101010101" pitchFamily="49" charset="-122"/>
                <a:ea typeface="黑体" panose="02010609060101010101" pitchFamily="49" charset="-122"/>
              </a:rPr>
              <a:t>分类</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r>
              <a:rPr lang="zh-CN" altLang="en-US" dirty="0" smtClean="0"/>
              <a:t>分类是计算机最重要的应用领域之一</a:t>
            </a:r>
            <a:endParaRPr lang="en-US" altLang="zh-CN" dirty="0" smtClean="0"/>
          </a:p>
          <a:p>
            <a:pPr lvl="1"/>
            <a:r>
              <a:rPr lang="zh-CN" altLang="en-US" dirty="0" smtClean="0"/>
              <a:t>分类的本质（空间与函数）</a:t>
            </a:r>
            <a:endParaRPr lang="en-US" altLang="zh-CN" dirty="0" smtClean="0"/>
          </a:p>
          <a:p>
            <a:pPr lvl="1"/>
            <a:r>
              <a:rPr lang="zh-CN" altLang="en-US" dirty="0" smtClean="0"/>
              <a:t>分类的应用</a:t>
            </a:r>
            <a:endParaRPr lang="zh-CN" altLang="en-US" dirty="0"/>
          </a:p>
        </p:txBody>
      </p:sp>
    </p:spTree>
    <p:extLst>
      <p:ext uri="{BB962C8B-B14F-4D97-AF65-F5344CB8AC3E}">
        <p14:creationId xmlns:p14="http://schemas.microsoft.com/office/powerpoint/2010/main" val="3976041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1042988" y="765175"/>
            <a:ext cx="8540750" cy="1143000"/>
          </a:xfrm>
        </p:spPr>
        <p:txBody>
          <a:bodyPr/>
          <a:lstStyle/>
          <a:p>
            <a:pPr algn="l"/>
            <a:r>
              <a:rPr lang="zh-CN" altLang="en-US" b="1" dirty="0" smtClean="0"/>
              <a:t>二、分析</a:t>
            </a:r>
            <a:r>
              <a:rPr lang="zh-CN" altLang="en-US" b="1" dirty="0"/>
              <a:t>和综合</a:t>
            </a:r>
          </a:p>
        </p:txBody>
      </p:sp>
      <p:sp>
        <p:nvSpPr>
          <p:cNvPr id="19459" name="Rectangle 3"/>
          <p:cNvSpPr>
            <a:spLocks noGrp="1" noChangeArrowheads="1"/>
          </p:cNvSpPr>
          <p:nvPr>
            <p:ph type="body" idx="4294967295"/>
          </p:nvPr>
        </p:nvSpPr>
        <p:spPr>
          <a:xfrm>
            <a:off x="1115616" y="1772816"/>
            <a:ext cx="7848872" cy="3886200"/>
          </a:xfrm>
        </p:spPr>
        <p:txBody>
          <a:bodyPr/>
          <a:lstStyle/>
          <a:p>
            <a:r>
              <a:rPr lang="zh-CN" altLang="en-US" b="1" dirty="0"/>
              <a:t>分析和综合是揭示个别与一般、现象与本质的内在联系的逻辑思维方法，是科学抽象的主要手段，它主要解决部分与整体的问题。</a:t>
            </a:r>
          </a:p>
          <a:p>
            <a:r>
              <a:rPr lang="zh-CN" altLang="en-US" b="1" dirty="0"/>
              <a:t>分析与综合的作用体现在：它是加工情报信息的基本方法、是揭示事物本质和规律的基本手段、是形成观点和模型的主要工具、也是构成各种逻辑方法的重要基础。</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Rot="1" noChangeArrowheads="1"/>
          </p:cNvSpPr>
          <p:nvPr>
            <p:ph type="body" idx="1"/>
          </p:nvPr>
        </p:nvSpPr>
        <p:spPr>
          <a:xfrm>
            <a:off x="539552" y="1628800"/>
            <a:ext cx="8227640" cy="3886200"/>
          </a:xfrm>
        </p:spPr>
        <p:txBody>
          <a:bodyPr/>
          <a:lstStyle/>
          <a:p>
            <a:r>
              <a:rPr lang="zh-CN" altLang="en-US" b="1" dirty="0"/>
              <a:t>由于信息分析活动中研究的客体往往不是独立、纯粹的，往往具有多样性、复杂性和层次性。而分析与综合的应用正好可以解决这个问题，因此是我们在信息分析和研究中较多应用的一种方法。</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042988" y="692150"/>
            <a:ext cx="4105275" cy="1143000"/>
          </a:xfrm>
        </p:spPr>
        <p:txBody>
          <a:bodyPr/>
          <a:lstStyle/>
          <a:p>
            <a:pPr algn="l"/>
            <a:r>
              <a:rPr lang="en-US" altLang="zh-CN" b="1" dirty="0" smtClean="0"/>
              <a:t>2.1   </a:t>
            </a:r>
            <a:r>
              <a:rPr lang="zh-CN" altLang="en-US" b="1" dirty="0"/>
              <a:t>分析</a:t>
            </a:r>
          </a:p>
        </p:txBody>
      </p:sp>
      <p:sp>
        <p:nvSpPr>
          <p:cNvPr id="20483" name="Rectangle 3"/>
          <p:cNvSpPr>
            <a:spLocks noGrp="1" noChangeArrowheads="1"/>
          </p:cNvSpPr>
          <p:nvPr>
            <p:ph type="body" idx="4294967295"/>
          </p:nvPr>
        </p:nvSpPr>
        <p:spPr/>
        <p:txBody>
          <a:bodyPr/>
          <a:lstStyle/>
          <a:p>
            <a:r>
              <a:rPr lang="en-US" altLang="zh-CN" sz="4000" b="1">
                <a:solidFill>
                  <a:srgbClr val="0033CC"/>
                </a:solidFill>
              </a:rPr>
              <a:t>1.</a:t>
            </a:r>
            <a:r>
              <a:rPr lang="zh-CN" altLang="en-US" sz="4000" b="1">
                <a:solidFill>
                  <a:srgbClr val="0033CC"/>
                </a:solidFill>
              </a:rPr>
              <a:t>概念</a:t>
            </a:r>
          </a:p>
          <a:p>
            <a:pPr>
              <a:buFont typeface="Wingdings" pitchFamily="2" charset="2"/>
              <a:buNone/>
            </a:pPr>
            <a:r>
              <a:rPr lang="zh-CN" altLang="en-US"/>
              <a:t>   </a:t>
            </a:r>
            <a:r>
              <a:rPr lang="zh-CN" altLang="en-US" b="1"/>
              <a:t>分析就是把客观事物整体分解为部分或要素，并根据事物之间或事物内部各要素之间的特定关系，通过推理、判断，达到认识事物目的的一种逻辑思维方法。</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1116012" y="1268760"/>
            <a:ext cx="7344420" cy="2970044"/>
          </a:xfrm>
          <a:prstGeom prst="rect">
            <a:avLst/>
          </a:prstGeom>
          <a:noFill/>
          <a:ln w="9525">
            <a:noFill/>
            <a:miter lim="800000"/>
            <a:headEnd/>
            <a:tailEnd/>
          </a:ln>
          <a:effectLst/>
        </p:spPr>
        <p:txBody>
          <a:bodyPr wrap="square">
            <a:spAutoFit/>
          </a:bodyPr>
          <a:lstStyle/>
          <a:p>
            <a:r>
              <a:rPr lang="zh-CN" altLang="en-US" sz="4400" b="1" dirty="0" smtClean="0"/>
              <a:t>逻辑思维</a:t>
            </a:r>
            <a:endParaRPr lang="en-US" altLang="zh-CN" sz="3200" dirty="0" smtClean="0"/>
          </a:p>
          <a:p>
            <a:pPr>
              <a:spcBef>
                <a:spcPts val="1800"/>
              </a:spcBef>
            </a:pPr>
            <a:r>
              <a:rPr lang="en-US" altLang="zh-CN" sz="3200" dirty="0"/>
              <a:t> </a:t>
            </a:r>
            <a:r>
              <a:rPr lang="en-US" altLang="zh-CN" sz="3200" dirty="0" smtClean="0"/>
              <a:t>         </a:t>
            </a:r>
            <a:r>
              <a:rPr lang="zh-CN" altLang="en-US" sz="3200" dirty="0" smtClean="0"/>
              <a:t>是</a:t>
            </a:r>
            <a:r>
              <a:rPr lang="zh-CN" altLang="en-US" sz="3200" dirty="0"/>
              <a:t>指在人类的认识过程中借助于概念</a:t>
            </a:r>
            <a:r>
              <a:rPr lang="en-US" altLang="zh-CN" sz="3200" dirty="0"/>
              <a:t>,</a:t>
            </a:r>
            <a:r>
              <a:rPr lang="zh-CN" altLang="en-US" sz="3200" dirty="0"/>
              <a:t>判断，推理反映现实的思维方式，它以抽象性为特征，撇开具体的形象，揭示事物的本质属性。</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7" name="Text Box 3"/>
          <p:cNvSpPr txBox="1">
            <a:spLocks noChangeArrowheads="1"/>
          </p:cNvSpPr>
          <p:nvPr/>
        </p:nvSpPr>
        <p:spPr bwMode="auto">
          <a:xfrm>
            <a:off x="611188" y="1412875"/>
            <a:ext cx="8135937" cy="3927475"/>
          </a:xfrm>
          <a:prstGeom prst="rect">
            <a:avLst/>
          </a:prstGeom>
          <a:noFill/>
          <a:ln w="9525">
            <a:noFill/>
            <a:miter lim="800000"/>
            <a:headEnd/>
            <a:tailEnd/>
          </a:ln>
          <a:effectLst/>
        </p:spPr>
        <p:txBody>
          <a:bodyPr>
            <a:spAutoFit/>
          </a:bodyPr>
          <a:lstStyle/>
          <a:p>
            <a:pPr>
              <a:spcBef>
                <a:spcPct val="50000"/>
              </a:spcBef>
            </a:pPr>
            <a:r>
              <a:rPr lang="zh-CN" altLang="en-US" sz="3600" b="1"/>
              <a:t>分析的基本步骤</a:t>
            </a:r>
          </a:p>
          <a:p>
            <a:pPr>
              <a:spcBef>
                <a:spcPct val="50000"/>
              </a:spcBef>
            </a:pPr>
            <a:r>
              <a:rPr lang="zh-CN" altLang="en-US" sz="2400" b="1"/>
              <a:t>（</a:t>
            </a:r>
            <a:r>
              <a:rPr lang="en-US" sz="2400" b="1"/>
              <a:t>1</a:t>
            </a:r>
            <a:r>
              <a:rPr lang="zh-CN" altLang="en-US" sz="2400" b="1"/>
              <a:t>）明确分析的目的   </a:t>
            </a:r>
          </a:p>
          <a:p>
            <a:pPr>
              <a:spcBef>
                <a:spcPct val="50000"/>
              </a:spcBef>
            </a:pPr>
            <a:r>
              <a:rPr lang="zh-CN" altLang="en-US" sz="2400" b="1"/>
              <a:t>（</a:t>
            </a:r>
            <a:r>
              <a:rPr lang="en-US" sz="2400" b="1"/>
              <a:t>2</a:t>
            </a:r>
            <a:r>
              <a:rPr lang="zh-CN" altLang="en-US" sz="2400" b="1"/>
              <a:t>）将事物整体分解为若干个相对独立的要素 </a:t>
            </a:r>
          </a:p>
          <a:p>
            <a:pPr>
              <a:spcBef>
                <a:spcPct val="50000"/>
              </a:spcBef>
            </a:pPr>
            <a:r>
              <a:rPr lang="zh-CN" altLang="en-US" sz="2400" b="1"/>
              <a:t>（</a:t>
            </a:r>
            <a:r>
              <a:rPr lang="en-US" sz="2400" b="1"/>
              <a:t>3</a:t>
            </a:r>
            <a:r>
              <a:rPr lang="zh-CN" altLang="en-US" sz="2400" b="1"/>
              <a:t>）分别考察和研究各个事物以及构成事物整体的各个要素的特点  </a:t>
            </a:r>
          </a:p>
          <a:p>
            <a:pPr>
              <a:spcBef>
                <a:spcPct val="50000"/>
              </a:spcBef>
            </a:pPr>
            <a:r>
              <a:rPr lang="zh-CN" altLang="en-US" sz="2400" b="1"/>
              <a:t>（</a:t>
            </a:r>
            <a:r>
              <a:rPr lang="en-US" sz="2400" b="1"/>
              <a:t>4</a:t>
            </a:r>
            <a:r>
              <a:rPr lang="zh-CN" altLang="en-US" sz="2400" b="1"/>
              <a:t>）探明各个事物以及构成事物整体的各个要素之间的相互关系，并进而研究这些关系的性质、表现形式、在事物发展变化中的地位和作用等。</a:t>
            </a:r>
            <a:endParaRPr lang="en-US" sz="2400" b="1"/>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3"/>
          <p:cNvSpPr>
            <a:spLocks noGrp="1" noChangeArrowheads="1"/>
          </p:cNvSpPr>
          <p:nvPr>
            <p:ph type="body" idx="4294967295"/>
          </p:nvPr>
        </p:nvSpPr>
        <p:spPr>
          <a:xfrm>
            <a:off x="468313" y="620713"/>
            <a:ext cx="8229600" cy="4525962"/>
          </a:xfrm>
        </p:spPr>
        <p:txBody>
          <a:bodyPr/>
          <a:lstStyle/>
          <a:p>
            <a:r>
              <a:rPr lang="en-US" altLang="zh-CN" sz="3600" b="1"/>
              <a:t>2.</a:t>
            </a:r>
            <a:r>
              <a:rPr lang="zh-CN" sz="3600" b="1"/>
              <a:t>类型：</a:t>
            </a:r>
          </a:p>
          <a:p>
            <a:pPr>
              <a:buFont typeface="Wingdings" pitchFamily="2" charset="2"/>
              <a:buNone/>
            </a:pPr>
            <a:r>
              <a:rPr lang="zh-CN" sz="4000" b="1"/>
              <a:t>（</a:t>
            </a:r>
            <a:r>
              <a:rPr lang="en-US" sz="4000" b="1"/>
              <a:t>1</a:t>
            </a:r>
            <a:r>
              <a:rPr lang="zh-CN" sz="4000" b="1"/>
              <a:t>）</a:t>
            </a:r>
            <a:r>
              <a:rPr lang="zh-CN" sz="4000" b="1">
                <a:hlinkClick r:id="rId2" action="ppaction://hlinksldjump"/>
              </a:rPr>
              <a:t>因果分析</a:t>
            </a:r>
            <a:endParaRPr lang="en-US" sz="4800" b="1"/>
          </a:p>
          <a:p>
            <a:pPr>
              <a:buFont typeface="Wingdings" pitchFamily="2" charset="2"/>
              <a:buNone/>
            </a:pPr>
            <a:r>
              <a:rPr lang="zh-CN" sz="4000" b="1"/>
              <a:t>（</a:t>
            </a:r>
            <a:r>
              <a:rPr lang="en-US" sz="4000" b="1"/>
              <a:t>2</a:t>
            </a:r>
            <a:r>
              <a:rPr lang="zh-CN" sz="4000" b="1"/>
              <a:t>）</a:t>
            </a:r>
            <a:r>
              <a:rPr lang="zh-CN" sz="4000" b="1">
                <a:hlinkClick r:id="rId3" action="ppaction://hlinksldjump"/>
              </a:rPr>
              <a:t>表象和本质分析</a:t>
            </a:r>
            <a:endParaRPr lang="zh-CN" sz="4000" b="1"/>
          </a:p>
          <a:p>
            <a:pPr>
              <a:buFont typeface="Wingdings" pitchFamily="2" charset="2"/>
              <a:buNone/>
            </a:pPr>
            <a:r>
              <a:rPr lang="zh-CN" sz="4000" b="1"/>
              <a:t>（</a:t>
            </a:r>
            <a:r>
              <a:rPr lang="en-US" sz="4000" b="1"/>
              <a:t>3</a:t>
            </a:r>
            <a:r>
              <a:rPr lang="zh-CN" sz="4000" b="1"/>
              <a:t>）</a:t>
            </a:r>
            <a:r>
              <a:rPr lang="zh-CN" sz="4000" b="1">
                <a:hlinkClick r:id="rId4" action="ppaction://hlinksldjump"/>
              </a:rPr>
              <a:t>相关分析</a:t>
            </a:r>
            <a:endParaRPr lang="zh-CN" sz="4000" b="1"/>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title"/>
          </p:nvPr>
        </p:nvSpPr>
        <p:spPr/>
        <p:txBody>
          <a:bodyPr/>
          <a:lstStyle/>
          <a:p>
            <a:pPr algn="l"/>
            <a:r>
              <a:rPr lang="zh-CN" sz="5400" b="1"/>
              <a:t>（</a:t>
            </a:r>
            <a:r>
              <a:rPr lang="en-US" sz="5400" b="1"/>
              <a:t>1</a:t>
            </a:r>
            <a:r>
              <a:rPr lang="zh-CN" sz="5400" b="1"/>
              <a:t>）因果分析</a:t>
            </a:r>
            <a:endParaRPr lang="zh-CN" altLang="en-US" sz="5400" b="1"/>
          </a:p>
        </p:txBody>
      </p:sp>
      <p:sp>
        <p:nvSpPr>
          <p:cNvPr id="62467" name="Rectangle 3"/>
          <p:cNvSpPr>
            <a:spLocks noGrp="1" noRot="1" noChangeArrowheads="1"/>
          </p:cNvSpPr>
          <p:nvPr>
            <p:ph type="body" idx="1"/>
          </p:nvPr>
        </p:nvSpPr>
        <p:spPr/>
        <p:txBody>
          <a:bodyPr/>
          <a:lstStyle/>
          <a:p>
            <a:r>
              <a:rPr lang="zh-CN" altLang="en-US" sz="2800"/>
              <a:t>因果关系是客观事物各种现象之间的一种普通的联系方式。任何现象都有它产生的原因，任何原因也都必然引起一定的结果。这里，引起某种现象出现的现象就是原因，由原因的作用而产生的现象就是结果。也就是说只要某一现象出现时，另一现象必定会接着出现，我们就认为这两个现象具备因果关系。通过因果分析，可以找出事物发展变化的原因，认识和把握事物发展的规律和方向。</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Rot="1" noChangeArrowheads="1"/>
          </p:cNvSpPr>
          <p:nvPr>
            <p:ph type="body" idx="1"/>
          </p:nvPr>
        </p:nvSpPr>
        <p:spPr>
          <a:xfrm>
            <a:off x="683568" y="1124744"/>
            <a:ext cx="7812360" cy="5256584"/>
          </a:xfrm>
        </p:spPr>
        <p:txBody>
          <a:bodyPr/>
          <a:lstStyle/>
          <a:p>
            <a:r>
              <a:rPr lang="zh-CN" altLang="en-US" dirty="0"/>
              <a:t>在因果分析中，通常遵循以下原则：</a:t>
            </a:r>
          </a:p>
          <a:p>
            <a:pPr>
              <a:buFont typeface="Wingdings" pitchFamily="2" charset="2"/>
              <a:buNone/>
            </a:pPr>
            <a:r>
              <a:rPr lang="zh-CN" altLang="en-US" dirty="0"/>
              <a:t>第一，居先原则，即原因和结果在时间上先后相随，原因在先；</a:t>
            </a:r>
          </a:p>
          <a:p>
            <a:pPr>
              <a:buFont typeface="Wingdings" pitchFamily="2" charset="2"/>
              <a:buNone/>
            </a:pPr>
            <a:r>
              <a:rPr lang="zh-CN" altLang="en-US" dirty="0"/>
              <a:t>第二，共变原则，即原因的变化对应结果的变化；</a:t>
            </a:r>
          </a:p>
          <a:p>
            <a:pPr>
              <a:buFont typeface="Wingdings" pitchFamily="2" charset="2"/>
              <a:buNone/>
            </a:pPr>
            <a:r>
              <a:rPr lang="zh-CN" altLang="en-US" dirty="0"/>
              <a:t>第三，接触原则，即作为原因和结果的两种现象在时间上必须相互接触，或者由一系列中介事物的接触衔接起来。</a:t>
            </a:r>
          </a:p>
          <a:p>
            <a:pPr>
              <a:buFont typeface="Wingdings" pitchFamily="2" charset="2"/>
              <a:buNone/>
            </a:pP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Rot="1" noChangeArrowheads="1"/>
          </p:cNvSpPr>
          <p:nvPr>
            <p:ph type="body" idx="1"/>
          </p:nvPr>
        </p:nvSpPr>
        <p:spPr>
          <a:xfrm>
            <a:off x="611560" y="1484784"/>
            <a:ext cx="7723584" cy="3886200"/>
          </a:xfrm>
        </p:spPr>
        <p:txBody>
          <a:bodyPr/>
          <a:lstStyle/>
          <a:p>
            <a:r>
              <a:rPr lang="zh-CN" altLang="en-US" dirty="0"/>
              <a:t>因果分析主要有以下几种形式：</a:t>
            </a:r>
          </a:p>
          <a:p>
            <a:pPr>
              <a:buFont typeface="Wingdings" pitchFamily="2" charset="2"/>
              <a:buNone/>
            </a:pPr>
            <a:r>
              <a:rPr lang="en-US" altLang="zh-CN" sz="3000" b="1" dirty="0">
                <a:solidFill>
                  <a:srgbClr val="A50021"/>
                </a:solidFill>
                <a:latin typeface="黑体" pitchFamily="49" charset="-122"/>
                <a:ea typeface="黑体" pitchFamily="49" charset="-122"/>
              </a:rPr>
              <a:t>1)</a:t>
            </a:r>
            <a:r>
              <a:rPr lang="zh-CN" altLang="en-US" sz="3000" b="1" dirty="0">
                <a:solidFill>
                  <a:srgbClr val="A50021"/>
                </a:solidFill>
                <a:latin typeface="黑体" pitchFamily="49" charset="-122"/>
                <a:ea typeface="黑体" pitchFamily="49" charset="-122"/>
              </a:rPr>
              <a:t>求同法</a:t>
            </a:r>
            <a:r>
              <a:rPr lang="en-US" altLang="zh-CN" sz="2300" b="1" dirty="0">
                <a:latin typeface="黑体" pitchFamily="49" charset="-122"/>
                <a:ea typeface="黑体" pitchFamily="49" charset="-122"/>
              </a:rPr>
              <a:t>(</a:t>
            </a:r>
            <a:r>
              <a:rPr lang="en-US" altLang="zh-CN" sz="2300" dirty="0">
                <a:latin typeface="Times New Roman" pitchFamily="18" charset="0"/>
                <a:ea typeface="楷体_GB2312" pitchFamily="49" charset="-122"/>
              </a:rPr>
              <a:t>method of agreement)</a:t>
            </a:r>
            <a:r>
              <a:rPr lang="en-US" altLang="zh-CN" sz="2300" b="1" dirty="0">
                <a:latin typeface="Arial"/>
                <a:ea typeface="黑体" pitchFamily="49" charset="-122"/>
              </a:rPr>
              <a:t>—</a:t>
            </a:r>
            <a:r>
              <a:rPr lang="zh-CN" altLang="en-US" sz="3000" b="1" dirty="0">
                <a:latin typeface="楷体_GB2312" pitchFamily="49" charset="-122"/>
                <a:ea typeface="楷体_GB2312" pitchFamily="49" charset="-122"/>
              </a:rPr>
              <a:t>如果在不同的场合观察到相同的现象，这些不同的场合各有若干原因，但其中只有一个原因相同，则可初步确定这个共同的原因就是产生该现象的共同原因。</a:t>
            </a:r>
            <a:endParaRPr lang="zh-CN" altLang="en-US" dirty="0"/>
          </a:p>
          <a:p>
            <a:pPr>
              <a:buFont typeface="Wingdings" pitchFamily="2" charset="2"/>
              <a:buNone/>
            </a:pP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Rot="1" noChangeArrowheads="1"/>
          </p:cNvSpPr>
          <p:nvPr>
            <p:ph type="body" idx="1"/>
          </p:nvPr>
        </p:nvSpPr>
        <p:spPr>
          <a:xfrm>
            <a:off x="395536" y="1196752"/>
            <a:ext cx="8540750" cy="5175250"/>
          </a:xfrm>
        </p:spPr>
        <p:txBody>
          <a:bodyPr/>
          <a:lstStyle/>
          <a:p>
            <a:pPr>
              <a:lnSpc>
                <a:spcPct val="90000"/>
              </a:lnSpc>
            </a:pPr>
            <a:r>
              <a:rPr lang="zh-CN" altLang="en-US" sz="2700" b="1" dirty="0">
                <a:ea typeface="黑体" pitchFamily="49" charset="-122"/>
              </a:rPr>
              <a:t>求同法推理形式</a:t>
            </a:r>
            <a:br>
              <a:rPr lang="zh-CN" altLang="en-US" sz="2700" b="1" dirty="0">
                <a:ea typeface="黑体" pitchFamily="49" charset="-122"/>
              </a:rPr>
            </a:br>
            <a:r>
              <a:rPr lang="zh-CN" altLang="en-US" sz="2700" b="1" dirty="0">
                <a:ea typeface="黑体" pitchFamily="49" charset="-122"/>
              </a:rPr>
              <a:t>       </a:t>
            </a:r>
            <a:br>
              <a:rPr lang="zh-CN" altLang="en-US" sz="2700" b="1" dirty="0">
                <a:ea typeface="黑体" pitchFamily="49" charset="-122"/>
              </a:rPr>
            </a:br>
            <a:r>
              <a:rPr lang="zh-CN" altLang="en-US" sz="2700" b="1" dirty="0">
                <a:ea typeface="黑体" pitchFamily="49" charset="-122"/>
              </a:rPr>
              <a:t>       </a:t>
            </a:r>
            <a:r>
              <a:rPr lang="zh-CN" altLang="en-US" sz="2300" b="1" dirty="0">
                <a:ea typeface="黑体" pitchFamily="49" charset="-122"/>
              </a:rPr>
              <a:t>场合                     条件                          所观察的现象</a:t>
            </a:r>
            <a:br>
              <a:rPr lang="zh-CN" altLang="en-US" sz="2300" b="1" dirty="0">
                <a:ea typeface="黑体" pitchFamily="49" charset="-122"/>
              </a:rPr>
            </a:br>
            <a:r>
              <a:rPr lang="zh-CN" altLang="en-US" sz="2300" b="1" dirty="0">
                <a:ea typeface="黑体" pitchFamily="49" charset="-122"/>
              </a:rPr>
              <a:t>          </a:t>
            </a:r>
            <a:r>
              <a:rPr lang="en-US" altLang="zh-CN" sz="2300" b="1" dirty="0">
                <a:ea typeface="黑体" pitchFamily="49" charset="-122"/>
              </a:rPr>
              <a:t>Ⅰ                    A</a:t>
            </a:r>
            <a:r>
              <a:rPr lang="zh-CN" altLang="en-US" sz="2300" b="1" dirty="0">
                <a:ea typeface="黑体" pitchFamily="49" charset="-122"/>
              </a:rPr>
              <a:t>、</a:t>
            </a:r>
            <a:r>
              <a:rPr lang="en-US" altLang="zh-CN" sz="2300" b="1" dirty="0">
                <a:ea typeface="黑体" pitchFamily="49" charset="-122"/>
              </a:rPr>
              <a:t>B</a:t>
            </a:r>
            <a:r>
              <a:rPr lang="zh-CN" altLang="en-US" sz="2300" b="1" dirty="0">
                <a:ea typeface="黑体" pitchFamily="49" charset="-122"/>
              </a:rPr>
              <a:t>、</a:t>
            </a:r>
            <a:r>
              <a:rPr lang="en-US" altLang="zh-CN" sz="2300" b="1" dirty="0">
                <a:ea typeface="黑体" pitchFamily="49" charset="-122"/>
              </a:rPr>
              <a:t>C                             a</a:t>
            </a:r>
            <a:br>
              <a:rPr lang="en-US" altLang="zh-CN" sz="2300" b="1" dirty="0">
                <a:ea typeface="黑体" pitchFamily="49" charset="-122"/>
              </a:rPr>
            </a:br>
            <a:r>
              <a:rPr lang="en-US" altLang="zh-CN" sz="2300" b="1" dirty="0">
                <a:ea typeface="黑体" pitchFamily="49" charset="-122"/>
              </a:rPr>
              <a:t> </a:t>
            </a:r>
            <a:br>
              <a:rPr lang="en-US" altLang="zh-CN" sz="2300" b="1" dirty="0">
                <a:ea typeface="黑体" pitchFamily="49" charset="-122"/>
              </a:rPr>
            </a:br>
            <a:r>
              <a:rPr lang="en-US" altLang="zh-CN" sz="2300" b="1" dirty="0">
                <a:ea typeface="黑体" pitchFamily="49" charset="-122"/>
              </a:rPr>
              <a:t>          Ⅱ                    A</a:t>
            </a:r>
            <a:r>
              <a:rPr lang="zh-CN" altLang="en-US" sz="2300" b="1" dirty="0">
                <a:ea typeface="黑体" pitchFamily="49" charset="-122"/>
              </a:rPr>
              <a:t>、</a:t>
            </a:r>
            <a:r>
              <a:rPr lang="en-US" altLang="zh-CN" sz="2300" b="1" dirty="0">
                <a:ea typeface="黑体" pitchFamily="49" charset="-122"/>
              </a:rPr>
              <a:t>D</a:t>
            </a:r>
            <a:r>
              <a:rPr lang="zh-CN" altLang="en-US" sz="2300" b="1" dirty="0">
                <a:ea typeface="黑体" pitchFamily="49" charset="-122"/>
              </a:rPr>
              <a:t>、</a:t>
            </a:r>
            <a:r>
              <a:rPr lang="en-US" altLang="zh-CN" sz="2300" b="1" dirty="0">
                <a:ea typeface="黑体" pitchFamily="49" charset="-122"/>
              </a:rPr>
              <a:t>E                              a</a:t>
            </a:r>
            <a:br>
              <a:rPr lang="en-US" altLang="zh-CN" sz="2300" b="1" dirty="0">
                <a:ea typeface="黑体" pitchFamily="49" charset="-122"/>
              </a:rPr>
            </a:br>
            <a:r>
              <a:rPr lang="en-US" altLang="zh-CN" sz="2300" b="1" dirty="0">
                <a:ea typeface="黑体" pitchFamily="49" charset="-122"/>
              </a:rPr>
              <a:t/>
            </a:r>
            <a:br>
              <a:rPr lang="en-US" altLang="zh-CN" sz="2300" b="1" dirty="0">
                <a:ea typeface="黑体" pitchFamily="49" charset="-122"/>
              </a:rPr>
            </a:br>
            <a:r>
              <a:rPr lang="en-US" altLang="zh-CN" sz="2300" b="1" dirty="0">
                <a:ea typeface="黑体" pitchFamily="49" charset="-122"/>
              </a:rPr>
              <a:t>          Ⅲ                    A</a:t>
            </a:r>
            <a:r>
              <a:rPr lang="zh-CN" altLang="en-US" sz="2300" b="1" dirty="0">
                <a:ea typeface="黑体" pitchFamily="49" charset="-122"/>
              </a:rPr>
              <a:t>、</a:t>
            </a:r>
            <a:r>
              <a:rPr lang="en-US" altLang="zh-CN" sz="2300" b="1" dirty="0">
                <a:ea typeface="黑体" pitchFamily="49" charset="-122"/>
              </a:rPr>
              <a:t>F</a:t>
            </a:r>
            <a:r>
              <a:rPr lang="zh-CN" altLang="en-US" sz="2300" b="1" dirty="0">
                <a:ea typeface="黑体" pitchFamily="49" charset="-122"/>
              </a:rPr>
              <a:t>、</a:t>
            </a:r>
            <a:r>
              <a:rPr lang="en-US" altLang="zh-CN" sz="2300" b="1" dirty="0">
                <a:ea typeface="黑体" pitchFamily="49" charset="-122"/>
              </a:rPr>
              <a:t>G                              a</a:t>
            </a:r>
            <a:br>
              <a:rPr lang="en-US" altLang="zh-CN" sz="2300" b="1" dirty="0">
                <a:ea typeface="黑体" pitchFamily="49" charset="-122"/>
              </a:rPr>
            </a:br>
            <a:r>
              <a:rPr lang="en-US" altLang="zh-CN" sz="2300" b="1" dirty="0">
                <a:ea typeface="黑体" pitchFamily="49" charset="-122"/>
              </a:rPr>
              <a:t/>
            </a:r>
            <a:br>
              <a:rPr lang="en-US" altLang="zh-CN" sz="2300" b="1" dirty="0">
                <a:ea typeface="黑体" pitchFamily="49" charset="-122"/>
              </a:rPr>
            </a:br>
            <a:r>
              <a:rPr lang="en-US" altLang="zh-CN" sz="2300" b="1" dirty="0">
                <a:ea typeface="黑体" pitchFamily="49" charset="-122"/>
              </a:rPr>
              <a:t>        ……                    …   …                                 a</a:t>
            </a:r>
            <a:br>
              <a:rPr lang="en-US" altLang="zh-CN" sz="2300" b="1" dirty="0">
                <a:ea typeface="黑体" pitchFamily="49" charset="-122"/>
              </a:rPr>
            </a:br>
            <a:r>
              <a:rPr lang="en-US" altLang="zh-CN" sz="2300" b="1" dirty="0">
                <a:ea typeface="黑体" pitchFamily="49" charset="-122"/>
              </a:rPr>
              <a:t/>
            </a:r>
            <a:br>
              <a:rPr lang="en-US" altLang="zh-CN" sz="2300" b="1" dirty="0">
                <a:ea typeface="黑体" pitchFamily="49" charset="-122"/>
              </a:rPr>
            </a:br>
            <a:r>
              <a:rPr lang="en-US" altLang="zh-CN" sz="2300" b="1" dirty="0">
                <a:ea typeface="黑体" pitchFamily="49" charset="-122"/>
              </a:rPr>
              <a:t>                                </a:t>
            </a:r>
            <a:br>
              <a:rPr lang="en-US" altLang="zh-CN" sz="2300" b="1" dirty="0">
                <a:ea typeface="黑体" pitchFamily="49" charset="-122"/>
              </a:rPr>
            </a:br>
            <a:r>
              <a:rPr lang="en-US" altLang="zh-CN" sz="3600" b="1" dirty="0">
                <a:ea typeface="黑体" pitchFamily="49" charset="-122"/>
              </a:rPr>
              <a:t>             </a:t>
            </a:r>
            <a:r>
              <a:rPr lang="zh-CN" altLang="en-US" sz="3600" b="1" dirty="0" smtClean="0">
                <a:solidFill>
                  <a:srgbClr val="FF0066"/>
                </a:solidFill>
                <a:ea typeface="黑体" pitchFamily="49" charset="-122"/>
              </a:rPr>
              <a:t>所以</a:t>
            </a:r>
            <a:r>
              <a:rPr lang="zh-CN" altLang="en-US" sz="3600" b="1" dirty="0">
                <a:solidFill>
                  <a:srgbClr val="FF0066"/>
                </a:solidFill>
                <a:ea typeface="黑体" pitchFamily="49" charset="-122"/>
              </a:rPr>
              <a:t>，</a:t>
            </a:r>
            <a:r>
              <a:rPr lang="en-US" altLang="zh-CN" sz="3600" b="1" dirty="0">
                <a:solidFill>
                  <a:srgbClr val="FF0066"/>
                </a:solidFill>
                <a:ea typeface="黑体" pitchFamily="49" charset="-122"/>
              </a:rPr>
              <a:t>A</a:t>
            </a:r>
            <a:r>
              <a:rPr lang="zh-CN" altLang="en-US" sz="3600" b="1" dirty="0">
                <a:solidFill>
                  <a:srgbClr val="FF0066"/>
                </a:solidFill>
                <a:ea typeface="黑体" pitchFamily="49" charset="-122"/>
              </a:rPr>
              <a:t>是现象</a:t>
            </a:r>
            <a:r>
              <a:rPr lang="en-US" altLang="zh-CN" sz="3600" b="1" dirty="0">
                <a:solidFill>
                  <a:srgbClr val="FF0066"/>
                </a:solidFill>
                <a:ea typeface="黑体" pitchFamily="49" charset="-122"/>
              </a:rPr>
              <a:t>a</a:t>
            </a:r>
            <a:r>
              <a:rPr lang="zh-CN" altLang="en-US" sz="3600" b="1" dirty="0">
                <a:solidFill>
                  <a:srgbClr val="FF0066"/>
                </a:solidFill>
                <a:ea typeface="黑体" pitchFamily="49" charset="-122"/>
              </a:rPr>
              <a:t>的</a:t>
            </a:r>
            <a:r>
              <a:rPr lang="zh-CN" altLang="en-US" sz="3600" b="1" dirty="0" smtClean="0">
                <a:solidFill>
                  <a:srgbClr val="FF0066"/>
                </a:solidFill>
                <a:ea typeface="黑体" pitchFamily="49" charset="-122"/>
              </a:rPr>
              <a:t>原因？</a:t>
            </a:r>
            <a:r>
              <a:rPr lang="zh-CN" altLang="en-US" sz="2300" b="1" dirty="0">
                <a:solidFill>
                  <a:srgbClr val="FF0066"/>
                </a:solidFill>
                <a:ea typeface="黑体" pitchFamily="49" charset="-122"/>
              </a:rPr>
              <a:t/>
            </a:r>
            <a:br>
              <a:rPr lang="zh-CN" altLang="en-US" sz="2300" b="1" dirty="0">
                <a:solidFill>
                  <a:srgbClr val="FF0066"/>
                </a:solidFill>
                <a:ea typeface="黑体" pitchFamily="49" charset="-122"/>
              </a:rPr>
            </a:br>
            <a:endParaRPr lang="zh-CN" altLang="en-US" sz="2300" b="1" dirty="0">
              <a:solidFill>
                <a:srgbClr val="FF0066"/>
              </a:solidFill>
              <a:ea typeface="黑体"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Rot="1" noChangeArrowheads="1"/>
          </p:cNvSpPr>
          <p:nvPr>
            <p:ph type="body" idx="1"/>
          </p:nvPr>
        </p:nvSpPr>
        <p:spPr>
          <a:xfrm>
            <a:off x="755576" y="1412776"/>
            <a:ext cx="7723584" cy="3886200"/>
          </a:xfrm>
        </p:spPr>
        <p:txBody>
          <a:bodyPr/>
          <a:lstStyle/>
          <a:p>
            <a:pPr>
              <a:lnSpc>
                <a:spcPct val="80000"/>
              </a:lnSpc>
              <a:buFont typeface="Wingdings" pitchFamily="2" charset="2"/>
              <a:buNone/>
            </a:pPr>
            <a:r>
              <a:rPr lang="zh-CN" altLang="en-US" sz="2400" b="1" dirty="0">
                <a:ea typeface="黑体" pitchFamily="49" charset="-122"/>
              </a:rPr>
              <a:t> </a:t>
            </a:r>
            <a:r>
              <a:rPr lang="en-US" altLang="zh-CN" sz="2400" b="1" dirty="0">
                <a:solidFill>
                  <a:schemeClr val="hlink"/>
                </a:solidFill>
                <a:ea typeface="黑体" pitchFamily="49" charset="-122"/>
              </a:rPr>
              <a:t>2</a:t>
            </a:r>
            <a:r>
              <a:rPr lang="en-US" altLang="zh-CN" sz="2600" b="1" dirty="0">
                <a:solidFill>
                  <a:srgbClr val="A50021"/>
                </a:solidFill>
                <a:latin typeface="黑体" pitchFamily="49" charset="-122"/>
                <a:ea typeface="黑体" pitchFamily="49" charset="-122"/>
              </a:rPr>
              <a:t>)</a:t>
            </a:r>
            <a:r>
              <a:rPr lang="zh-CN" altLang="en-US" sz="2700" b="1" dirty="0">
                <a:solidFill>
                  <a:srgbClr val="A50021"/>
                </a:solidFill>
                <a:ea typeface="黑体" pitchFamily="49" charset="-122"/>
              </a:rPr>
              <a:t>求异法</a:t>
            </a:r>
            <a:r>
              <a:rPr lang="zh-CN" altLang="en-US" sz="1900" dirty="0"/>
              <a:t>（</a:t>
            </a:r>
            <a:r>
              <a:rPr lang="en-US" altLang="zh-CN" sz="1900" dirty="0">
                <a:latin typeface="Times New Roman" pitchFamily="18" charset="0"/>
                <a:ea typeface="隶书" pitchFamily="49" charset="-122"/>
              </a:rPr>
              <a:t>method of difference</a:t>
            </a:r>
            <a:r>
              <a:rPr lang="zh-CN" altLang="en-US" sz="1900" dirty="0"/>
              <a:t>）</a:t>
            </a:r>
            <a:r>
              <a:rPr lang="zh-CN" altLang="en-US" sz="3900" dirty="0"/>
              <a:t> </a:t>
            </a:r>
            <a:r>
              <a:rPr lang="en-US" altLang="zh-CN" sz="2700" b="1" dirty="0">
                <a:ea typeface="黑体" pitchFamily="49" charset="-122"/>
              </a:rPr>
              <a:t>—</a:t>
            </a:r>
            <a:r>
              <a:rPr lang="zh-CN" altLang="en-US" sz="2700" b="1" dirty="0">
                <a:ea typeface="楷体_GB2312" pitchFamily="49" charset="-122"/>
              </a:rPr>
              <a:t>如果所观察的</a:t>
            </a:r>
            <a:br>
              <a:rPr lang="zh-CN" altLang="en-US" sz="2700" b="1" dirty="0">
                <a:ea typeface="楷体_GB2312" pitchFamily="49" charset="-122"/>
              </a:rPr>
            </a:br>
            <a:r>
              <a:rPr lang="zh-CN" altLang="en-US" sz="2700" b="1" dirty="0">
                <a:ea typeface="楷体_GB2312" pitchFamily="49" charset="-122"/>
              </a:rPr>
              <a:t/>
            </a:r>
            <a:br>
              <a:rPr lang="zh-CN" altLang="en-US" sz="2700" b="1" dirty="0">
                <a:ea typeface="楷体_GB2312" pitchFamily="49" charset="-122"/>
              </a:rPr>
            </a:br>
            <a:r>
              <a:rPr lang="zh-CN" altLang="en-US" sz="2700" b="1" dirty="0">
                <a:ea typeface="楷体_GB2312" pitchFamily="49" charset="-122"/>
              </a:rPr>
              <a:t>现象在第一种场合出现，在第二种场合不出</a:t>
            </a:r>
            <a:br>
              <a:rPr lang="zh-CN" altLang="en-US" sz="2700" b="1" dirty="0">
                <a:ea typeface="楷体_GB2312" pitchFamily="49" charset="-122"/>
              </a:rPr>
            </a:br>
            <a:r>
              <a:rPr lang="zh-CN" altLang="en-US" sz="2700" b="1" dirty="0">
                <a:ea typeface="楷体_GB2312" pitchFamily="49" charset="-122"/>
              </a:rPr>
              <a:t/>
            </a:r>
            <a:br>
              <a:rPr lang="zh-CN" altLang="en-US" sz="2700" b="1" dirty="0">
                <a:ea typeface="楷体_GB2312" pitchFamily="49" charset="-122"/>
              </a:rPr>
            </a:br>
            <a:r>
              <a:rPr lang="zh-CN" altLang="en-US" sz="2700" b="1" dirty="0">
                <a:ea typeface="楷体_GB2312" pitchFamily="49" charset="-122"/>
              </a:rPr>
              <a:t>现，而这两种场合只有一个原因不同，则可</a:t>
            </a:r>
            <a:br>
              <a:rPr lang="zh-CN" altLang="en-US" sz="2700" b="1" dirty="0">
                <a:ea typeface="楷体_GB2312" pitchFamily="49" charset="-122"/>
              </a:rPr>
            </a:br>
            <a:r>
              <a:rPr lang="zh-CN" altLang="en-US" sz="2700" b="1" dirty="0">
                <a:ea typeface="楷体_GB2312" pitchFamily="49" charset="-122"/>
              </a:rPr>
              <a:t/>
            </a:r>
            <a:br>
              <a:rPr lang="zh-CN" altLang="en-US" sz="2700" b="1" dirty="0">
                <a:ea typeface="楷体_GB2312" pitchFamily="49" charset="-122"/>
              </a:rPr>
            </a:br>
            <a:r>
              <a:rPr lang="zh-CN" altLang="en-US" sz="2700" b="1" dirty="0">
                <a:ea typeface="楷体_GB2312" pitchFamily="49" charset="-122"/>
              </a:rPr>
              <a:t>初步确定这个不同的原因就是引发该现象的</a:t>
            </a:r>
            <a:br>
              <a:rPr lang="zh-CN" altLang="en-US" sz="2700" b="1" dirty="0">
                <a:ea typeface="楷体_GB2312" pitchFamily="49" charset="-122"/>
              </a:rPr>
            </a:br>
            <a:r>
              <a:rPr lang="zh-CN" altLang="en-US" sz="2700" b="1" dirty="0">
                <a:ea typeface="楷体_GB2312" pitchFamily="49" charset="-122"/>
              </a:rPr>
              <a:t/>
            </a:r>
            <a:br>
              <a:rPr lang="zh-CN" altLang="en-US" sz="2700" b="1" dirty="0">
                <a:ea typeface="楷体_GB2312" pitchFamily="49" charset="-122"/>
              </a:rPr>
            </a:br>
            <a:r>
              <a:rPr lang="zh-CN" altLang="en-US" sz="2700" b="1" dirty="0">
                <a:ea typeface="楷体_GB2312" pitchFamily="49" charset="-122"/>
              </a:rPr>
              <a:t>原因。</a:t>
            </a:r>
            <a:br>
              <a:rPr lang="zh-CN" altLang="en-US" sz="2700" b="1" dirty="0">
                <a:ea typeface="楷体_GB2312" pitchFamily="49" charset="-122"/>
              </a:rPr>
            </a:br>
            <a:r>
              <a:rPr lang="zh-CN" altLang="en-US" sz="1800" b="1" dirty="0">
                <a:ea typeface="黑体" pitchFamily="49" charset="-122"/>
              </a:rPr>
              <a:t/>
            </a:r>
            <a:br>
              <a:rPr lang="zh-CN" altLang="en-US" sz="1800" b="1" dirty="0">
                <a:ea typeface="黑体" pitchFamily="49" charset="-122"/>
              </a:rPr>
            </a:br>
            <a:endParaRPr lang="zh-CN" altLang="en-US" sz="1800" b="1" dirty="0">
              <a:ea typeface="黑体"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Rot="1" noChangeArrowheads="1"/>
          </p:cNvSpPr>
          <p:nvPr>
            <p:ph type="body" idx="1"/>
          </p:nvPr>
        </p:nvSpPr>
        <p:spPr>
          <a:xfrm>
            <a:off x="304800" y="1412875"/>
            <a:ext cx="8540750" cy="4454525"/>
          </a:xfrm>
        </p:spPr>
        <p:txBody>
          <a:bodyPr/>
          <a:lstStyle/>
          <a:p>
            <a:pPr>
              <a:buFont typeface="Wingdings" pitchFamily="2" charset="2"/>
              <a:buNone/>
            </a:pPr>
            <a:r>
              <a:rPr lang="zh-CN" altLang="en-US" sz="2700" b="1" dirty="0">
                <a:ea typeface="黑体" pitchFamily="49" charset="-122"/>
              </a:rPr>
              <a:t>求异法推理形式</a:t>
            </a:r>
            <a:br>
              <a:rPr lang="zh-CN" altLang="en-US" sz="2700" b="1" dirty="0">
                <a:ea typeface="黑体" pitchFamily="49" charset="-122"/>
              </a:rPr>
            </a:br>
            <a:r>
              <a:rPr lang="zh-CN" altLang="en-US" sz="2700" b="1" dirty="0">
                <a:ea typeface="黑体" pitchFamily="49" charset="-122"/>
              </a:rPr>
              <a:t/>
            </a:r>
            <a:br>
              <a:rPr lang="zh-CN" altLang="en-US" sz="2700" b="1" dirty="0">
                <a:ea typeface="黑体" pitchFamily="49" charset="-122"/>
              </a:rPr>
            </a:br>
            <a:r>
              <a:rPr lang="zh-CN" altLang="en-US" sz="2700" b="1" dirty="0">
                <a:ea typeface="黑体" pitchFamily="49" charset="-122"/>
              </a:rPr>
              <a:t>      场合                 条件                所观察的现象</a:t>
            </a:r>
            <a:br>
              <a:rPr lang="zh-CN" altLang="en-US" sz="2700" b="1" dirty="0">
                <a:ea typeface="黑体" pitchFamily="49" charset="-122"/>
              </a:rPr>
            </a:br>
            <a:r>
              <a:rPr lang="zh-CN" altLang="en-US" sz="2700" b="1" dirty="0">
                <a:ea typeface="黑体" pitchFamily="49" charset="-122"/>
              </a:rPr>
              <a:t/>
            </a:r>
            <a:br>
              <a:rPr lang="zh-CN" altLang="en-US" sz="2700" b="1" dirty="0">
                <a:ea typeface="黑体" pitchFamily="49" charset="-122"/>
              </a:rPr>
            </a:br>
            <a:r>
              <a:rPr lang="zh-CN" altLang="en-US" sz="2700" b="1" dirty="0">
                <a:ea typeface="黑体" pitchFamily="49" charset="-122"/>
              </a:rPr>
              <a:t>       </a:t>
            </a:r>
            <a:r>
              <a:rPr lang="en-US" altLang="zh-CN" sz="2700" b="1" dirty="0">
                <a:ea typeface="黑体" pitchFamily="49" charset="-122"/>
              </a:rPr>
              <a:t>Ⅰ                A</a:t>
            </a:r>
            <a:r>
              <a:rPr lang="zh-CN" altLang="en-US" sz="2700" b="1" dirty="0">
                <a:ea typeface="黑体" pitchFamily="49" charset="-122"/>
              </a:rPr>
              <a:t>、</a:t>
            </a:r>
            <a:r>
              <a:rPr lang="en-US" altLang="zh-CN" sz="2700" b="1" dirty="0">
                <a:ea typeface="黑体" pitchFamily="49" charset="-122"/>
              </a:rPr>
              <a:t>B</a:t>
            </a:r>
            <a:r>
              <a:rPr lang="zh-CN" altLang="en-US" sz="2700" b="1" dirty="0">
                <a:ea typeface="黑体" pitchFamily="49" charset="-122"/>
              </a:rPr>
              <a:t>、</a:t>
            </a:r>
            <a:r>
              <a:rPr lang="en-US" altLang="zh-CN" sz="2700" b="1" dirty="0">
                <a:ea typeface="黑体" pitchFamily="49" charset="-122"/>
              </a:rPr>
              <a:t>C                       a</a:t>
            </a:r>
            <a:br>
              <a:rPr lang="en-US" altLang="zh-CN" sz="2700" b="1" dirty="0">
                <a:ea typeface="黑体" pitchFamily="49" charset="-122"/>
              </a:rPr>
            </a:br>
            <a:r>
              <a:rPr lang="en-US" altLang="zh-CN" sz="2700" b="1" dirty="0">
                <a:ea typeface="黑体" pitchFamily="49" charset="-122"/>
              </a:rPr>
              <a:t/>
            </a:r>
            <a:br>
              <a:rPr lang="en-US" altLang="zh-CN" sz="2700" b="1" dirty="0">
                <a:ea typeface="黑体" pitchFamily="49" charset="-122"/>
              </a:rPr>
            </a:br>
            <a:r>
              <a:rPr lang="en-US" altLang="zh-CN" sz="2700" b="1" dirty="0">
                <a:ea typeface="黑体" pitchFamily="49" charset="-122"/>
              </a:rPr>
              <a:t>       Ⅱ               </a:t>
            </a:r>
            <a:r>
              <a:rPr lang="zh-CN" altLang="en-US" sz="2700" b="1" dirty="0">
                <a:solidFill>
                  <a:srgbClr val="FF0066"/>
                </a:solidFill>
                <a:latin typeface="黑体" pitchFamily="49" charset="-122"/>
                <a:ea typeface="黑体" pitchFamily="49" charset="-122"/>
              </a:rPr>
              <a:t>－</a:t>
            </a:r>
            <a:r>
              <a:rPr lang="zh-CN" altLang="en-US" sz="2700" b="1" dirty="0">
                <a:latin typeface="黑体" pitchFamily="49" charset="-122"/>
                <a:ea typeface="黑体" pitchFamily="49" charset="-122"/>
              </a:rPr>
              <a:t> </a:t>
            </a:r>
            <a:r>
              <a:rPr lang="zh-CN" altLang="en-US" sz="2700" b="1" dirty="0">
                <a:ea typeface="黑体" pitchFamily="49" charset="-122"/>
              </a:rPr>
              <a:t>   </a:t>
            </a:r>
            <a:r>
              <a:rPr lang="en-US" altLang="zh-CN" sz="2700" b="1" dirty="0">
                <a:ea typeface="黑体" pitchFamily="49" charset="-122"/>
              </a:rPr>
              <a:t>B</a:t>
            </a:r>
            <a:r>
              <a:rPr lang="zh-CN" altLang="en-US" sz="2700" b="1" dirty="0">
                <a:ea typeface="黑体" pitchFamily="49" charset="-122"/>
              </a:rPr>
              <a:t>、</a:t>
            </a:r>
            <a:r>
              <a:rPr lang="en-US" altLang="zh-CN" sz="2700" b="1" dirty="0">
                <a:ea typeface="黑体" pitchFamily="49" charset="-122"/>
              </a:rPr>
              <a:t>C                      </a:t>
            </a:r>
            <a:r>
              <a:rPr lang="zh-CN" altLang="en-US" sz="2700" b="1" dirty="0">
                <a:solidFill>
                  <a:srgbClr val="FF0066"/>
                </a:solidFill>
                <a:ea typeface="黑体" pitchFamily="49" charset="-122"/>
              </a:rPr>
              <a:t>－</a:t>
            </a:r>
            <a:br>
              <a:rPr lang="zh-CN" altLang="en-US" sz="2700" b="1" dirty="0">
                <a:solidFill>
                  <a:srgbClr val="FF0066"/>
                </a:solidFill>
                <a:ea typeface="黑体" pitchFamily="49" charset="-122"/>
              </a:rPr>
            </a:br>
            <a:r>
              <a:rPr lang="zh-CN" altLang="en-US" sz="2700" b="1" dirty="0">
                <a:ea typeface="黑体" pitchFamily="49" charset="-122"/>
              </a:rPr>
              <a:t/>
            </a:r>
            <a:br>
              <a:rPr lang="zh-CN" altLang="en-US" sz="2700" b="1" dirty="0">
                <a:ea typeface="黑体" pitchFamily="49" charset="-122"/>
              </a:rPr>
            </a:br>
            <a:r>
              <a:rPr lang="zh-CN" altLang="en-US" sz="2700" b="1" dirty="0">
                <a:ea typeface="黑体" pitchFamily="49" charset="-122"/>
              </a:rPr>
              <a:t>            </a:t>
            </a:r>
            <a:r>
              <a:rPr lang="zh-CN" altLang="en-US" sz="3600" b="1" dirty="0" smtClean="0">
                <a:ea typeface="黑体" pitchFamily="49" charset="-122"/>
              </a:rPr>
              <a:t>所以</a:t>
            </a:r>
            <a:r>
              <a:rPr lang="zh-CN" altLang="en-US" sz="3600" b="1" dirty="0">
                <a:ea typeface="黑体" pitchFamily="49" charset="-122"/>
              </a:rPr>
              <a:t>，</a:t>
            </a:r>
            <a:r>
              <a:rPr lang="en-US" altLang="zh-CN" sz="3600" b="1" dirty="0">
                <a:ea typeface="黑体" pitchFamily="49" charset="-122"/>
              </a:rPr>
              <a:t>A</a:t>
            </a:r>
            <a:r>
              <a:rPr lang="zh-CN" altLang="en-US" sz="3600" b="1" dirty="0">
                <a:ea typeface="黑体" pitchFamily="49" charset="-122"/>
              </a:rPr>
              <a:t>是现象</a:t>
            </a:r>
            <a:r>
              <a:rPr lang="en-US" altLang="zh-CN" sz="3600" b="1" dirty="0">
                <a:ea typeface="黑体" pitchFamily="49" charset="-122"/>
              </a:rPr>
              <a:t>a</a:t>
            </a:r>
            <a:r>
              <a:rPr lang="zh-CN" altLang="en-US" sz="3600" b="1" dirty="0">
                <a:ea typeface="黑体" pitchFamily="49" charset="-122"/>
              </a:rPr>
              <a:t>的</a:t>
            </a:r>
            <a:r>
              <a:rPr lang="zh-CN" altLang="en-US" sz="3600" b="1" dirty="0" smtClean="0">
                <a:ea typeface="黑体" pitchFamily="49" charset="-122"/>
              </a:rPr>
              <a:t>原因？</a:t>
            </a:r>
            <a:endParaRPr lang="zh-CN" altLang="en-US" sz="3600" b="1" dirty="0">
              <a:ea typeface="黑体"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Rot="1" noChangeArrowheads="1"/>
          </p:cNvSpPr>
          <p:nvPr>
            <p:ph type="body" idx="1"/>
          </p:nvPr>
        </p:nvSpPr>
        <p:spPr>
          <a:xfrm>
            <a:off x="827584" y="1340768"/>
            <a:ext cx="7344816" cy="3888432"/>
          </a:xfrm>
        </p:spPr>
        <p:txBody>
          <a:bodyPr/>
          <a:lstStyle/>
          <a:p>
            <a:pPr>
              <a:buFont typeface="Wingdings" pitchFamily="2" charset="2"/>
              <a:buNone/>
            </a:pPr>
            <a:r>
              <a:rPr lang="en-US" altLang="zh-CN" sz="3400" b="1" dirty="0">
                <a:solidFill>
                  <a:srgbClr val="A50021"/>
                </a:solidFill>
                <a:ea typeface="黑体" pitchFamily="49" charset="-122"/>
              </a:rPr>
              <a:t>3) </a:t>
            </a:r>
            <a:r>
              <a:rPr lang="zh-CN" altLang="en-US" sz="3000" b="1" dirty="0">
                <a:solidFill>
                  <a:srgbClr val="A50021"/>
                </a:solidFill>
                <a:ea typeface="黑体" pitchFamily="49" charset="-122"/>
              </a:rPr>
              <a:t>共变法</a:t>
            </a:r>
            <a:r>
              <a:rPr lang="zh-CN" altLang="en-US" sz="2300" dirty="0">
                <a:latin typeface="Times New Roman" pitchFamily="18" charset="0"/>
                <a:ea typeface="楷体_GB2312" pitchFamily="49" charset="-122"/>
              </a:rPr>
              <a:t>（</a:t>
            </a:r>
            <a:r>
              <a:rPr lang="en-US" altLang="zh-CN" sz="2300" dirty="0">
                <a:latin typeface="Times New Roman" pitchFamily="18" charset="0"/>
                <a:ea typeface="楷体_GB2312" pitchFamily="49" charset="-122"/>
              </a:rPr>
              <a:t>method concomitant  variation</a:t>
            </a:r>
            <a:r>
              <a:rPr lang="zh-CN" altLang="en-US" sz="2300" dirty="0">
                <a:latin typeface="Times New Roman" pitchFamily="18" charset="0"/>
                <a:ea typeface="楷体_GB2312" pitchFamily="49" charset="-122"/>
              </a:rPr>
              <a:t>）</a:t>
            </a:r>
            <a:r>
              <a:rPr lang="en-US" altLang="zh-CN" sz="3000" b="1" dirty="0">
                <a:ea typeface="黑体" pitchFamily="49" charset="-122"/>
              </a:rPr>
              <a:t>—</a:t>
            </a:r>
            <a:r>
              <a:rPr lang="zh-CN" altLang="en-US" sz="3000" dirty="0">
                <a:ea typeface="黑体" pitchFamily="49" charset="-122"/>
              </a:rPr>
              <a:t>如果在所观察的现象发生变化的各种场合里，其他原因都没有变化，只有一个原因发生了变化，则可初步确定该发生变化了的原因是使所观察的现象发生变化的原因。</a:t>
            </a:r>
            <a:endParaRPr lang="zh-CN" altLang="en-US" sz="3000" dirty="0">
              <a:ea typeface="楷体_GB2312" pitchFamily="49"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Rot="1" noChangeArrowheads="1"/>
          </p:cNvSpPr>
          <p:nvPr>
            <p:ph type="body" idx="1"/>
          </p:nvPr>
        </p:nvSpPr>
        <p:spPr>
          <a:xfrm>
            <a:off x="603250" y="908720"/>
            <a:ext cx="8073206" cy="5400600"/>
          </a:xfrm>
        </p:spPr>
        <p:txBody>
          <a:bodyPr/>
          <a:lstStyle/>
          <a:p>
            <a:pPr>
              <a:buFont typeface="Wingdings" pitchFamily="2" charset="2"/>
              <a:buNone/>
            </a:pPr>
            <a:r>
              <a:rPr lang="zh-CN" altLang="en-US" sz="2700" b="1" dirty="0">
                <a:ea typeface="黑体" pitchFamily="49" charset="-122"/>
              </a:rPr>
              <a:t>共变法推理形式</a:t>
            </a:r>
            <a:br>
              <a:rPr lang="zh-CN" altLang="en-US" sz="2700" b="1" dirty="0">
                <a:ea typeface="黑体" pitchFamily="49" charset="-122"/>
              </a:rPr>
            </a:br>
            <a:r>
              <a:rPr lang="zh-CN" altLang="en-US" sz="2700" b="1" dirty="0">
                <a:ea typeface="黑体" pitchFamily="49" charset="-122"/>
              </a:rPr>
              <a:t/>
            </a:r>
            <a:br>
              <a:rPr lang="zh-CN" altLang="en-US" sz="2700" b="1" dirty="0">
                <a:ea typeface="黑体" pitchFamily="49" charset="-122"/>
              </a:rPr>
            </a:br>
            <a:r>
              <a:rPr lang="zh-CN" altLang="en-US" sz="2700" b="1" dirty="0">
                <a:ea typeface="黑体" pitchFamily="49" charset="-122"/>
              </a:rPr>
              <a:t>       场合                 条件                所观察的现象</a:t>
            </a:r>
            <a:br>
              <a:rPr lang="zh-CN" altLang="en-US" sz="2700" b="1" dirty="0">
                <a:ea typeface="黑体" pitchFamily="49" charset="-122"/>
              </a:rPr>
            </a:br>
            <a:r>
              <a:rPr lang="zh-CN" altLang="en-US" sz="2700" b="1" dirty="0">
                <a:ea typeface="黑体" pitchFamily="49" charset="-122"/>
              </a:rPr>
              <a:t/>
            </a:r>
            <a:br>
              <a:rPr lang="zh-CN" altLang="en-US" sz="2700" b="1" dirty="0">
                <a:ea typeface="黑体" pitchFamily="49" charset="-122"/>
              </a:rPr>
            </a:br>
            <a:r>
              <a:rPr lang="zh-CN" altLang="en-US" sz="2700" b="1" dirty="0">
                <a:ea typeface="黑体" pitchFamily="49" charset="-122"/>
              </a:rPr>
              <a:t>         </a:t>
            </a:r>
            <a:r>
              <a:rPr lang="en-US" altLang="zh-CN" sz="2700" b="1" dirty="0">
                <a:ea typeface="黑体" pitchFamily="49" charset="-122"/>
              </a:rPr>
              <a:t>Ⅰ                </a:t>
            </a:r>
            <a:r>
              <a:rPr lang="en-US" altLang="zh-CN" sz="2700" b="1" dirty="0">
                <a:solidFill>
                  <a:srgbClr val="FF0066"/>
                </a:solidFill>
                <a:ea typeface="黑体" pitchFamily="49" charset="-122"/>
              </a:rPr>
              <a:t>A</a:t>
            </a:r>
            <a:r>
              <a:rPr lang="en-US" altLang="zh-CN" sz="1900" b="1" dirty="0">
                <a:solidFill>
                  <a:srgbClr val="FF0066"/>
                </a:solidFill>
                <a:ea typeface="黑体" pitchFamily="49" charset="-122"/>
              </a:rPr>
              <a:t>1</a:t>
            </a:r>
            <a:r>
              <a:rPr lang="zh-CN" altLang="en-US" sz="2700" b="1" dirty="0">
                <a:solidFill>
                  <a:srgbClr val="FF0066"/>
                </a:solidFill>
                <a:ea typeface="黑体" pitchFamily="49" charset="-122"/>
              </a:rPr>
              <a:t>、</a:t>
            </a:r>
            <a:r>
              <a:rPr lang="en-US" altLang="zh-CN" sz="2700" b="1" dirty="0">
                <a:ea typeface="黑体" pitchFamily="49" charset="-122"/>
              </a:rPr>
              <a:t>B</a:t>
            </a:r>
            <a:r>
              <a:rPr lang="zh-CN" altLang="en-US" sz="2700" b="1" dirty="0">
                <a:ea typeface="黑体" pitchFamily="49" charset="-122"/>
              </a:rPr>
              <a:t>、</a:t>
            </a:r>
            <a:r>
              <a:rPr lang="en-US" altLang="zh-CN" sz="2700" b="1" dirty="0">
                <a:ea typeface="黑体" pitchFamily="49" charset="-122"/>
              </a:rPr>
              <a:t>C                </a:t>
            </a:r>
            <a:r>
              <a:rPr lang="en-US" altLang="zh-CN" sz="2700" b="1" dirty="0">
                <a:solidFill>
                  <a:srgbClr val="FF0066"/>
                </a:solidFill>
                <a:ea typeface="黑体" pitchFamily="49" charset="-122"/>
              </a:rPr>
              <a:t>a</a:t>
            </a:r>
            <a:r>
              <a:rPr lang="en-US" altLang="zh-CN" sz="1900" b="1" dirty="0">
                <a:solidFill>
                  <a:srgbClr val="FF0066"/>
                </a:solidFill>
                <a:ea typeface="黑体" pitchFamily="49" charset="-122"/>
              </a:rPr>
              <a:t>1</a:t>
            </a:r>
            <a:r>
              <a:rPr lang="en-US" altLang="zh-CN" sz="2700" b="1" dirty="0">
                <a:solidFill>
                  <a:srgbClr val="FF0066"/>
                </a:solidFill>
                <a:ea typeface="黑体" pitchFamily="49" charset="-122"/>
              </a:rPr>
              <a:t> </a:t>
            </a:r>
            <a:r>
              <a:rPr lang="en-US" altLang="zh-CN" sz="2700" b="1" dirty="0">
                <a:ea typeface="黑体" pitchFamily="49" charset="-122"/>
              </a:rPr>
              <a:t> </a:t>
            </a:r>
            <a:br>
              <a:rPr lang="en-US" altLang="zh-CN" sz="2700" b="1" dirty="0">
                <a:ea typeface="黑体" pitchFamily="49" charset="-122"/>
              </a:rPr>
            </a:br>
            <a:r>
              <a:rPr lang="en-US" altLang="zh-CN" sz="2700" b="1" dirty="0">
                <a:ea typeface="黑体" pitchFamily="49" charset="-122"/>
              </a:rPr>
              <a:t>          </a:t>
            </a:r>
            <a:br>
              <a:rPr lang="en-US" altLang="zh-CN" sz="2700" b="1" dirty="0">
                <a:ea typeface="黑体" pitchFamily="49" charset="-122"/>
              </a:rPr>
            </a:br>
            <a:r>
              <a:rPr lang="en-US" altLang="zh-CN" sz="2700" b="1" dirty="0">
                <a:ea typeface="黑体" pitchFamily="49" charset="-122"/>
              </a:rPr>
              <a:t>         Ⅱ                </a:t>
            </a:r>
            <a:r>
              <a:rPr lang="en-US" altLang="zh-CN" sz="2700" b="1" dirty="0">
                <a:solidFill>
                  <a:srgbClr val="FF0066"/>
                </a:solidFill>
                <a:ea typeface="黑体" pitchFamily="49" charset="-122"/>
              </a:rPr>
              <a:t>A</a:t>
            </a:r>
            <a:r>
              <a:rPr lang="en-US" altLang="zh-CN" sz="1900" b="1" dirty="0">
                <a:solidFill>
                  <a:srgbClr val="FF0066"/>
                </a:solidFill>
                <a:ea typeface="黑体" pitchFamily="49" charset="-122"/>
              </a:rPr>
              <a:t>2</a:t>
            </a:r>
            <a:r>
              <a:rPr lang="zh-CN" altLang="en-US" sz="1900" b="1" dirty="0">
                <a:solidFill>
                  <a:srgbClr val="FF0066"/>
                </a:solidFill>
                <a:ea typeface="黑体" pitchFamily="49" charset="-122"/>
              </a:rPr>
              <a:t>、</a:t>
            </a:r>
            <a:r>
              <a:rPr lang="zh-CN" altLang="en-US" sz="1900" b="1" dirty="0">
                <a:ea typeface="黑体" pitchFamily="49" charset="-122"/>
              </a:rPr>
              <a:t>  </a:t>
            </a:r>
            <a:r>
              <a:rPr lang="en-US" altLang="zh-CN" sz="2700" b="1" dirty="0">
                <a:ea typeface="黑体" pitchFamily="49" charset="-122"/>
              </a:rPr>
              <a:t>B</a:t>
            </a:r>
            <a:r>
              <a:rPr lang="zh-CN" altLang="en-US" sz="2700" b="1" dirty="0">
                <a:ea typeface="黑体" pitchFamily="49" charset="-122"/>
              </a:rPr>
              <a:t>、</a:t>
            </a:r>
            <a:r>
              <a:rPr lang="en-US" altLang="zh-CN" sz="2700" b="1" dirty="0">
                <a:ea typeface="黑体" pitchFamily="49" charset="-122"/>
              </a:rPr>
              <a:t>C               </a:t>
            </a:r>
            <a:r>
              <a:rPr lang="en-US" altLang="zh-CN" sz="2700" b="1" dirty="0">
                <a:solidFill>
                  <a:srgbClr val="FF0066"/>
                </a:solidFill>
                <a:ea typeface="黑体" pitchFamily="49" charset="-122"/>
              </a:rPr>
              <a:t> a</a:t>
            </a:r>
            <a:r>
              <a:rPr lang="en-US" altLang="zh-CN" sz="1900" b="1" dirty="0">
                <a:solidFill>
                  <a:srgbClr val="FF0066"/>
                </a:solidFill>
                <a:ea typeface="黑体" pitchFamily="49" charset="-122"/>
              </a:rPr>
              <a:t>2   </a:t>
            </a:r>
            <a:r>
              <a:rPr lang="en-US" altLang="zh-CN" sz="2700" b="1" dirty="0">
                <a:ea typeface="黑体" pitchFamily="49" charset="-122"/>
              </a:rPr>
              <a:t>             </a:t>
            </a:r>
            <a:br>
              <a:rPr lang="en-US" altLang="zh-CN" sz="2700" b="1" dirty="0">
                <a:ea typeface="黑体" pitchFamily="49" charset="-122"/>
              </a:rPr>
            </a:br>
            <a:r>
              <a:rPr lang="en-US" altLang="zh-CN" sz="2700" b="1" dirty="0">
                <a:ea typeface="黑体" pitchFamily="49" charset="-122"/>
              </a:rPr>
              <a:t/>
            </a:r>
            <a:br>
              <a:rPr lang="en-US" altLang="zh-CN" sz="2700" b="1" dirty="0">
                <a:ea typeface="黑体" pitchFamily="49" charset="-122"/>
              </a:rPr>
            </a:br>
            <a:r>
              <a:rPr lang="en-US" altLang="zh-CN" sz="2700" b="1" dirty="0">
                <a:ea typeface="黑体" pitchFamily="49" charset="-122"/>
              </a:rPr>
              <a:t>         Ⅲ                </a:t>
            </a:r>
            <a:r>
              <a:rPr lang="en-US" altLang="zh-CN" sz="2700" b="1" dirty="0">
                <a:solidFill>
                  <a:srgbClr val="FF0066"/>
                </a:solidFill>
                <a:ea typeface="黑体" pitchFamily="49" charset="-122"/>
              </a:rPr>
              <a:t>A</a:t>
            </a:r>
            <a:r>
              <a:rPr lang="en-US" altLang="zh-CN" sz="1900" b="1" dirty="0">
                <a:solidFill>
                  <a:srgbClr val="FF0066"/>
                </a:solidFill>
                <a:ea typeface="黑体" pitchFamily="49" charset="-122"/>
              </a:rPr>
              <a:t>3</a:t>
            </a:r>
            <a:r>
              <a:rPr lang="zh-CN" altLang="en-US" sz="1900" b="1" dirty="0">
                <a:solidFill>
                  <a:srgbClr val="FF0066"/>
                </a:solidFill>
                <a:ea typeface="黑体" pitchFamily="49" charset="-122"/>
              </a:rPr>
              <a:t>、</a:t>
            </a:r>
            <a:r>
              <a:rPr lang="zh-CN" altLang="en-US" sz="1900" b="1" dirty="0">
                <a:ea typeface="黑体" pitchFamily="49" charset="-122"/>
              </a:rPr>
              <a:t>  </a:t>
            </a:r>
            <a:r>
              <a:rPr lang="en-US" altLang="zh-CN" sz="2700" b="1" dirty="0">
                <a:ea typeface="黑体" pitchFamily="49" charset="-122"/>
              </a:rPr>
              <a:t>B</a:t>
            </a:r>
            <a:r>
              <a:rPr lang="zh-CN" altLang="en-US" sz="2700" b="1" dirty="0">
                <a:ea typeface="黑体" pitchFamily="49" charset="-122"/>
              </a:rPr>
              <a:t>、</a:t>
            </a:r>
            <a:r>
              <a:rPr lang="en-US" altLang="zh-CN" sz="2700" b="1" dirty="0">
                <a:ea typeface="黑体" pitchFamily="49" charset="-122"/>
              </a:rPr>
              <a:t>C               </a:t>
            </a:r>
            <a:r>
              <a:rPr lang="en-US" altLang="zh-CN" sz="2700" b="1" dirty="0">
                <a:solidFill>
                  <a:srgbClr val="FF0066"/>
                </a:solidFill>
                <a:ea typeface="黑体" pitchFamily="49" charset="-122"/>
              </a:rPr>
              <a:t> a</a:t>
            </a:r>
            <a:r>
              <a:rPr lang="en-US" altLang="zh-CN" sz="1900" b="1" dirty="0">
                <a:solidFill>
                  <a:srgbClr val="FF0066"/>
                </a:solidFill>
                <a:ea typeface="黑体" pitchFamily="49" charset="-122"/>
              </a:rPr>
              <a:t>3</a:t>
            </a:r>
            <a:r>
              <a:rPr lang="en-US" altLang="zh-CN" sz="1900" b="1" dirty="0">
                <a:ea typeface="黑体" pitchFamily="49" charset="-122"/>
              </a:rPr>
              <a:t/>
            </a:r>
            <a:br>
              <a:rPr lang="en-US" altLang="zh-CN" sz="1900" b="1" dirty="0">
                <a:ea typeface="黑体" pitchFamily="49" charset="-122"/>
              </a:rPr>
            </a:br>
            <a:r>
              <a:rPr lang="en-US" altLang="zh-CN" sz="1900" b="1" dirty="0">
                <a:ea typeface="黑体" pitchFamily="49" charset="-122"/>
              </a:rPr>
              <a:t/>
            </a:r>
            <a:br>
              <a:rPr lang="en-US" altLang="zh-CN" sz="1900" b="1" dirty="0">
                <a:ea typeface="黑体" pitchFamily="49" charset="-122"/>
              </a:rPr>
            </a:br>
            <a:r>
              <a:rPr lang="en-US" altLang="zh-CN" sz="1900" b="1" dirty="0">
                <a:ea typeface="黑体" pitchFamily="49" charset="-122"/>
              </a:rPr>
              <a:t>           ……                            …     …                           ……</a:t>
            </a:r>
            <a:br>
              <a:rPr lang="en-US" altLang="zh-CN" sz="1900" b="1" dirty="0">
                <a:ea typeface="黑体" pitchFamily="49" charset="-122"/>
              </a:rPr>
            </a:br>
            <a:r>
              <a:rPr lang="en-US" altLang="zh-CN" sz="1900" b="1" dirty="0">
                <a:ea typeface="黑体" pitchFamily="49" charset="-122"/>
              </a:rPr>
              <a:t/>
            </a:r>
            <a:br>
              <a:rPr lang="en-US" altLang="zh-CN" sz="1900" b="1" dirty="0">
                <a:ea typeface="黑体" pitchFamily="49" charset="-122"/>
              </a:rPr>
            </a:br>
            <a:r>
              <a:rPr lang="en-US" altLang="zh-CN" sz="1900" b="1" dirty="0">
                <a:ea typeface="黑体" pitchFamily="49" charset="-122"/>
              </a:rPr>
              <a:t>                 </a:t>
            </a:r>
            <a:r>
              <a:rPr lang="zh-CN" altLang="en-US" sz="3600" b="1" dirty="0" smtClean="0">
                <a:ea typeface="黑体" pitchFamily="49" charset="-122"/>
              </a:rPr>
              <a:t>所以</a:t>
            </a:r>
            <a:r>
              <a:rPr lang="zh-CN" altLang="en-US" sz="3600" b="1" dirty="0">
                <a:ea typeface="黑体" pitchFamily="49" charset="-122"/>
              </a:rPr>
              <a:t>，</a:t>
            </a:r>
            <a:r>
              <a:rPr lang="en-US" altLang="zh-CN" sz="3600" b="1" dirty="0">
                <a:ea typeface="黑体" pitchFamily="49" charset="-122"/>
              </a:rPr>
              <a:t>A</a:t>
            </a:r>
            <a:r>
              <a:rPr lang="zh-CN" altLang="en-US" sz="3600" b="1" dirty="0">
                <a:ea typeface="黑体" pitchFamily="49" charset="-122"/>
              </a:rPr>
              <a:t>是现象</a:t>
            </a:r>
            <a:r>
              <a:rPr lang="en-US" altLang="zh-CN" sz="3600" b="1" dirty="0">
                <a:ea typeface="黑体" pitchFamily="49" charset="-122"/>
              </a:rPr>
              <a:t>a</a:t>
            </a:r>
            <a:r>
              <a:rPr lang="zh-CN" altLang="en-US" sz="3600" b="1" dirty="0">
                <a:ea typeface="黑体" pitchFamily="49" charset="-122"/>
              </a:rPr>
              <a:t>的</a:t>
            </a:r>
            <a:r>
              <a:rPr lang="zh-CN" altLang="en-US" sz="3600" b="1" dirty="0" smtClean="0">
                <a:ea typeface="黑体" pitchFamily="49" charset="-122"/>
              </a:rPr>
              <a:t>原因？</a:t>
            </a:r>
            <a:endParaRPr lang="zh-CN" altLang="en-US" sz="3600" b="1" dirty="0">
              <a:ea typeface="黑体" pitchFamily="49" charset="-122"/>
            </a:endParaRPr>
          </a:p>
        </p:txBody>
      </p:sp>
      <p:sp>
        <p:nvSpPr>
          <p:cNvPr id="69636" name="AutoShape 4">
            <a:hlinkClick r:id="rId2" action="ppaction://hlinksldjump"/>
          </p:cNvPr>
          <p:cNvSpPr>
            <a:spLocks noChangeArrowheads="1"/>
          </p:cNvSpPr>
          <p:nvPr/>
        </p:nvSpPr>
        <p:spPr bwMode="auto">
          <a:xfrm>
            <a:off x="7956550" y="6308725"/>
            <a:ext cx="647700" cy="288925"/>
          </a:xfrm>
          <a:prstGeom prst="rightArrow">
            <a:avLst>
              <a:gd name="adj1" fmla="val 50000"/>
              <a:gd name="adj2" fmla="val 56044"/>
            </a:avLst>
          </a:prstGeom>
          <a:solidFill>
            <a:schemeClr val="accent1"/>
          </a:solidFill>
          <a:ln w="9525">
            <a:solidFill>
              <a:schemeClr val="tx1"/>
            </a:solidFill>
            <a:miter lim="800000"/>
            <a:headEnd/>
            <a:tailEnd/>
          </a:ln>
          <a:effectLst/>
        </p:spPr>
        <p:txBody>
          <a:bodyPr wrap="none" anchor="ct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611188" y="476250"/>
            <a:ext cx="7442200" cy="1143000"/>
          </a:xfrm>
        </p:spPr>
        <p:txBody>
          <a:bodyPr/>
          <a:lstStyle/>
          <a:p>
            <a:r>
              <a:rPr lang="zh-CN" altLang="en-US" sz="6000" b="1" dirty="0" smtClean="0"/>
              <a:t>主要</a:t>
            </a:r>
            <a:r>
              <a:rPr lang="zh-CN" altLang="en-US" sz="6000" b="1" dirty="0"/>
              <a:t>方法</a:t>
            </a:r>
          </a:p>
        </p:txBody>
      </p:sp>
      <p:sp>
        <p:nvSpPr>
          <p:cNvPr id="5123" name="Rectangle 3"/>
          <p:cNvSpPr>
            <a:spLocks noGrp="1" noChangeArrowheads="1"/>
          </p:cNvSpPr>
          <p:nvPr>
            <p:ph type="body" idx="4294967295"/>
          </p:nvPr>
        </p:nvSpPr>
        <p:spPr>
          <a:xfrm>
            <a:off x="2483768" y="1916832"/>
            <a:ext cx="6192614" cy="3886200"/>
          </a:xfrm>
        </p:spPr>
        <p:txBody>
          <a:bodyPr/>
          <a:lstStyle/>
          <a:p>
            <a:r>
              <a:rPr lang="en-US" sz="4000" b="1" dirty="0" smtClean="0">
                <a:solidFill>
                  <a:schemeClr val="accent4">
                    <a:lumMod val="60000"/>
                    <a:lumOff val="40000"/>
                  </a:schemeClr>
                </a:solidFill>
              </a:rPr>
              <a:t>  </a:t>
            </a:r>
            <a:r>
              <a:rPr lang="zh-CN" sz="4000" b="1" dirty="0" smtClean="0">
                <a:solidFill>
                  <a:schemeClr val="accent4">
                    <a:lumMod val="60000"/>
                    <a:lumOff val="40000"/>
                  </a:schemeClr>
                </a:solidFill>
              </a:rPr>
              <a:t>比较</a:t>
            </a:r>
            <a:r>
              <a:rPr lang="zh-CN" altLang="en-US" sz="4000" b="1" dirty="0" smtClean="0">
                <a:solidFill>
                  <a:schemeClr val="accent4">
                    <a:lumMod val="60000"/>
                    <a:lumOff val="40000"/>
                  </a:schemeClr>
                </a:solidFill>
              </a:rPr>
              <a:t>与分类</a:t>
            </a:r>
            <a:endParaRPr lang="zh-CN" sz="4000" b="1" dirty="0">
              <a:solidFill>
                <a:schemeClr val="accent4">
                  <a:lumMod val="60000"/>
                  <a:lumOff val="40000"/>
                </a:schemeClr>
              </a:solidFill>
            </a:endParaRPr>
          </a:p>
          <a:p>
            <a:r>
              <a:rPr lang="en-US" sz="4000" b="1" dirty="0" smtClean="0">
                <a:solidFill>
                  <a:schemeClr val="accent4">
                    <a:lumMod val="60000"/>
                    <a:lumOff val="40000"/>
                  </a:schemeClr>
                </a:solidFill>
              </a:rPr>
              <a:t>  </a:t>
            </a:r>
            <a:r>
              <a:rPr lang="zh-CN" sz="4000" b="1" dirty="0">
                <a:solidFill>
                  <a:schemeClr val="accent4">
                    <a:lumMod val="60000"/>
                    <a:lumOff val="40000"/>
                  </a:schemeClr>
                </a:solidFill>
              </a:rPr>
              <a:t>分析和综合</a:t>
            </a:r>
          </a:p>
          <a:p>
            <a:r>
              <a:rPr lang="zh-CN" altLang="en-US" sz="4000" b="1" dirty="0" smtClean="0">
                <a:solidFill>
                  <a:schemeClr val="accent4">
                    <a:lumMod val="60000"/>
                    <a:lumOff val="40000"/>
                  </a:schemeClr>
                </a:solidFill>
              </a:rPr>
              <a:t>  归纳</a:t>
            </a:r>
            <a:r>
              <a:rPr lang="zh-CN" altLang="en-US" sz="4000" b="1" dirty="0">
                <a:solidFill>
                  <a:schemeClr val="accent4">
                    <a:lumMod val="60000"/>
                    <a:lumOff val="40000"/>
                  </a:schemeClr>
                </a:solidFill>
              </a:rPr>
              <a:t>与统计</a:t>
            </a:r>
          </a:p>
          <a:p>
            <a:r>
              <a:rPr lang="en-US" altLang="zh-CN" sz="4000" b="1" dirty="0" smtClean="0">
                <a:solidFill>
                  <a:schemeClr val="accent4">
                    <a:lumMod val="60000"/>
                    <a:lumOff val="40000"/>
                  </a:schemeClr>
                </a:solidFill>
              </a:rPr>
              <a:t>  </a:t>
            </a:r>
            <a:r>
              <a:rPr lang="zh-CN" sz="4000" b="1" dirty="0" smtClean="0">
                <a:solidFill>
                  <a:schemeClr val="accent4">
                    <a:lumMod val="60000"/>
                    <a:lumOff val="40000"/>
                  </a:schemeClr>
                </a:solidFill>
              </a:rPr>
              <a:t>推理</a:t>
            </a:r>
            <a:r>
              <a:rPr lang="zh-CN" altLang="en-US" sz="4000" b="1" dirty="0" smtClean="0">
                <a:solidFill>
                  <a:schemeClr val="accent4">
                    <a:lumMod val="60000"/>
                    <a:lumOff val="40000"/>
                  </a:schemeClr>
                </a:solidFill>
              </a:rPr>
              <a:t>与演绎</a:t>
            </a:r>
            <a:endParaRPr lang="en-US" altLang="zh-CN" sz="4000" b="1" dirty="0" smtClean="0">
              <a:solidFill>
                <a:schemeClr val="accent4">
                  <a:lumMod val="60000"/>
                  <a:lumOff val="40000"/>
                </a:schemeClr>
              </a:solidFill>
            </a:endParaRPr>
          </a:p>
          <a:p>
            <a:pPr eaLnBrk="1" hangingPunct="1"/>
            <a:r>
              <a:rPr lang="zh-CN" altLang="en-US" sz="4000" b="1" dirty="0" smtClean="0">
                <a:solidFill>
                  <a:schemeClr val="accent4">
                    <a:lumMod val="60000"/>
                    <a:lumOff val="40000"/>
                  </a:schemeClr>
                </a:solidFill>
              </a:rPr>
              <a:t>  数学</a:t>
            </a:r>
            <a:r>
              <a:rPr lang="zh-CN" altLang="en-US" sz="4000" b="1" dirty="0" smtClean="0">
                <a:solidFill>
                  <a:schemeClr val="accent4">
                    <a:lumMod val="60000"/>
                    <a:lumOff val="40000"/>
                  </a:schemeClr>
                </a:solidFill>
              </a:rPr>
              <a:t>方法</a:t>
            </a:r>
          </a:p>
          <a:p>
            <a:endParaRPr lang="zh-CN" sz="4000" b="1" dirty="0">
              <a:solidFill>
                <a:schemeClr val="accent4">
                  <a:lumMod val="60000"/>
                  <a:lumOff val="40000"/>
                </a:scheme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Rot="1" noChangeArrowheads="1"/>
          </p:cNvSpPr>
          <p:nvPr>
            <p:ph type="body" idx="1"/>
          </p:nvPr>
        </p:nvSpPr>
        <p:spPr>
          <a:xfrm>
            <a:off x="683568" y="1124744"/>
            <a:ext cx="8011616" cy="4525962"/>
          </a:xfrm>
        </p:spPr>
        <p:txBody>
          <a:bodyPr/>
          <a:lstStyle/>
          <a:p>
            <a:pPr>
              <a:lnSpc>
                <a:spcPct val="90000"/>
              </a:lnSpc>
            </a:pPr>
            <a:r>
              <a:rPr lang="zh-CN" altLang="en-US" sz="3400" b="1" dirty="0">
                <a:latin typeface="黑体" pitchFamily="49" charset="-122"/>
                <a:ea typeface="黑体" pitchFamily="49" charset="-122"/>
              </a:rPr>
              <a:t>（</a:t>
            </a:r>
            <a:r>
              <a:rPr lang="en-US" altLang="zh-CN" sz="3400" b="1" dirty="0">
                <a:latin typeface="黑体" pitchFamily="49" charset="-122"/>
                <a:ea typeface="黑体" pitchFamily="49" charset="-122"/>
              </a:rPr>
              <a:t>2</a:t>
            </a:r>
            <a:r>
              <a:rPr lang="zh-CN" altLang="en-US" sz="3400" b="1" dirty="0">
                <a:latin typeface="黑体" pitchFamily="49" charset="-122"/>
                <a:ea typeface="黑体" pitchFamily="49" charset="-122"/>
              </a:rPr>
              <a:t>）表象和本质分析</a:t>
            </a:r>
            <a:br>
              <a:rPr lang="zh-CN" altLang="en-US" sz="3400" b="1" dirty="0">
                <a:latin typeface="黑体" pitchFamily="49" charset="-122"/>
                <a:ea typeface="黑体" pitchFamily="49" charset="-122"/>
              </a:rPr>
            </a:br>
            <a:r>
              <a:rPr lang="zh-CN" altLang="en-US" sz="3400" b="1" dirty="0">
                <a:latin typeface="黑体" pitchFamily="49" charset="-122"/>
                <a:ea typeface="黑体" pitchFamily="49" charset="-122"/>
              </a:rPr>
              <a:t/>
            </a:r>
            <a:br>
              <a:rPr lang="zh-CN" altLang="en-US" sz="3400" b="1" dirty="0">
                <a:latin typeface="黑体" pitchFamily="49" charset="-122"/>
                <a:ea typeface="黑体" pitchFamily="49" charset="-122"/>
              </a:rPr>
            </a:br>
            <a:r>
              <a:rPr lang="zh-CN" altLang="en-US" sz="3400" b="1" dirty="0">
                <a:latin typeface="黑体" pitchFamily="49" charset="-122"/>
                <a:ea typeface="黑体" pitchFamily="49" charset="-122"/>
              </a:rPr>
              <a:t>   </a:t>
            </a:r>
            <a:r>
              <a:rPr lang="zh-CN" altLang="en-US" sz="3000" b="1" dirty="0">
                <a:latin typeface="黑体" pitchFamily="49" charset="-122"/>
                <a:ea typeface="黑体" pitchFamily="49" charset="-122"/>
              </a:rPr>
              <a:t>表象</a:t>
            </a:r>
            <a:r>
              <a:rPr lang="en-US" altLang="zh-CN" sz="3000" b="1" dirty="0">
                <a:latin typeface="Arial"/>
                <a:ea typeface="黑体" pitchFamily="49" charset="-122"/>
              </a:rPr>
              <a:t>—</a:t>
            </a:r>
            <a:r>
              <a:rPr lang="zh-CN" altLang="en-US" sz="3000" b="1" dirty="0">
                <a:latin typeface="黑体" pitchFamily="49" charset="-122"/>
                <a:ea typeface="黑体" pitchFamily="49" charset="-122"/>
              </a:rPr>
              <a:t>是事物的表面特征以及这些特征之间的外部联系；</a:t>
            </a:r>
            <a:br>
              <a:rPr lang="zh-CN" altLang="en-US" sz="3000" b="1" dirty="0">
                <a:latin typeface="黑体" pitchFamily="49" charset="-122"/>
                <a:ea typeface="黑体" pitchFamily="49" charset="-122"/>
              </a:rPr>
            </a:br>
            <a:r>
              <a:rPr lang="zh-CN" altLang="en-US" sz="3000" b="1" dirty="0">
                <a:latin typeface="黑体" pitchFamily="49" charset="-122"/>
                <a:ea typeface="黑体" pitchFamily="49" charset="-122"/>
              </a:rPr>
              <a:t/>
            </a:r>
            <a:br>
              <a:rPr lang="zh-CN" altLang="en-US" sz="3000" b="1" dirty="0">
                <a:latin typeface="黑体" pitchFamily="49" charset="-122"/>
                <a:ea typeface="黑体" pitchFamily="49" charset="-122"/>
              </a:rPr>
            </a:br>
            <a:r>
              <a:rPr lang="zh-CN" altLang="en-US" sz="3000" b="1" dirty="0">
                <a:latin typeface="黑体" pitchFamily="49" charset="-122"/>
                <a:ea typeface="黑体" pitchFamily="49" charset="-122"/>
              </a:rPr>
              <a:t>   本质</a:t>
            </a:r>
            <a:r>
              <a:rPr lang="en-US" altLang="zh-CN" sz="3000" b="1" dirty="0">
                <a:latin typeface="Arial"/>
                <a:ea typeface="黑体" pitchFamily="49" charset="-122"/>
              </a:rPr>
              <a:t>—</a:t>
            </a:r>
            <a:r>
              <a:rPr lang="zh-CN" altLang="en-US" sz="3000" b="1" dirty="0">
                <a:latin typeface="黑体" pitchFamily="49" charset="-122"/>
                <a:ea typeface="黑体" pitchFamily="49" charset="-122"/>
              </a:rPr>
              <a:t>是事物的根本性质，是构成一事物与他事物不同的内在因素。</a:t>
            </a:r>
            <a:br>
              <a:rPr lang="zh-CN" altLang="en-US" sz="3000" b="1" dirty="0">
                <a:latin typeface="黑体" pitchFamily="49" charset="-122"/>
                <a:ea typeface="黑体" pitchFamily="49" charset="-122"/>
              </a:rPr>
            </a:br>
            <a:r>
              <a:rPr lang="zh-CN" altLang="en-US" sz="3000" b="1" dirty="0">
                <a:latin typeface="黑体" pitchFamily="49" charset="-122"/>
                <a:ea typeface="黑体" pitchFamily="49" charset="-122"/>
              </a:rPr>
              <a:t/>
            </a:r>
            <a:br>
              <a:rPr lang="zh-CN" altLang="en-US" sz="3000" b="1" dirty="0">
                <a:latin typeface="黑体" pitchFamily="49" charset="-122"/>
                <a:ea typeface="黑体" pitchFamily="49" charset="-122"/>
              </a:rPr>
            </a:br>
            <a:r>
              <a:rPr lang="zh-CN" altLang="en-US" sz="3000" b="1" dirty="0">
                <a:latin typeface="黑体" pitchFamily="49" charset="-122"/>
                <a:ea typeface="黑体" pitchFamily="49" charset="-122"/>
              </a:rPr>
              <a:t>   </a:t>
            </a:r>
            <a:r>
              <a:rPr lang="zh-CN" altLang="en-US" sz="3000" b="1" dirty="0">
                <a:latin typeface="华文行楷" pitchFamily="2" charset="-122"/>
                <a:ea typeface="华文行楷" pitchFamily="2" charset="-122"/>
              </a:rPr>
              <a:t>利用表象和本质分析，可达到由表及里、透过事物表象把握其本质的目的。</a:t>
            </a:r>
          </a:p>
        </p:txBody>
      </p:sp>
      <p:sp>
        <p:nvSpPr>
          <p:cNvPr id="70660" name="AutoShape 4">
            <a:hlinkClick r:id="rId2" action="ppaction://hlinksldjump"/>
          </p:cNvPr>
          <p:cNvSpPr>
            <a:spLocks noChangeArrowheads="1"/>
          </p:cNvSpPr>
          <p:nvPr/>
        </p:nvSpPr>
        <p:spPr bwMode="auto">
          <a:xfrm>
            <a:off x="8101013" y="6380163"/>
            <a:ext cx="647700" cy="288925"/>
          </a:xfrm>
          <a:prstGeom prst="rightArrow">
            <a:avLst>
              <a:gd name="adj1" fmla="val 50000"/>
              <a:gd name="adj2" fmla="val 56044"/>
            </a:avLst>
          </a:prstGeom>
          <a:solidFill>
            <a:schemeClr val="accent1"/>
          </a:solidFill>
          <a:ln w="9525">
            <a:solidFill>
              <a:schemeClr val="tx1"/>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Rot="1" noChangeArrowheads="1"/>
          </p:cNvSpPr>
          <p:nvPr>
            <p:ph type="body" idx="1"/>
          </p:nvPr>
        </p:nvSpPr>
        <p:spPr>
          <a:xfrm>
            <a:off x="484188" y="980728"/>
            <a:ext cx="7976244" cy="5030787"/>
          </a:xfrm>
        </p:spPr>
        <p:txBody>
          <a:bodyPr/>
          <a:lstStyle/>
          <a:p>
            <a:pPr>
              <a:lnSpc>
                <a:spcPct val="90000"/>
              </a:lnSpc>
            </a:pPr>
            <a:r>
              <a:rPr lang="zh-CN" altLang="en-US" sz="3400" b="1" dirty="0">
                <a:latin typeface="黑体" pitchFamily="49" charset="-122"/>
                <a:ea typeface="黑体" pitchFamily="49" charset="-122"/>
              </a:rPr>
              <a:t>（</a:t>
            </a:r>
            <a:r>
              <a:rPr lang="en-US" altLang="zh-CN" sz="3400" b="1" dirty="0">
                <a:latin typeface="黑体" pitchFamily="49" charset="-122"/>
                <a:ea typeface="黑体" pitchFamily="49" charset="-122"/>
              </a:rPr>
              <a:t>3</a:t>
            </a:r>
            <a:r>
              <a:rPr lang="zh-CN" altLang="en-US" sz="3400" b="1" dirty="0">
                <a:latin typeface="黑体" pitchFamily="49" charset="-122"/>
                <a:ea typeface="黑体" pitchFamily="49" charset="-122"/>
              </a:rPr>
              <a:t>）相关分析</a:t>
            </a:r>
          </a:p>
          <a:p>
            <a:pPr>
              <a:lnSpc>
                <a:spcPct val="90000"/>
              </a:lnSpc>
              <a:buFont typeface="Wingdings" pitchFamily="2" charset="2"/>
              <a:buNone/>
            </a:pPr>
            <a:endParaRPr lang="zh-CN" altLang="en-US" sz="3400" b="1" dirty="0">
              <a:latin typeface="黑体" pitchFamily="49" charset="-122"/>
              <a:ea typeface="黑体" pitchFamily="49" charset="-122"/>
            </a:endParaRPr>
          </a:p>
          <a:p>
            <a:pPr>
              <a:lnSpc>
                <a:spcPct val="90000"/>
              </a:lnSpc>
            </a:pPr>
            <a:r>
              <a:rPr lang="zh-CN" altLang="en-US" sz="3000" b="1" dirty="0">
                <a:ea typeface="黑体" pitchFamily="49" charset="-122"/>
              </a:rPr>
              <a:t>概念：是以一种或几种已知事物来判断或推知未知事物的方法。</a:t>
            </a:r>
          </a:p>
          <a:p>
            <a:pPr>
              <a:lnSpc>
                <a:spcPct val="90000"/>
              </a:lnSpc>
            </a:pPr>
            <a:endParaRPr lang="zh-CN" altLang="en-US" sz="3000" b="1" dirty="0">
              <a:ea typeface="黑体" pitchFamily="49" charset="-122"/>
            </a:endParaRPr>
          </a:p>
          <a:p>
            <a:pPr>
              <a:lnSpc>
                <a:spcPct val="90000"/>
              </a:lnSpc>
            </a:pPr>
            <a:r>
              <a:rPr lang="zh-CN" altLang="en-US" sz="3000" b="1" dirty="0">
                <a:ea typeface="黑体" pitchFamily="49" charset="-122"/>
              </a:rPr>
              <a:t>按事物之间的联系方式，相关关系可以分为：</a:t>
            </a:r>
            <a:br>
              <a:rPr lang="zh-CN" altLang="en-US" sz="3000" b="1" dirty="0">
                <a:ea typeface="黑体" pitchFamily="49" charset="-122"/>
              </a:rPr>
            </a:br>
            <a:r>
              <a:rPr lang="zh-CN" altLang="en-US" sz="2400" b="1" dirty="0">
                <a:ea typeface="黑体" pitchFamily="49" charset="-122"/>
              </a:rPr>
              <a:t>      </a:t>
            </a:r>
            <a:r>
              <a:rPr lang="zh-CN" altLang="en-US" sz="3000" b="1" dirty="0">
                <a:solidFill>
                  <a:srgbClr val="A50021"/>
                </a:solidFill>
                <a:latin typeface="楷体_GB2312" pitchFamily="49" charset="-122"/>
                <a:ea typeface="楷体_GB2312" pitchFamily="49" charset="-122"/>
              </a:rPr>
              <a:t>因果相关</a:t>
            </a:r>
            <a:r>
              <a:rPr lang="en-US" altLang="zh-CN" sz="3000" b="1" dirty="0">
                <a:latin typeface="Arial"/>
                <a:ea typeface="楷体_GB2312" pitchFamily="49" charset="-122"/>
              </a:rPr>
              <a:t>—</a:t>
            </a:r>
            <a:r>
              <a:rPr lang="zh-CN" altLang="en-US" sz="3000" b="1" dirty="0">
                <a:latin typeface="楷体_GB2312" pitchFamily="49" charset="-122"/>
                <a:ea typeface="楷体_GB2312" pitchFamily="49" charset="-122"/>
              </a:rPr>
              <a:t>利用已知事物与未知事物之间的因果关系来研究事物的方法；</a:t>
            </a:r>
            <a:br>
              <a:rPr lang="zh-CN" altLang="en-US" sz="3000" b="1" dirty="0">
                <a:latin typeface="楷体_GB2312" pitchFamily="49" charset="-122"/>
                <a:ea typeface="楷体_GB2312" pitchFamily="49" charset="-122"/>
              </a:rPr>
            </a:br>
            <a:r>
              <a:rPr lang="zh-CN" altLang="en-US" sz="3000" b="1" dirty="0">
                <a:latin typeface="楷体_GB2312" pitchFamily="49" charset="-122"/>
                <a:ea typeface="楷体_GB2312" pitchFamily="49" charset="-122"/>
              </a:rPr>
              <a:t>   </a:t>
            </a:r>
            <a:r>
              <a:rPr lang="zh-CN" altLang="en-US" sz="3000" b="1" dirty="0">
                <a:solidFill>
                  <a:srgbClr val="A50021"/>
                </a:solidFill>
                <a:latin typeface="楷体_GB2312" pitchFamily="49" charset="-122"/>
                <a:ea typeface="楷体_GB2312" pitchFamily="49" charset="-122"/>
              </a:rPr>
              <a:t>伴随相关</a:t>
            </a:r>
            <a:r>
              <a:rPr lang="en-US" altLang="zh-CN" sz="3000" b="1" dirty="0">
                <a:latin typeface="Arial"/>
                <a:ea typeface="楷体_GB2312" pitchFamily="49" charset="-122"/>
              </a:rPr>
              <a:t>—</a:t>
            </a:r>
            <a:r>
              <a:rPr lang="zh-CN" altLang="en-US" sz="3000" b="1" dirty="0">
                <a:latin typeface="楷体_GB2312" pitchFamily="49" charset="-122"/>
                <a:ea typeface="楷体_GB2312" pitchFamily="49" charset="-122"/>
              </a:rPr>
              <a:t>利用已知事物和未知事物相伴出现的特点来研究事物的方法。</a:t>
            </a:r>
          </a:p>
          <a:p>
            <a:pPr>
              <a:lnSpc>
                <a:spcPct val="90000"/>
              </a:lnSpc>
            </a:pPr>
            <a:endParaRPr lang="zh-CN" altLang="en-US" sz="3000" b="1" dirty="0">
              <a:latin typeface="楷体_GB2312" pitchFamily="49" charset="-122"/>
              <a:ea typeface="楷体_GB2312"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Rot="1" noChangeArrowheads="1"/>
          </p:cNvSpPr>
          <p:nvPr>
            <p:ph type="body" idx="1"/>
          </p:nvPr>
        </p:nvSpPr>
        <p:spPr>
          <a:xfrm>
            <a:off x="539552" y="1700808"/>
            <a:ext cx="8155632" cy="3886200"/>
          </a:xfrm>
        </p:spPr>
        <p:txBody>
          <a:bodyPr/>
          <a:lstStyle/>
          <a:p>
            <a:r>
              <a:rPr lang="zh-CN" altLang="en-US" sz="3000" b="1" dirty="0">
                <a:latin typeface="楷体_GB2312" pitchFamily="49" charset="-122"/>
                <a:ea typeface="楷体_GB2312" pitchFamily="49" charset="-122"/>
              </a:rPr>
              <a:t>相关分析特点表现：</a:t>
            </a:r>
          </a:p>
          <a:p>
            <a:pPr>
              <a:buFont typeface="Wingdings" pitchFamily="2" charset="2"/>
              <a:buNone/>
            </a:pPr>
            <a:r>
              <a:rPr lang="zh-CN" altLang="en-US" sz="3000" b="1" dirty="0">
                <a:latin typeface="楷体_GB2312" pitchFamily="49" charset="-122"/>
                <a:ea typeface="楷体_GB2312" pitchFamily="49" charset="-122"/>
              </a:rPr>
              <a:t> 一是间接性，即它是一种由此及彼的研究方法</a:t>
            </a:r>
          </a:p>
          <a:p>
            <a:pPr>
              <a:buFont typeface="Wingdings" pitchFamily="2" charset="2"/>
              <a:buNone/>
            </a:pPr>
            <a:r>
              <a:rPr lang="zh-CN" altLang="en-US" sz="3000" b="1" dirty="0">
                <a:latin typeface="楷体_GB2312" pitchFamily="49" charset="-122"/>
                <a:ea typeface="楷体_GB2312" pitchFamily="49" charset="-122"/>
              </a:rPr>
              <a:t> 二是层次性，即它是一种由表及里的研究方法</a:t>
            </a:r>
          </a:p>
          <a:p>
            <a:pPr>
              <a:buFont typeface="Wingdings" pitchFamily="2" charset="2"/>
              <a:buNone/>
            </a:pPr>
            <a:r>
              <a:rPr lang="zh-CN" altLang="en-US" sz="3000" b="1" dirty="0">
                <a:latin typeface="楷体_GB2312" pitchFamily="49" charset="-122"/>
                <a:ea typeface="楷体_GB2312" pitchFamily="49" charset="-122"/>
              </a:rPr>
              <a:t> 三是经验性，即如何将恰好是相关的事物联系在一起，在很大程度上依靠研究者的经验。</a:t>
            </a:r>
          </a:p>
          <a:p>
            <a:endParaRPr lang="zh-CN" altLang="en-US" dirty="0"/>
          </a:p>
        </p:txBody>
      </p:sp>
      <p:sp>
        <p:nvSpPr>
          <p:cNvPr id="72708" name="AutoShape 4">
            <a:hlinkClick r:id="rId2" action="ppaction://hlinksldjump"/>
          </p:cNvPr>
          <p:cNvSpPr>
            <a:spLocks noChangeArrowheads="1"/>
          </p:cNvSpPr>
          <p:nvPr/>
        </p:nvSpPr>
        <p:spPr bwMode="auto">
          <a:xfrm>
            <a:off x="7740650" y="6237288"/>
            <a:ext cx="719138" cy="287337"/>
          </a:xfrm>
          <a:prstGeom prst="rightArrow">
            <a:avLst>
              <a:gd name="adj1" fmla="val 50000"/>
              <a:gd name="adj2" fmla="val 62569"/>
            </a:avLst>
          </a:prstGeom>
          <a:solidFill>
            <a:schemeClr val="accent1"/>
          </a:solidFill>
          <a:ln w="9525">
            <a:solidFill>
              <a:schemeClr val="tx1"/>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algn="l"/>
            <a:r>
              <a:rPr lang="en-US" altLang="zh-CN" dirty="0" smtClean="0"/>
              <a:t>2</a:t>
            </a:r>
            <a:r>
              <a:rPr lang="en-US" dirty="0" smtClean="0"/>
              <a:t>.2  </a:t>
            </a:r>
            <a:r>
              <a:rPr lang="en-US" b="1" dirty="0" smtClean="0"/>
              <a:t> </a:t>
            </a:r>
            <a:r>
              <a:rPr lang="zh-CN" b="1" dirty="0"/>
              <a:t>综合</a:t>
            </a:r>
          </a:p>
        </p:txBody>
      </p:sp>
      <p:sp>
        <p:nvSpPr>
          <p:cNvPr id="24579" name="Rectangle 3"/>
          <p:cNvSpPr>
            <a:spLocks noGrp="1" noChangeArrowheads="1"/>
          </p:cNvSpPr>
          <p:nvPr>
            <p:ph type="body" idx="4294967295"/>
          </p:nvPr>
        </p:nvSpPr>
        <p:spPr>
          <a:xfrm>
            <a:off x="323850" y="1989138"/>
            <a:ext cx="8540750" cy="3886200"/>
          </a:xfrm>
        </p:spPr>
        <p:txBody>
          <a:bodyPr/>
          <a:lstStyle/>
          <a:p>
            <a:pPr>
              <a:lnSpc>
                <a:spcPct val="90000"/>
              </a:lnSpc>
            </a:pPr>
            <a:r>
              <a:rPr lang="en-US">
                <a:solidFill>
                  <a:srgbClr val="0033CC"/>
                </a:solidFill>
              </a:rPr>
              <a:t>1. </a:t>
            </a:r>
            <a:r>
              <a:rPr lang="zh-CN">
                <a:solidFill>
                  <a:srgbClr val="0033CC"/>
                </a:solidFill>
              </a:rPr>
              <a:t>概念</a:t>
            </a:r>
          </a:p>
          <a:p>
            <a:pPr>
              <a:lnSpc>
                <a:spcPct val="90000"/>
              </a:lnSpc>
              <a:buFont typeface="Wingdings" pitchFamily="2" charset="2"/>
              <a:buNone/>
            </a:pPr>
            <a:r>
              <a:rPr lang="zh-CN"/>
              <a:t>   </a:t>
            </a:r>
            <a:r>
              <a:rPr lang="zh-CN" b="1"/>
              <a:t>综合是同分析相对立的一种方法。它是指人们在思维过程中将与研究对象相关的片面、分散、众多的各个要素（情况、数据、素材等）进行归纳，从错综复杂的现象中探索它们之间的相互关系，从整体的角度把握事物的本质和规律，通</a:t>
            </a:r>
            <a:r>
              <a:rPr lang="zh-CN" altLang="en-US" b="1"/>
              <a:t>过</a:t>
            </a:r>
            <a:r>
              <a:rPr lang="zh-CN" b="1"/>
              <a:t>事物发展的全貌和全过程，获得新知识、新的结论的一种逻辑思维方法。</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3"/>
          <p:cNvSpPr>
            <a:spLocks noGrp="1" noChangeArrowheads="1"/>
          </p:cNvSpPr>
          <p:nvPr>
            <p:ph type="body" idx="4294967295"/>
          </p:nvPr>
        </p:nvSpPr>
        <p:spPr>
          <a:xfrm>
            <a:off x="1071563" y="1000125"/>
            <a:ext cx="7929562" cy="4525963"/>
          </a:xfrm>
        </p:spPr>
        <p:txBody>
          <a:bodyPr/>
          <a:lstStyle/>
          <a:p>
            <a:r>
              <a:rPr lang="en-US" b="1">
                <a:solidFill>
                  <a:srgbClr val="0033CC"/>
                </a:solidFill>
              </a:rPr>
              <a:t>2. </a:t>
            </a:r>
            <a:r>
              <a:rPr lang="zh-CN" b="1">
                <a:solidFill>
                  <a:srgbClr val="0033CC"/>
                </a:solidFill>
              </a:rPr>
              <a:t>综合的基本步骤</a:t>
            </a:r>
          </a:p>
          <a:p>
            <a:pPr>
              <a:buFont typeface="Wingdings" pitchFamily="2" charset="2"/>
              <a:buNone/>
            </a:pPr>
            <a:r>
              <a:rPr lang="zh-CN" sz="2800" b="1"/>
              <a:t>（</a:t>
            </a:r>
            <a:r>
              <a:rPr lang="en-US" sz="2800" b="1"/>
              <a:t>1</a:t>
            </a:r>
            <a:r>
              <a:rPr lang="zh-CN" sz="2800" b="1"/>
              <a:t>）明确综合的目的。</a:t>
            </a:r>
          </a:p>
          <a:p>
            <a:pPr>
              <a:buFont typeface="Wingdings" pitchFamily="2" charset="2"/>
              <a:buNone/>
            </a:pPr>
            <a:r>
              <a:rPr lang="zh-CN" sz="2800" b="1"/>
              <a:t>（</a:t>
            </a:r>
            <a:r>
              <a:rPr lang="en-US" sz="2800" b="1"/>
              <a:t>2</a:t>
            </a:r>
            <a:r>
              <a:rPr lang="zh-CN" sz="2800" b="1"/>
              <a:t>）把握被分析出来的研究对象的各个要素。</a:t>
            </a:r>
          </a:p>
          <a:p>
            <a:pPr>
              <a:buFont typeface="Wingdings" pitchFamily="2" charset="2"/>
              <a:buNone/>
            </a:pPr>
            <a:r>
              <a:rPr lang="zh-CN" sz="2800" b="1"/>
              <a:t>（</a:t>
            </a:r>
            <a:r>
              <a:rPr lang="en-US" sz="2800" b="1"/>
              <a:t>3</a:t>
            </a:r>
            <a:r>
              <a:rPr lang="zh-CN" sz="2800" b="1"/>
              <a:t>）确定各个要素的有机联系。</a:t>
            </a:r>
          </a:p>
          <a:p>
            <a:pPr>
              <a:buFont typeface="Wingdings" pitchFamily="2" charset="2"/>
              <a:buNone/>
            </a:pPr>
            <a:r>
              <a:rPr lang="zh-CN" sz="2800" b="1"/>
              <a:t>（</a:t>
            </a:r>
            <a:r>
              <a:rPr lang="en-US" sz="2800" b="1"/>
              <a:t>4</a:t>
            </a:r>
            <a:r>
              <a:rPr lang="zh-CN" sz="2800" b="1"/>
              <a:t>）从事物整体的角度把握事物的本质和规律，从而获得新的知识和结论。</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Rot="1" noChangeArrowheads="1"/>
          </p:cNvSpPr>
          <p:nvPr>
            <p:ph type="body" idx="1"/>
          </p:nvPr>
        </p:nvSpPr>
        <p:spPr>
          <a:xfrm>
            <a:off x="755576" y="1124744"/>
            <a:ext cx="7776864" cy="3886200"/>
          </a:xfrm>
        </p:spPr>
        <p:txBody>
          <a:bodyPr/>
          <a:lstStyle/>
          <a:p>
            <a:pPr>
              <a:lnSpc>
                <a:spcPct val="90000"/>
              </a:lnSpc>
            </a:pPr>
            <a:r>
              <a:rPr lang="en-US" altLang="zh-CN" sz="2800" dirty="0"/>
              <a:t>3</a:t>
            </a:r>
            <a:r>
              <a:rPr lang="zh-CN" altLang="en-US" sz="2800" dirty="0"/>
              <a:t>、综合的内容范围：</a:t>
            </a:r>
          </a:p>
          <a:p>
            <a:pPr>
              <a:lnSpc>
                <a:spcPct val="90000"/>
              </a:lnSpc>
              <a:buFont typeface="Wingdings" pitchFamily="2" charset="2"/>
              <a:buNone/>
            </a:pPr>
            <a:r>
              <a:rPr lang="zh-CN" altLang="en-US" sz="2800" dirty="0"/>
              <a:t>（</a:t>
            </a:r>
            <a:r>
              <a:rPr lang="en-US" altLang="zh-CN" sz="2800" dirty="0"/>
              <a:t>1</a:t>
            </a:r>
            <a:r>
              <a:rPr lang="zh-CN" altLang="en-US" sz="2800" dirty="0"/>
              <a:t>）纵的方面，可以将与某一主题有关的历史、现状与趋势结合起来，其内容有关的科学学科、技术领域、政策、产业或企业等；</a:t>
            </a:r>
          </a:p>
          <a:p>
            <a:pPr>
              <a:lnSpc>
                <a:spcPct val="90000"/>
              </a:lnSpc>
              <a:buFont typeface="Wingdings" pitchFamily="2" charset="2"/>
              <a:buNone/>
            </a:pPr>
            <a:r>
              <a:rPr lang="zh-CN" altLang="en-US" sz="2800" dirty="0"/>
              <a:t>（</a:t>
            </a:r>
            <a:r>
              <a:rPr lang="en-US" altLang="zh-CN" sz="2800" dirty="0"/>
              <a:t>2</a:t>
            </a:r>
            <a:r>
              <a:rPr lang="zh-CN" altLang="en-US" sz="2800" dirty="0"/>
              <a:t>）横的方面，可以将与某一研究主题的有关的方针、政策、生产经营与产品的市场营销等情况进行综合；</a:t>
            </a:r>
          </a:p>
          <a:p>
            <a:pPr>
              <a:lnSpc>
                <a:spcPct val="90000"/>
              </a:lnSpc>
              <a:buFont typeface="Wingdings" pitchFamily="2" charset="2"/>
              <a:buNone/>
            </a:pPr>
            <a:r>
              <a:rPr lang="zh-CN" altLang="en-US" sz="2800" dirty="0"/>
              <a:t>（</a:t>
            </a:r>
            <a:r>
              <a:rPr lang="en-US" altLang="zh-CN" sz="2800" dirty="0"/>
              <a:t>3</a:t>
            </a:r>
            <a:r>
              <a:rPr lang="zh-CN" altLang="en-US" sz="2800" dirty="0"/>
              <a:t>）宏观上综合与某一研究主题有关的学科、工业部门和国民经济其他部门的情况等。</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3"/>
          <p:cNvSpPr>
            <a:spLocks noGrp="1" noChangeArrowheads="1"/>
          </p:cNvSpPr>
          <p:nvPr>
            <p:ph type="body" idx="4294967295"/>
          </p:nvPr>
        </p:nvSpPr>
        <p:spPr>
          <a:xfrm>
            <a:off x="611188" y="738188"/>
            <a:ext cx="8135937" cy="6119812"/>
          </a:xfrm>
        </p:spPr>
        <p:txBody>
          <a:bodyPr/>
          <a:lstStyle/>
          <a:p>
            <a:r>
              <a:rPr lang="en-US" altLang="zh-CN" sz="4400" b="1">
                <a:solidFill>
                  <a:srgbClr val="0033CC"/>
                </a:solidFill>
              </a:rPr>
              <a:t>2</a:t>
            </a:r>
            <a:r>
              <a:rPr lang="en-US" sz="4400" b="1">
                <a:solidFill>
                  <a:srgbClr val="0033CC"/>
                </a:solidFill>
              </a:rPr>
              <a:t>. </a:t>
            </a:r>
            <a:r>
              <a:rPr lang="zh-CN" sz="4400" b="1">
                <a:solidFill>
                  <a:srgbClr val="0033CC"/>
                </a:solidFill>
              </a:rPr>
              <a:t>类型</a:t>
            </a:r>
          </a:p>
          <a:p>
            <a:pPr eaLnBrk="0" hangingPunct="0">
              <a:buClrTx/>
              <a:buFont typeface="Arial" charset="0"/>
              <a:buChar char="v"/>
            </a:pPr>
            <a:r>
              <a:rPr lang="zh-CN" altLang="en-US" sz="2000" b="1">
                <a:ea typeface="黑体" pitchFamily="49" charset="-122"/>
              </a:rPr>
              <a:t/>
            </a:r>
            <a:br>
              <a:rPr lang="zh-CN" altLang="en-US" sz="2000" b="1">
                <a:ea typeface="黑体" pitchFamily="49" charset="-122"/>
              </a:rPr>
            </a:br>
            <a:r>
              <a:rPr lang="zh-CN" altLang="en-US" sz="2000" b="1">
                <a:ea typeface="黑体" pitchFamily="49" charset="-122"/>
              </a:rPr>
              <a:t>      </a:t>
            </a:r>
            <a:r>
              <a:rPr lang="zh-CN" altLang="en-US" sz="2300" b="1">
                <a:ea typeface="黑体" pitchFamily="49" charset="-122"/>
              </a:rPr>
              <a:t>（</a:t>
            </a:r>
            <a:r>
              <a:rPr lang="en-US" altLang="zh-CN" sz="2300" b="1">
                <a:ea typeface="黑体" pitchFamily="49" charset="-122"/>
              </a:rPr>
              <a:t>1</a:t>
            </a:r>
            <a:r>
              <a:rPr lang="zh-CN" altLang="en-US" sz="2300" b="1">
                <a:ea typeface="黑体" pitchFamily="49" charset="-122"/>
              </a:rPr>
              <a:t>）</a:t>
            </a:r>
            <a:r>
              <a:rPr lang="zh-CN" altLang="en-US" sz="2300" b="1">
                <a:solidFill>
                  <a:srgbClr val="A50021"/>
                </a:solidFill>
                <a:latin typeface="黑体" pitchFamily="49" charset="-122"/>
                <a:ea typeface="黑体" pitchFamily="49" charset="-122"/>
              </a:rPr>
              <a:t>简单综合</a:t>
            </a:r>
            <a:r>
              <a:rPr lang="en-US" altLang="zh-CN" sz="2300" b="1">
                <a:latin typeface="Arial"/>
                <a:ea typeface="黑体" pitchFamily="49" charset="-122"/>
              </a:rPr>
              <a:t>—</a:t>
            </a:r>
            <a:r>
              <a:rPr lang="zh-CN" altLang="en-US" sz="2300" b="1">
                <a:latin typeface="黑体" pitchFamily="49" charset="-122"/>
                <a:ea typeface="黑体" pitchFamily="49" charset="-122"/>
              </a:rPr>
              <a:t>是对与研究课题有关的信息 </a:t>
            </a:r>
            <a:r>
              <a:rPr lang="en-US" altLang="zh-CN" sz="2300" b="1">
                <a:latin typeface="黑体" pitchFamily="49" charset="-122"/>
                <a:ea typeface="黑体" pitchFamily="49" charset="-122"/>
              </a:rPr>
              <a:t>(</a:t>
            </a:r>
            <a:r>
              <a:rPr lang="zh-CN" altLang="en-US" sz="2300" b="1">
                <a:latin typeface="黑体" pitchFamily="49" charset="-122"/>
                <a:ea typeface="黑体" pitchFamily="49" charset="-122"/>
              </a:rPr>
              <a:t>情况、数据、素材等</a:t>
            </a:r>
            <a:r>
              <a:rPr lang="en-US" altLang="zh-CN" sz="2300" b="1">
                <a:latin typeface="黑体" pitchFamily="49" charset="-122"/>
                <a:ea typeface="黑体" pitchFamily="49" charset="-122"/>
              </a:rPr>
              <a:t>)</a:t>
            </a:r>
            <a:r>
              <a:rPr lang="zh-CN" altLang="en-US" sz="2300" b="1">
                <a:latin typeface="黑体" pitchFamily="49" charset="-122"/>
                <a:ea typeface="黑体" pitchFamily="49" charset="-122"/>
              </a:rPr>
              <a:t>进行汇集、归纳和整理</a:t>
            </a:r>
            <a:r>
              <a:rPr lang="zh-CN" altLang="en-US" sz="2300" b="1"/>
              <a:t>。</a:t>
            </a:r>
            <a:br>
              <a:rPr lang="zh-CN" altLang="en-US" sz="2300" b="1"/>
            </a:br>
            <a:r>
              <a:rPr lang="zh-CN" altLang="en-US" sz="2300"/>
              <a:t> </a:t>
            </a:r>
            <a:r>
              <a:rPr lang="zh-CN" altLang="en-US" sz="2300" b="1">
                <a:latin typeface="黑体" pitchFamily="49" charset="-122"/>
                <a:ea typeface="黑体" pitchFamily="49" charset="-122"/>
              </a:rPr>
              <a:t> </a:t>
            </a:r>
            <a:br>
              <a:rPr lang="zh-CN" altLang="en-US" sz="2300" b="1">
                <a:latin typeface="黑体" pitchFamily="49" charset="-122"/>
                <a:ea typeface="黑体" pitchFamily="49" charset="-122"/>
              </a:rPr>
            </a:br>
            <a:r>
              <a:rPr lang="zh-CN" altLang="en-US" sz="2300" b="1">
                <a:latin typeface="黑体" pitchFamily="49" charset="-122"/>
                <a:ea typeface="黑体" pitchFamily="49" charset="-122"/>
              </a:rPr>
              <a:t>   （</a:t>
            </a:r>
            <a:r>
              <a:rPr lang="en-US" altLang="zh-CN" sz="2300" b="1">
                <a:latin typeface="黑体" pitchFamily="49" charset="-122"/>
                <a:ea typeface="黑体" pitchFamily="49" charset="-122"/>
              </a:rPr>
              <a:t>2</a:t>
            </a:r>
            <a:r>
              <a:rPr lang="zh-CN" altLang="en-US" sz="2300" b="1">
                <a:latin typeface="黑体" pitchFamily="49" charset="-122"/>
                <a:ea typeface="黑体" pitchFamily="49" charset="-122"/>
              </a:rPr>
              <a:t>）</a:t>
            </a:r>
            <a:r>
              <a:rPr lang="zh-CN" altLang="en-US" sz="2300" b="1">
                <a:solidFill>
                  <a:srgbClr val="A50021"/>
                </a:solidFill>
                <a:latin typeface="黑体" pitchFamily="49" charset="-122"/>
                <a:ea typeface="黑体" pitchFamily="49" charset="-122"/>
              </a:rPr>
              <a:t>分析综合</a:t>
            </a:r>
            <a:r>
              <a:rPr lang="en-US" altLang="zh-CN" sz="2300" b="1">
                <a:latin typeface="Arial"/>
                <a:ea typeface="黑体" pitchFamily="49" charset="-122"/>
              </a:rPr>
              <a:t>—</a:t>
            </a:r>
            <a:r>
              <a:rPr lang="zh-CN" altLang="en-US" sz="2300" b="1">
                <a:latin typeface="黑体" pitchFamily="49" charset="-122"/>
                <a:ea typeface="黑体" pitchFamily="49" charset="-122"/>
              </a:rPr>
              <a:t>是对所搜集到的与特定事物（课题）有关的信息（情况、数据、素材等），在进行对比、分析和推理的基础上进行综合，以认识事物（课题）的本质、全貌和动向，获得新的知识和结论。</a:t>
            </a:r>
            <a:br>
              <a:rPr lang="zh-CN" altLang="en-US" sz="2300" b="1">
                <a:latin typeface="黑体" pitchFamily="49" charset="-122"/>
                <a:ea typeface="黑体" pitchFamily="49" charset="-122"/>
              </a:rPr>
            </a:br>
            <a:r>
              <a:rPr lang="zh-CN" altLang="en-US" sz="2300">
                <a:latin typeface="黑体" pitchFamily="49" charset="-122"/>
                <a:ea typeface="黑体" pitchFamily="49" charset="-122"/>
              </a:rPr>
              <a:t> </a:t>
            </a:r>
            <a:r>
              <a:rPr lang="zh-CN" altLang="en-US" sz="2300" b="1">
                <a:latin typeface="黑体" pitchFamily="49" charset="-122"/>
                <a:ea typeface="黑体" pitchFamily="49" charset="-122"/>
              </a:rPr>
              <a:t> </a:t>
            </a:r>
            <a:br>
              <a:rPr lang="zh-CN" altLang="en-US" sz="2300" b="1">
                <a:latin typeface="黑体" pitchFamily="49" charset="-122"/>
                <a:ea typeface="黑体" pitchFamily="49" charset="-122"/>
              </a:rPr>
            </a:br>
            <a:r>
              <a:rPr lang="zh-CN" altLang="en-US" sz="2300" b="1">
                <a:latin typeface="黑体" pitchFamily="49" charset="-122"/>
                <a:ea typeface="黑体" pitchFamily="49" charset="-122"/>
              </a:rPr>
              <a:t>   （</a:t>
            </a:r>
            <a:r>
              <a:rPr lang="en-US" altLang="zh-CN" sz="2300" b="1">
                <a:latin typeface="黑体" pitchFamily="49" charset="-122"/>
                <a:ea typeface="黑体" pitchFamily="49" charset="-122"/>
              </a:rPr>
              <a:t>3</a:t>
            </a:r>
            <a:r>
              <a:rPr lang="zh-CN" altLang="en-US" sz="2300" b="1">
                <a:latin typeface="黑体" pitchFamily="49" charset="-122"/>
                <a:ea typeface="黑体" pitchFamily="49" charset="-122"/>
              </a:rPr>
              <a:t>）</a:t>
            </a:r>
            <a:r>
              <a:rPr lang="zh-CN" altLang="en-US" sz="2300" b="1">
                <a:solidFill>
                  <a:srgbClr val="A50021"/>
                </a:solidFill>
                <a:latin typeface="黑体" pitchFamily="49" charset="-122"/>
                <a:ea typeface="黑体" pitchFamily="49" charset="-122"/>
              </a:rPr>
              <a:t>系统综合</a:t>
            </a:r>
            <a:r>
              <a:rPr lang="en-US" altLang="zh-CN" sz="2300" b="1">
                <a:latin typeface="Arial"/>
                <a:ea typeface="黑体" pitchFamily="49" charset="-122"/>
              </a:rPr>
              <a:t>—</a:t>
            </a:r>
            <a:r>
              <a:rPr lang="zh-CN" altLang="en-US" sz="2300" b="1">
                <a:ea typeface="黑体" pitchFamily="49" charset="-122"/>
              </a:rPr>
              <a:t>是从系统论的观点出发，对与研究课题有关的大量信息进行时间与空间、纵向与横向等方面的综合研究。</a:t>
            </a:r>
            <a:br>
              <a:rPr lang="zh-CN" altLang="en-US" sz="2300" b="1">
                <a:ea typeface="黑体" pitchFamily="49" charset="-122"/>
              </a:rPr>
            </a:br>
            <a:endParaRPr lang="zh-CN" sz="2300" b="1">
              <a:ea typeface="黑体"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899592" y="476672"/>
            <a:ext cx="7800975" cy="1143000"/>
          </a:xfrm>
        </p:spPr>
        <p:txBody>
          <a:bodyPr/>
          <a:lstStyle/>
          <a:p>
            <a:pPr algn="l"/>
            <a:r>
              <a:rPr lang="en-US" b="1" dirty="0" smtClean="0"/>
              <a:t>2.3 </a:t>
            </a:r>
            <a:r>
              <a:rPr lang="zh-CN" b="1" dirty="0"/>
              <a:t>分析和综合的关系</a:t>
            </a:r>
          </a:p>
        </p:txBody>
      </p:sp>
      <p:sp>
        <p:nvSpPr>
          <p:cNvPr id="27651" name="Rectangle 3"/>
          <p:cNvSpPr>
            <a:spLocks noGrp="1" noChangeArrowheads="1"/>
          </p:cNvSpPr>
          <p:nvPr>
            <p:ph type="body" idx="4294967295"/>
          </p:nvPr>
        </p:nvSpPr>
        <p:spPr>
          <a:xfrm>
            <a:off x="539552" y="1700808"/>
            <a:ext cx="7992888" cy="4525962"/>
          </a:xfrm>
        </p:spPr>
        <p:txBody>
          <a:bodyPr/>
          <a:lstStyle/>
          <a:p>
            <a:pPr>
              <a:buFont typeface="Wingdings" pitchFamily="2" charset="2"/>
              <a:buNone/>
            </a:pPr>
            <a:r>
              <a:rPr lang="en-US" b="1"/>
              <a:t>   1</a:t>
            </a:r>
            <a:r>
              <a:rPr lang="zh-CN" b="1"/>
              <a:t>）一方面，两者既相互矛盾又相互联系。</a:t>
            </a:r>
          </a:p>
          <a:p>
            <a:pPr>
              <a:buFont typeface="Wingdings" pitchFamily="2" charset="2"/>
              <a:buNone/>
            </a:pPr>
            <a:r>
              <a:rPr lang="zh-CN" b="1"/>
              <a:t>   </a:t>
            </a:r>
            <a:r>
              <a:rPr lang="en-US" b="1"/>
              <a:t>2</a:t>
            </a:r>
            <a:r>
              <a:rPr lang="zh-CN" b="1"/>
              <a:t>）另一方面，两者在一定的条件下可以相互转化。</a:t>
            </a:r>
          </a:p>
          <a:p>
            <a:pPr>
              <a:buFont typeface="Wingdings" pitchFamily="2" charset="2"/>
              <a:buNone/>
            </a:pPr>
            <a:r>
              <a:rPr lang="zh-CN" b="1"/>
              <a:t>   </a:t>
            </a:r>
            <a:r>
              <a:rPr lang="zh-CN" altLang="en-US" b="1"/>
              <a:t>可见</a:t>
            </a:r>
            <a:r>
              <a:rPr lang="zh-CN" b="1"/>
              <a:t>，在信息分析与预测中，分析与综合总是结合在一起使用的。没有分析的综合，或者没有综合的分析，都很难保证信息分析与预测产品的高质量。</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smtClean="0"/>
              <a:t>归纳的含义</a:t>
            </a:r>
            <a:endParaRPr lang="en-US" altLang="zh-CN" dirty="0" smtClean="0"/>
          </a:p>
          <a:p>
            <a:r>
              <a:rPr lang="zh-CN" altLang="en-US" dirty="0" smtClean="0"/>
              <a:t>归纳的应用</a:t>
            </a:r>
            <a:endParaRPr lang="en-US" altLang="zh-CN" dirty="0" smtClean="0"/>
          </a:p>
          <a:p>
            <a:r>
              <a:rPr lang="zh-CN" altLang="en-US" dirty="0" smtClean="0"/>
              <a:t>归纳推理</a:t>
            </a:r>
            <a:endParaRPr lang="en-US" altLang="zh-CN" dirty="0" smtClean="0"/>
          </a:p>
          <a:p>
            <a:r>
              <a:rPr lang="zh-CN" altLang="en-US" dirty="0"/>
              <a:t>归纳与统计</a:t>
            </a:r>
            <a:endParaRPr lang="en-US" altLang="zh-CN" dirty="0"/>
          </a:p>
          <a:p>
            <a:endParaRPr lang="zh-CN" altLang="en-US" dirty="0"/>
          </a:p>
        </p:txBody>
      </p:sp>
      <p:sp>
        <p:nvSpPr>
          <p:cNvPr id="3" name="标题 2"/>
          <p:cNvSpPr>
            <a:spLocks noGrp="1"/>
          </p:cNvSpPr>
          <p:nvPr>
            <p:ph type="title"/>
          </p:nvPr>
        </p:nvSpPr>
        <p:spPr/>
        <p:txBody>
          <a:bodyPr/>
          <a:lstStyle/>
          <a:p>
            <a:pPr algn="l"/>
            <a:r>
              <a:rPr lang="zh-CN" altLang="en-US" dirty="0">
                <a:latin typeface="黑体" panose="02010609060101010101" pitchFamily="49" charset="-122"/>
                <a:ea typeface="黑体" panose="02010609060101010101" pitchFamily="49" charset="-122"/>
              </a:rPr>
              <a:t>三</a:t>
            </a:r>
            <a:r>
              <a:rPr lang="zh-CN" altLang="en-US"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归纳与</a:t>
            </a:r>
            <a:r>
              <a:rPr lang="zh-CN" altLang="en-US" dirty="0">
                <a:latin typeface="黑体" panose="02010609060101010101" pitchFamily="49" charset="-122"/>
                <a:ea typeface="黑体" panose="02010609060101010101" pitchFamily="49" charset="-122"/>
              </a:rPr>
              <a:t>统计</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21805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3568" y="764704"/>
            <a:ext cx="7726759" cy="1143000"/>
          </a:xfrm>
        </p:spPr>
        <p:txBody>
          <a:bodyPr/>
          <a:lstStyle/>
          <a:p>
            <a:pPr algn="l"/>
            <a:r>
              <a:rPr lang="zh-CN" altLang="en-US" dirty="0">
                <a:latin typeface="黑体" panose="02010609060101010101" pitchFamily="49" charset="-122"/>
                <a:ea typeface="黑体" panose="02010609060101010101" pitchFamily="49" charset="-122"/>
              </a:rPr>
              <a:t>四</a:t>
            </a:r>
            <a:r>
              <a:rPr lang="zh-CN" altLang="en-US" dirty="0" smtClean="0">
                <a:latin typeface="黑体" panose="02010609060101010101" pitchFamily="49" charset="-122"/>
                <a:ea typeface="黑体" panose="02010609060101010101" pitchFamily="49" charset="-122"/>
              </a:rPr>
              <a:t>、</a:t>
            </a:r>
            <a:r>
              <a:rPr lang="zh-CN" dirty="0" smtClean="0">
                <a:latin typeface="黑体" panose="02010609060101010101" pitchFamily="49" charset="-122"/>
                <a:ea typeface="黑体" panose="02010609060101010101" pitchFamily="49" charset="-122"/>
              </a:rPr>
              <a:t>推理</a:t>
            </a:r>
            <a:endParaRPr lang="zh-CN" dirty="0">
              <a:latin typeface="黑体" panose="02010609060101010101" pitchFamily="49" charset="-122"/>
              <a:ea typeface="黑体" panose="02010609060101010101" pitchFamily="49" charset="-122"/>
            </a:endParaRPr>
          </a:p>
        </p:txBody>
      </p:sp>
      <p:sp>
        <p:nvSpPr>
          <p:cNvPr id="28675" name="Rectangle 3"/>
          <p:cNvSpPr>
            <a:spLocks noGrp="1" noChangeArrowheads="1"/>
          </p:cNvSpPr>
          <p:nvPr>
            <p:ph type="body" idx="1"/>
          </p:nvPr>
        </p:nvSpPr>
        <p:spPr>
          <a:xfrm>
            <a:off x="539552" y="1844824"/>
            <a:ext cx="8155632" cy="3886200"/>
          </a:xfrm>
        </p:spPr>
        <p:txBody>
          <a:bodyPr/>
          <a:lstStyle/>
          <a:p>
            <a:r>
              <a:rPr lang="en-US" altLang="zh-CN" dirty="0" smtClean="0">
                <a:solidFill>
                  <a:srgbClr val="0070C0"/>
                </a:solidFill>
                <a:latin typeface="黑体" pitchFamily="49" charset="-122"/>
                <a:ea typeface="黑体" pitchFamily="49" charset="-122"/>
              </a:rPr>
              <a:t>1.</a:t>
            </a:r>
            <a:r>
              <a:rPr lang="zh-CN" altLang="en-US" dirty="0" smtClean="0">
                <a:solidFill>
                  <a:srgbClr val="0070C0"/>
                </a:solidFill>
                <a:latin typeface="黑体" pitchFamily="49" charset="-122"/>
                <a:ea typeface="黑体" pitchFamily="49" charset="-122"/>
              </a:rPr>
              <a:t>概念</a:t>
            </a:r>
            <a:endParaRPr lang="zh-CN" altLang="en-US" dirty="0">
              <a:solidFill>
                <a:srgbClr val="0070C0"/>
              </a:solidFill>
              <a:latin typeface="黑体" pitchFamily="49" charset="-122"/>
              <a:ea typeface="黑体" pitchFamily="49" charset="-122"/>
            </a:endParaRPr>
          </a:p>
          <a:p>
            <a:pPr>
              <a:buFont typeface="Wingdings" pitchFamily="2" charset="2"/>
              <a:buNone/>
            </a:pPr>
            <a:r>
              <a:rPr lang="zh-CN" dirty="0">
                <a:latin typeface="黑体" pitchFamily="49" charset="-122"/>
                <a:ea typeface="黑体" pitchFamily="49" charset="-122"/>
              </a:rPr>
              <a:t> 客观世界的某个对象有某种性质，或者几个对象之间有某种联系，我们就需要对这个或着这些对象下一个判断，这些判断怎样联系起来才有意义，不是主观任意的，而是由思维的形式和规律决定的，判断和判断之间的联系就叫做推理（</a:t>
            </a:r>
            <a:r>
              <a:rPr lang="en-US" dirty="0">
                <a:latin typeface="黑体" pitchFamily="49" charset="-122"/>
                <a:ea typeface="黑体" pitchFamily="49" charset="-122"/>
              </a:rPr>
              <a:t>inference</a:t>
            </a:r>
            <a:r>
              <a:rPr lang="zh-CN" dirty="0">
                <a:latin typeface="黑体" pitchFamily="49" charset="-122"/>
                <a:ea typeface="黑体" pitchFamily="49" charset="-122"/>
              </a:rPr>
              <a:t>）</a:t>
            </a:r>
            <a:r>
              <a:rPr lang="en-US" dirty="0">
                <a:latin typeface="黑体" pitchFamily="49" charset="-122"/>
                <a:ea typeface="黑体" pitchFamily="49" charset="-122"/>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ctrTitle" idx="4294967295"/>
          </p:nvPr>
        </p:nvSpPr>
        <p:spPr>
          <a:xfrm>
            <a:off x="571500" y="1000125"/>
            <a:ext cx="7627938" cy="1008063"/>
          </a:xfrm>
        </p:spPr>
        <p:txBody>
          <a:bodyPr/>
          <a:lstStyle/>
          <a:p>
            <a:pPr algn="l"/>
            <a:r>
              <a:rPr lang="en-US" b="1" dirty="0"/>
              <a:t>   </a:t>
            </a:r>
            <a:r>
              <a:rPr lang="zh-CN" altLang="en-US" b="1" dirty="0" smtClean="0"/>
              <a:t>一</a:t>
            </a:r>
            <a:r>
              <a:rPr lang="zh-CN" altLang="en-US" b="1" dirty="0"/>
              <a:t>、</a:t>
            </a:r>
            <a:r>
              <a:rPr lang="zh-CN" b="1" dirty="0" smtClean="0"/>
              <a:t>比较</a:t>
            </a:r>
            <a:r>
              <a:rPr lang="zh-CN" altLang="en-US" b="1" dirty="0" smtClean="0"/>
              <a:t>和分类</a:t>
            </a:r>
            <a:endParaRPr lang="zh-CN" b="1" dirty="0"/>
          </a:p>
        </p:txBody>
      </p:sp>
      <p:sp>
        <p:nvSpPr>
          <p:cNvPr id="6147" name="Rectangle 3"/>
          <p:cNvSpPr>
            <a:spLocks noGrp="1" noChangeArrowheads="1"/>
          </p:cNvSpPr>
          <p:nvPr>
            <p:ph type="subTitle" idx="4294967295"/>
          </p:nvPr>
        </p:nvSpPr>
        <p:spPr>
          <a:xfrm>
            <a:off x="899592" y="2204864"/>
            <a:ext cx="7619627" cy="2287588"/>
          </a:xfrm>
        </p:spPr>
        <p:txBody>
          <a:bodyPr/>
          <a:lstStyle/>
          <a:p>
            <a:pPr marL="0" indent="0">
              <a:buFont typeface="Wingdings" pitchFamily="2" charset="2"/>
              <a:buNone/>
            </a:pPr>
            <a:r>
              <a:rPr lang="en-US" altLang="zh-CN" sz="3600" b="1" dirty="0"/>
              <a:t> </a:t>
            </a:r>
            <a:r>
              <a:rPr lang="en-US" altLang="zh-CN" sz="3600" b="1" dirty="0" smtClean="0"/>
              <a:t>     </a:t>
            </a:r>
            <a:r>
              <a:rPr lang="zh-CN" sz="3600" b="1" dirty="0" smtClean="0"/>
              <a:t>比较</a:t>
            </a:r>
            <a:r>
              <a:rPr lang="zh-CN" sz="3600" b="1" dirty="0"/>
              <a:t>（</a:t>
            </a:r>
            <a:r>
              <a:rPr lang="en-US" sz="3600" b="1" dirty="0" err="1"/>
              <a:t>comparision</a:t>
            </a:r>
            <a:r>
              <a:rPr lang="zh-CN" sz="3600" b="1" dirty="0"/>
              <a:t>）也称对比，就是对照各个研究对象，以确定其间差异点和共同点的一种逻辑思维方法。</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9" name="Rectangle 3"/>
          <p:cNvSpPr>
            <a:spLocks noGrp="1" noChangeArrowheads="1"/>
          </p:cNvSpPr>
          <p:nvPr>
            <p:ph type="body" idx="4294967295"/>
          </p:nvPr>
        </p:nvSpPr>
        <p:spPr>
          <a:xfrm>
            <a:off x="250825" y="1557338"/>
            <a:ext cx="8540750" cy="3886200"/>
          </a:xfrm>
        </p:spPr>
        <p:txBody>
          <a:bodyPr/>
          <a:lstStyle/>
          <a:p>
            <a:pPr>
              <a:lnSpc>
                <a:spcPct val="90000"/>
              </a:lnSpc>
              <a:buFont typeface="Wingdings" pitchFamily="2" charset="2"/>
              <a:buNone/>
            </a:pPr>
            <a:endParaRPr lang="zh-CN" sz="3600" b="1">
              <a:solidFill>
                <a:srgbClr val="0033CC"/>
              </a:solidFill>
            </a:endParaRPr>
          </a:p>
          <a:p>
            <a:pPr>
              <a:lnSpc>
                <a:spcPct val="90000"/>
              </a:lnSpc>
            </a:pPr>
            <a:r>
              <a:rPr lang="zh-CN" sz="3600"/>
              <a:t> 因此</a:t>
            </a:r>
            <a:r>
              <a:rPr lang="zh-CN" sz="3600" b="1">
                <a:solidFill>
                  <a:srgbClr val="FF0000"/>
                </a:solidFill>
              </a:rPr>
              <a:t>推理</a:t>
            </a:r>
            <a:r>
              <a:rPr lang="zh-CN" sz="3600" b="1"/>
              <a:t>是从一个或几个已知的判断得出一个新判断的思维过程。具体来说，就是在掌握一定已知事实、数据或因素相关性的基础上，通过因果关系或其他相关关系顺次、逐步地推论，最终得出新结论的一种逻辑思维方法。</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900113" y="836613"/>
            <a:ext cx="7704335" cy="1066800"/>
          </a:xfrm>
          <a:prstGeom prst="rect">
            <a:avLst/>
          </a:prstGeom>
          <a:noFill/>
          <a:ln w="9525">
            <a:noFill/>
            <a:miter lim="800000"/>
            <a:headEnd/>
            <a:tailEnd/>
          </a:ln>
          <a:effectLst/>
        </p:spPr>
        <p:txBody>
          <a:bodyPr wrap="square">
            <a:spAutoFit/>
          </a:bodyPr>
          <a:lstStyle/>
          <a:p>
            <a:pPr>
              <a:spcBef>
                <a:spcPct val="50000"/>
              </a:spcBef>
            </a:pPr>
            <a:r>
              <a:rPr lang="zh-CN" altLang="en-US" sz="2800" dirty="0"/>
              <a:t>   </a:t>
            </a:r>
            <a:r>
              <a:rPr lang="zh-CN" altLang="en-US" sz="3200" dirty="0">
                <a:ea typeface="黑体" pitchFamily="49" charset="-122"/>
              </a:rPr>
              <a:t>任何推理都由前提和结论两部分组成，都包含三个要素：</a:t>
            </a:r>
          </a:p>
        </p:txBody>
      </p:sp>
      <p:sp>
        <p:nvSpPr>
          <p:cNvPr id="30723" name="Text Box 3"/>
          <p:cNvSpPr txBox="1">
            <a:spLocks noChangeArrowheads="1"/>
          </p:cNvSpPr>
          <p:nvPr/>
        </p:nvSpPr>
        <p:spPr bwMode="auto">
          <a:xfrm>
            <a:off x="1043608" y="1988840"/>
            <a:ext cx="7344866" cy="1066800"/>
          </a:xfrm>
          <a:prstGeom prst="rect">
            <a:avLst/>
          </a:prstGeom>
          <a:noFill/>
          <a:ln w="9525">
            <a:noFill/>
            <a:miter lim="800000"/>
            <a:headEnd/>
            <a:tailEnd/>
          </a:ln>
          <a:effectLst/>
        </p:spPr>
        <p:txBody>
          <a:bodyPr wrap="square">
            <a:spAutoFit/>
          </a:bodyPr>
          <a:lstStyle/>
          <a:p>
            <a:pPr>
              <a:spcBef>
                <a:spcPct val="50000"/>
              </a:spcBef>
            </a:pPr>
            <a:r>
              <a:rPr lang="zh-CN" altLang="en-US" sz="3200" dirty="0">
                <a:ea typeface="黑体" pitchFamily="49" charset="-122"/>
              </a:rPr>
              <a:t>一是前提，即推理所依据的那一个或几个判断；</a:t>
            </a:r>
          </a:p>
        </p:txBody>
      </p:sp>
      <p:sp>
        <p:nvSpPr>
          <p:cNvPr id="30724" name="Text Box 4"/>
          <p:cNvSpPr txBox="1">
            <a:spLocks noChangeArrowheads="1"/>
          </p:cNvSpPr>
          <p:nvPr/>
        </p:nvSpPr>
        <p:spPr bwMode="auto">
          <a:xfrm>
            <a:off x="1042988" y="3141663"/>
            <a:ext cx="7345436" cy="1066800"/>
          </a:xfrm>
          <a:prstGeom prst="rect">
            <a:avLst/>
          </a:prstGeom>
          <a:noFill/>
          <a:ln w="9525">
            <a:noFill/>
            <a:miter lim="800000"/>
            <a:headEnd/>
            <a:tailEnd/>
          </a:ln>
          <a:effectLst/>
        </p:spPr>
        <p:txBody>
          <a:bodyPr wrap="square">
            <a:spAutoFit/>
          </a:bodyPr>
          <a:lstStyle/>
          <a:p>
            <a:pPr>
              <a:spcBef>
                <a:spcPct val="50000"/>
              </a:spcBef>
            </a:pPr>
            <a:r>
              <a:rPr lang="zh-CN" altLang="en-US" sz="3200" dirty="0">
                <a:ea typeface="黑体" pitchFamily="49" charset="-122"/>
              </a:rPr>
              <a:t>二是结论，即由一致判断推出的那个新判断；</a:t>
            </a:r>
          </a:p>
        </p:txBody>
      </p:sp>
      <p:sp>
        <p:nvSpPr>
          <p:cNvPr id="30725" name="Text Box 5"/>
          <p:cNvSpPr txBox="1">
            <a:spLocks noChangeArrowheads="1"/>
          </p:cNvSpPr>
          <p:nvPr/>
        </p:nvSpPr>
        <p:spPr bwMode="auto">
          <a:xfrm>
            <a:off x="1043608" y="4293096"/>
            <a:ext cx="7489452" cy="1066800"/>
          </a:xfrm>
          <a:prstGeom prst="rect">
            <a:avLst/>
          </a:prstGeom>
          <a:noFill/>
          <a:ln w="9525">
            <a:noFill/>
            <a:miter lim="800000"/>
            <a:headEnd/>
            <a:tailEnd/>
          </a:ln>
          <a:effectLst/>
        </p:spPr>
        <p:txBody>
          <a:bodyPr wrap="square">
            <a:spAutoFit/>
          </a:bodyPr>
          <a:lstStyle/>
          <a:p>
            <a:pPr>
              <a:spcBef>
                <a:spcPct val="50000"/>
              </a:spcBef>
            </a:pPr>
            <a:r>
              <a:rPr lang="zh-CN" altLang="en-US" sz="3200" dirty="0">
                <a:ea typeface="黑体" pitchFamily="49" charset="-122"/>
              </a:rPr>
              <a:t>三是推理过程，即由前提到结论的逻辑关系形式。</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827584" y="980728"/>
            <a:ext cx="7776095" cy="5262979"/>
          </a:xfrm>
          <a:prstGeom prst="rect">
            <a:avLst/>
          </a:prstGeom>
          <a:noFill/>
          <a:ln w="9525">
            <a:noFill/>
            <a:miter lim="800000"/>
            <a:headEnd/>
            <a:tailEnd/>
          </a:ln>
          <a:effectLst/>
        </p:spPr>
        <p:txBody>
          <a:bodyPr wrap="square">
            <a:spAutoFit/>
          </a:bodyPr>
          <a:lstStyle/>
          <a:p>
            <a:pPr>
              <a:spcBef>
                <a:spcPct val="50000"/>
              </a:spcBef>
            </a:pPr>
            <a:r>
              <a:rPr lang="zh-CN" altLang="en-US" sz="3200" dirty="0">
                <a:latin typeface="黑体" pitchFamily="49" charset="-122"/>
                <a:ea typeface="黑体" pitchFamily="49" charset="-122"/>
              </a:rPr>
              <a:t>推理是由已知合乎规律地推出未知的思维形式，是通过对某些判断的分析和综合再引出新的判断过程，它反映了事物之间的内在联系和发展趋势。</a:t>
            </a:r>
          </a:p>
          <a:p>
            <a:pPr>
              <a:spcBef>
                <a:spcPct val="50000"/>
              </a:spcBef>
            </a:pPr>
            <a:r>
              <a:rPr lang="zh-CN" altLang="en-US" sz="3200" dirty="0">
                <a:latin typeface="黑体" pitchFamily="49" charset="-122"/>
                <a:ea typeface="黑体" pitchFamily="49" charset="-122"/>
              </a:rPr>
              <a:t>在推理时要想获得正确的结论，必须注意两点：</a:t>
            </a:r>
          </a:p>
          <a:p>
            <a:pPr>
              <a:spcBef>
                <a:spcPct val="50000"/>
              </a:spcBef>
            </a:pPr>
            <a:r>
              <a:rPr lang="zh-CN" altLang="en-US" sz="3200" dirty="0" smtClean="0">
                <a:latin typeface="黑体" pitchFamily="49" charset="-122"/>
                <a:ea typeface="黑体" pitchFamily="49" charset="-122"/>
              </a:rPr>
              <a:t>第一</a:t>
            </a:r>
            <a:r>
              <a:rPr lang="zh-CN" altLang="en-US" sz="3200" dirty="0">
                <a:latin typeface="黑体" pitchFamily="49" charset="-122"/>
                <a:ea typeface="黑体" pitchFamily="49" charset="-122"/>
              </a:rPr>
              <a:t>，推理的前提必须是准确无误的；</a:t>
            </a:r>
          </a:p>
          <a:p>
            <a:pPr>
              <a:spcBef>
                <a:spcPct val="50000"/>
              </a:spcBef>
            </a:pPr>
            <a:r>
              <a:rPr lang="zh-CN" altLang="en-US" sz="3200" dirty="0" smtClean="0">
                <a:ea typeface="黑体" pitchFamily="49" charset="-122"/>
              </a:rPr>
              <a:t>第二</a:t>
            </a:r>
            <a:r>
              <a:rPr lang="zh-CN" altLang="en-US" sz="3200" dirty="0">
                <a:ea typeface="黑体" pitchFamily="49" charset="-122"/>
              </a:rPr>
              <a:t>，推理的过程必须是合乎逻辑思维规律的。</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827584" y="692696"/>
            <a:ext cx="8229600" cy="1143000"/>
          </a:xfrm>
        </p:spPr>
        <p:txBody>
          <a:bodyPr/>
          <a:lstStyle/>
          <a:p>
            <a:pPr algn="l"/>
            <a:r>
              <a:rPr lang="zh-CN" altLang="en-US" sz="4800" b="1" dirty="0"/>
              <a:t>推理的分类</a:t>
            </a:r>
          </a:p>
        </p:txBody>
      </p:sp>
      <p:sp>
        <p:nvSpPr>
          <p:cNvPr id="32771" name="Rectangle 3"/>
          <p:cNvSpPr>
            <a:spLocks noGrp="1" noChangeArrowheads="1"/>
          </p:cNvSpPr>
          <p:nvPr>
            <p:ph type="body" idx="4294967295"/>
          </p:nvPr>
        </p:nvSpPr>
        <p:spPr>
          <a:xfrm>
            <a:off x="611561" y="1916832"/>
            <a:ext cx="7992888" cy="4349750"/>
          </a:xfrm>
        </p:spPr>
        <p:txBody>
          <a:bodyPr/>
          <a:lstStyle/>
          <a:p>
            <a:r>
              <a:rPr lang="zh-CN" altLang="en-US" b="1" dirty="0"/>
              <a:t>演绎推理</a:t>
            </a:r>
          </a:p>
          <a:p>
            <a:pPr>
              <a:buFont typeface="Wingdings" pitchFamily="2" charset="2"/>
              <a:buNone/>
            </a:pPr>
            <a:r>
              <a:rPr lang="zh-CN" altLang="en-US" b="1" dirty="0"/>
              <a:t>   凡前提和结论之间的联系是必然的，则属于演绎推理</a:t>
            </a:r>
          </a:p>
          <a:p>
            <a:r>
              <a:rPr lang="zh-CN" altLang="en-US" b="1" dirty="0"/>
              <a:t>归纳推理</a:t>
            </a:r>
          </a:p>
          <a:p>
            <a:pPr>
              <a:buFont typeface="Wingdings" pitchFamily="2" charset="2"/>
              <a:buNone/>
            </a:pPr>
            <a:r>
              <a:rPr lang="zh-CN" altLang="en-US" b="1" dirty="0"/>
              <a:t>  凡前提和结论之间的联系不是必然的，则属于归纳推理</a:t>
            </a:r>
          </a:p>
          <a:p>
            <a:pPr>
              <a:buFont typeface="Wingdings" pitchFamily="2" charset="2"/>
              <a:buNone/>
            </a:pPr>
            <a:endParaRPr lang="zh-CN" altLang="en-US" b="1" dirty="0"/>
          </a:p>
          <a:p>
            <a:pPr>
              <a:buFont typeface="Wingdings" pitchFamily="2" charset="2"/>
              <a:buNone/>
            </a:pPr>
            <a:endParaRPr lang="zh-CN" altLang="en-US" b="1" dirty="0"/>
          </a:p>
          <a:p>
            <a:pPr>
              <a:buFont typeface="Wingdings" pitchFamily="2" charset="2"/>
              <a:buNone/>
            </a:pPr>
            <a:endParaRPr lang="zh-CN" altLang="en-US"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827088" y="1052513"/>
            <a:ext cx="8066087" cy="5211762"/>
          </a:xfrm>
          <a:prstGeom prst="rect">
            <a:avLst/>
          </a:prstGeom>
          <a:noFill/>
          <a:ln w="9525">
            <a:noFill/>
            <a:miter lim="800000"/>
            <a:headEnd/>
            <a:tailEnd/>
          </a:ln>
          <a:effectLst/>
        </p:spPr>
        <p:txBody>
          <a:bodyPr>
            <a:spAutoFit/>
          </a:bodyPr>
          <a:lstStyle/>
          <a:p>
            <a:pPr>
              <a:spcBef>
                <a:spcPct val="50000"/>
              </a:spcBef>
            </a:pPr>
            <a:r>
              <a:rPr lang="zh-CN" altLang="en-US" sz="3200">
                <a:latin typeface="黑体" pitchFamily="49" charset="-122"/>
                <a:ea typeface="黑体" pitchFamily="49" charset="-122"/>
              </a:rPr>
              <a:t>按照推理的前提是简单判断还是复合判断，演绎推理又分为：</a:t>
            </a:r>
          </a:p>
          <a:p>
            <a:pPr>
              <a:spcBef>
                <a:spcPct val="50000"/>
              </a:spcBef>
              <a:buFontTx/>
              <a:buChar char="•"/>
            </a:pPr>
            <a:r>
              <a:rPr lang="zh-CN" altLang="en-US" sz="3200">
                <a:latin typeface="黑体" pitchFamily="49" charset="-122"/>
                <a:ea typeface="黑体" pitchFamily="49" charset="-122"/>
              </a:rPr>
              <a:t>简单判断的推理</a:t>
            </a:r>
            <a:r>
              <a:rPr lang="en-US" sz="3200">
                <a:latin typeface="Arial"/>
                <a:ea typeface="黑体" pitchFamily="49" charset="-122"/>
              </a:rPr>
              <a:t>——</a:t>
            </a:r>
            <a:r>
              <a:rPr lang="zh-CN" altLang="en-US" sz="3200">
                <a:latin typeface="黑体" pitchFamily="49" charset="-122"/>
                <a:ea typeface="黑体" pitchFamily="49" charset="-122"/>
              </a:rPr>
              <a:t>三段论等；</a:t>
            </a:r>
          </a:p>
          <a:p>
            <a:pPr>
              <a:spcBef>
                <a:spcPct val="50000"/>
              </a:spcBef>
              <a:buFontTx/>
              <a:buChar char="•"/>
            </a:pPr>
            <a:r>
              <a:rPr lang="zh-CN" altLang="en-US" sz="3200">
                <a:latin typeface="黑体" pitchFamily="49" charset="-122"/>
                <a:ea typeface="黑体" pitchFamily="49" charset="-122"/>
              </a:rPr>
              <a:t>复合判断的推理</a:t>
            </a:r>
            <a:r>
              <a:rPr lang="en-US" sz="3200">
                <a:latin typeface="Arial"/>
                <a:ea typeface="黑体" pitchFamily="49" charset="-122"/>
              </a:rPr>
              <a:t>——</a:t>
            </a:r>
            <a:r>
              <a:rPr lang="zh-CN" altLang="en-US" sz="3200">
                <a:latin typeface="黑体" pitchFamily="49" charset="-122"/>
                <a:ea typeface="黑体" pitchFamily="49" charset="-122"/>
              </a:rPr>
              <a:t>假言推理、选言推理和二难推理等。</a:t>
            </a:r>
          </a:p>
          <a:p>
            <a:pPr>
              <a:spcBef>
                <a:spcPct val="50000"/>
              </a:spcBef>
            </a:pPr>
            <a:r>
              <a:rPr lang="zh-CN" altLang="en-US" sz="3200">
                <a:latin typeface="黑体" pitchFamily="49" charset="-122"/>
                <a:ea typeface="黑体" pitchFamily="49" charset="-122"/>
              </a:rPr>
              <a:t>归纳推理的类型按照其发展的不同阶段又可分为古典和现代两种，其中，古典类型主要包括枚举归纳推理、消去归纳推理，同时也包括提出和检验假说的方法。</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r>
              <a:rPr lang="zh-CN" altLang="en-US"/>
              <a:t>演绎推理与归纳推理的根本区别</a:t>
            </a:r>
          </a:p>
        </p:txBody>
      </p:sp>
      <p:sp>
        <p:nvSpPr>
          <p:cNvPr id="34819" name="Rectangle 3"/>
          <p:cNvSpPr>
            <a:spLocks noGrp="1" noChangeArrowheads="1"/>
          </p:cNvSpPr>
          <p:nvPr>
            <p:ph type="body" idx="4294967295"/>
          </p:nvPr>
        </p:nvSpPr>
        <p:spPr>
          <a:xfrm>
            <a:off x="304800" y="1981200"/>
            <a:ext cx="8227640" cy="3886200"/>
          </a:xfrm>
        </p:spPr>
        <p:txBody>
          <a:bodyPr/>
          <a:lstStyle/>
          <a:p>
            <a:r>
              <a:rPr lang="zh-CN" altLang="en-US" b="1" dirty="0"/>
              <a:t>根据演绎推理，从真的前提必然地推出真的结论；而归纳推理从真的前提不能必然地推出真的结论。一般地说，演绎推理适合与将一般性的知识应用到特殊的场合；而归纳推理适合于由特殊的事例概括出一般性的知识。</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r>
              <a:rPr lang="en-US" b="1" dirty="0" smtClean="0"/>
              <a:t>2</a:t>
            </a:r>
            <a:r>
              <a:rPr lang="zh-CN" altLang="en-US" b="1" dirty="0" smtClean="0"/>
              <a:t>、</a:t>
            </a:r>
            <a:r>
              <a:rPr lang="zh-CN" b="1" dirty="0" smtClean="0"/>
              <a:t>推理</a:t>
            </a:r>
            <a:r>
              <a:rPr lang="zh-CN" b="1" dirty="0"/>
              <a:t>在信息分析中的应用</a:t>
            </a:r>
          </a:p>
        </p:txBody>
      </p:sp>
      <p:sp>
        <p:nvSpPr>
          <p:cNvPr id="35843" name="Rectangle 3"/>
          <p:cNvSpPr>
            <a:spLocks noGrp="1" noChangeArrowheads="1"/>
          </p:cNvSpPr>
          <p:nvPr>
            <p:ph type="body" idx="4294967295"/>
          </p:nvPr>
        </p:nvSpPr>
        <p:spPr>
          <a:xfrm>
            <a:off x="683568" y="1988840"/>
            <a:ext cx="7920880" cy="3886200"/>
          </a:xfrm>
        </p:spPr>
        <p:txBody>
          <a:bodyPr/>
          <a:lstStyle/>
          <a:p>
            <a:r>
              <a:rPr lang="zh-CN" sz="3600" dirty="0"/>
              <a:t>信息分析中常见的几种推理方法</a:t>
            </a:r>
          </a:p>
          <a:p>
            <a:pPr>
              <a:buFont typeface="Wingdings" pitchFamily="2" charset="2"/>
              <a:buNone/>
            </a:pPr>
            <a:r>
              <a:rPr lang="zh-CN" sz="3600" dirty="0"/>
              <a:t> （</a:t>
            </a:r>
            <a:r>
              <a:rPr lang="en-US" sz="3600" dirty="0"/>
              <a:t>1</a:t>
            </a:r>
            <a:r>
              <a:rPr lang="zh-CN" sz="3600" dirty="0"/>
              <a:t>）常规推理</a:t>
            </a:r>
          </a:p>
          <a:p>
            <a:pPr>
              <a:buFont typeface="Wingdings" pitchFamily="2" charset="2"/>
              <a:buNone/>
            </a:pPr>
            <a:r>
              <a:rPr lang="zh-CN" sz="3600" dirty="0"/>
              <a:t> </a:t>
            </a:r>
            <a:r>
              <a:rPr lang="en-US" altLang="zh-CN" sz="3600" dirty="0" smtClean="0"/>
              <a:t>  </a:t>
            </a:r>
            <a:r>
              <a:rPr lang="zh-CN" sz="3600" dirty="0" smtClean="0"/>
              <a:t>又</a:t>
            </a:r>
            <a:r>
              <a:rPr lang="zh-CN" sz="3600" dirty="0"/>
              <a:t>称直言推理，是借助于一个共同的概念把两个直言判断联系起来，从而推出一个新结论的演绎推理。</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971600" y="980728"/>
            <a:ext cx="7416800" cy="2041525"/>
          </a:xfrm>
          <a:prstGeom prst="rect">
            <a:avLst/>
          </a:prstGeom>
          <a:noFill/>
          <a:ln w="9525">
            <a:noFill/>
            <a:miter lim="800000"/>
            <a:headEnd/>
            <a:tailEnd/>
          </a:ln>
          <a:effectLst/>
        </p:spPr>
        <p:txBody>
          <a:bodyPr>
            <a:spAutoFit/>
          </a:bodyPr>
          <a:lstStyle/>
          <a:p>
            <a:pPr>
              <a:spcBef>
                <a:spcPct val="50000"/>
              </a:spcBef>
            </a:pPr>
            <a:r>
              <a:rPr lang="zh-CN" altLang="en-US" sz="3200" dirty="0">
                <a:ea typeface="黑体" pitchFamily="49" charset="-122"/>
              </a:rPr>
              <a:t>常规推理由大前提（一般原理或原则）、小前提（个别对象）和结论组成。常规推理的程式（结构）可以用如下的三段式表示：</a:t>
            </a:r>
            <a:endParaRPr lang="en-US" sz="3200" dirty="0">
              <a:ea typeface="黑体" pitchFamily="49" charset="-122"/>
            </a:endParaRPr>
          </a:p>
        </p:txBody>
      </p:sp>
      <p:sp>
        <p:nvSpPr>
          <p:cNvPr id="36867" name="Text Box 3"/>
          <p:cNvSpPr txBox="1">
            <a:spLocks noChangeArrowheads="1"/>
          </p:cNvSpPr>
          <p:nvPr/>
        </p:nvSpPr>
        <p:spPr bwMode="auto">
          <a:xfrm>
            <a:off x="971600" y="3356992"/>
            <a:ext cx="7056438" cy="2043112"/>
          </a:xfrm>
          <a:prstGeom prst="rect">
            <a:avLst/>
          </a:prstGeom>
          <a:noFill/>
          <a:ln w="9525">
            <a:noFill/>
            <a:miter lim="800000"/>
            <a:headEnd/>
            <a:tailEnd/>
          </a:ln>
          <a:effectLst/>
        </p:spPr>
        <p:txBody>
          <a:bodyPr>
            <a:spAutoFit/>
          </a:bodyPr>
          <a:lstStyle/>
          <a:p>
            <a:pPr>
              <a:spcBef>
                <a:spcPct val="50000"/>
              </a:spcBef>
            </a:pPr>
            <a:r>
              <a:rPr lang="zh-CN" altLang="en-US" sz="3200" dirty="0">
                <a:latin typeface="黑体" pitchFamily="49" charset="-122"/>
                <a:ea typeface="黑体" pitchFamily="49" charset="-122"/>
              </a:rPr>
              <a:t>大前提：所有</a:t>
            </a:r>
            <a:r>
              <a:rPr lang="en-US" sz="3200" dirty="0">
                <a:latin typeface="黑体" pitchFamily="49" charset="-122"/>
                <a:ea typeface="黑体" pitchFamily="49" charset="-122"/>
              </a:rPr>
              <a:t>M</a:t>
            </a:r>
            <a:r>
              <a:rPr lang="zh-CN" altLang="en-US" sz="3200" dirty="0">
                <a:latin typeface="黑体" pitchFamily="49" charset="-122"/>
                <a:ea typeface="黑体" pitchFamily="49" charset="-122"/>
              </a:rPr>
              <a:t>是</a:t>
            </a:r>
            <a:r>
              <a:rPr lang="en-US" sz="3200" dirty="0">
                <a:latin typeface="黑体" pitchFamily="49" charset="-122"/>
                <a:ea typeface="黑体" pitchFamily="49" charset="-122"/>
              </a:rPr>
              <a:t>P</a:t>
            </a:r>
            <a:r>
              <a:rPr lang="zh-CN" altLang="en-US" sz="3200" dirty="0">
                <a:latin typeface="黑体" pitchFamily="49" charset="-122"/>
                <a:ea typeface="黑体" pitchFamily="49" charset="-122"/>
              </a:rPr>
              <a:t>；</a:t>
            </a:r>
          </a:p>
          <a:p>
            <a:pPr>
              <a:spcBef>
                <a:spcPct val="50000"/>
              </a:spcBef>
            </a:pPr>
            <a:r>
              <a:rPr lang="zh-CN" altLang="en-US" sz="3200" dirty="0">
                <a:latin typeface="黑体" pitchFamily="49" charset="-122"/>
                <a:ea typeface="黑体" pitchFamily="49" charset="-122"/>
              </a:rPr>
              <a:t>小前提：所有</a:t>
            </a:r>
            <a:r>
              <a:rPr lang="en-US" sz="3200" dirty="0">
                <a:latin typeface="黑体" pitchFamily="49" charset="-122"/>
                <a:ea typeface="黑体" pitchFamily="49" charset="-122"/>
              </a:rPr>
              <a:t>S</a:t>
            </a:r>
            <a:r>
              <a:rPr lang="zh-CN" altLang="en-US" sz="3200" dirty="0">
                <a:latin typeface="黑体" pitchFamily="49" charset="-122"/>
                <a:ea typeface="黑体" pitchFamily="49" charset="-122"/>
              </a:rPr>
              <a:t>是</a:t>
            </a:r>
            <a:r>
              <a:rPr lang="en-US" sz="3200" dirty="0">
                <a:latin typeface="黑体" pitchFamily="49" charset="-122"/>
                <a:ea typeface="黑体" pitchFamily="49" charset="-122"/>
              </a:rPr>
              <a:t>M</a:t>
            </a:r>
            <a:r>
              <a:rPr lang="zh-CN" altLang="en-US" sz="3200" dirty="0">
                <a:latin typeface="黑体" pitchFamily="49" charset="-122"/>
                <a:ea typeface="黑体" pitchFamily="49" charset="-122"/>
              </a:rPr>
              <a:t>；</a:t>
            </a:r>
          </a:p>
          <a:p>
            <a:pPr>
              <a:spcBef>
                <a:spcPct val="50000"/>
              </a:spcBef>
            </a:pPr>
            <a:r>
              <a:rPr lang="zh-CN" altLang="en-US" sz="3200" dirty="0">
                <a:latin typeface="黑体" pitchFamily="49" charset="-122"/>
                <a:ea typeface="黑体" pitchFamily="49" charset="-122"/>
              </a:rPr>
              <a:t>结论：所有</a:t>
            </a:r>
            <a:r>
              <a:rPr lang="en-US" sz="3200" dirty="0">
                <a:latin typeface="黑体" pitchFamily="49" charset="-122"/>
                <a:ea typeface="黑体" pitchFamily="49" charset="-122"/>
              </a:rPr>
              <a:t>S</a:t>
            </a:r>
            <a:r>
              <a:rPr lang="zh-CN" altLang="en-US" sz="3200" dirty="0">
                <a:latin typeface="黑体" pitchFamily="49" charset="-122"/>
                <a:ea typeface="黑体" pitchFamily="49" charset="-122"/>
              </a:rPr>
              <a:t>是</a:t>
            </a:r>
            <a:r>
              <a:rPr lang="en-US" sz="3200" dirty="0">
                <a:latin typeface="黑体" pitchFamily="49" charset="-122"/>
                <a:ea typeface="黑体" pitchFamily="49" charset="-122"/>
              </a:rPr>
              <a:t>P</a:t>
            </a:r>
            <a:r>
              <a:rPr lang="zh-CN" altLang="en-US" sz="3200" dirty="0">
                <a:latin typeface="黑体" pitchFamily="49" charset="-122"/>
                <a:ea typeface="黑体" pitchFamily="49" charset="-122"/>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Rot="1" noChangeArrowheads="1"/>
          </p:cNvSpPr>
          <p:nvPr>
            <p:ph type="body" idx="1"/>
          </p:nvPr>
        </p:nvSpPr>
        <p:spPr>
          <a:xfrm>
            <a:off x="683568" y="836712"/>
            <a:ext cx="7920880" cy="5472608"/>
          </a:xfrm>
        </p:spPr>
        <p:txBody>
          <a:bodyPr/>
          <a:lstStyle/>
          <a:p>
            <a:pPr>
              <a:lnSpc>
                <a:spcPct val="90000"/>
              </a:lnSpc>
            </a:pPr>
            <a:r>
              <a:rPr lang="zh-CN" altLang="en-US" sz="2800" dirty="0"/>
              <a:t>问题：</a:t>
            </a:r>
          </a:p>
          <a:p>
            <a:pPr>
              <a:lnSpc>
                <a:spcPct val="90000"/>
              </a:lnSpc>
              <a:buFont typeface="Wingdings" pitchFamily="2" charset="2"/>
              <a:buNone/>
            </a:pPr>
            <a:r>
              <a:rPr lang="zh-CN" altLang="en-US" sz="2800" dirty="0"/>
              <a:t>人类社会发展的大量事实表明，控制人口增长，保持“适度”人口规模是实现社会可持续发展的重要条件。根据常规推理，实行计划生育和优生优育的政策有利于控制人口增长、保持“适度”人口规模，因而也有利于实现社会可持续发展。</a:t>
            </a:r>
          </a:p>
          <a:p>
            <a:pPr>
              <a:lnSpc>
                <a:spcPct val="90000"/>
              </a:lnSpc>
              <a:buFont typeface="Wingdings" pitchFamily="2" charset="2"/>
              <a:buNone/>
            </a:pPr>
            <a:r>
              <a:rPr lang="zh-CN" altLang="en-US" sz="2800" b="1" dirty="0"/>
              <a:t>大前提</a:t>
            </a:r>
            <a:r>
              <a:rPr lang="zh-CN" altLang="en-US" sz="2800" dirty="0"/>
              <a:t>：控制人口增长，保持“适度”人口规模是实现社会可持续发展；</a:t>
            </a:r>
          </a:p>
          <a:p>
            <a:pPr>
              <a:lnSpc>
                <a:spcPct val="90000"/>
              </a:lnSpc>
              <a:buFont typeface="Wingdings" pitchFamily="2" charset="2"/>
              <a:buNone/>
            </a:pPr>
            <a:r>
              <a:rPr lang="zh-CN" altLang="en-US" sz="2800" b="1" dirty="0"/>
              <a:t>小前提</a:t>
            </a:r>
            <a:r>
              <a:rPr lang="zh-CN" altLang="en-US" sz="2800" dirty="0"/>
              <a:t>：实行计划生育和优生优育的政策有利于控制人口增长、保持“适度”人口规模；</a:t>
            </a:r>
          </a:p>
          <a:p>
            <a:pPr>
              <a:lnSpc>
                <a:spcPct val="90000"/>
              </a:lnSpc>
              <a:buFont typeface="Wingdings" pitchFamily="2" charset="2"/>
              <a:buNone/>
            </a:pPr>
            <a:r>
              <a:rPr lang="zh-CN" altLang="en-US" sz="2800" b="1" dirty="0"/>
              <a:t>结论</a:t>
            </a:r>
            <a:r>
              <a:rPr lang="zh-CN" altLang="en-US" sz="2800" dirty="0"/>
              <a:t>：实行计划生育和优生优育的政策有利于实现社会可持续发展。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755">
                                            <p:txEl>
                                              <p:pRg st="2" end="2"/>
                                            </p:txEl>
                                          </p:spTgt>
                                        </p:tgtEl>
                                        <p:attrNameLst>
                                          <p:attrName>style.visibility</p:attrName>
                                        </p:attrNameLst>
                                      </p:cBhvr>
                                      <p:to>
                                        <p:strVal val="visible"/>
                                      </p:to>
                                    </p:set>
                                    <p:anim calcmode="lin" valueType="num">
                                      <p:cBhvr additive="base">
                                        <p:cTn id="7" dur="1000" fill="hold"/>
                                        <p:tgtEl>
                                          <p:spTgt spid="74755">
                                            <p:txEl>
                                              <p:pRg st="2" end="2"/>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747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4755">
                                            <p:txEl>
                                              <p:pRg st="3" end="3"/>
                                            </p:txEl>
                                          </p:spTgt>
                                        </p:tgtEl>
                                        <p:attrNameLst>
                                          <p:attrName>style.visibility</p:attrName>
                                        </p:attrNameLst>
                                      </p:cBhvr>
                                      <p:to>
                                        <p:strVal val="visible"/>
                                      </p:to>
                                    </p:set>
                                    <p:anim calcmode="lin" valueType="num">
                                      <p:cBhvr additive="base">
                                        <p:cTn id="13" dur="1000" fill="hold"/>
                                        <p:tgtEl>
                                          <p:spTgt spid="74755">
                                            <p:txEl>
                                              <p:pRg st="3" end="3"/>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747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4755">
                                            <p:txEl>
                                              <p:pRg st="4" end="4"/>
                                            </p:txEl>
                                          </p:spTgt>
                                        </p:tgtEl>
                                        <p:attrNameLst>
                                          <p:attrName>style.visibility</p:attrName>
                                        </p:attrNameLst>
                                      </p:cBhvr>
                                      <p:to>
                                        <p:strVal val="visible"/>
                                      </p:to>
                                    </p:set>
                                    <p:anim calcmode="lin" valueType="num">
                                      <p:cBhvr additive="base">
                                        <p:cTn id="19" dur="1000" fill="hold"/>
                                        <p:tgtEl>
                                          <p:spTgt spid="74755">
                                            <p:txEl>
                                              <p:pRg st="4" end="4"/>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747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755576" y="908720"/>
            <a:ext cx="7848798" cy="2092881"/>
          </a:xfrm>
          <a:prstGeom prst="rect">
            <a:avLst/>
          </a:prstGeom>
          <a:noFill/>
          <a:ln w="9525">
            <a:noFill/>
            <a:miter lim="800000"/>
            <a:headEnd/>
            <a:tailEnd/>
          </a:ln>
          <a:effectLst/>
        </p:spPr>
        <p:txBody>
          <a:bodyPr wrap="square">
            <a:spAutoFit/>
          </a:bodyPr>
          <a:lstStyle/>
          <a:p>
            <a:pPr>
              <a:spcBef>
                <a:spcPct val="50000"/>
              </a:spcBef>
            </a:pPr>
            <a:r>
              <a:rPr lang="zh-CN" altLang="en-US" sz="3200" dirty="0">
                <a:latin typeface="黑体" pitchFamily="49" charset="-122"/>
                <a:ea typeface="黑体" pitchFamily="49" charset="-122"/>
              </a:rPr>
              <a:t>（</a:t>
            </a:r>
            <a:r>
              <a:rPr lang="en-US" sz="3200" dirty="0">
                <a:latin typeface="黑体" pitchFamily="49" charset="-122"/>
                <a:ea typeface="黑体" pitchFamily="49" charset="-122"/>
              </a:rPr>
              <a:t>2</a:t>
            </a:r>
            <a:r>
              <a:rPr lang="zh-CN" altLang="en-US" sz="3200" dirty="0">
                <a:latin typeface="黑体" pitchFamily="49" charset="-122"/>
                <a:ea typeface="黑体" pitchFamily="49" charset="-122"/>
              </a:rPr>
              <a:t>）简单枚举归纳推理</a:t>
            </a:r>
          </a:p>
          <a:p>
            <a:pPr>
              <a:spcBef>
                <a:spcPct val="50000"/>
              </a:spcBef>
            </a:pPr>
            <a:r>
              <a:rPr lang="zh-CN" altLang="en-US" sz="2800" dirty="0">
                <a:latin typeface="黑体" pitchFamily="49" charset="-122"/>
                <a:ea typeface="黑体" pitchFamily="49" charset="-122"/>
              </a:rPr>
              <a:t>它是最常见的一种归纳推理的形式。它是一种从枚举一类事物的若干份子</a:t>
            </a:r>
            <a:r>
              <a:rPr lang="zh-CN" altLang="en-US" sz="2800" dirty="0">
                <a:ea typeface="黑体" pitchFamily="49" charset="-122"/>
              </a:rPr>
              <a:t>具有某种性质得出这类事物的所有分子都具有该性质的逻辑思维方法。</a:t>
            </a:r>
          </a:p>
        </p:txBody>
      </p:sp>
      <p:sp>
        <p:nvSpPr>
          <p:cNvPr id="37891" name="Text Box 3"/>
          <p:cNvSpPr txBox="1">
            <a:spLocks noChangeArrowheads="1"/>
          </p:cNvSpPr>
          <p:nvPr/>
        </p:nvSpPr>
        <p:spPr bwMode="auto">
          <a:xfrm>
            <a:off x="827584" y="3140968"/>
            <a:ext cx="7993062" cy="3293209"/>
          </a:xfrm>
          <a:prstGeom prst="rect">
            <a:avLst/>
          </a:prstGeom>
          <a:noFill/>
          <a:ln w="9525">
            <a:noFill/>
            <a:miter lim="800000"/>
            <a:headEnd/>
            <a:tailEnd/>
          </a:ln>
          <a:effectLst/>
        </p:spPr>
        <p:txBody>
          <a:bodyPr>
            <a:spAutoFit/>
          </a:bodyPr>
          <a:lstStyle/>
          <a:p>
            <a:r>
              <a:rPr lang="zh-CN" altLang="en-US" sz="2800" dirty="0">
                <a:ea typeface="黑体" pitchFamily="49" charset="-122"/>
              </a:rPr>
              <a:t>其基本的推理程式为</a:t>
            </a:r>
            <a:r>
              <a:rPr lang="zh-CN" altLang="en-US" sz="3200" dirty="0">
                <a:ea typeface="黑体" pitchFamily="49" charset="-122"/>
              </a:rPr>
              <a:t>：</a:t>
            </a:r>
            <a:r>
              <a:rPr lang="en-US" sz="2400" dirty="0"/>
              <a:t>S1</a:t>
            </a:r>
            <a:r>
              <a:rPr lang="zh-CN" altLang="en-US" sz="2400" dirty="0"/>
              <a:t>是（或不是）</a:t>
            </a:r>
            <a:r>
              <a:rPr lang="en-US" sz="2400" dirty="0"/>
              <a:t>P</a:t>
            </a:r>
            <a:r>
              <a:rPr lang="zh-CN" altLang="en-US" sz="2400" dirty="0"/>
              <a:t>；</a:t>
            </a:r>
          </a:p>
          <a:p>
            <a:r>
              <a:rPr lang="en-US" sz="2400" dirty="0"/>
              <a:t>S2</a:t>
            </a:r>
            <a:r>
              <a:rPr lang="zh-CN" altLang="en-US" sz="2400" dirty="0"/>
              <a:t>是（或不是）</a:t>
            </a:r>
            <a:r>
              <a:rPr lang="en-US" sz="2400" dirty="0"/>
              <a:t>P</a:t>
            </a:r>
            <a:r>
              <a:rPr lang="zh-CN" altLang="en-US" sz="2400" dirty="0"/>
              <a:t>；</a:t>
            </a:r>
          </a:p>
          <a:p>
            <a:r>
              <a:rPr lang="en-US" sz="2400" dirty="0"/>
              <a:t>S3</a:t>
            </a:r>
            <a:r>
              <a:rPr lang="zh-CN" altLang="en-US" sz="2400" dirty="0"/>
              <a:t>是（或不是）</a:t>
            </a:r>
            <a:r>
              <a:rPr lang="en-US" sz="2400" dirty="0"/>
              <a:t>P</a:t>
            </a:r>
            <a:r>
              <a:rPr lang="zh-CN" altLang="en-US" sz="2400" dirty="0"/>
              <a:t>；</a:t>
            </a:r>
          </a:p>
          <a:p>
            <a:r>
              <a:rPr lang="zh-CN" altLang="en-US" sz="2400" dirty="0"/>
              <a:t>    </a:t>
            </a:r>
            <a:r>
              <a:rPr lang="en-US" sz="2400" dirty="0"/>
              <a:t>…</a:t>
            </a:r>
          </a:p>
          <a:p>
            <a:r>
              <a:rPr lang="en-US" sz="2400" dirty="0" err="1"/>
              <a:t>Sn</a:t>
            </a:r>
            <a:r>
              <a:rPr lang="zh-CN" altLang="en-US" sz="2400" dirty="0"/>
              <a:t>是（或不是）</a:t>
            </a:r>
            <a:r>
              <a:rPr lang="en-US" sz="2400" dirty="0"/>
              <a:t>P</a:t>
            </a:r>
            <a:r>
              <a:rPr lang="zh-CN" altLang="en-US" sz="2400" dirty="0"/>
              <a:t>；（</a:t>
            </a:r>
            <a:r>
              <a:rPr lang="en-US" sz="2400" dirty="0"/>
              <a:t>S1</a:t>
            </a:r>
            <a:r>
              <a:rPr lang="zh-CN" altLang="en-US" sz="2400" dirty="0"/>
              <a:t>，</a:t>
            </a:r>
            <a:r>
              <a:rPr lang="en-US" sz="2400" dirty="0"/>
              <a:t>S2</a:t>
            </a:r>
            <a:r>
              <a:rPr lang="zh-CN" altLang="en-US" sz="2400" dirty="0"/>
              <a:t>，</a:t>
            </a:r>
            <a:r>
              <a:rPr lang="en-US" sz="2400" dirty="0"/>
              <a:t>S3</a:t>
            </a:r>
            <a:r>
              <a:rPr lang="zh-CN" altLang="en-US" sz="2400" dirty="0"/>
              <a:t>，</a:t>
            </a:r>
            <a:r>
              <a:rPr lang="en-US" sz="2400" dirty="0"/>
              <a:t>…</a:t>
            </a:r>
            <a:r>
              <a:rPr lang="en-US" sz="2400" dirty="0" err="1"/>
              <a:t>Sn</a:t>
            </a:r>
            <a:r>
              <a:rPr lang="zh-CN" altLang="en-US" sz="2400" dirty="0"/>
              <a:t>是</a:t>
            </a:r>
            <a:r>
              <a:rPr lang="en-US" sz="2400" dirty="0"/>
              <a:t>S</a:t>
            </a:r>
            <a:r>
              <a:rPr lang="zh-CN" altLang="en-US" sz="2400" dirty="0"/>
              <a:t>类中的部分对象，在枚举中没有遇到与之矛盾的情况）</a:t>
            </a:r>
          </a:p>
          <a:p>
            <a:r>
              <a:rPr lang="zh-CN" altLang="en-US" sz="2400" dirty="0"/>
              <a:t>所以，所有</a:t>
            </a:r>
            <a:r>
              <a:rPr lang="en-US" sz="2400" dirty="0"/>
              <a:t>S</a:t>
            </a:r>
            <a:r>
              <a:rPr lang="zh-CN" altLang="en-US" sz="2400" dirty="0"/>
              <a:t>都是（或不是）</a:t>
            </a:r>
            <a:r>
              <a:rPr lang="en-US" sz="2400" dirty="0"/>
              <a:t>P</a:t>
            </a:r>
          </a:p>
          <a:p>
            <a:endParaRPr lang="zh-CN" altLang="en-US" sz="3200" dirty="0">
              <a:ea typeface="黑体"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3"/>
          <p:cNvSpPr>
            <a:spLocks noGrp="1" noChangeArrowheads="1"/>
          </p:cNvSpPr>
          <p:nvPr>
            <p:ph type="subTitle" idx="4294967295"/>
          </p:nvPr>
        </p:nvSpPr>
        <p:spPr>
          <a:xfrm>
            <a:off x="1042988" y="1125538"/>
            <a:ext cx="7243762" cy="4824412"/>
          </a:xfrm>
        </p:spPr>
        <p:txBody>
          <a:bodyPr/>
          <a:lstStyle/>
          <a:p>
            <a:pPr marL="0" indent="0">
              <a:buFont typeface="Wingdings" pitchFamily="2" charset="2"/>
              <a:buNone/>
            </a:pPr>
            <a:r>
              <a:rPr lang="zh-CN" sz="5400" b="1" dirty="0"/>
              <a:t>注意点：</a:t>
            </a:r>
          </a:p>
          <a:p>
            <a:pPr marL="0" indent="0">
              <a:buFont typeface="Wingdings" pitchFamily="2" charset="2"/>
              <a:buNone/>
            </a:pPr>
            <a:endParaRPr lang="zh-CN" sz="3600" b="1" dirty="0"/>
          </a:p>
          <a:p>
            <a:pPr marL="0" indent="0">
              <a:buFont typeface="Wingdings" pitchFamily="2" charset="2"/>
              <a:buNone/>
            </a:pPr>
            <a:r>
              <a:rPr lang="zh-CN" sz="3600" b="1" dirty="0"/>
              <a:t>（</a:t>
            </a:r>
            <a:r>
              <a:rPr lang="en-US" sz="3600" b="1" dirty="0"/>
              <a:t>1</a:t>
            </a:r>
            <a:r>
              <a:rPr lang="zh-CN" sz="3600" b="1" dirty="0"/>
              <a:t>）要注意可比性</a:t>
            </a:r>
          </a:p>
          <a:p>
            <a:pPr marL="0" indent="0">
              <a:buFont typeface="Wingdings" pitchFamily="2" charset="2"/>
              <a:buNone/>
            </a:pPr>
            <a:r>
              <a:rPr lang="zh-CN" sz="3600" b="1" dirty="0"/>
              <a:t>（</a:t>
            </a:r>
            <a:r>
              <a:rPr lang="en-US" sz="3600" b="1" dirty="0"/>
              <a:t>2</a:t>
            </a:r>
            <a:r>
              <a:rPr lang="zh-CN" sz="3600" b="1" dirty="0"/>
              <a:t>）要注意比较方式的选择</a:t>
            </a:r>
          </a:p>
          <a:p>
            <a:pPr marL="0" indent="0">
              <a:buFont typeface="Wingdings" pitchFamily="2" charset="2"/>
              <a:buNone/>
            </a:pPr>
            <a:r>
              <a:rPr lang="zh-CN" sz="3600" b="1" dirty="0"/>
              <a:t>（</a:t>
            </a:r>
            <a:r>
              <a:rPr lang="en-US" sz="3600" b="1" dirty="0"/>
              <a:t>3</a:t>
            </a:r>
            <a:r>
              <a:rPr lang="zh-CN" sz="3600" b="1" dirty="0"/>
              <a:t>）要注意比较内容的深度</a:t>
            </a:r>
          </a:p>
          <a:p>
            <a:pPr marL="0" indent="0">
              <a:buFont typeface="Wingdings" pitchFamily="2" charset="2"/>
              <a:buNone/>
            </a:pPr>
            <a:r>
              <a:rPr lang="zh-CN" sz="3600" b="1" dirty="0"/>
              <a:t>（</a:t>
            </a:r>
            <a:r>
              <a:rPr lang="en-US" sz="3600" b="1" dirty="0"/>
              <a:t>4</a:t>
            </a:r>
            <a:r>
              <a:rPr lang="zh-CN" sz="3600" b="1" dirty="0"/>
              <a:t>）要注意数据和图表的运用</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Rot="1" noChangeArrowheads="1"/>
          </p:cNvSpPr>
          <p:nvPr>
            <p:ph type="body" idx="1"/>
          </p:nvPr>
        </p:nvSpPr>
        <p:spPr>
          <a:xfrm>
            <a:off x="755576" y="980728"/>
            <a:ext cx="7776864" cy="5328592"/>
          </a:xfrm>
        </p:spPr>
        <p:txBody>
          <a:bodyPr/>
          <a:lstStyle/>
          <a:p>
            <a:pPr>
              <a:lnSpc>
                <a:spcPct val="90000"/>
              </a:lnSpc>
            </a:pPr>
            <a:r>
              <a:rPr lang="zh-CN" altLang="en-US" dirty="0"/>
              <a:t>例如</a:t>
            </a:r>
          </a:p>
          <a:p>
            <a:pPr marL="0" indent="0">
              <a:lnSpc>
                <a:spcPct val="90000"/>
              </a:lnSpc>
              <a:buFont typeface="Wingdings" pitchFamily="2" charset="2"/>
              <a:buNone/>
            </a:pPr>
            <a:r>
              <a:rPr lang="zh-CN" altLang="en-US" dirty="0" smtClean="0"/>
              <a:t>       我国</a:t>
            </a:r>
            <a:r>
              <a:rPr lang="zh-CN" altLang="en-US" dirty="0"/>
              <a:t>耕地资源目前已处于相当紧张的供求状态；</a:t>
            </a:r>
          </a:p>
          <a:p>
            <a:pPr marL="0" indent="0">
              <a:lnSpc>
                <a:spcPct val="90000"/>
              </a:lnSpc>
              <a:buFont typeface="Wingdings" pitchFamily="2" charset="2"/>
              <a:buNone/>
            </a:pPr>
            <a:r>
              <a:rPr lang="zh-CN" altLang="en-US" dirty="0" smtClean="0"/>
              <a:t>       我国</a:t>
            </a:r>
            <a:r>
              <a:rPr lang="zh-CN" altLang="en-US" dirty="0"/>
              <a:t>森林资源目前已处于相当紧张的供求状态；</a:t>
            </a:r>
          </a:p>
          <a:p>
            <a:pPr marL="0" indent="0">
              <a:lnSpc>
                <a:spcPct val="90000"/>
              </a:lnSpc>
              <a:buFont typeface="Wingdings" pitchFamily="2" charset="2"/>
              <a:buNone/>
            </a:pPr>
            <a:r>
              <a:rPr lang="zh-CN" altLang="en-US" dirty="0" smtClean="0"/>
              <a:t>       我国</a:t>
            </a:r>
            <a:r>
              <a:rPr lang="zh-CN" altLang="en-US" dirty="0"/>
              <a:t>草地资源目前已处于相当紧张的供求状态；</a:t>
            </a:r>
          </a:p>
          <a:p>
            <a:pPr marL="0" indent="0">
              <a:lnSpc>
                <a:spcPct val="90000"/>
              </a:lnSpc>
              <a:buFont typeface="Wingdings" pitchFamily="2" charset="2"/>
              <a:buNone/>
            </a:pPr>
            <a:r>
              <a:rPr lang="zh-CN" altLang="en-US" dirty="0" smtClean="0"/>
              <a:t>       我国</a:t>
            </a:r>
            <a:r>
              <a:rPr lang="zh-CN" altLang="en-US" dirty="0"/>
              <a:t>水资源目前已处于相当紧张的供求状态；</a:t>
            </a:r>
          </a:p>
          <a:p>
            <a:pPr marL="0" indent="0">
              <a:lnSpc>
                <a:spcPct val="90000"/>
              </a:lnSpc>
              <a:buFont typeface="Wingdings" pitchFamily="2" charset="2"/>
              <a:buNone/>
            </a:pPr>
            <a:r>
              <a:rPr lang="zh-CN" altLang="en-US" dirty="0"/>
              <a:t>   </a:t>
            </a:r>
            <a:r>
              <a:rPr lang="zh-CN" altLang="en-US" dirty="0" smtClean="0"/>
              <a:t>    所以</a:t>
            </a:r>
            <a:r>
              <a:rPr lang="zh-CN" altLang="en-US" dirty="0"/>
              <a:t>，我国主要自然资源目前已处于相当紧张的供求状态。</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900113" y="981075"/>
            <a:ext cx="7127875" cy="3260725"/>
          </a:xfrm>
          <a:prstGeom prst="rect">
            <a:avLst/>
          </a:prstGeom>
          <a:noFill/>
          <a:ln w="9525">
            <a:noFill/>
            <a:miter lim="800000"/>
            <a:headEnd/>
            <a:tailEnd/>
          </a:ln>
          <a:effectLst/>
        </p:spPr>
        <p:txBody>
          <a:bodyPr>
            <a:spAutoFit/>
          </a:bodyPr>
          <a:lstStyle/>
          <a:p>
            <a:pPr>
              <a:spcBef>
                <a:spcPct val="50000"/>
              </a:spcBef>
            </a:pPr>
            <a:r>
              <a:rPr lang="zh-CN" altLang="en-US" sz="3200">
                <a:latin typeface="黑体" pitchFamily="49" charset="-122"/>
                <a:ea typeface="黑体" pitchFamily="49" charset="-122"/>
              </a:rPr>
              <a:t>（</a:t>
            </a:r>
            <a:r>
              <a:rPr lang="en-US" sz="3200">
                <a:latin typeface="黑体" pitchFamily="49" charset="-122"/>
                <a:ea typeface="黑体" pitchFamily="49" charset="-122"/>
              </a:rPr>
              <a:t>3</a:t>
            </a:r>
            <a:r>
              <a:rPr lang="zh-CN" altLang="en-US" sz="3200">
                <a:latin typeface="黑体" pitchFamily="49" charset="-122"/>
                <a:ea typeface="黑体" pitchFamily="49" charset="-122"/>
              </a:rPr>
              <a:t>）假言推理</a:t>
            </a:r>
          </a:p>
          <a:p>
            <a:pPr>
              <a:spcBef>
                <a:spcPct val="50000"/>
              </a:spcBef>
            </a:pPr>
            <a:r>
              <a:rPr lang="zh-CN" altLang="en-US" sz="3200">
                <a:latin typeface="黑体" pitchFamily="49" charset="-122"/>
                <a:ea typeface="黑体" pitchFamily="49" charset="-122"/>
              </a:rPr>
              <a:t>   它是从一个假言判断的结论出发，顺次推出其或逆向推出前件，进而通过肯定它的后件或是前件，来论证、检验原先假言判断结论的正确性的一种推理方法。</a:t>
            </a:r>
          </a:p>
        </p:txBody>
      </p:sp>
      <p:sp>
        <p:nvSpPr>
          <p:cNvPr id="38915" name="Text Box 3"/>
          <p:cNvSpPr txBox="1">
            <a:spLocks noChangeArrowheads="1"/>
          </p:cNvSpPr>
          <p:nvPr/>
        </p:nvSpPr>
        <p:spPr bwMode="auto">
          <a:xfrm>
            <a:off x="900113" y="4724400"/>
            <a:ext cx="7343775" cy="1066800"/>
          </a:xfrm>
          <a:prstGeom prst="rect">
            <a:avLst/>
          </a:prstGeom>
          <a:noFill/>
          <a:ln w="9525">
            <a:noFill/>
            <a:miter lim="800000"/>
            <a:headEnd/>
            <a:tailEnd/>
          </a:ln>
          <a:effectLst/>
        </p:spPr>
        <p:txBody>
          <a:bodyPr>
            <a:spAutoFit/>
          </a:bodyPr>
          <a:lstStyle/>
          <a:p>
            <a:pPr>
              <a:spcBef>
                <a:spcPct val="50000"/>
              </a:spcBef>
            </a:pPr>
            <a:r>
              <a:rPr lang="zh-CN" altLang="en-US" sz="3200">
                <a:ea typeface="黑体" pitchFamily="49" charset="-122"/>
              </a:rPr>
              <a:t>假言推理又可以分为充分条件假言推理、必要条件假言推理和假言连锁推理。</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827088" y="981075"/>
            <a:ext cx="7921625" cy="2774950"/>
          </a:xfrm>
          <a:prstGeom prst="rect">
            <a:avLst/>
          </a:prstGeom>
          <a:noFill/>
          <a:ln w="9525">
            <a:noFill/>
            <a:miter lim="800000"/>
            <a:headEnd/>
            <a:tailEnd/>
          </a:ln>
          <a:effectLst/>
        </p:spPr>
        <p:txBody>
          <a:bodyPr>
            <a:spAutoFit/>
          </a:bodyPr>
          <a:lstStyle/>
          <a:p>
            <a:pPr>
              <a:spcBef>
                <a:spcPct val="50000"/>
              </a:spcBef>
            </a:pPr>
            <a:r>
              <a:rPr lang="zh-CN" altLang="en-US" sz="3200">
                <a:latin typeface="黑体" pitchFamily="49" charset="-122"/>
                <a:ea typeface="黑体" pitchFamily="49" charset="-122"/>
              </a:rPr>
              <a:t>例如，充分条件假言推理的基本程式是：</a:t>
            </a:r>
          </a:p>
          <a:p>
            <a:pPr>
              <a:spcBef>
                <a:spcPct val="50000"/>
              </a:spcBef>
            </a:pPr>
            <a:r>
              <a:rPr lang="zh-CN" altLang="en-US" sz="3200">
                <a:latin typeface="黑体" pitchFamily="49" charset="-122"/>
                <a:ea typeface="黑体" pitchFamily="49" charset="-122"/>
              </a:rPr>
              <a:t>     如果</a:t>
            </a:r>
            <a:r>
              <a:rPr lang="en-US" sz="3200">
                <a:latin typeface="黑体" pitchFamily="49" charset="-122"/>
                <a:ea typeface="黑体" pitchFamily="49" charset="-122"/>
              </a:rPr>
              <a:t>P</a:t>
            </a:r>
            <a:r>
              <a:rPr lang="zh-CN" altLang="en-US" sz="3200">
                <a:latin typeface="黑体" pitchFamily="49" charset="-122"/>
                <a:ea typeface="黑体" pitchFamily="49" charset="-122"/>
              </a:rPr>
              <a:t>，那么</a:t>
            </a:r>
            <a:r>
              <a:rPr lang="en-US" sz="3200">
                <a:latin typeface="黑体" pitchFamily="49" charset="-122"/>
                <a:ea typeface="黑体" pitchFamily="49" charset="-122"/>
              </a:rPr>
              <a:t>Q</a:t>
            </a:r>
            <a:r>
              <a:rPr lang="zh-CN" altLang="en-US" sz="3200">
                <a:latin typeface="黑体" pitchFamily="49" charset="-122"/>
                <a:ea typeface="黑体" pitchFamily="49" charset="-122"/>
              </a:rPr>
              <a:t>；</a:t>
            </a:r>
          </a:p>
          <a:p>
            <a:pPr>
              <a:spcBef>
                <a:spcPct val="50000"/>
              </a:spcBef>
            </a:pPr>
            <a:r>
              <a:rPr lang="zh-CN" altLang="en-US" sz="3200">
                <a:latin typeface="黑体" pitchFamily="49" charset="-122"/>
                <a:ea typeface="黑体" pitchFamily="49" charset="-122"/>
              </a:rPr>
              <a:t>     （并非）</a:t>
            </a:r>
            <a:r>
              <a:rPr lang="en-US" sz="3200">
                <a:latin typeface="黑体" pitchFamily="49" charset="-122"/>
                <a:ea typeface="黑体" pitchFamily="49" charset="-122"/>
              </a:rPr>
              <a:t>P</a:t>
            </a:r>
            <a:r>
              <a:rPr lang="zh-CN" altLang="en-US" sz="3200">
                <a:latin typeface="黑体" pitchFamily="49" charset="-122"/>
                <a:ea typeface="黑体" pitchFamily="49" charset="-122"/>
              </a:rPr>
              <a:t>；</a:t>
            </a:r>
          </a:p>
          <a:p>
            <a:pPr>
              <a:spcBef>
                <a:spcPct val="50000"/>
              </a:spcBef>
            </a:pPr>
            <a:r>
              <a:rPr lang="zh-CN" altLang="en-US" sz="3200">
                <a:latin typeface="黑体" pitchFamily="49" charset="-122"/>
                <a:ea typeface="黑体" pitchFamily="49" charset="-122"/>
              </a:rPr>
              <a:t>   所以，（并非）	</a:t>
            </a:r>
            <a:r>
              <a:rPr lang="en-US" sz="3200">
                <a:latin typeface="黑体" pitchFamily="49" charset="-122"/>
                <a:ea typeface="黑体" pitchFamily="49" charset="-122"/>
              </a:rPr>
              <a:t>Q</a:t>
            </a:r>
            <a:r>
              <a:rPr lang="zh-CN" altLang="en-US" sz="3200">
                <a:latin typeface="黑体" pitchFamily="49" charset="-122"/>
                <a:ea typeface="黑体" pitchFamily="49" charset="-122"/>
              </a:rPr>
              <a:t>。</a:t>
            </a:r>
          </a:p>
        </p:txBody>
      </p:sp>
    </p:spTree>
  </p:cSld>
  <p:clrMapOvr>
    <a:masterClrMapping/>
  </p:clrMapOvr>
  <p:transition>
    <p:push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Rot="1" noChangeArrowheads="1"/>
          </p:cNvSpPr>
          <p:nvPr>
            <p:ph type="body" idx="1"/>
          </p:nvPr>
        </p:nvSpPr>
        <p:spPr>
          <a:xfrm>
            <a:off x="827584" y="1268760"/>
            <a:ext cx="7560840" cy="3886200"/>
          </a:xfrm>
        </p:spPr>
        <p:txBody>
          <a:bodyPr/>
          <a:lstStyle/>
          <a:p>
            <a:r>
              <a:rPr lang="zh-CN" altLang="en-US" dirty="0"/>
              <a:t>例如</a:t>
            </a:r>
          </a:p>
          <a:p>
            <a:pPr marL="0" indent="0">
              <a:buFont typeface="Wingdings" pitchFamily="2" charset="2"/>
              <a:buNone/>
            </a:pPr>
            <a:r>
              <a:rPr lang="zh-CN" altLang="en-US" dirty="0" smtClean="0"/>
              <a:t>      如果</a:t>
            </a:r>
            <a:r>
              <a:rPr lang="zh-CN" altLang="en-US" dirty="0"/>
              <a:t>电信业的高速发展会改变信息服务需求的模式；</a:t>
            </a:r>
          </a:p>
          <a:p>
            <a:pPr>
              <a:buFont typeface="Wingdings" pitchFamily="2" charset="2"/>
              <a:buNone/>
            </a:pPr>
            <a:r>
              <a:rPr lang="zh-CN" altLang="en-US" dirty="0" smtClean="0"/>
              <a:t>      我国</a:t>
            </a:r>
            <a:r>
              <a:rPr lang="zh-CN" altLang="en-US" dirty="0"/>
              <a:t>的电信业正在高速发展；</a:t>
            </a:r>
          </a:p>
          <a:p>
            <a:pPr marL="0" indent="0">
              <a:buFont typeface="Wingdings" pitchFamily="2" charset="2"/>
              <a:buNone/>
            </a:pPr>
            <a:r>
              <a:rPr lang="zh-CN" altLang="en-US" dirty="0"/>
              <a:t>所以，我国信息服务需求的模式将面临着变化。</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pPr algn="l"/>
            <a:r>
              <a:rPr lang="en-US" sz="5400" b="1" dirty="0"/>
              <a:t>4.3.3  </a:t>
            </a:r>
            <a:r>
              <a:rPr lang="zh-CN" sz="5400" b="1" dirty="0"/>
              <a:t>演绎与归纳的关系</a:t>
            </a:r>
          </a:p>
        </p:txBody>
      </p:sp>
      <p:sp>
        <p:nvSpPr>
          <p:cNvPr id="40963" name="Rectangle 3"/>
          <p:cNvSpPr>
            <a:spLocks noGrp="1" noChangeArrowheads="1"/>
          </p:cNvSpPr>
          <p:nvPr>
            <p:ph type="body" idx="4294967295"/>
          </p:nvPr>
        </p:nvSpPr>
        <p:spPr/>
        <p:txBody>
          <a:bodyPr/>
          <a:lstStyle/>
          <a:p>
            <a:r>
              <a:rPr lang="zh-CN" sz="4400" dirty="0"/>
              <a:t>演绎与归纳的辩证关系：</a:t>
            </a:r>
          </a:p>
          <a:p>
            <a:pPr>
              <a:buFont typeface="Wingdings" pitchFamily="2" charset="2"/>
              <a:buNone/>
            </a:pPr>
            <a:r>
              <a:rPr lang="zh-CN" sz="4400" dirty="0"/>
              <a:t>  （</a:t>
            </a:r>
            <a:r>
              <a:rPr lang="en-US" sz="4400" dirty="0"/>
              <a:t>1</a:t>
            </a:r>
            <a:r>
              <a:rPr lang="zh-CN" sz="4400" dirty="0"/>
              <a:t>）演绎与归纳相互联系。</a:t>
            </a:r>
          </a:p>
          <a:p>
            <a:pPr>
              <a:buFont typeface="Wingdings" pitchFamily="2" charset="2"/>
              <a:buNone/>
            </a:pPr>
            <a:r>
              <a:rPr lang="zh-CN" sz="4400" dirty="0"/>
              <a:t>  （</a:t>
            </a:r>
            <a:r>
              <a:rPr lang="en-US" sz="4400" dirty="0"/>
              <a:t>2</a:t>
            </a:r>
            <a:r>
              <a:rPr lang="zh-CN" sz="4400" dirty="0"/>
              <a:t>）归纳与演绎相互渗透。</a:t>
            </a:r>
          </a:p>
          <a:p>
            <a:pPr>
              <a:buFont typeface="Wingdings" pitchFamily="2" charset="2"/>
              <a:buNone/>
            </a:pPr>
            <a:r>
              <a:rPr lang="zh-CN" sz="4400" dirty="0"/>
              <a:t>  （</a:t>
            </a:r>
            <a:r>
              <a:rPr lang="en-US" sz="4400" dirty="0"/>
              <a:t>3</a:t>
            </a:r>
            <a:r>
              <a:rPr lang="zh-CN" sz="4400" dirty="0"/>
              <a:t>）演绎与归纳相互转化。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40962"/>
                                        </p:tgtEl>
                                        <p:attrNameLst>
                                          <p:attrName>style.visibility</p:attrName>
                                        </p:attrNameLst>
                                      </p:cBhvr>
                                      <p:to>
                                        <p:strVal val="visible"/>
                                      </p:to>
                                    </p:set>
                                    <p:animEffect transition="in" filter="fade">
                                      <p:cBhvr>
                                        <p:cTn id="7" dur="1000">
                                          <p:stCondLst>
                                            <p:cond delay="0"/>
                                          </p:stCondLst>
                                        </p:cTn>
                                        <p:tgtEl>
                                          <p:spTgt spid="409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40963">
                                            <p:txEl>
                                              <p:pRg st="0" end="0"/>
                                            </p:txEl>
                                          </p:spTgt>
                                        </p:tgtEl>
                                        <p:attrNameLst>
                                          <p:attrName>style.visibility</p:attrName>
                                        </p:attrNameLst>
                                      </p:cBhvr>
                                      <p:to>
                                        <p:strVal val="visible"/>
                                      </p:to>
                                    </p:set>
                                    <p:animEffect transition="in" filter="fade">
                                      <p:cBhvr>
                                        <p:cTn id="12" dur="500">
                                          <p:stCondLst>
                                            <p:cond delay="0"/>
                                          </p:stCondLst>
                                        </p:cTn>
                                        <p:tgtEl>
                                          <p:spTgt spid="409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40963">
                                            <p:txEl>
                                              <p:pRg st="1" end="1"/>
                                            </p:txEl>
                                          </p:spTgt>
                                        </p:tgtEl>
                                        <p:attrNameLst>
                                          <p:attrName>style.visibility</p:attrName>
                                        </p:attrNameLst>
                                      </p:cBhvr>
                                      <p:to>
                                        <p:strVal val="visible"/>
                                      </p:to>
                                    </p:set>
                                    <p:animEffect transition="in" filter="fade">
                                      <p:cBhvr>
                                        <p:cTn id="17" dur="500">
                                          <p:stCondLst>
                                            <p:cond delay="0"/>
                                          </p:stCondLst>
                                        </p:cTn>
                                        <p:tgtEl>
                                          <p:spTgt spid="4096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40963">
                                            <p:txEl>
                                              <p:pRg st="2" end="2"/>
                                            </p:txEl>
                                          </p:spTgt>
                                        </p:tgtEl>
                                        <p:attrNameLst>
                                          <p:attrName>style.visibility</p:attrName>
                                        </p:attrNameLst>
                                      </p:cBhvr>
                                      <p:to>
                                        <p:strVal val="visible"/>
                                      </p:to>
                                    </p:set>
                                    <p:animEffect transition="in" filter="fade">
                                      <p:cBhvr>
                                        <p:cTn id="22" dur="500">
                                          <p:stCondLst>
                                            <p:cond delay="0"/>
                                          </p:stCondLst>
                                        </p:cTn>
                                        <p:tgtEl>
                                          <p:spTgt spid="4096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lt">
                                    <p:tmPct val="10000"/>
                                  </p:iterate>
                                  <p:childTnLst>
                                    <p:set>
                                      <p:cBhvr>
                                        <p:cTn id="26" dur="1" fill="hold">
                                          <p:stCondLst>
                                            <p:cond delay="0"/>
                                          </p:stCondLst>
                                        </p:cTn>
                                        <p:tgtEl>
                                          <p:spTgt spid="40963">
                                            <p:txEl>
                                              <p:pRg st="3" end="3"/>
                                            </p:txEl>
                                          </p:spTgt>
                                        </p:tgtEl>
                                        <p:attrNameLst>
                                          <p:attrName>style.visibility</p:attrName>
                                        </p:attrNameLst>
                                      </p:cBhvr>
                                      <p:to>
                                        <p:strVal val="visible"/>
                                      </p:to>
                                    </p:set>
                                    <p:animEffect transition="in" filter="fade">
                                      <p:cBhvr>
                                        <p:cTn id="27" dur="500">
                                          <p:stCondLst>
                                            <p:cond delay="0"/>
                                          </p:stCondLst>
                                        </p:cTn>
                                        <p:tgtEl>
                                          <p:spTgt spid="40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utoUpdateAnimBg="0"/>
      <p:bldP spid="40963"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827088" y="1268413"/>
            <a:ext cx="7704137" cy="1433512"/>
          </a:xfrm>
          <a:prstGeom prst="rect">
            <a:avLst/>
          </a:prstGeom>
          <a:noFill/>
          <a:ln w="9525">
            <a:noFill/>
            <a:miter lim="800000"/>
            <a:headEnd/>
            <a:tailEnd/>
          </a:ln>
          <a:effectLst/>
        </p:spPr>
        <p:txBody>
          <a:bodyPr>
            <a:spAutoFit/>
          </a:bodyPr>
          <a:lstStyle/>
          <a:p>
            <a:pPr algn="ctr">
              <a:spcBef>
                <a:spcPct val="50000"/>
              </a:spcBef>
            </a:pPr>
            <a:r>
              <a:rPr lang="zh-CN" altLang="en-US" sz="8800" b="1" i="1">
                <a:ea typeface="黑体" pitchFamily="49" charset="-122"/>
              </a:rPr>
              <a:t>谢谢！</a:t>
            </a:r>
          </a:p>
        </p:txBody>
      </p:sp>
      <p:pic>
        <p:nvPicPr>
          <p:cNvPr id="41987" name="Picture 3" descr="2"/>
          <p:cNvPicPr>
            <a:picLocks noChangeAspect="1" noChangeArrowheads="1"/>
          </p:cNvPicPr>
          <p:nvPr/>
        </p:nvPicPr>
        <p:blipFill>
          <a:blip r:embed="rId2" cstate="print"/>
          <a:srcRect/>
          <a:stretch>
            <a:fillRect/>
          </a:stretch>
        </p:blipFill>
        <p:spPr bwMode="auto">
          <a:xfrm>
            <a:off x="4067175" y="4508500"/>
            <a:ext cx="762000" cy="762000"/>
          </a:xfrm>
          <a:prstGeom prst="rect">
            <a:avLst/>
          </a:prstGeom>
          <a:noFill/>
          <a:ln w="9525">
            <a:noFill/>
            <a:miter lim="800000"/>
            <a:headEnd/>
            <a:tailEnd/>
          </a:ln>
        </p:spPr>
      </p:pic>
      <p:pic>
        <p:nvPicPr>
          <p:cNvPr id="41988" name="Picture 4" descr="2"/>
          <p:cNvPicPr>
            <a:picLocks noChangeAspect="1" noChangeArrowheads="1"/>
          </p:cNvPicPr>
          <p:nvPr/>
        </p:nvPicPr>
        <p:blipFill>
          <a:blip r:embed="rId2" cstate="print"/>
          <a:srcRect/>
          <a:stretch>
            <a:fillRect/>
          </a:stretch>
        </p:blipFill>
        <p:spPr bwMode="auto">
          <a:xfrm>
            <a:off x="4859338" y="3716338"/>
            <a:ext cx="762000" cy="762000"/>
          </a:xfrm>
          <a:prstGeom prst="rect">
            <a:avLst/>
          </a:prstGeom>
          <a:noFill/>
          <a:ln w="9525">
            <a:noFill/>
            <a:miter lim="800000"/>
            <a:headEnd/>
            <a:tailEnd/>
          </a:ln>
        </p:spPr>
      </p:pic>
      <p:pic>
        <p:nvPicPr>
          <p:cNvPr id="41989" name="Picture 5" descr="2"/>
          <p:cNvPicPr>
            <a:picLocks noChangeAspect="1" noChangeArrowheads="1"/>
          </p:cNvPicPr>
          <p:nvPr/>
        </p:nvPicPr>
        <p:blipFill>
          <a:blip r:embed="rId2" cstate="print"/>
          <a:srcRect/>
          <a:stretch>
            <a:fillRect/>
          </a:stretch>
        </p:blipFill>
        <p:spPr bwMode="auto">
          <a:xfrm>
            <a:off x="3276600" y="3789363"/>
            <a:ext cx="762000" cy="762000"/>
          </a:xfrm>
          <a:prstGeom prst="rect">
            <a:avLst/>
          </a:prstGeom>
          <a:noFill/>
          <a:ln w="9525">
            <a:noFill/>
            <a:miter lim="800000"/>
            <a:headEnd/>
            <a:tailEnd/>
          </a:ln>
        </p:spPr>
      </p:pic>
      <p:pic>
        <p:nvPicPr>
          <p:cNvPr id="41990" name="Picture 6" descr="2"/>
          <p:cNvPicPr>
            <a:picLocks noChangeAspect="1" noChangeArrowheads="1"/>
          </p:cNvPicPr>
          <p:nvPr/>
        </p:nvPicPr>
        <p:blipFill>
          <a:blip r:embed="rId2" cstate="print"/>
          <a:srcRect/>
          <a:stretch>
            <a:fillRect/>
          </a:stretch>
        </p:blipFill>
        <p:spPr bwMode="auto">
          <a:xfrm>
            <a:off x="2484438" y="3068638"/>
            <a:ext cx="762000" cy="762000"/>
          </a:xfrm>
          <a:prstGeom prst="rect">
            <a:avLst/>
          </a:prstGeom>
          <a:noFill/>
          <a:ln w="9525">
            <a:noFill/>
            <a:miter lim="800000"/>
            <a:headEnd/>
            <a:tailEnd/>
          </a:ln>
        </p:spPr>
      </p:pic>
      <p:pic>
        <p:nvPicPr>
          <p:cNvPr id="41991" name="Picture 7" descr="2"/>
          <p:cNvPicPr>
            <a:picLocks noChangeAspect="1" noChangeArrowheads="1"/>
          </p:cNvPicPr>
          <p:nvPr/>
        </p:nvPicPr>
        <p:blipFill>
          <a:blip r:embed="rId2" cstate="print"/>
          <a:srcRect/>
          <a:stretch>
            <a:fillRect/>
          </a:stretch>
        </p:blipFill>
        <p:spPr bwMode="auto">
          <a:xfrm>
            <a:off x="5651500" y="2997200"/>
            <a:ext cx="762000" cy="762000"/>
          </a:xfrm>
          <a:prstGeom prst="rect">
            <a:avLst/>
          </a:prstGeom>
          <a:noFill/>
          <a:ln w="9525">
            <a:noFill/>
            <a:miter lim="800000"/>
            <a:headEnd/>
            <a:tailEnd/>
          </a:ln>
        </p:spPr>
      </p:pic>
      <p:pic>
        <p:nvPicPr>
          <p:cNvPr id="41992" name="Picture 8" descr="2"/>
          <p:cNvPicPr>
            <a:picLocks noChangeAspect="1" noChangeArrowheads="1"/>
          </p:cNvPicPr>
          <p:nvPr/>
        </p:nvPicPr>
        <p:blipFill>
          <a:blip r:embed="rId2" cstate="print"/>
          <a:srcRect/>
          <a:stretch>
            <a:fillRect/>
          </a:stretch>
        </p:blipFill>
        <p:spPr bwMode="auto">
          <a:xfrm>
            <a:off x="1692275" y="2276475"/>
            <a:ext cx="762000" cy="762000"/>
          </a:xfrm>
          <a:prstGeom prst="rect">
            <a:avLst/>
          </a:prstGeom>
          <a:noFill/>
          <a:ln w="9525">
            <a:noFill/>
            <a:miter lim="800000"/>
            <a:headEnd/>
            <a:tailEnd/>
          </a:ln>
        </p:spPr>
      </p:pic>
      <p:pic>
        <p:nvPicPr>
          <p:cNvPr id="41993" name="Picture 9" descr="2"/>
          <p:cNvPicPr>
            <a:picLocks noChangeAspect="1" noChangeArrowheads="1"/>
          </p:cNvPicPr>
          <p:nvPr/>
        </p:nvPicPr>
        <p:blipFill>
          <a:blip r:embed="rId2" cstate="print"/>
          <a:srcRect/>
          <a:stretch>
            <a:fillRect/>
          </a:stretch>
        </p:blipFill>
        <p:spPr bwMode="auto">
          <a:xfrm>
            <a:off x="6443663" y="2205038"/>
            <a:ext cx="762000" cy="762000"/>
          </a:xfrm>
          <a:prstGeom prst="rect">
            <a:avLst/>
          </a:prstGeom>
          <a:noFill/>
          <a:ln w="9525">
            <a:noFill/>
            <a:miter lim="800000"/>
            <a:headEnd/>
            <a:tailEnd/>
          </a:ln>
        </p:spPr>
      </p:pic>
      <p:pic>
        <p:nvPicPr>
          <p:cNvPr id="41994" name="Picture 10" descr="2"/>
          <p:cNvPicPr>
            <a:picLocks noChangeAspect="1" noChangeArrowheads="1"/>
          </p:cNvPicPr>
          <p:nvPr/>
        </p:nvPicPr>
        <p:blipFill>
          <a:blip r:embed="rId2" cstate="print"/>
          <a:srcRect/>
          <a:stretch>
            <a:fillRect/>
          </a:stretch>
        </p:blipFill>
        <p:spPr bwMode="auto">
          <a:xfrm>
            <a:off x="900113" y="1484313"/>
            <a:ext cx="762000" cy="762000"/>
          </a:xfrm>
          <a:prstGeom prst="rect">
            <a:avLst/>
          </a:prstGeom>
          <a:noFill/>
          <a:ln w="9525">
            <a:noFill/>
            <a:miter lim="800000"/>
            <a:headEnd/>
            <a:tailEnd/>
          </a:ln>
        </p:spPr>
      </p:pic>
      <p:pic>
        <p:nvPicPr>
          <p:cNvPr id="41995" name="Picture 11" descr="2"/>
          <p:cNvPicPr>
            <a:picLocks noChangeAspect="1" noChangeArrowheads="1"/>
          </p:cNvPicPr>
          <p:nvPr/>
        </p:nvPicPr>
        <p:blipFill>
          <a:blip r:embed="rId2" cstate="print"/>
          <a:srcRect/>
          <a:stretch>
            <a:fillRect/>
          </a:stretch>
        </p:blipFill>
        <p:spPr bwMode="auto">
          <a:xfrm>
            <a:off x="7235825" y="1412875"/>
            <a:ext cx="762000" cy="7620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ctrTitle" idx="4294967295"/>
          </p:nvPr>
        </p:nvSpPr>
        <p:spPr>
          <a:xfrm>
            <a:off x="285750" y="1428750"/>
            <a:ext cx="7772400" cy="1470025"/>
          </a:xfrm>
        </p:spPr>
        <p:txBody>
          <a:bodyPr/>
          <a:lstStyle/>
          <a:p>
            <a:pPr algn="l"/>
            <a:r>
              <a:rPr lang="zh-CN" altLang="en-US" b="1">
                <a:solidFill>
                  <a:srgbClr val="0D0D0D"/>
                </a:solidFill>
              </a:rPr>
              <a:t>比较法的应用</a:t>
            </a:r>
          </a:p>
        </p:txBody>
      </p:sp>
      <p:sp>
        <p:nvSpPr>
          <p:cNvPr id="8195" name="Rectangle 3"/>
          <p:cNvSpPr>
            <a:spLocks noGrp="1" noChangeArrowheads="1"/>
          </p:cNvSpPr>
          <p:nvPr>
            <p:ph type="subTitle" idx="4294967295"/>
          </p:nvPr>
        </p:nvSpPr>
        <p:spPr>
          <a:xfrm>
            <a:off x="285750" y="3286125"/>
            <a:ext cx="7489825" cy="2592388"/>
          </a:xfrm>
        </p:spPr>
        <p:txBody>
          <a:bodyPr/>
          <a:lstStyle/>
          <a:p>
            <a:pPr marL="0" indent="0">
              <a:buFont typeface="Wingdings" pitchFamily="2" charset="2"/>
              <a:buNone/>
            </a:pPr>
            <a:r>
              <a:rPr lang="en-US" sz="3600" b="1"/>
              <a:t>1</a:t>
            </a:r>
            <a:r>
              <a:rPr lang="zh-CN" sz="3600" b="1"/>
              <a:t>、揭示事物的水平和差距</a:t>
            </a:r>
          </a:p>
          <a:p>
            <a:pPr marL="0" indent="0">
              <a:buFont typeface="Wingdings" pitchFamily="2" charset="2"/>
              <a:buNone/>
            </a:pPr>
            <a:endParaRPr lang="zh-CN" sz="36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323528" y="1124744"/>
            <a:ext cx="8540750" cy="1143000"/>
          </a:xfrm>
        </p:spPr>
        <p:txBody>
          <a:bodyPr/>
          <a:lstStyle/>
          <a:p>
            <a:pPr algn="l"/>
            <a:r>
              <a:rPr lang="zh-CN" altLang="en-US" b="1" dirty="0"/>
              <a:t>揭示事物的水平和差距</a:t>
            </a:r>
          </a:p>
        </p:txBody>
      </p:sp>
      <p:sp>
        <p:nvSpPr>
          <p:cNvPr id="9219" name="Rectangle 3"/>
          <p:cNvSpPr>
            <a:spLocks noGrp="1" noChangeArrowheads="1"/>
          </p:cNvSpPr>
          <p:nvPr>
            <p:ph type="body" sz="half" idx="4294967295"/>
          </p:nvPr>
        </p:nvSpPr>
        <p:spPr>
          <a:xfrm>
            <a:off x="323528" y="1700808"/>
            <a:ext cx="8280920" cy="3886200"/>
          </a:xfrm>
        </p:spPr>
        <p:txBody>
          <a:bodyPr/>
          <a:lstStyle/>
          <a:p>
            <a:pPr>
              <a:buFont typeface="Wingdings" pitchFamily="2" charset="2"/>
              <a:buNone/>
            </a:pPr>
            <a:endParaRPr lang="en-US" sz="3600" dirty="0"/>
          </a:p>
          <a:p>
            <a:pPr>
              <a:buFont typeface="Wingdings" pitchFamily="2" charset="2"/>
              <a:buNone/>
            </a:pPr>
            <a:r>
              <a:rPr lang="en-US" sz="3600" dirty="0"/>
              <a:t>    </a:t>
            </a:r>
            <a:r>
              <a:rPr lang="en-US" sz="3600" dirty="0" smtClean="0"/>
              <a:t>       </a:t>
            </a:r>
            <a:r>
              <a:rPr lang="zh-CN" sz="3600" b="1" dirty="0" smtClean="0"/>
              <a:t>通过</a:t>
            </a:r>
            <a:r>
              <a:rPr lang="zh-CN" sz="3600" b="1" dirty="0"/>
              <a:t>比较，可以发现事物间本质上的异  同，揭示国家、地区、行业等当前的水平和差距，以便于对比发展水平，明确发展方向。</a:t>
            </a:r>
            <a:endParaRPr lang="zh-CN" sz="3600" b="1" dirty="0">
              <a:solidFill>
                <a:srgbClr val="0033CC"/>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5"/>
          <p:cNvSpPr>
            <a:spLocks noGrp="1" noChangeArrowheads="1"/>
          </p:cNvSpPr>
          <p:nvPr>
            <p:ph type="title" idx="4294967295"/>
          </p:nvPr>
        </p:nvSpPr>
        <p:spPr>
          <a:xfrm>
            <a:off x="468313" y="549275"/>
            <a:ext cx="8280400" cy="863600"/>
          </a:xfrm>
        </p:spPr>
        <p:txBody>
          <a:bodyPr/>
          <a:lstStyle/>
          <a:p>
            <a:r>
              <a:rPr lang="zh-CN" sz="3200" b="1">
                <a:solidFill>
                  <a:srgbClr val="0033CC"/>
                </a:solidFill>
              </a:rPr>
              <a:t>举例：下图为</a:t>
            </a:r>
            <a:r>
              <a:rPr lang="en-US" sz="3200" b="1">
                <a:solidFill>
                  <a:srgbClr val="0033CC"/>
                </a:solidFill>
              </a:rPr>
              <a:t>CN</a:t>
            </a:r>
            <a:r>
              <a:rPr lang="zh-CN" sz="3200" b="1">
                <a:solidFill>
                  <a:srgbClr val="0033CC"/>
                </a:solidFill>
              </a:rPr>
              <a:t>下注册域名的地域分布图。</a:t>
            </a:r>
            <a:r>
              <a:rPr lang="zh-CN" sz="4000" b="1">
                <a:solidFill>
                  <a:srgbClr val="0033CC"/>
                </a:solidFill>
              </a:rPr>
              <a:t/>
            </a:r>
            <a:br>
              <a:rPr lang="zh-CN" sz="4000" b="1">
                <a:solidFill>
                  <a:srgbClr val="0033CC"/>
                </a:solidFill>
              </a:rPr>
            </a:br>
            <a:endParaRPr lang="zh-CN" sz="4000" b="1">
              <a:solidFill>
                <a:srgbClr val="0033CC"/>
              </a:solidFill>
            </a:endParaRPr>
          </a:p>
        </p:txBody>
      </p:sp>
      <p:graphicFrame>
        <p:nvGraphicFramePr>
          <p:cNvPr id="10243" name="Object 4"/>
          <p:cNvGraphicFramePr>
            <a:graphicFrameLocks noGrp="1" noChangeAspect="1"/>
          </p:cNvGraphicFramePr>
          <p:nvPr>
            <p:ph idx="4294967295"/>
          </p:nvPr>
        </p:nvGraphicFramePr>
        <p:xfrm>
          <a:off x="468313" y="981075"/>
          <a:ext cx="6096000" cy="4283075"/>
        </p:xfrm>
        <a:graphic>
          <a:graphicData uri="http://schemas.openxmlformats.org/presentationml/2006/ole">
            <mc:AlternateContent xmlns:mc="http://schemas.openxmlformats.org/markup-compatibility/2006">
              <mc:Choice xmlns:v="urn:schemas-microsoft-com:vml" Requires="v">
                <p:oleObj spid="_x0000_s10254" r:id="rId3" imgW="5099400" imgH="3402720" progId="MSGraph.Chart.8">
                  <p:embed/>
                </p:oleObj>
              </mc:Choice>
              <mc:Fallback>
                <p:oleObj r:id="rId3" imgW="5099400" imgH="3402720" progId="MSGraph.Char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981075"/>
                        <a:ext cx="6096000" cy="428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4" name="Text Box 7"/>
          <p:cNvSpPr txBox="1">
            <a:spLocks noChangeArrowheads="1"/>
          </p:cNvSpPr>
          <p:nvPr/>
        </p:nvSpPr>
        <p:spPr bwMode="auto">
          <a:xfrm>
            <a:off x="900113" y="5099050"/>
            <a:ext cx="7956550" cy="1190625"/>
          </a:xfrm>
          <a:prstGeom prst="rect">
            <a:avLst/>
          </a:prstGeom>
          <a:noFill/>
          <a:ln w="9525">
            <a:noFill/>
            <a:miter lim="800000"/>
            <a:headEnd/>
            <a:tailEnd/>
          </a:ln>
        </p:spPr>
        <p:txBody>
          <a:bodyPr wrap="none">
            <a:spAutoFit/>
          </a:bodyPr>
          <a:lstStyle/>
          <a:p>
            <a:r>
              <a:rPr lang="zh-CN" altLang="en-US" b="1"/>
              <a:t>华北、华东、华南的</a:t>
            </a:r>
            <a:r>
              <a:rPr lang="en-US" b="1"/>
              <a:t>CN</a:t>
            </a:r>
            <a:r>
              <a:rPr lang="zh-CN" altLang="en-US" b="1"/>
              <a:t>下注册域名的比例之和为</a:t>
            </a:r>
            <a:r>
              <a:rPr lang="en-US" b="1"/>
              <a:t>76.4%</a:t>
            </a:r>
            <a:r>
              <a:rPr lang="zh-CN" altLang="en-US" b="1"/>
              <a:t>；</a:t>
            </a:r>
          </a:p>
          <a:p>
            <a:r>
              <a:rPr lang="zh-CN" altLang="en-US" b="1"/>
              <a:t>而东北、西南、西北的</a:t>
            </a:r>
            <a:r>
              <a:rPr lang="en-US" b="1"/>
              <a:t>CN</a:t>
            </a:r>
            <a:r>
              <a:rPr lang="zh-CN" altLang="en-US" b="1"/>
              <a:t>下注册域名比例总和才</a:t>
            </a:r>
            <a:r>
              <a:rPr lang="en-US" b="1"/>
              <a:t>11%</a:t>
            </a:r>
            <a:r>
              <a:rPr lang="zh-CN" altLang="en-US" b="1"/>
              <a:t>左右，所占</a:t>
            </a:r>
          </a:p>
          <a:p>
            <a:r>
              <a:rPr lang="zh-CN" altLang="en-US" b="1"/>
              <a:t>的比例仍非常小。这在一定程度上放映了我国地区之间的信息化水平的差距。</a:t>
            </a: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r>
              <a:rPr lang="zh-CN" altLang="en-US" b="1"/>
              <a:t>认识事物发展的过程和规律</a:t>
            </a:r>
          </a:p>
        </p:txBody>
      </p:sp>
      <p:sp>
        <p:nvSpPr>
          <p:cNvPr id="11267" name="Rectangle 3"/>
          <p:cNvSpPr>
            <a:spLocks noGrp="1" noChangeArrowheads="1"/>
          </p:cNvSpPr>
          <p:nvPr>
            <p:ph type="body" idx="4294967295"/>
          </p:nvPr>
        </p:nvSpPr>
        <p:spPr/>
        <p:txBody>
          <a:bodyPr/>
          <a:lstStyle/>
          <a:p>
            <a:r>
              <a:rPr lang="zh-CN" sz="2400" b="1"/>
              <a:t>例如：自</a:t>
            </a:r>
            <a:r>
              <a:rPr lang="en-US" sz="2400" b="1"/>
              <a:t>1997</a:t>
            </a:r>
            <a:r>
              <a:rPr lang="zh-CN" sz="2400" b="1"/>
              <a:t>年</a:t>
            </a:r>
            <a:r>
              <a:rPr lang="en-US" sz="2400" b="1"/>
              <a:t>10</a:t>
            </a:r>
            <a:r>
              <a:rPr lang="zh-CN" sz="2400" b="1"/>
              <a:t>月起至</a:t>
            </a:r>
            <a:r>
              <a:rPr lang="en-US" sz="2400" b="1"/>
              <a:t>2003</a:t>
            </a:r>
            <a:r>
              <a:rPr lang="zh-CN" sz="2400" b="1"/>
              <a:t>年</a:t>
            </a:r>
            <a:r>
              <a:rPr lang="en-US" sz="2400" b="1"/>
              <a:t>7</a:t>
            </a:r>
            <a:r>
              <a:rPr lang="zh-CN" sz="2400" b="1"/>
              <a:t>月止，我国共举行了</a:t>
            </a:r>
            <a:r>
              <a:rPr lang="en-US" sz="2400" b="1"/>
              <a:t>12</a:t>
            </a:r>
            <a:r>
              <a:rPr lang="zh-CN" sz="2400" b="1"/>
              <a:t>次互联网发展状况调查。其中上网计算机总数历年的变化情况如下图所示。</a:t>
            </a:r>
          </a:p>
          <a:p>
            <a:r>
              <a:rPr lang="zh-CN" sz="2400" b="1"/>
              <a:t>通过比较可见我国上网计算机总数呈现出比较快的增长态势。截止到</a:t>
            </a:r>
            <a:r>
              <a:rPr lang="en-US" sz="2400" b="1"/>
              <a:t>2003</a:t>
            </a:r>
            <a:r>
              <a:rPr lang="zh-CN" sz="2400" b="1"/>
              <a:t>年</a:t>
            </a:r>
            <a:r>
              <a:rPr lang="en-US" sz="2400" b="1"/>
              <a:t>6</a:t>
            </a:r>
            <a:r>
              <a:rPr lang="zh-CN" sz="2400" b="1"/>
              <a:t>月</a:t>
            </a:r>
            <a:r>
              <a:rPr lang="en-US" sz="2400" b="1"/>
              <a:t>30</a:t>
            </a:r>
          </a:p>
          <a:p>
            <a:pPr>
              <a:buFont typeface="Wingdings" pitchFamily="2" charset="2"/>
              <a:buNone/>
            </a:pPr>
            <a:r>
              <a:rPr lang="en-US" sz="2400" b="1"/>
              <a:t>   </a:t>
            </a:r>
            <a:r>
              <a:rPr lang="zh-CN" sz="2400" b="1"/>
              <a:t>号，我国的上网计算机总数已达</a:t>
            </a:r>
            <a:r>
              <a:rPr lang="en-US" sz="2400" b="1"/>
              <a:t>2572</a:t>
            </a:r>
            <a:r>
              <a:rPr lang="zh-CN" sz="2400" b="1"/>
              <a:t>万台，是</a:t>
            </a:r>
            <a:r>
              <a:rPr lang="en-US" sz="2400" b="1"/>
              <a:t>1997</a:t>
            </a:r>
            <a:r>
              <a:rPr lang="zh-CN" sz="2400" b="1"/>
              <a:t>年</a:t>
            </a:r>
            <a:r>
              <a:rPr lang="en-US" sz="2400" b="1"/>
              <a:t>10</a:t>
            </a:r>
            <a:r>
              <a:rPr lang="zh-CN" sz="2400" b="1"/>
              <a:t>第一次调查结果的</a:t>
            </a:r>
            <a:r>
              <a:rPr lang="en-US" sz="2400" b="1"/>
              <a:t>86</a:t>
            </a:r>
            <a:r>
              <a:rPr lang="zh-CN" sz="2400" b="1"/>
              <a:t>倍。</a:t>
            </a:r>
          </a:p>
        </p:txBody>
      </p:sp>
    </p:spTree>
  </p:cSld>
  <p:clrMapOvr>
    <a:masterClrMapping/>
  </p:clrMapOvr>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CDESIGNK</Template>
  <TotalTime>1823</TotalTime>
  <Pages>0</Pages>
  <Words>2914</Words>
  <Characters>0</Characters>
  <Application>Microsoft Office PowerPoint</Application>
  <DocSecurity>0</DocSecurity>
  <PresentationFormat>全屏显示(4:3)</PresentationFormat>
  <Lines>0</Lines>
  <Paragraphs>206</Paragraphs>
  <Slides>55</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65" baseType="lpstr">
      <vt:lpstr>黑体</vt:lpstr>
      <vt:lpstr>华文行楷</vt:lpstr>
      <vt:lpstr>楷体_GB2312</vt:lpstr>
      <vt:lpstr>隶书</vt:lpstr>
      <vt:lpstr>宋体</vt:lpstr>
      <vt:lpstr>Arial</vt:lpstr>
      <vt:lpstr>Times New Roman</vt:lpstr>
      <vt:lpstr>Wingdings</vt:lpstr>
      <vt:lpstr>古瓶荷花</vt:lpstr>
      <vt:lpstr>Microsoft Graph 图表</vt:lpstr>
      <vt:lpstr>Lecture 2 逻辑思维</vt:lpstr>
      <vt:lpstr>PowerPoint 演示文稿</vt:lpstr>
      <vt:lpstr>主要方法</vt:lpstr>
      <vt:lpstr>   一、比较和分类</vt:lpstr>
      <vt:lpstr>PowerPoint 演示文稿</vt:lpstr>
      <vt:lpstr>比较法的应用</vt:lpstr>
      <vt:lpstr>揭示事物的水平和差距</vt:lpstr>
      <vt:lpstr>举例：下图为CN下注册域名的地域分布图。 </vt:lpstr>
      <vt:lpstr>认识事物发展的过程和规律</vt:lpstr>
      <vt:lpstr>2、认识事物发展的过程和规律 </vt:lpstr>
      <vt:lpstr>评价事物的优劣和真伪</vt:lpstr>
      <vt:lpstr>表：三种能源运输方案比较</vt:lpstr>
      <vt:lpstr>PowerPoint 演示文稿</vt:lpstr>
      <vt:lpstr>PowerPoint 演示文稿</vt:lpstr>
      <vt:lpstr>PowerPoint 演示文稿</vt:lpstr>
      <vt:lpstr>     分类</vt:lpstr>
      <vt:lpstr>二、分析和综合</vt:lpstr>
      <vt:lpstr>PowerPoint 演示文稿</vt:lpstr>
      <vt:lpstr>2.1   分析</vt:lpstr>
      <vt:lpstr>PowerPoint 演示文稿</vt:lpstr>
      <vt:lpstr>PowerPoint 演示文稿</vt:lpstr>
      <vt:lpstr>（1）因果分析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综合</vt:lpstr>
      <vt:lpstr>PowerPoint 演示文稿</vt:lpstr>
      <vt:lpstr>PowerPoint 演示文稿</vt:lpstr>
      <vt:lpstr>PowerPoint 演示文稿</vt:lpstr>
      <vt:lpstr>2.3 分析和综合的关系</vt:lpstr>
      <vt:lpstr>三、归纳与统计</vt:lpstr>
      <vt:lpstr>四、推理</vt:lpstr>
      <vt:lpstr>PowerPoint 演示文稿</vt:lpstr>
      <vt:lpstr>PowerPoint 演示文稿</vt:lpstr>
      <vt:lpstr>PowerPoint 演示文稿</vt:lpstr>
      <vt:lpstr>推理的分类</vt:lpstr>
      <vt:lpstr>PowerPoint 演示文稿</vt:lpstr>
      <vt:lpstr>演绎推理与归纳推理的根本区别</vt:lpstr>
      <vt:lpstr>2、推理在信息分析中的应用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4.3.3  演绎与归纳的关系</vt:lpstr>
      <vt:lpstr>PowerPoint 演示文稿</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4、逻辑思维方法</dc:title>
  <dc:creator>贵贵</dc:creator>
  <cp:lastModifiedBy>lancome</cp:lastModifiedBy>
  <cp:revision>134</cp:revision>
  <cp:lastPrinted>1899-12-30T00:00:00Z</cp:lastPrinted>
  <dcterms:created xsi:type="dcterms:W3CDTF">2010-10-13T14:25:22Z</dcterms:created>
  <dcterms:modified xsi:type="dcterms:W3CDTF">2018-09-25T04:09:11Z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