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F1463-CCE2-4DCC-B674-8EB0FA5A05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61B0CD-BE1A-442F-9855-F1D37B8C4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98DD-2A6E-42A0-A7A2-579E517E1081}"/>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A06C5215-01DC-4B63-A4A9-BC55B91D4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B8D6E-CBB0-493D-9D8D-A50851B3D2A4}"/>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3485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95165-E97A-42D4-9627-095DE37D54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0C5690-4C1C-4B56-9475-EE7A060667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A1C97A-1A5A-42E3-9069-E3FCDDD9B521}"/>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C919DE03-B589-443F-AD3B-69F80E233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3CDB41-0487-4CC5-831A-6D51E9350C28}"/>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87121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69E98D-577E-451C-9BE3-1E8E609489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4BED31-2279-4735-B3A4-A364CFAEC07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8B962E-40AE-4758-8CD1-5CF8BBF5D401}"/>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CCD8D7AF-22A9-4C66-8FC3-2FE7B69B5E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2D72DC-5312-48A4-A467-35384D2D87F9}"/>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305938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0F68D-ED01-4467-962C-63932E09EC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C28B79-5D9E-47F6-B472-9615711F3F3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233424-45B7-4532-90C3-A25E0E0C854D}"/>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0C2CC13F-B3E0-4A06-850C-61F7823C44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4976F1-83B1-41B0-9E31-65E5B415346D}"/>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16863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57632-C36D-4E2E-9D36-910D77FA73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56C898-5160-470A-B4F9-81BA49FBCF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E139128-4E3A-4990-AA0B-11FBE1256382}"/>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3FD15926-2AAC-45CD-BB77-D56DB5C4EF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FF5837-5665-449F-864F-60303B6E4764}"/>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189618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2B383-DE10-418B-8F69-CDDCC99658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191785-5482-4696-AEFE-B6935D3D085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BBA6AF-F558-472A-9B08-2E53E211FA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C72F93-D3AC-4F4B-AE7F-689EF8A4FFB2}"/>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3B040B1D-00D9-49BD-A6F6-8EE22C81FF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2B7E2E-7887-41A0-948C-DE034A93B0EF}"/>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33198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35A9A-9DFA-4753-9A36-E5E41B7A2D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C243CE-857E-4531-A892-3BE3963EFE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3316B8-E609-4ED2-B1AC-A0D3C75E1B1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B66F05B-7881-447B-93C8-EFB759DF7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055FB07-AD70-4032-B428-40AFF4439D9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1D0AE16-44D5-4724-9200-F082D6360D66}"/>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8" name="页脚占位符 7">
            <a:extLst>
              <a:ext uri="{FF2B5EF4-FFF2-40B4-BE49-F238E27FC236}">
                <a16:creationId xmlns:a16="http://schemas.microsoft.com/office/drawing/2014/main" id="{B2C34038-4EF2-4652-A3CB-816BB586E0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BC424F-E1E8-4F12-B653-DF0EC6F6E328}"/>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95640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C1793-9533-4A9C-AF97-B6280FE813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239FA4-047A-44FB-9B69-7C8834B0F31A}"/>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4" name="页脚占位符 3">
            <a:extLst>
              <a:ext uri="{FF2B5EF4-FFF2-40B4-BE49-F238E27FC236}">
                <a16:creationId xmlns:a16="http://schemas.microsoft.com/office/drawing/2014/main" id="{5B1A7021-7B73-488A-AB60-F3C3E335CD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CE60913-279A-4012-8BBD-4665295425DD}"/>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108980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28ADAD-21D9-4827-B8A1-9D000A02F87C}"/>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3" name="页脚占位符 2">
            <a:extLst>
              <a:ext uri="{FF2B5EF4-FFF2-40B4-BE49-F238E27FC236}">
                <a16:creationId xmlns:a16="http://schemas.microsoft.com/office/drawing/2014/main" id="{8999CD96-86D9-4519-B36D-ECC2E78961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02047D-7B58-4307-8308-280199B7A321}"/>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206236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36002-E5D6-45A8-8F85-F579E55238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192741-4425-4200-9A74-B25C71469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48F572-EEEE-4E0C-A41F-1C61461E8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AC3D7B0-DD0E-474A-9225-C1D1E9A6F128}"/>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8E5A0620-7134-4A75-8458-CCA249115F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68D097-8D81-45D1-86FD-51CBA6E7B999}"/>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175374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65C82-A613-443E-9CA3-C7FB6B20DF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0DAED5-B22B-4C16-A417-70B8E2D95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E8697F-B1DB-45D1-8488-4EF1C9C1C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8C86497-B87D-44D9-9377-FC8A364896A5}"/>
              </a:ext>
            </a:extLst>
          </p:cNvPr>
          <p:cNvSpPr>
            <a:spLocks noGrp="1"/>
          </p:cNvSpPr>
          <p:nvPr>
            <p:ph type="dt" sz="half" idx="10"/>
          </p:nvPr>
        </p:nvSpPr>
        <p:spPr/>
        <p:txBody>
          <a:bodyPr/>
          <a:lstStyle/>
          <a:p>
            <a:fld id="{094758DB-8EEC-48A2-8006-8D687F652C77}"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1E7E860D-5E3B-4F5A-9CE4-7AA48A3092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5FAEFF-5EA9-4154-9EC3-BCE24BECE34C}"/>
              </a:ext>
            </a:extLst>
          </p:cNvPr>
          <p:cNvSpPr>
            <a:spLocks noGrp="1"/>
          </p:cNvSpPr>
          <p:nvPr>
            <p:ph type="sldNum" sz="quarter" idx="12"/>
          </p:nvPr>
        </p:nvSpPr>
        <p:spPr/>
        <p:txBody>
          <a:body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345661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58E426-A3AF-4752-94F8-ABF038D0C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649CDC-CFDC-4B1B-B447-1BD659008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F11692-2F25-4CB4-B8DC-529DDD7E2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758DB-8EEC-48A2-8006-8D687F652C7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41D5366A-C168-4BB6-B261-241415F06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123A84-2A40-41D9-91E6-B87347720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98DAF-ADB6-4E35-8F94-03F9E7A85304}" type="slidenum">
              <a:rPr lang="zh-CN" altLang="en-US" smtClean="0"/>
              <a:t>‹#›</a:t>
            </a:fld>
            <a:endParaRPr lang="zh-CN" altLang="en-US"/>
          </a:p>
        </p:txBody>
      </p:sp>
    </p:spTree>
    <p:extLst>
      <p:ext uri="{BB962C8B-B14F-4D97-AF65-F5344CB8AC3E}">
        <p14:creationId xmlns:p14="http://schemas.microsoft.com/office/powerpoint/2010/main" val="73995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3583EC-11F8-43E7-BCAE-F4B86A1A856C}"/>
              </a:ext>
            </a:extLst>
          </p:cNvPr>
          <p:cNvSpPr txBox="1"/>
          <p:nvPr/>
        </p:nvSpPr>
        <p:spPr>
          <a:xfrm>
            <a:off x="580768" y="593124"/>
            <a:ext cx="10911016" cy="6740307"/>
          </a:xfrm>
          <a:prstGeom prst="rect">
            <a:avLst/>
          </a:prstGeom>
          <a:noFill/>
        </p:spPr>
        <p:txBody>
          <a:bodyPr wrap="square" rtlCol="0">
            <a:spAutoFit/>
          </a:bodyPr>
          <a:lstStyle/>
          <a:p>
            <a:r>
              <a:rPr lang="zh-CN" altLang="en-US" dirty="0"/>
              <a:t>第一页，</a:t>
            </a:r>
            <a:r>
              <a:rPr lang="en-US" altLang="zh-CN" dirty="0"/>
              <a:t>              </a:t>
            </a:r>
            <a:r>
              <a:rPr lang="zh-CN" altLang="en-US" dirty="0"/>
              <a:t>社会主义市场经济体制，基本特征。</a:t>
            </a:r>
            <a:endParaRPr lang="en-US" altLang="zh-CN" dirty="0"/>
          </a:p>
          <a:p>
            <a:r>
              <a:rPr lang="zh-CN" altLang="en-US" dirty="0"/>
              <a:t>                             中国共产党领导的多党合作和政治协商制度的特点是什么。</a:t>
            </a:r>
            <a:endParaRPr lang="en-US" altLang="zh-CN" dirty="0"/>
          </a:p>
          <a:p>
            <a:r>
              <a:rPr lang="zh-CN" altLang="en-US" dirty="0"/>
              <a:t>第五页。</a:t>
            </a:r>
            <a:r>
              <a:rPr lang="en-US" altLang="zh-CN" dirty="0"/>
              <a:t>              </a:t>
            </a:r>
            <a:r>
              <a:rPr lang="zh-CN" altLang="en-US" dirty="0"/>
              <a:t>中国特色社会主义的科学内涵。</a:t>
            </a:r>
            <a:endParaRPr lang="en-US" altLang="zh-CN" dirty="0"/>
          </a:p>
          <a:p>
            <a:r>
              <a:rPr lang="zh-CN" altLang="en-US" dirty="0"/>
              <a:t>第七页。全面深化改革的目标和任务。</a:t>
            </a:r>
            <a:endParaRPr lang="en-US" altLang="zh-CN" dirty="0"/>
          </a:p>
          <a:p>
            <a:r>
              <a:rPr lang="zh-CN" altLang="en-US" dirty="0"/>
              <a:t>第八页。一带一路建设，对提升中国开放型经济水平的意义。</a:t>
            </a:r>
            <a:endParaRPr lang="en-US" altLang="zh-CN" dirty="0"/>
          </a:p>
          <a:p>
            <a:r>
              <a:rPr lang="zh-CN" altLang="en-US" dirty="0"/>
              <a:t>第九页。从我国政治和经济方面分析中国为什么不能搞三权分立的模式？</a:t>
            </a:r>
            <a:endParaRPr lang="en-US" altLang="zh-CN" dirty="0"/>
          </a:p>
          <a:p>
            <a:r>
              <a:rPr lang="zh-CN" altLang="en-US" dirty="0"/>
              <a:t>第十页。如何提高国家文化软实力？</a:t>
            </a:r>
            <a:endParaRPr lang="en-US" altLang="zh-CN" dirty="0"/>
          </a:p>
          <a:p>
            <a:r>
              <a:rPr lang="zh-CN" altLang="en-US" dirty="0"/>
              <a:t>第</a:t>
            </a:r>
            <a:r>
              <a:rPr lang="en-US" altLang="zh-CN" dirty="0"/>
              <a:t>11</a:t>
            </a:r>
            <a:r>
              <a:rPr lang="zh-CN" altLang="en-US" dirty="0"/>
              <a:t>页。党的领导与依法治国的关系。</a:t>
            </a:r>
            <a:endParaRPr lang="en-US" altLang="zh-CN" dirty="0"/>
          </a:p>
          <a:p>
            <a:r>
              <a:rPr lang="en-US" altLang="zh-CN" dirty="0"/>
              <a:t>12</a:t>
            </a:r>
            <a:r>
              <a:rPr lang="zh-CN" altLang="en-US" dirty="0"/>
              <a:t>页。保障和改善民生的主要内容有哪些？</a:t>
            </a:r>
            <a:endParaRPr lang="en-US" altLang="zh-CN" dirty="0"/>
          </a:p>
          <a:p>
            <a:r>
              <a:rPr lang="zh-CN" altLang="en-US" dirty="0"/>
              <a:t>经济建设与生态文明建设的关系。</a:t>
            </a:r>
            <a:endParaRPr lang="en-US" altLang="zh-CN" dirty="0"/>
          </a:p>
          <a:p>
            <a:r>
              <a:rPr lang="en-US" altLang="zh-CN" dirty="0"/>
              <a:t>15</a:t>
            </a:r>
            <a:r>
              <a:rPr lang="zh-CN" altLang="en-US" dirty="0"/>
              <a:t>页。当代中国发展面临的阶段性特征。</a:t>
            </a:r>
            <a:endParaRPr lang="en-US" altLang="zh-CN" dirty="0"/>
          </a:p>
          <a:p>
            <a:r>
              <a:rPr lang="zh-CN" altLang="en-US" dirty="0"/>
              <a:t>我国实施创新驱动发展战略的重要意义和基本内容。</a:t>
            </a:r>
            <a:endParaRPr lang="en-US" altLang="zh-CN" dirty="0"/>
          </a:p>
          <a:p>
            <a:r>
              <a:rPr lang="en-US" altLang="zh-CN" dirty="0"/>
              <a:t>16</a:t>
            </a:r>
            <a:r>
              <a:rPr lang="zh-CN" altLang="en-US" dirty="0"/>
              <a:t>页。十八届三中全会提出全面深化改革的重要意义。</a:t>
            </a:r>
            <a:endParaRPr lang="en-US" altLang="zh-CN" dirty="0"/>
          </a:p>
          <a:p>
            <a:r>
              <a:rPr lang="zh-CN" altLang="en-US" dirty="0"/>
              <a:t>中国特色社会主义政治发展道路。</a:t>
            </a:r>
            <a:endParaRPr lang="en-US" altLang="zh-CN" dirty="0"/>
          </a:p>
          <a:p>
            <a:r>
              <a:rPr lang="en-US" altLang="zh-CN" dirty="0"/>
              <a:t>17</a:t>
            </a:r>
            <a:r>
              <a:rPr lang="zh-CN" altLang="en-US" dirty="0"/>
              <a:t>页。中国特色社会主义是历史的结论。人民的选择。</a:t>
            </a:r>
            <a:endParaRPr lang="en-US" altLang="zh-CN" dirty="0"/>
          </a:p>
          <a:p>
            <a:r>
              <a:rPr lang="zh-CN" altLang="en-US" dirty="0"/>
              <a:t>第</a:t>
            </a:r>
            <a:r>
              <a:rPr lang="en-US" altLang="zh-CN" dirty="0"/>
              <a:t>19</a:t>
            </a:r>
            <a:r>
              <a:rPr lang="zh-CN" altLang="en-US" dirty="0"/>
              <a:t>页。如何坚守社会主义核心价值体系？和核心价值观。</a:t>
            </a:r>
            <a:endParaRPr lang="en-US" altLang="zh-CN" dirty="0"/>
          </a:p>
          <a:p>
            <a:r>
              <a:rPr lang="zh-CN" altLang="en-US" dirty="0"/>
              <a:t>加快转变经济发展方式，是实现中国经济全面协调可持续发展的根本出路。</a:t>
            </a:r>
            <a:endParaRPr lang="en-US" altLang="zh-CN" dirty="0"/>
          </a:p>
          <a:p>
            <a:r>
              <a:rPr lang="zh-CN" altLang="en-US" dirty="0"/>
              <a:t>为什么说城乡一体化发展是解决三农问题的根本途径？</a:t>
            </a:r>
            <a:endParaRPr lang="en-US" altLang="zh-CN" dirty="0"/>
          </a:p>
          <a:p>
            <a:r>
              <a:rPr lang="zh-CN" altLang="en-US" dirty="0"/>
              <a:t>第</a:t>
            </a:r>
            <a:r>
              <a:rPr lang="en-US" altLang="zh-CN" dirty="0"/>
              <a:t>20</a:t>
            </a:r>
            <a:r>
              <a:rPr lang="zh-CN" altLang="en-US" dirty="0"/>
              <a:t>页。阐述马克思主义关于社会发展的基本理论。</a:t>
            </a:r>
            <a:endParaRPr lang="en-US" altLang="zh-CN" dirty="0"/>
          </a:p>
          <a:p>
            <a:r>
              <a:rPr lang="zh-CN" altLang="en-US" dirty="0"/>
              <a:t>第</a:t>
            </a:r>
            <a:r>
              <a:rPr lang="en-US" altLang="zh-CN" dirty="0"/>
              <a:t>21</a:t>
            </a:r>
            <a:r>
              <a:rPr lang="zh-CN" altLang="en-US" dirty="0"/>
              <a:t>页。中国特色社会主义在哪些方面主要创新了科学社会主义，并说明这些创新在什么意义上具有社会主义性质？</a:t>
            </a:r>
            <a:endParaRPr lang="en-US" altLang="zh-CN" dirty="0"/>
          </a:p>
          <a:p>
            <a:r>
              <a:rPr lang="zh-CN" altLang="en-US" dirty="0"/>
              <a:t>第</a:t>
            </a:r>
            <a:r>
              <a:rPr lang="en-US" altLang="zh-CN" dirty="0"/>
              <a:t>22</a:t>
            </a:r>
            <a:r>
              <a:rPr lang="zh-CN" altLang="en-US" dirty="0"/>
              <a:t>页。国际金融危机对我国经济产生了什么影响？</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50287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6D802B1-599A-46EF-B92D-9205B5AC6045}"/>
              </a:ext>
            </a:extLst>
          </p:cNvPr>
          <p:cNvSpPr txBox="1"/>
          <p:nvPr/>
        </p:nvSpPr>
        <p:spPr>
          <a:xfrm>
            <a:off x="308919" y="210065"/>
            <a:ext cx="11652422" cy="6740307"/>
          </a:xfrm>
          <a:prstGeom prst="rect">
            <a:avLst/>
          </a:prstGeom>
          <a:noFill/>
        </p:spPr>
        <p:txBody>
          <a:bodyPr wrap="square" rtlCol="0">
            <a:spAutoFit/>
          </a:bodyPr>
          <a:lstStyle/>
          <a:p>
            <a:r>
              <a:rPr lang="zh-CN" altLang="en-US" dirty="0"/>
              <a:t>第</a:t>
            </a:r>
            <a:r>
              <a:rPr lang="en-US" altLang="zh-CN" dirty="0"/>
              <a:t>23</a:t>
            </a:r>
            <a:r>
              <a:rPr lang="zh-CN" altLang="en-US" dirty="0"/>
              <a:t>页。应对国际金融危机，我国应着力解决什么问题？</a:t>
            </a:r>
            <a:endParaRPr lang="en-US" altLang="zh-CN" dirty="0"/>
          </a:p>
          <a:p>
            <a:r>
              <a:rPr lang="zh-CN" altLang="en-US" dirty="0"/>
              <a:t>简述中国特色社会主义民主政治建设的主要成就。</a:t>
            </a:r>
            <a:endParaRPr lang="en-US" altLang="zh-CN" dirty="0"/>
          </a:p>
          <a:p>
            <a:r>
              <a:rPr lang="zh-CN" altLang="en-US" dirty="0"/>
              <a:t>第</a:t>
            </a:r>
            <a:r>
              <a:rPr lang="en-US" altLang="zh-CN" dirty="0"/>
              <a:t>24</a:t>
            </a:r>
            <a:r>
              <a:rPr lang="zh-CN" altLang="en-US" dirty="0"/>
              <a:t>页。中国应如何应对全球气候变化？做人能做出什么贡献？</a:t>
            </a:r>
            <a:endParaRPr lang="en-US" altLang="zh-CN" dirty="0"/>
          </a:p>
          <a:p>
            <a:r>
              <a:rPr lang="zh-CN" altLang="en-US" dirty="0"/>
              <a:t>第</a:t>
            </a:r>
            <a:r>
              <a:rPr lang="en-US" altLang="zh-CN" dirty="0"/>
              <a:t>25</a:t>
            </a:r>
            <a:r>
              <a:rPr lang="zh-CN" altLang="en-US" dirty="0"/>
              <a:t>页。如何认识恐怖主义对我国的威胁？对此我国应如何应对？</a:t>
            </a:r>
            <a:endParaRPr lang="en-US" altLang="zh-CN" dirty="0"/>
          </a:p>
          <a:p>
            <a:r>
              <a:rPr lang="zh-CN" altLang="en-US" dirty="0"/>
              <a:t>第</a:t>
            </a:r>
            <a:r>
              <a:rPr lang="en-US" altLang="zh-CN" dirty="0"/>
              <a:t>26</a:t>
            </a:r>
            <a:r>
              <a:rPr lang="zh-CN" altLang="en-US" dirty="0"/>
              <a:t>页。简述中国共产党近</a:t>
            </a:r>
            <a:r>
              <a:rPr lang="en-US" altLang="zh-CN" dirty="0"/>
              <a:t>90</a:t>
            </a:r>
            <a:r>
              <a:rPr lang="zh-CN" altLang="en-US" dirty="0"/>
              <a:t>年的建设历程。</a:t>
            </a:r>
            <a:endParaRPr lang="en-US" altLang="zh-CN" dirty="0"/>
          </a:p>
          <a:p>
            <a:r>
              <a:rPr lang="zh-CN" altLang="en-US" dirty="0"/>
              <a:t>第</a:t>
            </a:r>
            <a:r>
              <a:rPr lang="en-US" altLang="zh-CN" dirty="0"/>
              <a:t>27</a:t>
            </a:r>
            <a:r>
              <a:rPr lang="zh-CN" altLang="en-US" dirty="0"/>
              <a:t>页。当前党的建设面临的突出问题是什么？</a:t>
            </a:r>
            <a:endParaRPr lang="en-US" altLang="zh-CN" dirty="0"/>
          </a:p>
          <a:p>
            <a:r>
              <a:rPr lang="zh-CN" altLang="en-US" dirty="0"/>
              <a:t>传统文化在当代有什么价值和弊端？</a:t>
            </a:r>
            <a:endParaRPr lang="en-US" altLang="zh-CN" dirty="0"/>
          </a:p>
          <a:p>
            <a:r>
              <a:rPr lang="zh-CN" altLang="en-US" dirty="0"/>
              <a:t>第</a:t>
            </a:r>
            <a:r>
              <a:rPr lang="en-US" altLang="zh-CN" dirty="0"/>
              <a:t>28</a:t>
            </a:r>
            <a:r>
              <a:rPr lang="zh-CN" altLang="en-US" dirty="0"/>
              <a:t>页。如何扬弃传统，建设和谐文化？</a:t>
            </a:r>
            <a:endParaRPr lang="en-US" altLang="zh-CN" dirty="0"/>
          </a:p>
          <a:p>
            <a:r>
              <a:rPr lang="zh-CN" altLang="en-US" dirty="0"/>
              <a:t>第</a:t>
            </a:r>
            <a:r>
              <a:rPr lang="en-US" altLang="zh-CN" dirty="0"/>
              <a:t>30</a:t>
            </a:r>
            <a:r>
              <a:rPr lang="zh-CN" altLang="en-US" dirty="0"/>
              <a:t>页。理解中国特色社会主义，需要从三位一体三个方面把握这三个方面分别是什么？</a:t>
            </a:r>
            <a:endParaRPr lang="en-US" altLang="zh-CN" dirty="0"/>
          </a:p>
          <a:p>
            <a:r>
              <a:rPr lang="zh-CN" altLang="en-US" dirty="0"/>
              <a:t>中国特色社会主义全部理论与实践是围绕哪四个基本问题展开的？</a:t>
            </a:r>
            <a:endParaRPr lang="en-US" altLang="zh-CN" dirty="0"/>
          </a:p>
          <a:p>
            <a:r>
              <a:rPr lang="zh-CN" altLang="en-US" dirty="0"/>
              <a:t>中国国情可以概括为三个没有变是指哪三个方面？</a:t>
            </a:r>
            <a:endParaRPr lang="en-US" altLang="zh-CN" dirty="0"/>
          </a:p>
          <a:p>
            <a:r>
              <a:rPr lang="zh-CN" altLang="en-US" dirty="0"/>
              <a:t>科学发展观的主要内容是什么？</a:t>
            </a:r>
            <a:endParaRPr lang="en-US" altLang="zh-CN" dirty="0"/>
          </a:p>
          <a:p>
            <a:r>
              <a:rPr lang="zh-CN" altLang="en-US" dirty="0"/>
              <a:t>用最简单的话概括什么是社会主义市场经济体制？</a:t>
            </a:r>
            <a:endParaRPr lang="en-US" altLang="zh-CN" dirty="0"/>
          </a:p>
          <a:p>
            <a:r>
              <a:rPr lang="zh-CN" altLang="en-US" dirty="0"/>
              <a:t>第</a:t>
            </a:r>
            <a:r>
              <a:rPr lang="en-US" altLang="zh-CN" dirty="0"/>
              <a:t>31</a:t>
            </a:r>
            <a:r>
              <a:rPr lang="zh-CN" altLang="en-US" dirty="0"/>
              <a:t>页。正确处理改革发展稳定三者之间的关系具体指什么？</a:t>
            </a:r>
            <a:endParaRPr lang="en-US" altLang="zh-CN" dirty="0"/>
          </a:p>
          <a:p>
            <a:r>
              <a:rPr lang="zh-CN" altLang="en-US" dirty="0"/>
              <a:t>第</a:t>
            </a:r>
            <a:r>
              <a:rPr lang="en-US" altLang="zh-CN" dirty="0"/>
              <a:t>32</a:t>
            </a:r>
            <a:r>
              <a:rPr lang="zh-CN" altLang="en-US" dirty="0"/>
              <a:t>页。中国对外开放的主要内容是什么？</a:t>
            </a:r>
            <a:endParaRPr lang="en-US" altLang="zh-CN" dirty="0"/>
          </a:p>
          <a:p>
            <a:r>
              <a:rPr lang="zh-CN" altLang="en-US" dirty="0"/>
              <a:t>什么是政治制度？</a:t>
            </a:r>
            <a:endParaRPr lang="en-US" altLang="zh-CN" dirty="0"/>
          </a:p>
          <a:p>
            <a:r>
              <a:rPr lang="zh-CN" altLang="en-US" dirty="0"/>
              <a:t>中国政治体制改革的根本目的是什么？</a:t>
            </a:r>
            <a:endParaRPr lang="en-US" altLang="zh-CN" dirty="0"/>
          </a:p>
          <a:p>
            <a:r>
              <a:rPr lang="zh-CN" altLang="en-US" dirty="0"/>
              <a:t>什么是丰富民主形式？什么事扩宽民主渠道？</a:t>
            </a:r>
            <a:endParaRPr lang="en-US" altLang="zh-CN" dirty="0"/>
          </a:p>
          <a:p>
            <a:r>
              <a:rPr lang="zh-CN" altLang="en-US" dirty="0"/>
              <a:t>什么是文化软实力？</a:t>
            </a:r>
            <a:endParaRPr lang="en-US" altLang="zh-CN" dirty="0"/>
          </a:p>
          <a:p>
            <a:r>
              <a:rPr lang="zh-CN" altLang="en-US" dirty="0"/>
              <a:t>社会主义核心价值体系的基本内容有哪些？</a:t>
            </a:r>
            <a:endParaRPr lang="en-US" altLang="zh-CN" dirty="0"/>
          </a:p>
          <a:p>
            <a:r>
              <a:rPr lang="zh-CN" altLang="en-US" dirty="0"/>
              <a:t>社会主义核心价值观。</a:t>
            </a:r>
            <a:endParaRPr lang="en-US" altLang="zh-CN" dirty="0"/>
          </a:p>
          <a:p>
            <a:r>
              <a:rPr lang="zh-CN" altLang="en-US" dirty="0"/>
              <a:t>社会建设主要指什么？</a:t>
            </a:r>
            <a:endParaRPr lang="en-US" altLang="zh-CN" dirty="0"/>
          </a:p>
          <a:p>
            <a:r>
              <a:rPr lang="zh-CN" altLang="en-US" dirty="0"/>
              <a:t>第</a:t>
            </a:r>
            <a:r>
              <a:rPr lang="en-US" altLang="zh-CN" dirty="0"/>
              <a:t>33</a:t>
            </a:r>
            <a:r>
              <a:rPr lang="zh-CN" altLang="en-US" dirty="0"/>
              <a:t>页。民生主要包括什么内容？</a:t>
            </a:r>
            <a:endParaRPr lang="en-US" altLang="zh-CN" dirty="0"/>
          </a:p>
          <a:p>
            <a:r>
              <a:rPr lang="zh-CN" altLang="en-US" dirty="0"/>
              <a:t>我国社会利益关系呈现出一些什么新特点？</a:t>
            </a:r>
          </a:p>
        </p:txBody>
      </p:sp>
    </p:spTree>
    <p:extLst>
      <p:ext uri="{BB962C8B-B14F-4D97-AF65-F5344CB8AC3E}">
        <p14:creationId xmlns:p14="http://schemas.microsoft.com/office/powerpoint/2010/main" val="121622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zh-CN" altLang="en-US" sz="1800" dirty="0"/>
              <a:t>第</a:t>
            </a:r>
            <a:r>
              <a:rPr lang="en-US" altLang="zh-CN" sz="1800" dirty="0"/>
              <a:t>33</a:t>
            </a:r>
            <a:r>
              <a:rPr lang="zh-CN" altLang="en-US" sz="1800" dirty="0"/>
              <a:t>页。什么是生态文明？建设生态文明与传统工业文明的关系是什么？</a:t>
            </a:r>
            <a:endParaRPr lang="en-US" altLang="zh-CN" sz="1800" dirty="0"/>
          </a:p>
          <a:p>
            <a:pPr marL="0" indent="0">
              <a:buNone/>
            </a:pPr>
            <a:r>
              <a:rPr lang="zh-CN" altLang="en-US" sz="1800" dirty="0"/>
              <a:t>我国发展中遇到的人口资源环境主要问题有哪些？</a:t>
            </a:r>
            <a:endParaRPr lang="en-US" altLang="zh-CN" sz="1800" dirty="0"/>
          </a:p>
          <a:p>
            <a:pPr marL="0" indent="0">
              <a:buNone/>
            </a:pPr>
            <a:r>
              <a:rPr lang="zh-CN" altLang="en-US" sz="1800" dirty="0"/>
              <a:t>中国共产党的领导地位具体包括哪三个方面？</a:t>
            </a:r>
            <a:endParaRPr lang="en-US" altLang="zh-CN" sz="1800" dirty="0"/>
          </a:p>
          <a:p>
            <a:pPr marL="0" indent="0">
              <a:buNone/>
            </a:pPr>
            <a:r>
              <a:rPr lang="en-US" altLang="zh-CN" sz="1800" dirty="0"/>
              <a:t>34</a:t>
            </a:r>
            <a:r>
              <a:rPr lang="zh-CN" altLang="en-US" sz="1800" dirty="0"/>
              <a:t>页。当代世界发展的新特点和新趋势是什么？</a:t>
            </a:r>
            <a:endParaRPr lang="en-US" altLang="zh-CN" sz="1800" dirty="0"/>
          </a:p>
          <a:p>
            <a:pPr marL="0" indent="0">
              <a:buNone/>
            </a:pPr>
            <a:r>
              <a:rPr lang="zh-CN" altLang="en-US" sz="1800" dirty="0"/>
              <a:t>第</a:t>
            </a:r>
            <a:r>
              <a:rPr lang="en-US" altLang="zh-CN" sz="1800" dirty="0"/>
              <a:t>35</a:t>
            </a:r>
            <a:r>
              <a:rPr lang="zh-CN" altLang="en-US" sz="1800" dirty="0"/>
              <a:t>页。中国特色社会主义道路理论体系和制度的科学内涵及其相互关系是什么？</a:t>
            </a:r>
            <a:endParaRPr lang="en-US" altLang="zh-CN" sz="1800" dirty="0"/>
          </a:p>
          <a:p>
            <a:pPr marL="0" indent="0">
              <a:buNone/>
            </a:pPr>
            <a:r>
              <a:rPr lang="zh-CN" altLang="en-US" sz="1800" dirty="0"/>
              <a:t>如何认识中国特色社会主义理论体系的发展历程及其阶段性成果？</a:t>
            </a:r>
            <a:endParaRPr lang="en-US" altLang="zh-CN" sz="1800" dirty="0"/>
          </a:p>
          <a:p>
            <a:pPr marL="0" indent="0">
              <a:buNone/>
            </a:pPr>
            <a:r>
              <a:rPr lang="zh-CN" altLang="en-US" sz="1800" dirty="0"/>
              <a:t>第</a:t>
            </a:r>
            <a:r>
              <a:rPr lang="en-US" altLang="zh-CN" sz="1800" dirty="0"/>
              <a:t>36</a:t>
            </a:r>
            <a:r>
              <a:rPr lang="zh-CN" altLang="en-US" sz="1800" dirty="0"/>
              <a:t>页。把握当代中国的基本国情，是党和国家制定正确路线方针政策的基本前提。</a:t>
            </a:r>
            <a:endParaRPr lang="en-US" altLang="zh-CN" sz="1800" dirty="0"/>
          </a:p>
          <a:p>
            <a:pPr marL="0" indent="0">
              <a:buNone/>
            </a:pPr>
            <a:r>
              <a:rPr lang="zh-CN" altLang="en-US" sz="1800" dirty="0"/>
              <a:t>第</a:t>
            </a:r>
            <a:r>
              <a:rPr lang="en-US" altLang="zh-CN" sz="1800" dirty="0"/>
              <a:t>37</a:t>
            </a:r>
            <a:r>
              <a:rPr lang="zh-CN" altLang="en-US" sz="1800" dirty="0"/>
              <a:t>页。面对中国的发展，国际社会开始关注和认可中国道路，中国经验，中国模式和中国的制度优势。结合中国实际，谈谈你对这些问题的看法。</a:t>
            </a:r>
            <a:endParaRPr lang="en-US" altLang="zh-CN" sz="1800" dirty="0"/>
          </a:p>
          <a:p>
            <a:pPr marL="0" indent="0">
              <a:buNone/>
            </a:pPr>
            <a:r>
              <a:rPr lang="zh-CN" altLang="en-US" sz="1800" dirty="0"/>
              <a:t>第</a:t>
            </a:r>
            <a:r>
              <a:rPr lang="en-US" altLang="zh-CN" sz="1800" dirty="0"/>
              <a:t>38</a:t>
            </a:r>
            <a:r>
              <a:rPr lang="zh-CN" altLang="en-US" sz="1800" dirty="0"/>
              <a:t>页。苏共垮台苏联解体有哪些方面的原因？根本原因是什么？</a:t>
            </a:r>
            <a:endParaRPr lang="en-US" altLang="zh-CN" sz="1800" dirty="0"/>
          </a:p>
          <a:p>
            <a:pPr marL="0" indent="0">
              <a:buNone/>
            </a:pPr>
            <a:r>
              <a:rPr lang="zh-CN" altLang="en-US" sz="1800" dirty="0"/>
              <a:t>第</a:t>
            </a:r>
            <a:r>
              <a:rPr lang="en-US" altLang="zh-CN" sz="1800" dirty="0"/>
              <a:t>39</a:t>
            </a:r>
            <a:r>
              <a:rPr lang="zh-CN" altLang="en-US" sz="1800" dirty="0"/>
              <a:t>页。论述苏联模式及其局限性。</a:t>
            </a:r>
            <a:endParaRPr lang="en-US" altLang="zh-CN" sz="1800" dirty="0"/>
          </a:p>
          <a:p>
            <a:pPr marL="0" indent="0">
              <a:buNone/>
            </a:pPr>
            <a:r>
              <a:rPr lang="zh-CN" altLang="en-US" sz="1800" dirty="0"/>
              <a:t>第</a:t>
            </a:r>
            <a:r>
              <a:rPr lang="en-US" altLang="zh-CN" sz="1800" dirty="0"/>
              <a:t>40</a:t>
            </a:r>
            <a:r>
              <a:rPr lang="zh-CN" altLang="en-US" sz="1800" dirty="0"/>
              <a:t>页。苏东剧变及其历史教训。</a:t>
            </a:r>
            <a:endParaRPr lang="en-US" altLang="zh-CN" sz="1800" dirty="0"/>
          </a:p>
          <a:p>
            <a:pPr marL="0" indent="0">
              <a:buNone/>
            </a:pPr>
            <a:r>
              <a:rPr lang="zh-CN" altLang="en-US" sz="1800" dirty="0"/>
              <a:t>第</a:t>
            </a:r>
            <a:r>
              <a:rPr lang="en-US" altLang="zh-CN" sz="1800" dirty="0"/>
              <a:t>42</a:t>
            </a:r>
            <a:r>
              <a:rPr lang="zh-CN" altLang="en-US" sz="1800" dirty="0"/>
              <a:t>页。如何理解中国特色社会主义之中国特色？</a:t>
            </a:r>
            <a:endParaRPr lang="en-US" altLang="zh-CN" sz="1800" dirty="0"/>
          </a:p>
          <a:p>
            <a:pPr marL="0" indent="0">
              <a:buNone/>
            </a:pPr>
            <a:r>
              <a:rPr lang="zh-CN" altLang="en-US" sz="1800" dirty="0"/>
              <a:t>第</a:t>
            </a:r>
            <a:r>
              <a:rPr lang="en-US" altLang="zh-CN" sz="1800" dirty="0"/>
              <a:t>43</a:t>
            </a:r>
            <a:r>
              <a:rPr lang="zh-CN" altLang="en-US" sz="1800" dirty="0"/>
              <a:t>页。如何认识深化改革开放是决定当代中国命运的关键抉择。</a:t>
            </a:r>
            <a:endParaRPr lang="en-US" altLang="zh-CN" sz="1800" dirty="0"/>
          </a:p>
          <a:p>
            <a:pPr marL="0" indent="0">
              <a:buNone/>
            </a:pPr>
            <a:r>
              <a:rPr lang="zh-CN" altLang="en-US" sz="1800" dirty="0"/>
              <a:t>第</a:t>
            </a:r>
            <a:r>
              <a:rPr lang="en-US" altLang="zh-CN" sz="1800" dirty="0"/>
              <a:t>44</a:t>
            </a:r>
            <a:r>
              <a:rPr lang="zh-CN" altLang="en-US" sz="1800" dirty="0"/>
              <a:t>页。结合现阶段个人收入分配制度和按劳分配的理论，对现实经济生活中个人收入出现差距的现象进行分析。</a:t>
            </a:r>
            <a:endParaRPr lang="en-US" altLang="zh-CN" sz="1800" dirty="0"/>
          </a:p>
          <a:p>
            <a:pPr marL="0" indent="0">
              <a:buNone/>
            </a:pPr>
            <a:r>
              <a:rPr lang="zh-CN" altLang="en-US" sz="1800" dirty="0"/>
              <a:t>第</a:t>
            </a:r>
            <a:r>
              <a:rPr lang="en-US" altLang="zh-CN" sz="1800" dirty="0"/>
              <a:t>47</a:t>
            </a:r>
            <a:r>
              <a:rPr lang="zh-CN" altLang="en-US" sz="1800" dirty="0"/>
              <a:t>页。新一轮收入分配改革为什么要确立以中等收入群体为主体的橄榄型分配格局？你对未来跨入中等收入群体有哪些忧虑？</a:t>
            </a:r>
            <a:endParaRPr lang="en-US" altLang="zh-CN" sz="1800" dirty="0"/>
          </a:p>
          <a:p>
            <a:pPr marL="0" indent="0">
              <a:buNone/>
            </a:pPr>
            <a:r>
              <a:rPr lang="zh-CN" altLang="en-US" sz="1800" dirty="0"/>
              <a:t>第</a:t>
            </a:r>
            <a:r>
              <a:rPr lang="en-US" altLang="zh-CN" sz="1800" dirty="0"/>
              <a:t>49</a:t>
            </a:r>
            <a:r>
              <a:rPr lang="zh-CN" altLang="en-US" sz="1800" dirty="0"/>
              <a:t>页。如何理解依法治国是党领导人民治理国家的基本方略？</a:t>
            </a:r>
            <a:endParaRPr lang="en-US" altLang="zh-CN" sz="1800" dirty="0"/>
          </a:p>
          <a:p>
            <a:pPr marL="0" indent="0">
              <a:buNone/>
            </a:pPr>
            <a:r>
              <a:rPr lang="zh-CN" altLang="en-US" sz="1800" dirty="0"/>
              <a:t>第</a:t>
            </a:r>
            <a:r>
              <a:rPr lang="en-US" altLang="zh-CN" sz="1800" dirty="0"/>
              <a:t>50</a:t>
            </a:r>
            <a:r>
              <a:rPr lang="zh-CN" altLang="en-US" sz="1800" dirty="0"/>
              <a:t>页。如何认识提高国家文化软实力的战略意义？</a:t>
            </a:r>
            <a:endParaRPr lang="en-US" altLang="zh-CN" sz="1800" dirty="0"/>
          </a:p>
          <a:p>
            <a:pPr marL="0" indent="0">
              <a:buNone/>
            </a:pPr>
            <a:endParaRPr lang="zh-CN" altLang="en-US" sz="1800" dirty="0"/>
          </a:p>
        </p:txBody>
      </p:sp>
    </p:spTree>
    <p:extLst>
      <p:ext uri="{BB962C8B-B14F-4D97-AF65-F5344CB8AC3E}">
        <p14:creationId xmlns:p14="http://schemas.microsoft.com/office/powerpoint/2010/main" val="348399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en-US" altLang="zh-CN" sz="1800" dirty="0"/>
              <a:t>19</a:t>
            </a:r>
            <a:r>
              <a:rPr lang="zh-CN" altLang="en-US" sz="1800" dirty="0"/>
              <a:t>大报告解读</a:t>
            </a:r>
            <a:r>
              <a:rPr lang="en-US" altLang="zh-CN" sz="1800" dirty="0"/>
              <a:t>53</a:t>
            </a:r>
            <a:r>
              <a:rPr lang="zh-CN" altLang="en-US" sz="1800" dirty="0"/>
              <a:t>页。。</a:t>
            </a:r>
            <a:endParaRPr lang="en-US" altLang="zh-CN" sz="1800" dirty="0"/>
          </a:p>
          <a:p>
            <a:pPr marL="0" indent="0">
              <a:buNone/>
            </a:pPr>
            <a:r>
              <a:rPr lang="zh-CN" altLang="en-US" sz="1800" dirty="0"/>
              <a:t>一。新时代。二。强起来。三。主要矛盾。四。四个伟大。五。全面小康。六。新征程。七。新时代中国特色社会主义思想。八。土地承包。九。全面依法治国领导小组。十。青春梦想。</a:t>
            </a:r>
            <a:endParaRPr lang="en-US" altLang="zh-CN" sz="1800" dirty="0"/>
          </a:p>
          <a:p>
            <a:pPr marL="0" indent="0">
              <a:buNone/>
            </a:pPr>
            <a:r>
              <a:rPr lang="en-US" altLang="zh-CN" sz="1800" dirty="0"/>
              <a:t>19</a:t>
            </a:r>
            <a:r>
              <a:rPr lang="zh-CN" altLang="en-US" sz="1800" dirty="0"/>
              <a:t>大报告关键词。</a:t>
            </a:r>
            <a:r>
              <a:rPr lang="en-US" altLang="zh-CN" sz="1800" dirty="0"/>
              <a:t>57</a:t>
            </a:r>
            <a:r>
              <a:rPr lang="zh-CN" altLang="en-US" sz="1800" dirty="0"/>
              <a:t>页。</a:t>
            </a:r>
            <a:endParaRPr lang="en-US" altLang="zh-CN" sz="1800" dirty="0"/>
          </a:p>
          <a:p>
            <a:pPr marL="0" indent="0">
              <a:buNone/>
            </a:pPr>
            <a:r>
              <a:rPr lang="zh-CN" altLang="en-US" sz="1800" dirty="0"/>
              <a:t>大会主题。共产党人的初心和使命。极不平凡的五年。十大成就。历史性变革。党的创造力。中国特色社会主义进入了新时代。新时代之时代定位。我社会主要矛盾。新时代，中国共产党的历史使命。三个必须。四个伟大。五个更加自觉。新时代中国特色社会主义思想。新时代中国特色社会主义思想八个明确。新时代中国特色社会主义思想的重大意义。新时代坚持和发展中国特色社会主义的基本方略。新征程。新时代中国特色社会主义发展的两个阶段战略安排。建设现代化经济体系。建设现代化经济体系的六大任务。全面开放新格局。三农工作队伍。中央全面依法治国领导小组。健康中国战略。人与自然和谐共生的现代化。美丽中国四大举措。国土绿化行动。社会主义生态文明观。中国特色现代作战体系。呈红色基因，担当强军重任主题教育。中国特色社会主义军事制度。退役军人管理保障机构。国家意识和爱国精神。全球治理观。新时代党的建设总要求。不忘初心，牢记使命主题教育。市县党委建立巡察制度。反腐败国家立法。国家监察法。八方面增强执政本领。</a:t>
            </a:r>
            <a:endParaRPr lang="en-US" altLang="zh-CN" sz="1800" dirty="0"/>
          </a:p>
          <a:p>
            <a:pPr marL="0" indent="0">
              <a:buNone/>
            </a:pPr>
            <a:r>
              <a:rPr lang="en-US" altLang="zh-CN" sz="1800" dirty="0"/>
              <a:t>19</a:t>
            </a:r>
            <a:r>
              <a:rPr lang="zh-CN" altLang="en-US" sz="1800" dirty="0"/>
              <a:t>大报告解读。第</a:t>
            </a:r>
            <a:r>
              <a:rPr lang="en-US" altLang="zh-CN" sz="1800" dirty="0"/>
              <a:t>67</a:t>
            </a:r>
            <a:r>
              <a:rPr lang="zh-CN" altLang="en-US" sz="1800" dirty="0"/>
              <a:t>页。</a:t>
            </a:r>
            <a:r>
              <a:rPr lang="en-US" altLang="zh-CN" sz="1800" dirty="0"/>
              <a:t>19</a:t>
            </a:r>
            <a:r>
              <a:rPr lang="zh-CN" altLang="en-US" sz="1800" dirty="0"/>
              <a:t>大报告体现四个新。历史坐标，贡献中国智慧。</a:t>
            </a:r>
            <a:endParaRPr lang="en-US" altLang="zh-CN" sz="1800" dirty="0"/>
          </a:p>
          <a:p>
            <a:pPr marL="0" indent="0">
              <a:buNone/>
            </a:pPr>
            <a:r>
              <a:rPr lang="en-US" altLang="zh-CN" sz="1800" dirty="0"/>
              <a:t>19</a:t>
            </a:r>
            <a:r>
              <a:rPr lang="zh-CN" altLang="en-US" sz="1800" dirty="0"/>
              <a:t>大报告体现四个新。新时代。新使命。新思想。新征程。</a:t>
            </a:r>
            <a:endParaRPr lang="en-US" altLang="zh-CN" sz="1800" dirty="0"/>
          </a:p>
          <a:p>
            <a:pPr marL="0" indent="0">
              <a:buNone/>
            </a:pPr>
            <a:r>
              <a:rPr lang="zh-CN" altLang="en-US" sz="1800" dirty="0"/>
              <a:t>新时代标注历史坐标。新使命推进四个伟大。新思想贡献中国智慧。新征程，作出历史贡献。</a:t>
            </a:r>
            <a:r>
              <a:rPr lang="en-US" altLang="zh-CN" sz="1800" dirty="0"/>
              <a:t>18</a:t>
            </a:r>
            <a:r>
              <a:rPr lang="zh-CN" altLang="en-US" sz="1800" dirty="0"/>
              <a:t>。</a:t>
            </a:r>
            <a:endParaRPr lang="en-US" altLang="zh-CN" sz="1800" dirty="0"/>
          </a:p>
        </p:txBody>
      </p:sp>
    </p:spTree>
    <p:extLst>
      <p:ext uri="{BB962C8B-B14F-4D97-AF65-F5344CB8AC3E}">
        <p14:creationId xmlns:p14="http://schemas.microsoft.com/office/powerpoint/2010/main" val="207027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zh-CN" altLang="en-US" sz="1800" dirty="0"/>
              <a:t>第</a:t>
            </a:r>
            <a:r>
              <a:rPr lang="en-US" altLang="zh-CN" sz="1800" dirty="0"/>
              <a:t>44</a:t>
            </a:r>
            <a:r>
              <a:rPr lang="zh-CN" altLang="en-US" sz="1800" dirty="0"/>
              <a:t>页。社会主义所具备的一般特征。</a:t>
            </a:r>
            <a:endParaRPr lang="en-US" altLang="zh-CN" sz="1800" dirty="0"/>
          </a:p>
          <a:p>
            <a:pPr marL="0" indent="0">
              <a:buNone/>
            </a:pPr>
            <a:r>
              <a:rPr lang="zh-CN" altLang="en-US" sz="1800" dirty="0"/>
              <a:t>中国特色社会主义伟大旗帜含义。</a:t>
            </a:r>
            <a:endParaRPr lang="en-US" altLang="zh-CN" sz="1800" dirty="0"/>
          </a:p>
          <a:p>
            <a:pPr marL="0" indent="0">
              <a:buNone/>
            </a:pPr>
            <a:r>
              <a:rPr lang="zh-CN" altLang="en-US" sz="1800" dirty="0"/>
              <a:t>第</a:t>
            </a:r>
            <a:r>
              <a:rPr lang="en-US" altLang="zh-CN" sz="1800" dirty="0"/>
              <a:t>45</a:t>
            </a:r>
            <a:r>
              <a:rPr lang="zh-CN" altLang="en-US" sz="1800" dirty="0"/>
              <a:t>页。独特的文化传统。的历史命运。独特的基本国情。利用中国必然要走适合自己特点的发展道路。</a:t>
            </a:r>
            <a:endParaRPr lang="en-US" altLang="zh-CN" sz="1800" dirty="0"/>
          </a:p>
          <a:p>
            <a:pPr marL="0" indent="0">
              <a:buNone/>
            </a:pPr>
            <a:r>
              <a:rPr lang="zh-CN" altLang="en-US" sz="1800" dirty="0"/>
              <a:t>第</a:t>
            </a:r>
            <a:r>
              <a:rPr lang="en-US" altLang="zh-CN" sz="1800" dirty="0"/>
              <a:t>46</a:t>
            </a:r>
            <a:r>
              <a:rPr lang="zh-CN" altLang="en-US" sz="1800" dirty="0"/>
              <a:t>页。对现阶段我国社会矛盾和主要矛盾的分析。</a:t>
            </a:r>
            <a:endParaRPr lang="en-US" altLang="zh-CN" sz="1800" dirty="0"/>
          </a:p>
          <a:p>
            <a:pPr marL="0" indent="0">
              <a:buNone/>
            </a:pPr>
            <a:r>
              <a:rPr lang="zh-CN" altLang="en-US" sz="1800" dirty="0"/>
              <a:t>第</a:t>
            </a:r>
            <a:r>
              <a:rPr lang="en-US" altLang="zh-CN" sz="1800" dirty="0"/>
              <a:t>48</a:t>
            </a:r>
            <a:r>
              <a:rPr lang="zh-CN" altLang="en-US" sz="1800" dirty="0"/>
              <a:t>页。从理顺政府与市场关系的角度，阐述让市场在资源配置中起到决定性作用的实现途径。</a:t>
            </a:r>
            <a:endParaRPr lang="en-US" altLang="zh-CN" sz="1800" dirty="0"/>
          </a:p>
          <a:p>
            <a:pPr marL="0" indent="0">
              <a:buNone/>
            </a:pPr>
            <a:r>
              <a:rPr lang="zh-CN" altLang="en-US" sz="1800" dirty="0"/>
              <a:t>不同所有制条件下效率公平问题的实现问题。</a:t>
            </a:r>
            <a:endParaRPr lang="en-US" altLang="zh-CN" sz="1800" dirty="0"/>
          </a:p>
          <a:p>
            <a:pPr marL="0" indent="0">
              <a:buNone/>
            </a:pPr>
            <a:r>
              <a:rPr lang="zh-CN" altLang="en-US" sz="1800" dirty="0"/>
              <a:t>第</a:t>
            </a:r>
            <a:r>
              <a:rPr lang="en-US" altLang="zh-CN" sz="1800" dirty="0"/>
              <a:t>50</a:t>
            </a:r>
            <a:r>
              <a:rPr lang="zh-CN" altLang="en-US" sz="1800" dirty="0"/>
              <a:t>页。从利益分化和利益固化的视角。改革进入攻坚区和深水区这一命题。</a:t>
            </a:r>
            <a:endParaRPr lang="en-US" altLang="zh-CN" sz="1800" dirty="0"/>
          </a:p>
          <a:p>
            <a:pPr marL="0" indent="0">
              <a:buNone/>
            </a:pPr>
            <a:r>
              <a:rPr lang="zh-CN" altLang="en-US" sz="1800" dirty="0"/>
              <a:t>第</a:t>
            </a:r>
            <a:r>
              <a:rPr lang="en-US" altLang="zh-CN" sz="1800" dirty="0"/>
              <a:t>51</a:t>
            </a:r>
            <a:r>
              <a:rPr lang="zh-CN" altLang="en-US" sz="1800" dirty="0"/>
              <a:t>页。普惠式发展，共享式增长含义。</a:t>
            </a:r>
            <a:endParaRPr lang="en-US" altLang="zh-CN" sz="1800" dirty="0"/>
          </a:p>
          <a:p>
            <a:pPr marL="0" indent="0">
              <a:buNone/>
            </a:pPr>
            <a:r>
              <a:rPr lang="zh-CN" altLang="en-US" sz="1800" dirty="0"/>
              <a:t>中国农民平等参与现代化进程，共享改革发展成果的路径。</a:t>
            </a:r>
            <a:endParaRPr lang="en-US" altLang="zh-CN" sz="1800" dirty="0"/>
          </a:p>
          <a:p>
            <a:pPr marL="0" indent="0">
              <a:buNone/>
            </a:pPr>
            <a:r>
              <a:rPr lang="zh-CN" altLang="en-US" sz="1800" dirty="0"/>
              <a:t>第</a:t>
            </a:r>
            <a:r>
              <a:rPr lang="en-US" altLang="zh-CN" sz="1800" dirty="0"/>
              <a:t>52</a:t>
            </a:r>
            <a:r>
              <a:rPr lang="zh-CN" altLang="en-US" sz="1800" dirty="0"/>
              <a:t>页。新四化同行进程中可能存在的忧患及其应对。</a:t>
            </a:r>
            <a:endParaRPr lang="en-US" altLang="zh-CN" sz="1800" dirty="0"/>
          </a:p>
          <a:p>
            <a:pPr marL="0" indent="0">
              <a:buNone/>
            </a:pPr>
            <a:r>
              <a:rPr lang="zh-CN" altLang="en-US" sz="1800" dirty="0"/>
              <a:t>第</a:t>
            </a:r>
            <a:r>
              <a:rPr lang="en-US" altLang="zh-CN" sz="1800" dirty="0"/>
              <a:t>53</a:t>
            </a:r>
            <a:r>
              <a:rPr lang="zh-CN" altLang="en-US" sz="1800" dirty="0"/>
              <a:t>页。自贸区对于新形势下深化改革开放的探索意义。</a:t>
            </a:r>
            <a:endParaRPr lang="en-US" altLang="zh-CN" sz="1800" dirty="0"/>
          </a:p>
          <a:p>
            <a:pPr marL="0" indent="0">
              <a:buNone/>
            </a:pPr>
            <a:r>
              <a:rPr lang="zh-CN" altLang="en-US" sz="1800" dirty="0"/>
              <a:t>第</a:t>
            </a:r>
            <a:r>
              <a:rPr lang="en-US" altLang="zh-CN" sz="1800" dirty="0"/>
              <a:t>54</a:t>
            </a:r>
            <a:r>
              <a:rPr lang="zh-CN" altLang="en-US" sz="1800" dirty="0"/>
              <a:t>页。政治发展的内涵，及其中国特色的实现道路。</a:t>
            </a:r>
            <a:endParaRPr lang="en-US" altLang="zh-CN" sz="1800" dirty="0"/>
          </a:p>
          <a:p>
            <a:pPr marL="0" indent="0">
              <a:buNone/>
            </a:pPr>
            <a:r>
              <a:rPr lang="zh-CN" altLang="en-US" sz="1800" dirty="0"/>
              <a:t>第</a:t>
            </a:r>
            <a:r>
              <a:rPr lang="en-US" altLang="zh-CN" sz="1800" dirty="0"/>
              <a:t>55</a:t>
            </a:r>
            <a:r>
              <a:rPr lang="zh-CN" altLang="en-US" sz="1800" dirty="0"/>
              <a:t>页。制约我国政治体制改革的相关因素分析。</a:t>
            </a:r>
            <a:endParaRPr lang="en-US" altLang="zh-CN" sz="1800" dirty="0"/>
          </a:p>
          <a:p>
            <a:pPr marL="0" indent="0">
              <a:buNone/>
            </a:pPr>
            <a:r>
              <a:rPr lang="zh-CN" altLang="en-US" sz="1800" dirty="0"/>
              <a:t>第</a:t>
            </a:r>
            <a:r>
              <a:rPr lang="en-US" altLang="zh-CN" sz="1800" dirty="0"/>
              <a:t>56</a:t>
            </a:r>
            <a:r>
              <a:rPr lang="zh-CN" altLang="en-US" sz="1800" dirty="0"/>
              <a:t>页。依法治国与坚持党的领导的关系。</a:t>
            </a:r>
            <a:endParaRPr lang="en-US" altLang="zh-CN" sz="1800" dirty="0"/>
          </a:p>
          <a:p>
            <a:pPr marL="0" indent="0">
              <a:buNone/>
            </a:pPr>
            <a:r>
              <a:rPr lang="zh-CN" altLang="en-US" sz="1800" dirty="0"/>
              <a:t>培育和践行社会主义核心价值观需。与弘扬中华优秀传统文化。</a:t>
            </a:r>
            <a:endParaRPr lang="en-US" altLang="zh-CN" sz="1800" dirty="0"/>
          </a:p>
          <a:p>
            <a:pPr marL="0" indent="0">
              <a:buNone/>
            </a:pPr>
            <a:r>
              <a:rPr lang="zh-CN" altLang="en-US" sz="1800" dirty="0"/>
              <a:t>第</a:t>
            </a:r>
            <a:r>
              <a:rPr lang="en-US" altLang="zh-CN" sz="1800" dirty="0"/>
              <a:t>58</a:t>
            </a:r>
            <a:r>
              <a:rPr lang="zh-CN" altLang="en-US" sz="1800" dirty="0"/>
              <a:t>页。社会信息化与经济全球化时代的意识形态与安全考量。</a:t>
            </a:r>
            <a:endParaRPr lang="en-US" altLang="zh-CN" sz="1800" dirty="0"/>
          </a:p>
          <a:p>
            <a:pPr marL="0" indent="0">
              <a:buNone/>
            </a:pPr>
            <a:r>
              <a:rPr lang="zh-CN" altLang="en-US" sz="1800" dirty="0"/>
              <a:t>第</a:t>
            </a:r>
            <a:r>
              <a:rPr lang="en-US" altLang="zh-CN" sz="1800" dirty="0"/>
              <a:t>60</a:t>
            </a:r>
            <a:r>
              <a:rPr lang="zh-CN" altLang="en-US" sz="1800" dirty="0"/>
              <a:t>页。国家文化软实力的内核。及提升路径。</a:t>
            </a:r>
            <a:endParaRPr lang="en-US" altLang="zh-CN" sz="1800" dirty="0"/>
          </a:p>
          <a:p>
            <a:pPr marL="0" indent="0">
              <a:buNone/>
            </a:pPr>
            <a:r>
              <a:rPr lang="zh-CN" altLang="en-US" sz="1800" dirty="0"/>
              <a:t>推进民生为重点的社会建设，必须坚持公平正义。</a:t>
            </a:r>
            <a:endParaRPr lang="en-US" altLang="zh-CN" sz="1800" dirty="0"/>
          </a:p>
        </p:txBody>
      </p:sp>
    </p:spTree>
    <p:extLst>
      <p:ext uri="{BB962C8B-B14F-4D97-AF65-F5344CB8AC3E}">
        <p14:creationId xmlns:p14="http://schemas.microsoft.com/office/powerpoint/2010/main" val="333720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zh-CN" altLang="en-US" sz="1800" dirty="0"/>
              <a:t>第</a:t>
            </a:r>
            <a:r>
              <a:rPr lang="en-US" altLang="zh-CN" sz="1800" dirty="0"/>
              <a:t>60</a:t>
            </a:r>
            <a:r>
              <a:rPr lang="zh-CN" altLang="en-US" sz="1800" dirty="0"/>
              <a:t>页。社会治理体制的理念创新和现代化。</a:t>
            </a:r>
            <a:endParaRPr lang="en-US" altLang="zh-CN" sz="1800" dirty="0"/>
          </a:p>
          <a:p>
            <a:pPr marL="0" indent="0">
              <a:buNone/>
            </a:pPr>
            <a:r>
              <a:rPr lang="zh-CN" altLang="en-US" sz="1800" dirty="0"/>
              <a:t>生态正义，地球伦理，生态社会主义。</a:t>
            </a:r>
            <a:endParaRPr lang="en-US" altLang="zh-CN" sz="1800" dirty="0"/>
          </a:p>
          <a:p>
            <a:pPr marL="0" indent="0">
              <a:buNone/>
            </a:pPr>
            <a:r>
              <a:rPr lang="zh-CN" altLang="en-US" sz="1800" dirty="0"/>
              <a:t>第</a:t>
            </a:r>
            <a:r>
              <a:rPr lang="en-US" altLang="zh-CN" sz="1800" dirty="0"/>
              <a:t>61</a:t>
            </a:r>
            <a:r>
              <a:rPr lang="zh-CN" altLang="en-US" sz="1800" dirty="0"/>
              <a:t>页。现时代，我国气候外交的公平诉求，极其努力。</a:t>
            </a:r>
            <a:endParaRPr lang="en-US" altLang="zh-CN" sz="1800" dirty="0"/>
          </a:p>
          <a:p>
            <a:pPr marL="0" indent="0">
              <a:buNone/>
            </a:pPr>
            <a:r>
              <a:rPr lang="zh-CN" altLang="en-US" sz="1800" dirty="0"/>
              <a:t>第</a:t>
            </a:r>
            <a:r>
              <a:rPr lang="en-US" altLang="zh-CN" sz="1800" dirty="0"/>
              <a:t>63</a:t>
            </a:r>
            <a:r>
              <a:rPr lang="zh-CN" altLang="en-US" sz="1800" dirty="0"/>
              <a:t>页。现代化进程中先污染后治理现象及其成因。</a:t>
            </a:r>
            <a:endParaRPr lang="en-US" altLang="zh-CN" sz="1800" dirty="0"/>
          </a:p>
          <a:p>
            <a:pPr marL="0" indent="0">
              <a:buNone/>
            </a:pPr>
            <a:r>
              <a:rPr lang="zh-CN" altLang="en-US" sz="1800" dirty="0"/>
              <a:t>绿色发展理念，引领生态文明制度建设。</a:t>
            </a:r>
            <a:endParaRPr lang="en-US" altLang="zh-CN" sz="1800" dirty="0"/>
          </a:p>
          <a:p>
            <a:pPr marL="0" indent="0">
              <a:buNone/>
            </a:pPr>
            <a:r>
              <a:rPr lang="zh-CN" altLang="en-US" sz="1800" dirty="0"/>
              <a:t>第</a:t>
            </a:r>
            <a:r>
              <a:rPr lang="en-US" altLang="zh-CN" sz="1800" dirty="0"/>
              <a:t>65</a:t>
            </a:r>
            <a:r>
              <a:rPr lang="zh-CN" altLang="en-US" sz="1800" dirty="0"/>
              <a:t>页。长期执政条件下，党制面临的新挑战，新考验。</a:t>
            </a:r>
            <a:endParaRPr lang="en-US" altLang="zh-CN" sz="1800" dirty="0"/>
          </a:p>
          <a:p>
            <a:pPr marL="0" indent="0">
              <a:buNone/>
            </a:pPr>
            <a:r>
              <a:rPr lang="zh-CN" altLang="en-US" sz="1800" dirty="0"/>
              <a:t>全面从严治党，对优化党内政治生态的意义。</a:t>
            </a:r>
            <a:endParaRPr lang="en-US" altLang="zh-CN" sz="1800" dirty="0"/>
          </a:p>
          <a:p>
            <a:pPr marL="0" indent="0">
              <a:buNone/>
            </a:pPr>
            <a:r>
              <a:rPr lang="zh-CN" altLang="en-US" sz="1800" dirty="0"/>
              <a:t>第</a:t>
            </a:r>
            <a:r>
              <a:rPr lang="en-US" altLang="zh-CN" sz="1800" dirty="0"/>
              <a:t>66</a:t>
            </a:r>
            <a:r>
              <a:rPr lang="zh-CN" altLang="en-US" sz="1800" dirty="0"/>
              <a:t>页。战略机遇期新内涵，以及如何抓住并用好？</a:t>
            </a:r>
            <a:endParaRPr lang="en-US" altLang="zh-CN" sz="1800" dirty="0"/>
          </a:p>
          <a:p>
            <a:pPr marL="0" indent="0">
              <a:buNone/>
            </a:pPr>
            <a:r>
              <a:rPr lang="zh-CN" altLang="en-US" sz="1800" dirty="0"/>
              <a:t>第</a:t>
            </a:r>
            <a:r>
              <a:rPr lang="en-US" altLang="zh-CN" sz="1800" dirty="0"/>
              <a:t>67</a:t>
            </a:r>
            <a:r>
              <a:rPr lang="zh-CN" altLang="en-US" sz="1800" dirty="0"/>
              <a:t>页。全球治理，人类共同安全问题，命运共同体，新型大国关系。</a:t>
            </a:r>
            <a:endParaRPr lang="en-US" altLang="zh-CN" sz="1800" dirty="0"/>
          </a:p>
          <a:p>
            <a:pPr marL="0" indent="0">
              <a:buNone/>
            </a:pPr>
            <a:r>
              <a:rPr lang="zh-CN" altLang="en-US" sz="1800" dirty="0"/>
              <a:t>第</a:t>
            </a:r>
            <a:r>
              <a:rPr lang="en-US" altLang="zh-CN" sz="1800" dirty="0"/>
              <a:t>68</a:t>
            </a:r>
            <a:r>
              <a:rPr lang="zh-CN" altLang="en-US" sz="1800" dirty="0"/>
              <a:t>页。推荐一带一路建设的理念。</a:t>
            </a:r>
            <a:endParaRPr lang="en-US" altLang="zh-CN" sz="1800" dirty="0"/>
          </a:p>
          <a:p>
            <a:pPr marL="0" indent="0">
              <a:buNone/>
            </a:pPr>
            <a:r>
              <a:rPr lang="zh-CN" altLang="en-US" sz="1800" dirty="0"/>
              <a:t>第</a:t>
            </a:r>
            <a:r>
              <a:rPr lang="en-US" altLang="zh-CN" sz="1800" dirty="0"/>
              <a:t>69</a:t>
            </a:r>
            <a:r>
              <a:rPr lang="zh-CN" altLang="en-US" sz="1800" dirty="0"/>
              <a:t>页。为什么说在任何情况下都要牢牢把握和立足于社会主义初级阶段这个最大国情与最大实际？</a:t>
            </a:r>
            <a:endParaRPr lang="en-US" altLang="zh-CN" sz="1800" dirty="0"/>
          </a:p>
          <a:p>
            <a:pPr marL="0" indent="0">
              <a:buNone/>
            </a:pPr>
            <a:r>
              <a:rPr lang="zh-CN" altLang="en-US" sz="1800" dirty="0"/>
              <a:t>如何认识并切实抓住我国可以大有作为的重要战略机遇期？</a:t>
            </a:r>
            <a:endParaRPr lang="en-US" altLang="zh-CN" sz="1800" dirty="0"/>
          </a:p>
          <a:p>
            <a:pPr marL="0" indent="0">
              <a:buNone/>
            </a:pPr>
            <a:r>
              <a:rPr lang="zh-CN" altLang="en-US" sz="1800" dirty="0"/>
              <a:t>第</a:t>
            </a:r>
            <a:r>
              <a:rPr lang="en-US" altLang="zh-CN" sz="1800" dirty="0"/>
              <a:t>70</a:t>
            </a:r>
            <a:r>
              <a:rPr lang="zh-CN" altLang="en-US" sz="1800" dirty="0"/>
              <a:t>页。怎样理解我国在重要战略机遇期有所作为？</a:t>
            </a:r>
            <a:endParaRPr lang="en-US" altLang="zh-CN" sz="1800" dirty="0"/>
          </a:p>
          <a:p>
            <a:pPr marL="0" indent="0">
              <a:buNone/>
            </a:pPr>
            <a:r>
              <a:rPr lang="zh-CN" altLang="en-US" sz="1800" dirty="0"/>
              <a:t>第</a:t>
            </a:r>
            <a:r>
              <a:rPr lang="en-US" altLang="zh-CN" sz="1800" dirty="0"/>
              <a:t>71</a:t>
            </a:r>
            <a:r>
              <a:rPr lang="zh-CN" altLang="en-US" sz="1800" dirty="0"/>
              <a:t>页。如何理解全面建成小康社会和全面深化改革的目标与任务？</a:t>
            </a:r>
            <a:endParaRPr lang="en-US" altLang="zh-CN" sz="1800" dirty="0"/>
          </a:p>
          <a:p>
            <a:pPr marL="0" indent="0">
              <a:buNone/>
            </a:pPr>
            <a:r>
              <a:rPr lang="zh-CN" altLang="en-US" sz="1800" dirty="0"/>
              <a:t>第</a:t>
            </a:r>
            <a:r>
              <a:rPr lang="en-US" altLang="zh-CN" sz="1800" dirty="0"/>
              <a:t>72</a:t>
            </a:r>
            <a:r>
              <a:rPr lang="zh-CN" altLang="en-US" sz="1800" dirty="0"/>
              <a:t>页。如何理解一带一路建设对提升中国开放型经济水平的意义？</a:t>
            </a:r>
            <a:endParaRPr lang="en-US" altLang="zh-CN" sz="1800" dirty="0"/>
          </a:p>
          <a:p>
            <a:pPr marL="0" indent="0">
              <a:buNone/>
            </a:pPr>
            <a:r>
              <a:rPr lang="zh-CN" altLang="en-US" sz="1800" dirty="0"/>
              <a:t>第</a:t>
            </a:r>
            <a:r>
              <a:rPr lang="en-US" altLang="zh-CN" sz="1800" dirty="0"/>
              <a:t>73</a:t>
            </a:r>
            <a:r>
              <a:rPr lang="zh-CN" altLang="en-US" sz="1800" dirty="0"/>
              <a:t>页。如何理解社会主义市场经济体制的内涵及其历史演变？</a:t>
            </a:r>
            <a:endParaRPr lang="en-US" altLang="zh-CN" sz="1800" dirty="0"/>
          </a:p>
          <a:p>
            <a:pPr marL="0" indent="0">
              <a:buNone/>
            </a:pPr>
            <a:r>
              <a:rPr lang="zh-CN" altLang="en-US" sz="1800" dirty="0"/>
              <a:t>第</a:t>
            </a:r>
            <a:r>
              <a:rPr lang="en-US" altLang="zh-CN" sz="1800" dirty="0"/>
              <a:t>74</a:t>
            </a:r>
            <a:r>
              <a:rPr lang="zh-CN" altLang="en-US" sz="1800" dirty="0"/>
              <a:t>页。为什么中国特色农业现代化是实现城乡发展一体化的基础？</a:t>
            </a:r>
            <a:endParaRPr lang="en-US" altLang="zh-CN" sz="1800" dirty="0"/>
          </a:p>
          <a:p>
            <a:pPr marL="0" indent="0">
              <a:buNone/>
            </a:pPr>
            <a:r>
              <a:rPr lang="zh-CN" altLang="en-US" sz="1800" dirty="0"/>
              <a:t>第</a:t>
            </a:r>
            <a:r>
              <a:rPr lang="en-US" altLang="zh-CN" sz="1800" dirty="0"/>
              <a:t>75</a:t>
            </a:r>
            <a:r>
              <a:rPr lang="zh-CN" altLang="en-US" sz="1800" dirty="0"/>
              <a:t>页。结合我国民主政治的发展历程，谈谈你对人民当家作主，是社会主义民主政治的本质和核心的理解。</a:t>
            </a:r>
            <a:endParaRPr lang="en-US" altLang="zh-CN" sz="1800" dirty="0"/>
          </a:p>
        </p:txBody>
      </p:sp>
    </p:spTree>
    <p:extLst>
      <p:ext uri="{BB962C8B-B14F-4D97-AF65-F5344CB8AC3E}">
        <p14:creationId xmlns:p14="http://schemas.microsoft.com/office/powerpoint/2010/main" val="142008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zh-CN" altLang="en-US" sz="1800" dirty="0"/>
              <a:t>第</a:t>
            </a:r>
            <a:r>
              <a:rPr lang="en-US" altLang="zh-CN" sz="1800" dirty="0"/>
              <a:t>75</a:t>
            </a:r>
            <a:r>
              <a:rPr lang="zh-CN" altLang="en-US" sz="1800" dirty="0"/>
              <a:t>页。结合中国共产党领导的多党合作和政治协商制度发展的历史进程，谈谈你对健全社会主义协商民主制度意义的认识。</a:t>
            </a:r>
            <a:endParaRPr lang="en-US" altLang="zh-CN" sz="1800" dirty="0"/>
          </a:p>
          <a:p>
            <a:pPr marL="0" indent="0">
              <a:buNone/>
            </a:pPr>
            <a:r>
              <a:rPr lang="zh-CN" altLang="en-US" sz="1800" dirty="0"/>
              <a:t>第</a:t>
            </a:r>
            <a:r>
              <a:rPr lang="en-US" altLang="zh-CN" sz="1800" dirty="0"/>
              <a:t>76</a:t>
            </a:r>
            <a:r>
              <a:rPr lang="zh-CN" altLang="en-US" sz="1800" dirty="0"/>
              <a:t>页。如何认识党的领导和依法治国的关系？</a:t>
            </a:r>
            <a:endParaRPr lang="en-US" altLang="zh-CN" sz="1800" dirty="0"/>
          </a:p>
          <a:p>
            <a:pPr marL="0" indent="0">
              <a:buNone/>
            </a:pPr>
            <a:r>
              <a:rPr lang="zh-CN" altLang="en-US" sz="1800" dirty="0"/>
              <a:t>为什么说中国既没有搞三权分立的政治制度，也没有搞三权分立的经济基础。</a:t>
            </a:r>
            <a:endParaRPr lang="en-US" altLang="zh-CN" sz="1800" dirty="0"/>
          </a:p>
          <a:p>
            <a:pPr marL="0" indent="0">
              <a:buNone/>
            </a:pPr>
            <a:r>
              <a:rPr lang="zh-CN" altLang="en-US" sz="1800" dirty="0"/>
              <a:t>第</a:t>
            </a:r>
            <a:r>
              <a:rPr lang="en-US" altLang="zh-CN" sz="1800" dirty="0"/>
              <a:t>77</a:t>
            </a:r>
            <a:r>
              <a:rPr lang="zh-CN" altLang="en-US" sz="1800" dirty="0"/>
              <a:t>页。怎样理解中国特色社会主义文化理论制度发展道路的内在联系。</a:t>
            </a:r>
            <a:endParaRPr lang="en-US" altLang="zh-CN" sz="1800" dirty="0"/>
          </a:p>
          <a:p>
            <a:pPr marL="0" indent="0">
              <a:buNone/>
            </a:pPr>
            <a:r>
              <a:rPr lang="zh-CN" altLang="en-US" sz="1800" dirty="0"/>
              <a:t>第</a:t>
            </a:r>
            <a:r>
              <a:rPr lang="en-US" altLang="zh-CN" sz="1800" dirty="0"/>
              <a:t>78</a:t>
            </a:r>
            <a:r>
              <a:rPr lang="zh-CN" altLang="en-US" sz="1800" dirty="0"/>
              <a:t>页。怎么样认识培育和践行社会主义核心价值观的重要意义和有效途径？</a:t>
            </a:r>
            <a:endParaRPr lang="en-US" altLang="zh-CN" sz="1800" dirty="0"/>
          </a:p>
          <a:p>
            <a:pPr marL="0" indent="0">
              <a:buNone/>
            </a:pPr>
            <a:r>
              <a:rPr lang="zh-CN" altLang="en-US" sz="1800" dirty="0"/>
              <a:t>第</a:t>
            </a:r>
            <a:r>
              <a:rPr lang="en-US" altLang="zh-CN" sz="1800" dirty="0"/>
              <a:t>81</a:t>
            </a:r>
            <a:r>
              <a:rPr lang="zh-CN" altLang="en-US" sz="1800" dirty="0"/>
              <a:t>页。怎样科学实现中华优秀传统文化的创造性转化和创新性发展？</a:t>
            </a:r>
            <a:endParaRPr lang="en-US" altLang="zh-CN" sz="1800" dirty="0"/>
          </a:p>
          <a:p>
            <a:pPr marL="0" indent="0">
              <a:buNone/>
            </a:pPr>
            <a:r>
              <a:rPr lang="zh-CN" altLang="en-US" sz="1800" dirty="0"/>
              <a:t>请谈谈你对如何提高国家文化软实力问题的看法？</a:t>
            </a:r>
            <a:endParaRPr lang="en-US" altLang="zh-CN" sz="1800" dirty="0"/>
          </a:p>
          <a:p>
            <a:pPr marL="0" indent="0">
              <a:buNone/>
            </a:pPr>
            <a:r>
              <a:rPr lang="zh-CN" altLang="en-US" sz="1800" dirty="0"/>
              <a:t>第</a:t>
            </a:r>
            <a:r>
              <a:rPr lang="en-US" altLang="zh-CN" sz="1800" dirty="0"/>
              <a:t>82</a:t>
            </a:r>
            <a:r>
              <a:rPr lang="zh-CN" altLang="en-US" sz="1800" dirty="0"/>
              <a:t>页。怎样理解和把握中国特色社会主义社会建设理论？</a:t>
            </a:r>
            <a:endParaRPr lang="en-US" altLang="zh-CN" sz="1800" dirty="0"/>
          </a:p>
          <a:p>
            <a:pPr marL="0" indent="0">
              <a:buNone/>
            </a:pPr>
            <a:r>
              <a:rPr lang="zh-CN" altLang="en-US" sz="1800" dirty="0"/>
              <a:t>第</a:t>
            </a:r>
            <a:r>
              <a:rPr lang="en-US" altLang="zh-CN" sz="1800" dirty="0"/>
              <a:t>83</a:t>
            </a:r>
            <a:r>
              <a:rPr lang="zh-CN" altLang="en-US" sz="1800" dirty="0"/>
              <a:t>页。如何在全面推进社会建设中维护社会公平正义？</a:t>
            </a:r>
            <a:endParaRPr lang="en-US" altLang="zh-CN" sz="1800" dirty="0"/>
          </a:p>
          <a:p>
            <a:pPr marL="0" indent="0">
              <a:buNone/>
            </a:pPr>
            <a:r>
              <a:rPr lang="zh-CN" altLang="en-US" sz="1800" dirty="0"/>
              <a:t>第</a:t>
            </a:r>
            <a:r>
              <a:rPr lang="en-US" altLang="zh-CN" sz="1800" dirty="0"/>
              <a:t>85</a:t>
            </a:r>
            <a:r>
              <a:rPr lang="zh-CN" altLang="en-US" sz="1800" dirty="0"/>
              <a:t>页。为什么必须把生态文明建设融入经济建设，政治建设，文化建设，社会建设各方面和全过程？</a:t>
            </a:r>
            <a:endParaRPr lang="en-US" altLang="zh-CN" sz="1800" dirty="0"/>
          </a:p>
          <a:p>
            <a:pPr marL="0" indent="0">
              <a:buNone/>
            </a:pPr>
            <a:r>
              <a:rPr lang="zh-CN" altLang="en-US" sz="1800" dirty="0"/>
              <a:t>第</a:t>
            </a:r>
            <a:r>
              <a:rPr lang="en-US" altLang="zh-CN" sz="1800" dirty="0"/>
              <a:t>86</a:t>
            </a:r>
            <a:r>
              <a:rPr lang="zh-CN" altLang="en-US" sz="1800" dirty="0"/>
              <a:t>页。为什么生态文明建设必须依靠制度？</a:t>
            </a:r>
            <a:endParaRPr lang="en-US" altLang="zh-CN" sz="1800" dirty="0"/>
          </a:p>
          <a:p>
            <a:pPr marL="0" indent="0">
              <a:buNone/>
            </a:pPr>
            <a:r>
              <a:rPr lang="zh-CN" altLang="en-US" sz="1800" dirty="0"/>
              <a:t>第</a:t>
            </a:r>
            <a:r>
              <a:rPr lang="en-US" altLang="zh-CN" sz="1800" dirty="0"/>
              <a:t>88</a:t>
            </a:r>
            <a:r>
              <a:rPr lang="zh-CN" altLang="en-US" sz="1800" dirty="0"/>
              <a:t>页。认识实施重大生态修复工程，是解决生态难题的必由之路。</a:t>
            </a:r>
            <a:endParaRPr lang="en-US" altLang="zh-CN" sz="1800" dirty="0"/>
          </a:p>
          <a:p>
            <a:pPr marL="0" indent="0">
              <a:buNone/>
            </a:pPr>
            <a:r>
              <a:rPr lang="zh-CN" altLang="en-US" sz="1800" dirty="0"/>
              <a:t>第</a:t>
            </a:r>
            <a:r>
              <a:rPr lang="en-US" altLang="zh-CN" sz="1800" dirty="0"/>
              <a:t>89</a:t>
            </a:r>
            <a:r>
              <a:rPr lang="zh-CN" altLang="en-US" sz="1800" dirty="0"/>
              <a:t>页。为什么说中国共产党的领导是中国特色社会主义最本质的特征？</a:t>
            </a:r>
            <a:endParaRPr lang="en-US" altLang="zh-CN" sz="1800" dirty="0"/>
          </a:p>
          <a:p>
            <a:pPr marL="0" indent="0">
              <a:buNone/>
            </a:pPr>
            <a:r>
              <a:rPr lang="zh-CN" altLang="en-US" sz="1800" dirty="0"/>
              <a:t>第</a:t>
            </a:r>
            <a:r>
              <a:rPr lang="en-US" altLang="zh-CN" sz="1800" dirty="0"/>
              <a:t>90</a:t>
            </a:r>
            <a:r>
              <a:rPr lang="zh-CN" altLang="en-US" sz="1800" dirty="0"/>
              <a:t>页。如何正确认识党的建设面临的新课题新考验？</a:t>
            </a:r>
            <a:endParaRPr lang="en-US" altLang="zh-CN" sz="1800" dirty="0"/>
          </a:p>
          <a:p>
            <a:pPr marL="0" indent="0">
              <a:buNone/>
            </a:pPr>
            <a:r>
              <a:rPr lang="zh-CN" altLang="en-US" sz="1800" dirty="0"/>
              <a:t>为什么要全面从严治党？如何全面从严治党？</a:t>
            </a:r>
            <a:endParaRPr lang="en-US" altLang="zh-CN" sz="1800" dirty="0"/>
          </a:p>
          <a:p>
            <a:pPr marL="0" indent="0">
              <a:buNone/>
            </a:pPr>
            <a:r>
              <a:rPr lang="zh-CN" altLang="en-US" sz="1800" dirty="0"/>
              <a:t>第</a:t>
            </a:r>
            <a:r>
              <a:rPr lang="en-US" altLang="zh-CN" sz="1800" dirty="0"/>
              <a:t>91</a:t>
            </a:r>
            <a:r>
              <a:rPr lang="zh-CN" altLang="en-US" sz="1800" dirty="0"/>
              <a:t>页。党的十八大以来，我国外交战略和外交政策作出新调整。我认识当代中国的外交战略。</a:t>
            </a:r>
            <a:endParaRPr lang="en-US" altLang="zh-CN" sz="1800" dirty="0"/>
          </a:p>
          <a:p>
            <a:pPr marL="0" indent="0">
              <a:buNone/>
            </a:pPr>
            <a:r>
              <a:rPr lang="zh-CN" altLang="en-US" sz="1800" dirty="0"/>
              <a:t>第</a:t>
            </a:r>
            <a:r>
              <a:rPr lang="en-US" altLang="zh-CN" sz="1800" dirty="0"/>
              <a:t>92</a:t>
            </a:r>
            <a:r>
              <a:rPr lang="zh-CN" altLang="en-US" sz="1800" dirty="0"/>
              <a:t>页。自</a:t>
            </a:r>
            <a:r>
              <a:rPr lang="en-US" altLang="zh-CN" sz="1800" dirty="0"/>
              <a:t>2008</a:t>
            </a:r>
            <a:r>
              <a:rPr lang="zh-CN" altLang="en-US" sz="1800" dirty="0"/>
              <a:t>年国际金融危机以来，国际形势发生了巨大的变化，如何认识当今世界的新变化。</a:t>
            </a:r>
            <a:endParaRPr lang="en-US" altLang="zh-CN" sz="1800" dirty="0"/>
          </a:p>
        </p:txBody>
      </p:sp>
    </p:spTree>
    <p:extLst>
      <p:ext uri="{BB962C8B-B14F-4D97-AF65-F5344CB8AC3E}">
        <p14:creationId xmlns:p14="http://schemas.microsoft.com/office/powerpoint/2010/main" val="117889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zh-CN" altLang="en-US" sz="1800" dirty="0"/>
              <a:t>第</a:t>
            </a:r>
            <a:r>
              <a:rPr lang="en-US" altLang="zh-CN" sz="1800" dirty="0"/>
              <a:t>94</a:t>
            </a:r>
            <a:r>
              <a:rPr lang="zh-CN" altLang="en-US" sz="1800" dirty="0"/>
              <a:t>页。当代中国历史任务。</a:t>
            </a:r>
            <a:endParaRPr lang="en-US" altLang="zh-CN" sz="1800" dirty="0"/>
          </a:p>
          <a:p>
            <a:pPr marL="0" indent="0">
              <a:buNone/>
            </a:pPr>
            <a:r>
              <a:rPr lang="zh-CN" altLang="en-US" sz="1800" dirty="0"/>
              <a:t>中国特色社会主义的基本问题。中国特色社会主义的道路，理论体系和制度。</a:t>
            </a:r>
            <a:endParaRPr lang="en-US" altLang="zh-CN" sz="1800" dirty="0"/>
          </a:p>
          <a:p>
            <a:pPr marL="0" indent="0">
              <a:buNone/>
            </a:pPr>
            <a:r>
              <a:rPr lang="zh-CN" altLang="en-US" sz="1800" dirty="0"/>
              <a:t>第</a:t>
            </a:r>
            <a:r>
              <a:rPr lang="en-US" altLang="zh-CN" sz="1800" dirty="0"/>
              <a:t>96</a:t>
            </a:r>
            <a:r>
              <a:rPr lang="zh-CN" altLang="en-US" sz="1800" dirty="0"/>
              <a:t>页。中国特色社会主义的历史性成就。</a:t>
            </a:r>
            <a:endParaRPr lang="en-US" altLang="zh-CN" sz="1800" dirty="0"/>
          </a:p>
          <a:p>
            <a:pPr marL="0" indent="0">
              <a:buNone/>
            </a:pPr>
            <a:r>
              <a:rPr lang="zh-CN" altLang="en-US" sz="1800" dirty="0"/>
              <a:t>公有制和私有制的联系区别。</a:t>
            </a:r>
            <a:endParaRPr lang="en-US" altLang="zh-CN" sz="1800" dirty="0"/>
          </a:p>
          <a:p>
            <a:pPr marL="0" indent="0">
              <a:buNone/>
            </a:pPr>
            <a:r>
              <a:rPr lang="zh-CN" altLang="en-US" sz="1800" dirty="0"/>
              <a:t>第</a:t>
            </a:r>
            <a:r>
              <a:rPr lang="en-US" altLang="zh-CN" sz="1800" dirty="0"/>
              <a:t>97</a:t>
            </a:r>
            <a:r>
              <a:rPr lang="zh-CN" altLang="en-US" sz="1800" dirty="0"/>
              <a:t>页。中国的经济体制改革。经济体制改革的基本要求和原则。改革的基本特点。经济体制改革的重点领域和关键环节。</a:t>
            </a:r>
            <a:endParaRPr lang="en-US" altLang="zh-CN" sz="1800" dirty="0"/>
          </a:p>
          <a:p>
            <a:pPr marL="0" indent="0">
              <a:buNone/>
            </a:pPr>
            <a:r>
              <a:rPr lang="zh-CN" altLang="en-US" sz="1800" dirty="0"/>
              <a:t>第</a:t>
            </a:r>
            <a:r>
              <a:rPr lang="en-US" altLang="zh-CN" sz="1800" dirty="0"/>
              <a:t>98</a:t>
            </a:r>
            <a:r>
              <a:rPr lang="zh-CN" altLang="en-US" sz="1800" dirty="0"/>
              <a:t>页。中国的经济发展。加快经济，转变经济发展方式。加快经济发展方式转变的措施。</a:t>
            </a:r>
            <a:endParaRPr lang="en-US" altLang="zh-CN" sz="1800" dirty="0"/>
          </a:p>
          <a:p>
            <a:pPr marL="0" indent="0">
              <a:buNone/>
            </a:pPr>
            <a:r>
              <a:rPr lang="zh-CN" altLang="en-US" sz="1800" dirty="0"/>
              <a:t>第</a:t>
            </a:r>
            <a:r>
              <a:rPr lang="en-US" altLang="zh-CN" sz="1800" dirty="0"/>
              <a:t>99</a:t>
            </a:r>
            <a:r>
              <a:rPr lang="zh-CN" altLang="en-US" sz="1800" dirty="0"/>
              <a:t>页。中国经济发展战略和发展道路。</a:t>
            </a:r>
            <a:endParaRPr lang="en-US" altLang="zh-CN" sz="1800" dirty="0"/>
          </a:p>
          <a:p>
            <a:pPr marL="0" indent="0">
              <a:buNone/>
            </a:pPr>
            <a:r>
              <a:rPr lang="zh-CN" altLang="en-US" sz="1800" dirty="0"/>
              <a:t>第一百页。中国的国体和政体。</a:t>
            </a:r>
            <a:endParaRPr lang="en-US" altLang="zh-CN" sz="1800" dirty="0"/>
          </a:p>
          <a:p>
            <a:pPr marL="0" indent="0">
              <a:buNone/>
            </a:pPr>
            <a:r>
              <a:rPr lang="zh-CN" altLang="en-US" sz="1800" dirty="0"/>
              <a:t>第</a:t>
            </a:r>
            <a:r>
              <a:rPr lang="en-US" altLang="zh-CN" sz="1800" dirty="0"/>
              <a:t>101</a:t>
            </a:r>
            <a:r>
              <a:rPr lang="zh-CN" altLang="en-US" sz="1800" dirty="0"/>
              <a:t>页。中国特色社会主义发展道路。始终高举人民民主的旗帜。始终坚持中国特色社会主义民主政治发展的基本方针。</a:t>
            </a:r>
            <a:endParaRPr lang="en-US" altLang="zh-CN" sz="1800" dirty="0"/>
          </a:p>
          <a:p>
            <a:pPr marL="0" indent="0">
              <a:buNone/>
            </a:pPr>
            <a:r>
              <a:rPr lang="zh-CN" altLang="en-US" sz="1800" dirty="0"/>
              <a:t>第</a:t>
            </a:r>
            <a:r>
              <a:rPr lang="en-US" altLang="zh-CN" sz="1800" dirty="0"/>
              <a:t>102</a:t>
            </a:r>
            <a:r>
              <a:rPr lang="zh-CN" altLang="en-US" sz="1800" dirty="0"/>
              <a:t>页。中国政治体制改革的任务和要求。</a:t>
            </a:r>
            <a:endParaRPr lang="en-US" altLang="zh-CN" sz="1800" dirty="0"/>
          </a:p>
          <a:p>
            <a:pPr marL="0" indent="0">
              <a:buNone/>
            </a:pPr>
            <a:r>
              <a:rPr lang="zh-CN" altLang="en-US" sz="1800" dirty="0"/>
              <a:t>第</a:t>
            </a:r>
            <a:r>
              <a:rPr lang="en-US" altLang="zh-CN" sz="1800" dirty="0"/>
              <a:t>103</a:t>
            </a:r>
            <a:r>
              <a:rPr lang="zh-CN" altLang="en-US" sz="1800" dirty="0"/>
              <a:t>页。中国特色社会主义文化发展道路。推进社会主义核心价值体系。</a:t>
            </a:r>
            <a:endParaRPr lang="en-US" altLang="zh-CN" sz="1800" dirty="0"/>
          </a:p>
          <a:p>
            <a:pPr marL="0" indent="0">
              <a:buNone/>
            </a:pPr>
            <a:r>
              <a:rPr lang="zh-CN" altLang="en-US" sz="1800" dirty="0"/>
              <a:t>第</a:t>
            </a:r>
            <a:r>
              <a:rPr lang="en-US" altLang="zh-CN" sz="1800" dirty="0"/>
              <a:t>104</a:t>
            </a:r>
            <a:r>
              <a:rPr lang="zh-CN" altLang="en-US" sz="1800" dirty="0"/>
              <a:t>页。提高中华文化软实力。文化软实力是综合国力的重要组成部分。推进文化传承借鉴与创新。用中华文化走向世界。</a:t>
            </a:r>
            <a:endParaRPr lang="en-US" altLang="zh-CN" sz="1800" dirty="0"/>
          </a:p>
          <a:p>
            <a:pPr marL="0" indent="0">
              <a:buNone/>
            </a:pPr>
            <a:r>
              <a:rPr lang="zh-CN" altLang="en-US" sz="1800" dirty="0"/>
              <a:t>深化文化体制改革。</a:t>
            </a:r>
            <a:endParaRPr lang="en-US" altLang="zh-CN" sz="1800" dirty="0"/>
          </a:p>
          <a:p>
            <a:pPr marL="0" indent="0">
              <a:buNone/>
            </a:pPr>
            <a:r>
              <a:rPr lang="zh-CN" altLang="en-US" sz="1800" dirty="0"/>
              <a:t>第</a:t>
            </a:r>
            <a:r>
              <a:rPr lang="en-US" altLang="zh-CN" sz="1800" dirty="0"/>
              <a:t>106</a:t>
            </a:r>
            <a:r>
              <a:rPr lang="zh-CN" altLang="en-US" sz="1800" dirty="0"/>
              <a:t>页。中国特色社会主义社会建设理论。保障和改善民生。</a:t>
            </a:r>
            <a:endParaRPr lang="en-US" altLang="zh-CN" sz="1800" dirty="0"/>
          </a:p>
          <a:p>
            <a:pPr marL="0" indent="0">
              <a:buNone/>
            </a:pPr>
            <a:r>
              <a:rPr lang="zh-CN" altLang="en-US" sz="1800" dirty="0"/>
              <a:t>第</a:t>
            </a:r>
            <a:r>
              <a:rPr lang="en-US" altLang="zh-CN" sz="1800" dirty="0"/>
              <a:t>107</a:t>
            </a:r>
            <a:r>
              <a:rPr lang="zh-CN" altLang="en-US" sz="1800" dirty="0"/>
              <a:t>页。推进社会管理创新。中国特色社会主义生态文明建设的目标。建设资源节约型，环境友好型社会。</a:t>
            </a:r>
            <a:endParaRPr lang="en-US" altLang="zh-CN" sz="1800" dirty="0"/>
          </a:p>
          <a:p>
            <a:pPr marL="0" indent="0">
              <a:buNone/>
            </a:pPr>
            <a:r>
              <a:rPr lang="zh-CN" altLang="en-US" sz="1800" dirty="0"/>
              <a:t>第</a:t>
            </a:r>
            <a:r>
              <a:rPr lang="en-US" altLang="zh-CN" sz="1800" dirty="0"/>
              <a:t>108</a:t>
            </a:r>
            <a:r>
              <a:rPr lang="zh-CN" altLang="en-US" sz="1800" dirty="0"/>
              <a:t>页。中国应对气候问题的主张。中国共产党的性质和领导地位。中国共产党的执政党建设理论。</a:t>
            </a:r>
            <a:endParaRPr lang="en-US" altLang="zh-CN" sz="1800" dirty="0"/>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164006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2902E9-35B5-4CAB-8A60-B7F835ADD3D4}"/>
              </a:ext>
            </a:extLst>
          </p:cNvPr>
          <p:cNvSpPr>
            <a:spLocks noGrp="1"/>
          </p:cNvSpPr>
          <p:nvPr>
            <p:ph idx="1"/>
          </p:nvPr>
        </p:nvSpPr>
        <p:spPr>
          <a:xfrm>
            <a:off x="0" y="0"/>
            <a:ext cx="12192000" cy="6858000"/>
          </a:xfrm>
        </p:spPr>
        <p:txBody>
          <a:bodyPr>
            <a:normAutofit/>
          </a:bodyPr>
          <a:lstStyle/>
          <a:p>
            <a:pPr marL="0" indent="0">
              <a:buNone/>
            </a:pPr>
            <a:r>
              <a:rPr lang="zh-CN" altLang="en-US" sz="1800" dirty="0"/>
              <a:t>第</a:t>
            </a:r>
            <a:r>
              <a:rPr lang="en-US" altLang="zh-CN" sz="1800" dirty="0"/>
              <a:t>109</a:t>
            </a:r>
            <a:r>
              <a:rPr lang="zh-CN" altLang="en-US" sz="1800" dirty="0"/>
              <a:t>页。党的建设面临的新课题，新考验。</a:t>
            </a:r>
            <a:endParaRPr lang="en-US" altLang="zh-CN" sz="1800" dirty="0"/>
          </a:p>
          <a:p>
            <a:pPr marL="0" indent="0">
              <a:buNone/>
            </a:pPr>
            <a:r>
              <a:rPr lang="zh-CN" altLang="en-US" sz="1800" dirty="0"/>
              <a:t>第</a:t>
            </a:r>
            <a:r>
              <a:rPr lang="en-US" altLang="zh-CN" sz="1800" dirty="0"/>
              <a:t>110</a:t>
            </a:r>
            <a:r>
              <a:rPr lang="zh-CN" altLang="en-US" sz="1800" dirty="0"/>
              <a:t>页。党的建设面临的四个危险。加强党的执政能力建设和先进性建设。</a:t>
            </a:r>
            <a:endParaRPr lang="en-US" altLang="zh-CN" sz="1800" dirty="0"/>
          </a:p>
          <a:p>
            <a:pPr marL="0" indent="0">
              <a:buNone/>
            </a:pPr>
            <a:r>
              <a:rPr lang="en-US" altLang="zh-CN" sz="1800" dirty="0"/>
              <a:t>111</a:t>
            </a:r>
            <a:r>
              <a:rPr lang="zh-CN" altLang="en-US" sz="1800" dirty="0"/>
              <a:t>页。提高党的建设科学文化水平。</a:t>
            </a:r>
            <a:endParaRPr lang="en-US" altLang="zh-CN" sz="1800" dirty="0"/>
          </a:p>
          <a:p>
            <a:pPr marL="0" indent="0">
              <a:buNone/>
            </a:pPr>
            <a:r>
              <a:rPr lang="zh-CN" altLang="en-US" sz="1800" dirty="0"/>
              <a:t>第</a:t>
            </a:r>
            <a:r>
              <a:rPr lang="en-US" altLang="zh-CN" sz="1800" dirty="0"/>
              <a:t>112</a:t>
            </a:r>
            <a:r>
              <a:rPr lang="zh-CN" altLang="en-US" sz="1800" dirty="0"/>
              <a:t>页。当今世界正处在大发展大变革大调整时期。</a:t>
            </a:r>
            <a:endParaRPr lang="en-US" altLang="zh-CN" sz="1800" dirty="0"/>
          </a:p>
          <a:p>
            <a:pPr marL="0" indent="0">
              <a:buNone/>
            </a:pPr>
            <a:r>
              <a:rPr lang="zh-CN" altLang="en-US" sz="1800" dirty="0"/>
              <a:t>第</a:t>
            </a:r>
            <a:r>
              <a:rPr lang="en-US" altLang="zh-CN" sz="1800" dirty="0"/>
              <a:t>113</a:t>
            </a:r>
            <a:r>
              <a:rPr lang="zh-CN" altLang="en-US" sz="1800"/>
              <a:t>页。中国和平发展道路。</a:t>
            </a:r>
            <a:endParaRPr lang="en-US" altLang="zh-CN" sz="1800" dirty="0"/>
          </a:p>
        </p:txBody>
      </p:sp>
    </p:spTree>
    <p:extLst>
      <p:ext uri="{BB962C8B-B14F-4D97-AF65-F5344CB8AC3E}">
        <p14:creationId xmlns:p14="http://schemas.microsoft.com/office/powerpoint/2010/main" val="30976637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2451</Words>
  <Application>Microsoft Office PowerPoint</Application>
  <PresentationFormat>宽屏</PresentationFormat>
  <Paragraphs>143</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祁炳豪</dc:creator>
  <cp:lastModifiedBy>祁炳豪</cp:lastModifiedBy>
  <cp:revision>11</cp:revision>
  <dcterms:created xsi:type="dcterms:W3CDTF">2018-01-12T01:47:14Z</dcterms:created>
  <dcterms:modified xsi:type="dcterms:W3CDTF">2018-01-12T04:27:39Z</dcterms:modified>
</cp:coreProperties>
</file>