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385" r:id="rId2"/>
    <p:sldId id="544" r:id="rId3"/>
    <p:sldId id="572" r:id="rId4"/>
    <p:sldId id="573" r:id="rId5"/>
    <p:sldId id="574" r:id="rId6"/>
    <p:sldId id="575" r:id="rId7"/>
    <p:sldId id="576" r:id="rId8"/>
    <p:sldId id="577" r:id="rId9"/>
    <p:sldId id="578" r:id="rId10"/>
    <p:sldId id="579" r:id="rId11"/>
    <p:sldId id="580" r:id="rId12"/>
    <p:sldId id="581" r:id="rId13"/>
    <p:sldId id="582" r:id="rId14"/>
    <p:sldId id="583" r:id="rId15"/>
    <p:sldId id="585" r:id="rId16"/>
    <p:sldId id="584" r:id="rId17"/>
    <p:sldId id="586" r:id="rId18"/>
    <p:sldId id="600" r:id="rId19"/>
    <p:sldId id="589" r:id="rId20"/>
    <p:sldId id="587" r:id="rId21"/>
    <p:sldId id="590" r:id="rId22"/>
    <p:sldId id="591" r:id="rId23"/>
    <p:sldId id="592" r:id="rId24"/>
    <p:sldId id="593" r:id="rId25"/>
    <p:sldId id="594" r:id="rId26"/>
    <p:sldId id="595" r:id="rId27"/>
    <p:sldId id="596" r:id="rId28"/>
    <p:sldId id="597" r:id="rId29"/>
    <p:sldId id="598" r:id="rId30"/>
    <p:sldId id="599" r:id="rId31"/>
    <p:sldId id="384" r:id="rId32"/>
  </p:sldIdLst>
  <p:sldSz cx="9144000" cy="5143500" type="screen16x9"/>
  <p:notesSz cx="6858000" cy="9144000"/>
  <p:defaultTextStyle>
    <a:defPPr>
      <a:defRPr lang="zh-CN"/>
    </a:defPPr>
    <a:lvl1pPr marL="0" algn="l" defTabSz="685396" rtl="0" eaLnBrk="1" latinLnBrk="0" hangingPunct="1">
      <a:defRPr sz="1300" kern="1200">
        <a:solidFill>
          <a:schemeClr val="tx1"/>
        </a:solidFill>
        <a:latin typeface="+mn-lt"/>
        <a:ea typeface="+mn-ea"/>
        <a:cs typeface="+mn-cs"/>
      </a:defRPr>
    </a:lvl1pPr>
    <a:lvl2pPr marL="342698" algn="l" defTabSz="685396" rtl="0" eaLnBrk="1" latinLnBrk="0" hangingPunct="1">
      <a:defRPr sz="1300" kern="1200">
        <a:solidFill>
          <a:schemeClr val="tx1"/>
        </a:solidFill>
        <a:latin typeface="+mn-lt"/>
        <a:ea typeface="+mn-ea"/>
        <a:cs typeface="+mn-cs"/>
      </a:defRPr>
    </a:lvl2pPr>
    <a:lvl3pPr marL="685732" algn="l" defTabSz="685396" rtl="0" eaLnBrk="1" latinLnBrk="0" hangingPunct="1">
      <a:defRPr sz="1300" kern="1200">
        <a:solidFill>
          <a:schemeClr val="tx1"/>
        </a:solidFill>
        <a:latin typeface="+mn-lt"/>
        <a:ea typeface="+mn-ea"/>
        <a:cs typeface="+mn-cs"/>
      </a:defRPr>
    </a:lvl3pPr>
    <a:lvl4pPr marL="1028430" algn="l" defTabSz="685396" rtl="0" eaLnBrk="1" latinLnBrk="0" hangingPunct="1">
      <a:defRPr sz="1300" kern="1200">
        <a:solidFill>
          <a:schemeClr val="tx1"/>
        </a:solidFill>
        <a:latin typeface="+mn-lt"/>
        <a:ea typeface="+mn-ea"/>
        <a:cs typeface="+mn-cs"/>
      </a:defRPr>
    </a:lvl4pPr>
    <a:lvl5pPr marL="1371464" algn="l" defTabSz="685396" rtl="0" eaLnBrk="1" latinLnBrk="0" hangingPunct="1">
      <a:defRPr sz="1300" kern="1200">
        <a:solidFill>
          <a:schemeClr val="tx1"/>
        </a:solidFill>
        <a:latin typeface="+mn-lt"/>
        <a:ea typeface="+mn-ea"/>
        <a:cs typeface="+mn-cs"/>
      </a:defRPr>
    </a:lvl5pPr>
    <a:lvl6pPr marL="1714162" algn="l" defTabSz="685396" rtl="0" eaLnBrk="1" latinLnBrk="0" hangingPunct="1">
      <a:defRPr sz="1300" kern="1200">
        <a:solidFill>
          <a:schemeClr val="tx1"/>
        </a:solidFill>
        <a:latin typeface="+mn-lt"/>
        <a:ea typeface="+mn-ea"/>
        <a:cs typeface="+mn-cs"/>
      </a:defRPr>
    </a:lvl6pPr>
    <a:lvl7pPr marL="2057196" algn="l" defTabSz="685396" rtl="0" eaLnBrk="1" latinLnBrk="0" hangingPunct="1">
      <a:defRPr sz="1300" kern="1200">
        <a:solidFill>
          <a:schemeClr val="tx1"/>
        </a:solidFill>
        <a:latin typeface="+mn-lt"/>
        <a:ea typeface="+mn-ea"/>
        <a:cs typeface="+mn-cs"/>
      </a:defRPr>
    </a:lvl7pPr>
    <a:lvl8pPr marL="2399894" algn="l" defTabSz="685396" rtl="0" eaLnBrk="1" latinLnBrk="0" hangingPunct="1">
      <a:defRPr sz="1300" kern="1200">
        <a:solidFill>
          <a:schemeClr val="tx1"/>
        </a:solidFill>
        <a:latin typeface="+mn-lt"/>
        <a:ea typeface="+mn-ea"/>
        <a:cs typeface="+mn-cs"/>
      </a:defRPr>
    </a:lvl8pPr>
    <a:lvl9pPr marL="2742928" algn="l" defTabSz="685396"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a:srgbClr val="0019B0"/>
    <a:srgbClr val="001279"/>
    <a:srgbClr val="424242"/>
    <a:srgbClr val="7A4AA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48897" autoAdjust="0"/>
  </p:normalViewPr>
  <p:slideViewPr>
    <p:cSldViewPr snapToGrid="0" snapToObjects="1">
      <p:cViewPr varScale="1">
        <p:scale>
          <a:sx n="85" d="100"/>
          <a:sy n="85" d="100"/>
        </p:scale>
        <p:origin x="-84" y="-234"/>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BFFAB6-2D8F-9340-97B6-5F1D2EA109E8}" type="datetimeFigureOut">
              <a:rPr kumimoji="1" lang="zh-CN" altLang="en-US" smtClean="0"/>
              <a:pPr/>
              <a:t>2019/4/28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A8CDC-D1B7-0A45-893C-CCDA371E2C2C}"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notesStyle>
    <a:lvl1pPr marL="0" algn="l" defTabSz="685396" rtl="0" eaLnBrk="1" latinLnBrk="0" hangingPunct="1">
      <a:defRPr sz="900" kern="1200">
        <a:solidFill>
          <a:schemeClr val="tx1"/>
        </a:solidFill>
        <a:latin typeface="+mn-lt"/>
        <a:ea typeface="+mn-ea"/>
        <a:cs typeface="+mn-cs"/>
      </a:defRPr>
    </a:lvl1pPr>
    <a:lvl2pPr marL="342698" algn="l" defTabSz="685396" rtl="0" eaLnBrk="1" latinLnBrk="0" hangingPunct="1">
      <a:defRPr sz="900" kern="1200">
        <a:solidFill>
          <a:schemeClr val="tx1"/>
        </a:solidFill>
        <a:latin typeface="+mn-lt"/>
        <a:ea typeface="+mn-ea"/>
        <a:cs typeface="+mn-cs"/>
      </a:defRPr>
    </a:lvl2pPr>
    <a:lvl3pPr marL="685732" algn="l" defTabSz="685396" rtl="0" eaLnBrk="1" latinLnBrk="0" hangingPunct="1">
      <a:defRPr sz="900" kern="1200">
        <a:solidFill>
          <a:schemeClr val="tx1"/>
        </a:solidFill>
        <a:latin typeface="+mn-lt"/>
        <a:ea typeface="+mn-ea"/>
        <a:cs typeface="+mn-cs"/>
      </a:defRPr>
    </a:lvl3pPr>
    <a:lvl4pPr marL="1028430" algn="l" defTabSz="685396" rtl="0" eaLnBrk="1" latinLnBrk="0" hangingPunct="1">
      <a:defRPr sz="900" kern="1200">
        <a:solidFill>
          <a:schemeClr val="tx1"/>
        </a:solidFill>
        <a:latin typeface="+mn-lt"/>
        <a:ea typeface="+mn-ea"/>
        <a:cs typeface="+mn-cs"/>
      </a:defRPr>
    </a:lvl4pPr>
    <a:lvl5pPr marL="1371464" algn="l" defTabSz="685396" rtl="0" eaLnBrk="1" latinLnBrk="0" hangingPunct="1">
      <a:defRPr sz="900" kern="1200">
        <a:solidFill>
          <a:schemeClr val="tx1"/>
        </a:solidFill>
        <a:latin typeface="+mn-lt"/>
        <a:ea typeface="+mn-ea"/>
        <a:cs typeface="+mn-cs"/>
      </a:defRPr>
    </a:lvl5pPr>
    <a:lvl6pPr marL="1714162" algn="l" defTabSz="685396" rtl="0" eaLnBrk="1" latinLnBrk="0" hangingPunct="1">
      <a:defRPr sz="900" kern="1200">
        <a:solidFill>
          <a:schemeClr val="tx1"/>
        </a:solidFill>
        <a:latin typeface="+mn-lt"/>
        <a:ea typeface="+mn-ea"/>
        <a:cs typeface="+mn-cs"/>
      </a:defRPr>
    </a:lvl6pPr>
    <a:lvl7pPr marL="2057196" algn="l" defTabSz="685396" rtl="0" eaLnBrk="1" latinLnBrk="0" hangingPunct="1">
      <a:defRPr sz="900" kern="1200">
        <a:solidFill>
          <a:schemeClr val="tx1"/>
        </a:solidFill>
        <a:latin typeface="+mn-lt"/>
        <a:ea typeface="+mn-ea"/>
        <a:cs typeface="+mn-cs"/>
      </a:defRPr>
    </a:lvl7pPr>
    <a:lvl8pPr marL="2399894" algn="l" defTabSz="685396" rtl="0" eaLnBrk="1" latinLnBrk="0" hangingPunct="1">
      <a:defRPr sz="900" kern="1200">
        <a:solidFill>
          <a:schemeClr val="tx1"/>
        </a:solidFill>
        <a:latin typeface="+mn-lt"/>
        <a:ea typeface="+mn-ea"/>
        <a:cs typeface="+mn-cs"/>
      </a:defRPr>
    </a:lvl8pPr>
    <a:lvl9pPr marL="2742928" algn="l" defTabSz="685396"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9"/>
            <a:ext cx="6858000" cy="1241822"/>
          </a:xfrm>
        </p:spPr>
        <p:txBody>
          <a:bodyPr/>
          <a:lstStyle>
            <a:lvl1pPr marL="0" indent="0" algn="ctr">
              <a:buNone/>
              <a:defRPr sz="1800"/>
            </a:lvl1pPr>
            <a:lvl2pPr marL="342698" indent="0" algn="ctr">
              <a:buNone/>
              <a:defRPr sz="1500"/>
            </a:lvl2pPr>
            <a:lvl3pPr marL="685732" indent="0" algn="ctr">
              <a:buNone/>
              <a:defRPr sz="1300"/>
            </a:lvl3pPr>
            <a:lvl4pPr marL="1028430" indent="0" algn="ctr">
              <a:buNone/>
              <a:defRPr sz="1200"/>
            </a:lvl4pPr>
            <a:lvl5pPr marL="1371464" indent="0" algn="ctr">
              <a:buNone/>
              <a:defRPr sz="1200"/>
            </a:lvl5pPr>
            <a:lvl6pPr marL="1714162" indent="0" algn="ctr">
              <a:buNone/>
              <a:defRPr sz="1200"/>
            </a:lvl6pPr>
            <a:lvl7pPr marL="2057196" indent="0" algn="ctr">
              <a:buNone/>
              <a:defRPr sz="1200"/>
            </a:lvl7pPr>
            <a:lvl8pPr marL="2399894" indent="0" algn="ctr">
              <a:buNone/>
              <a:defRPr sz="1200"/>
            </a:lvl8pPr>
            <a:lvl9pPr marL="2742928"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2019/4/28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2019/4/28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2019/4/28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2019/4/28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698" indent="0">
              <a:buNone/>
              <a:defRPr sz="1500">
                <a:solidFill>
                  <a:schemeClr val="tx1">
                    <a:tint val="75000"/>
                  </a:schemeClr>
                </a:solidFill>
              </a:defRPr>
            </a:lvl2pPr>
            <a:lvl3pPr marL="685732" indent="0">
              <a:buNone/>
              <a:defRPr sz="1300">
                <a:solidFill>
                  <a:schemeClr val="tx1">
                    <a:tint val="75000"/>
                  </a:schemeClr>
                </a:solidFill>
              </a:defRPr>
            </a:lvl3pPr>
            <a:lvl4pPr marL="1028430" indent="0">
              <a:buNone/>
              <a:defRPr sz="1200">
                <a:solidFill>
                  <a:schemeClr val="tx1">
                    <a:tint val="75000"/>
                  </a:schemeClr>
                </a:solidFill>
              </a:defRPr>
            </a:lvl4pPr>
            <a:lvl5pPr marL="1371464" indent="0">
              <a:buNone/>
              <a:defRPr sz="1200">
                <a:solidFill>
                  <a:schemeClr val="tx1">
                    <a:tint val="75000"/>
                  </a:schemeClr>
                </a:solidFill>
              </a:defRPr>
            </a:lvl5pPr>
            <a:lvl6pPr marL="1714162" indent="0">
              <a:buNone/>
              <a:defRPr sz="1200">
                <a:solidFill>
                  <a:schemeClr val="tx1">
                    <a:tint val="75000"/>
                  </a:schemeClr>
                </a:solidFill>
              </a:defRPr>
            </a:lvl6pPr>
            <a:lvl7pPr marL="2057196" indent="0">
              <a:buNone/>
              <a:defRPr sz="1200">
                <a:solidFill>
                  <a:schemeClr val="tx1">
                    <a:tint val="75000"/>
                  </a:schemeClr>
                </a:solidFill>
              </a:defRPr>
            </a:lvl7pPr>
            <a:lvl8pPr marL="2399894" indent="0">
              <a:buNone/>
              <a:defRPr sz="1200">
                <a:solidFill>
                  <a:schemeClr val="tx1">
                    <a:tint val="75000"/>
                  </a:schemeClr>
                </a:solidFill>
              </a:defRPr>
            </a:lvl8pPr>
            <a:lvl9pPr marL="2742928"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2019/4/28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F132C43-CA79-BE41-9B37-F39D0C5CF681}" type="datetimeFigureOut">
              <a:rPr kumimoji="1" lang="zh-CN" altLang="en-US" smtClean="0"/>
              <a:pPr/>
              <a:t>2019/4/28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698" indent="0">
              <a:buNone/>
              <a:defRPr sz="1500" b="1"/>
            </a:lvl2pPr>
            <a:lvl3pPr marL="685732" indent="0">
              <a:buNone/>
              <a:defRPr sz="1300" b="1"/>
            </a:lvl3pPr>
            <a:lvl4pPr marL="1028430" indent="0">
              <a:buNone/>
              <a:defRPr sz="1200" b="1"/>
            </a:lvl4pPr>
            <a:lvl5pPr marL="1371464" indent="0">
              <a:buNone/>
              <a:defRPr sz="1200" b="1"/>
            </a:lvl5pPr>
            <a:lvl6pPr marL="1714162" indent="0">
              <a:buNone/>
              <a:defRPr sz="1200" b="1"/>
            </a:lvl6pPr>
            <a:lvl7pPr marL="2057196" indent="0">
              <a:buNone/>
              <a:defRPr sz="1200" b="1"/>
            </a:lvl7pPr>
            <a:lvl8pPr marL="2399894" indent="0">
              <a:buNone/>
              <a:defRPr sz="1200" b="1"/>
            </a:lvl8pPr>
            <a:lvl9pPr marL="2742928"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698" indent="0">
              <a:buNone/>
              <a:defRPr sz="1500" b="1"/>
            </a:lvl2pPr>
            <a:lvl3pPr marL="685732" indent="0">
              <a:buNone/>
              <a:defRPr sz="1300" b="1"/>
            </a:lvl3pPr>
            <a:lvl4pPr marL="1028430" indent="0">
              <a:buNone/>
              <a:defRPr sz="1200" b="1"/>
            </a:lvl4pPr>
            <a:lvl5pPr marL="1371464" indent="0">
              <a:buNone/>
              <a:defRPr sz="1200" b="1"/>
            </a:lvl5pPr>
            <a:lvl6pPr marL="1714162" indent="0">
              <a:buNone/>
              <a:defRPr sz="1200" b="1"/>
            </a:lvl6pPr>
            <a:lvl7pPr marL="2057196" indent="0">
              <a:buNone/>
              <a:defRPr sz="1200" b="1"/>
            </a:lvl7pPr>
            <a:lvl8pPr marL="2399894" indent="0">
              <a:buNone/>
              <a:defRPr sz="1200" b="1"/>
            </a:lvl8pPr>
            <a:lvl9pPr marL="2742928"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F132C43-CA79-BE41-9B37-F39D0C5CF681}" type="datetimeFigureOut">
              <a:rPr kumimoji="1" lang="zh-CN" altLang="en-US" smtClean="0"/>
              <a:pPr/>
              <a:t>2019/4/28</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F132C43-CA79-BE41-9B37-F39D0C5CF681}" type="datetimeFigureOut">
              <a:rPr kumimoji="1" lang="zh-CN" altLang="en-US" smtClean="0"/>
              <a:pPr/>
              <a:t>2019/4/28</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132C43-CA79-BE41-9B37-F39D0C5CF681}" type="datetimeFigureOut">
              <a:rPr kumimoji="1" lang="zh-CN" altLang="en-US" smtClean="0"/>
              <a:pPr/>
              <a:t>2019/4/28</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698" indent="0">
              <a:buNone/>
              <a:defRPr sz="1100"/>
            </a:lvl2pPr>
            <a:lvl3pPr marL="685732" indent="0">
              <a:buNone/>
              <a:defRPr sz="900"/>
            </a:lvl3pPr>
            <a:lvl4pPr marL="1028430" indent="0">
              <a:buNone/>
              <a:defRPr sz="700"/>
            </a:lvl4pPr>
            <a:lvl5pPr marL="1371464" indent="0">
              <a:buNone/>
              <a:defRPr sz="700"/>
            </a:lvl5pPr>
            <a:lvl6pPr marL="1714162" indent="0">
              <a:buNone/>
              <a:defRPr sz="700"/>
            </a:lvl6pPr>
            <a:lvl7pPr marL="2057196" indent="0">
              <a:buNone/>
              <a:defRPr sz="700"/>
            </a:lvl7pPr>
            <a:lvl8pPr marL="2399894" indent="0">
              <a:buNone/>
              <a:defRPr sz="700"/>
            </a:lvl8pPr>
            <a:lvl9pPr marL="2742928" indent="0">
              <a:buNone/>
              <a:defRPr sz="7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F132C43-CA79-BE41-9B37-F39D0C5CF681}" type="datetimeFigureOut">
              <a:rPr kumimoji="1" lang="zh-CN" altLang="en-US" smtClean="0"/>
              <a:pPr/>
              <a:t>2019/4/28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hasCustomPrompt="1"/>
          </p:nvPr>
        </p:nvSpPr>
        <p:spPr>
          <a:xfrm>
            <a:off x="3887391" y="740570"/>
            <a:ext cx="4629150" cy="3655219"/>
          </a:xfrm>
        </p:spPr>
        <p:txBody>
          <a:bodyPr anchor="t"/>
          <a:lstStyle>
            <a:lvl1pPr marL="0" indent="0">
              <a:buNone/>
              <a:defRPr sz="2400"/>
            </a:lvl1pPr>
            <a:lvl2pPr marL="342698" indent="0">
              <a:buNone/>
              <a:defRPr sz="2100"/>
            </a:lvl2pPr>
            <a:lvl3pPr marL="685732" indent="0">
              <a:buNone/>
              <a:defRPr sz="1800"/>
            </a:lvl3pPr>
            <a:lvl4pPr marL="1028430" indent="0">
              <a:buNone/>
              <a:defRPr sz="1500"/>
            </a:lvl4pPr>
            <a:lvl5pPr marL="1371464" indent="0">
              <a:buNone/>
              <a:defRPr sz="1500"/>
            </a:lvl5pPr>
            <a:lvl6pPr marL="1714162" indent="0">
              <a:buNone/>
              <a:defRPr sz="1500"/>
            </a:lvl6pPr>
            <a:lvl7pPr marL="2057196" indent="0">
              <a:buNone/>
              <a:defRPr sz="1500"/>
            </a:lvl7pPr>
            <a:lvl8pPr marL="2399894" indent="0">
              <a:buNone/>
              <a:defRPr sz="1500"/>
            </a:lvl8pPr>
            <a:lvl9pPr marL="2742928" indent="0">
              <a:buNone/>
              <a:defRPr sz="15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698" indent="0">
              <a:buNone/>
              <a:defRPr sz="1100"/>
            </a:lvl2pPr>
            <a:lvl3pPr marL="685732" indent="0">
              <a:buNone/>
              <a:defRPr sz="900"/>
            </a:lvl3pPr>
            <a:lvl4pPr marL="1028430" indent="0">
              <a:buNone/>
              <a:defRPr sz="700"/>
            </a:lvl4pPr>
            <a:lvl5pPr marL="1371464" indent="0">
              <a:buNone/>
              <a:defRPr sz="700"/>
            </a:lvl5pPr>
            <a:lvl6pPr marL="1714162" indent="0">
              <a:buNone/>
              <a:defRPr sz="700"/>
            </a:lvl6pPr>
            <a:lvl7pPr marL="2057196" indent="0">
              <a:buNone/>
              <a:defRPr sz="700"/>
            </a:lvl7pPr>
            <a:lvl8pPr marL="2399894" indent="0">
              <a:buNone/>
              <a:defRPr sz="700"/>
            </a:lvl8pPr>
            <a:lvl9pPr marL="2742928" indent="0">
              <a:buNone/>
              <a:defRPr sz="7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F132C43-CA79-BE41-9B37-F39D0C5CF681}" type="datetimeFigureOut">
              <a:rPr kumimoji="1" lang="zh-CN" altLang="en-US" smtClean="0"/>
              <a:pPr/>
              <a:t>2019/4/28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273844"/>
            <a:ext cx="7886700" cy="994172"/>
          </a:xfrm>
          <a:prstGeom prst="rect">
            <a:avLst/>
          </a:prstGeom>
        </p:spPr>
        <p:txBody>
          <a:bodyPr vert="horz" lIns="48381" tIns="24190" rIns="48381" bIns="2419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1" y="1369219"/>
            <a:ext cx="7886700" cy="3263504"/>
          </a:xfrm>
          <a:prstGeom prst="rect">
            <a:avLst/>
          </a:prstGeom>
        </p:spPr>
        <p:txBody>
          <a:bodyPr vert="horz" lIns="48381" tIns="24190" rIns="48381" bIns="2419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48381" tIns="24190" rIns="48381" bIns="24190" rtlCol="0" anchor="ctr"/>
          <a:lstStyle>
            <a:lvl1pPr algn="l">
              <a:defRPr sz="900">
                <a:solidFill>
                  <a:schemeClr val="tx1">
                    <a:tint val="75000"/>
                  </a:schemeClr>
                </a:solidFill>
              </a:defRPr>
            </a:lvl1pPr>
          </a:lstStyle>
          <a:p>
            <a:fld id="{1F132C43-CA79-BE41-9B37-F39D0C5CF681}" type="datetimeFigureOut">
              <a:rPr kumimoji="1" lang="zh-CN" altLang="en-US" smtClean="0"/>
              <a:pPr/>
              <a:t>2019/4/28</a:t>
            </a:fld>
            <a:endParaRPr kumimoji="1" lang="zh-CN" altLang="en-US"/>
          </a:p>
        </p:txBody>
      </p:sp>
      <p:sp>
        <p:nvSpPr>
          <p:cNvPr id="5" name="Footer Placeholder 4"/>
          <p:cNvSpPr>
            <a:spLocks noGrp="1"/>
          </p:cNvSpPr>
          <p:nvPr>
            <p:ph type="ftr" sz="quarter" idx="3"/>
          </p:nvPr>
        </p:nvSpPr>
        <p:spPr>
          <a:xfrm>
            <a:off x="3028951" y="4767263"/>
            <a:ext cx="3086100" cy="273844"/>
          </a:xfrm>
          <a:prstGeom prst="rect">
            <a:avLst/>
          </a:prstGeom>
        </p:spPr>
        <p:txBody>
          <a:bodyPr vert="horz" lIns="48381" tIns="24190" rIns="48381" bIns="2419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48381" tIns="24190" rIns="48381" bIns="24190" rtlCol="0" anchor="ctr"/>
          <a:lstStyle>
            <a:lvl1pPr algn="r">
              <a:defRPr sz="900">
                <a:solidFill>
                  <a:schemeClr val="tx1">
                    <a:tint val="75000"/>
                  </a:schemeClr>
                </a:solidFill>
              </a:defRPr>
            </a:lvl1pPr>
          </a:lstStyle>
          <a:p>
            <a:fld id="{B433B02C-E416-D14D-895C-5641A308E735}"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4" r:id="rId1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49"/>
        </a:spcBef>
        <a:buFont typeface="Arial" panose="020B0604020202020204" pitchFamily="34" charset="0"/>
        <a:buChar char="•"/>
        <a:defRPr sz="2100" kern="1200">
          <a:solidFill>
            <a:schemeClr val="tx1"/>
          </a:solidFill>
          <a:latin typeface="+mn-lt"/>
          <a:ea typeface="+mn-ea"/>
          <a:cs typeface="+mn-cs"/>
        </a:defRPr>
      </a:lvl1pPr>
      <a:lvl2pPr marL="514383" indent="-171349" algn="l" defTabSz="685396" rtl="0" eaLnBrk="1" latinLnBrk="0" hangingPunct="1">
        <a:lnSpc>
          <a:spcPct val="90000"/>
        </a:lnSpc>
        <a:spcBef>
          <a:spcPts val="376"/>
        </a:spcBef>
        <a:buFont typeface="Arial" panose="020B0604020202020204" pitchFamily="34" charset="0"/>
        <a:buChar char="•"/>
        <a:defRPr sz="1800" kern="1200">
          <a:solidFill>
            <a:schemeClr val="tx1"/>
          </a:solidFill>
          <a:latin typeface="+mn-lt"/>
          <a:ea typeface="+mn-ea"/>
          <a:cs typeface="+mn-cs"/>
        </a:defRPr>
      </a:lvl2pPr>
      <a:lvl3pPr marL="857081" indent="-171349" algn="l" defTabSz="685396" rtl="0" eaLnBrk="1" latinLnBrk="0" hangingPunct="1">
        <a:lnSpc>
          <a:spcPct val="90000"/>
        </a:lnSpc>
        <a:spcBef>
          <a:spcPts val="376"/>
        </a:spcBef>
        <a:buFont typeface="Arial" panose="020B0604020202020204" pitchFamily="34" charset="0"/>
        <a:buChar char="•"/>
        <a:defRPr sz="1500" kern="1200">
          <a:solidFill>
            <a:schemeClr val="tx1"/>
          </a:solidFill>
          <a:latin typeface="+mn-lt"/>
          <a:ea typeface="+mn-ea"/>
          <a:cs typeface="+mn-cs"/>
        </a:defRPr>
      </a:lvl3pPr>
      <a:lvl4pPr marL="1200115" indent="-171349" algn="l" defTabSz="685396" rtl="0" eaLnBrk="1" latinLnBrk="0" hangingPunct="1">
        <a:lnSpc>
          <a:spcPct val="90000"/>
        </a:lnSpc>
        <a:spcBef>
          <a:spcPts val="376"/>
        </a:spcBef>
        <a:buFont typeface="Arial" panose="020B0604020202020204" pitchFamily="34" charset="0"/>
        <a:buChar char="•"/>
        <a:defRPr sz="1300" kern="1200">
          <a:solidFill>
            <a:schemeClr val="tx1"/>
          </a:solidFill>
          <a:latin typeface="+mn-lt"/>
          <a:ea typeface="+mn-ea"/>
          <a:cs typeface="+mn-cs"/>
        </a:defRPr>
      </a:lvl4pPr>
      <a:lvl5pPr marL="1542813" indent="-171349" algn="l" defTabSz="685396" rtl="0" eaLnBrk="1" latinLnBrk="0" hangingPunct="1">
        <a:lnSpc>
          <a:spcPct val="90000"/>
        </a:lnSpc>
        <a:spcBef>
          <a:spcPts val="376"/>
        </a:spcBef>
        <a:buFont typeface="Arial" panose="020B0604020202020204" pitchFamily="34" charset="0"/>
        <a:buChar char="•"/>
        <a:defRPr sz="1300" kern="1200">
          <a:solidFill>
            <a:schemeClr val="tx1"/>
          </a:solidFill>
          <a:latin typeface="+mn-lt"/>
          <a:ea typeface="+mn-ea"/>
          <a:cs typeface="+mn-cs"/>
        </a:defRPr>
      </a:lvl5pPr>
      <a:lvl6pPr marL="1885847" indent="-171349" algn="l" defTabSz="685396" rtl="0" eaLnBrk="1" latinLnBrk="0" hangingPunct="1">
        <a:lnSpc>
          <a:spcPct val="90000"/>
        </a:lnSpc>
        <a:spcBef>
          <a:spcPts val="376"/>
        </a:spcBef>
        <a:buFont typeface="Arial" panose="020B0604020202020204" pitchFamily="34" charset="0"/>
        <a:buChar char="•"/>
        <a:defRPr sz="1300" kern="1200">
          <a:solidFill>
            <a:schemeClr val="tx1"/>
          </a:solidFill>
          <a:latin typeface="+mn-lt"/>
          <a:ea typeface="+mn-ea"/>
          <a:cs typeface="+mn-cs"/>
        </a:defRPr>
      </a:lvl6pPr>
      <a:lvl7pPr marL="2228545" indent="-171349" algn="l" defTabSz="685396" rtl="0" eaLnBrk="1" latinLnBrk="0" hangingPunct="1">
        <a:lnSpc>
          <a:spcPct val="90000"/>
        </a:lnSpc>
        <a:spcBef>
          <a:spcPts val="376"/>
        </a:spcBef>
        <a:buFont typeface="Arial" panose="020B0604020202020204" pitchFamily="34" charset="0"/>
        <a:buChar char="•"/>
        <a:defRPr sz="1300" kern="1200">
          <a:solidFill>
            <a:schemeClr val="tx1"/>
          </a:solidFill>
          <a:latin typeface="+mn-lt"/>
          <a:ea typeface="+mn-ea"/>
          <a:cs typeface="+mn-cs"/>
        </a:defRPr>
      </a:lvl7pPr>
      <a:lvl8pPr marL="2571243" indent="-171349" algn="l" defTabSz="685396" rtl="0" eaLnBrk="1" latinLnBrk="0" hangingPunct="1">
        <a:lnSpc>
          <a:spcPct val="90000"/>
        </a:lnSpc>
        <a:spcBef>
          <a:spcPts val="376"/>
        </a:spcBef>
        <a:buFont typeface="Arial" panose="020B0604020202020204" pitchFamily="34" charset="0"/>
        <a:buChar char="•"/>
        <a:defRPr sz="1300" kern="1200">
          <a:solidFill>
            <a:schemeClr val="tx1"/>
          </a:solidFill>
          <a:latin typeface="+mn-lt"/>
          <a:ea typeface="+mn-ea"/>
          <a:cs typeface="+mn-cs"/>
        </a:defRPr>
      </a:lvl8pPr>
      <a:lvl9pPr marL="2914278" indent="-171349" algn="l" defTabSz="685396" rtl="0" eaLnBrk="1" latinLnBrk="0" hangingPunct="1">
        <a:lnSpc>
          <a:spcPct val="90000"/>
        </a:lnSpc>
        <a:spcBef>
          <a:spcPts val="376"/>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8" algn="l" defTabSz="685396" rtl="0" eaLnBrk="1" latinLnBrk="0" hangingPunct="1">
        <a:defRPr sz="1300" kern="1200">
          <a:solidFill>
            <a:schemeClr val="tx1"/>
          </a:solidFill>
          <a:latin typeface="+mn-lt"/>
          <a:ea typeface="+mn-ea"/>
          <a:cs typeface="+mn-cs"/>
        </a:defRPr>
      </a:lvl2pPr>
      <a:lvl3pPr marL="685732" algn="l" defTabSz="685396" rtl="0" eaLnBrk="1" latinLnBrk="0" hangingPunct="1">
        <a:defRPr sz="1300" kern="1200">
          <a:solidFill>
            <a:schemeClr val="tx1"/>
          </a:solidFill>
          <a:latin typeface="+mn-lt"/>
          <a:ea typeface="+mn-ea"/>
          <a:cs typeface="+mn-cs"/>
        </a:defRPr>
      </a:lvl3pPr>
      <a:lvl4pPr marL="1028430" algn="l" defTabSz="685396" rtl="0" eaLnBrk="1" latinLnBrk="0" hangingPunct="1">
        <a:defRPr sz="1300" kern="1200">
          <a:solidFill>
            <a:schemeClr val="tx1"/>
          </a:solidFill>
          <a:latin typeface="+mn-lt"/>
          <a:ea typeface="+mn-ea"/>
          <a:cs typeface="+mn-cs"/>
        </a:defRPr>
      </a:lvl4pPr>
      <a:lvl5pPr marL="1371464" algn="l" defTabSz="685396" rtl="0" eaLnBrk="1" latinLnBrk="0" hangingPunct="1">
        <a:defRPr sz="1300" kern="1200">
          <a:solidFill>
            <a:schemeClr val="tx1"/>
          </a:solidFill>
          <a:latin typeface="+mn-lt"/>
          <a:ea typeface="+mn-ea"/>
          <a:cs typeface="+mn-cs"/>
        </a:defRPr>
      </a:lvl5pPr>
      <a:lvl6pPr marL="1714162" algn="l" defTabSz="685396" rtl="0" eaLnBrk="1" latinLnBrk="0" hangingPunct="1">
        <a:defRPr sz="1300" kern="1200">
          <a:solidFill>
            <a:schemeClr val="tx1"/>
          </a:solidFill>
          <a:latin typeface="+mn-lt"/>
          <a:ea typeface="+mn-ea"/>
          <a:cs typeface="+mn-cs"/>
        </a:defRPr>
      </a:lvl6pPr>
      <a:lvl7pPr marL="2057196" algn="l" defTabSz="685396" rtl="0" eaLnBrk="1" latinLnBrk="0" hangingPunct="1">
        <a:defRPr sz="1300" kern="1200">
          <a:solidFill>
            <a:schemeClr val="tx1"/>
          </a:solidFill>
          <a:latin typeface="+mn-lt"/>
          <a:ea typeface="+mn-ea"/>
          <a:cs typeface="+mn-cs"/>
        </a:defRPr>
      </a:lvl7pPr>
      <a:lvl8pPr marL="2399894" algn="l" defTabSz="685396" rtl="0" eaLnBrk="1" latinLnBrk="0" hangingPunct="1">
        <a:defRPr sz="1300" kern="1200">
          <a:solidFill>
            <a:schemeClr val="tx1"/>
          </a:solidFill>
          <a:latin typeface="+mn-lt"/>
          <a:ea typeface="+mn-ea"/>
          <a:cs typeface="+mn-cs"/>
        </a:defRPr>
      </a:lvl8pPr>
      <a:lvl9pPr marL="2742928"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2.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3.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816328" y="351911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a:off x="996791" y="1276896"/>
            <a:ext cx="2750026" cy="2749941"/>
          </a:xfrm>
          <a:prstGeom prst="ellipse">
            <a:avLst/>
          </a:prstGeom>
          <a:noFill/>
          <a:ln w="889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椭圆 8"/>
          <p:cNvSpPr/>
          <p:nvPr/>
        </p:nvSpPr>
        <p:spPr>
          <a:xfrm>
            <a:off x="829827" y="3535728"/>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1473225" y="1848865"/>
            <a:ext cx="1796071" cy="1641568"/>
          </a:xfrm>
          <a:prstGeom prst="rect">
            <a:avLst/>
          </a:prstGeom>
          <a:noFill/>
        </p:spPr>
        <p:txBody>
          <a:bodyPr wrap="square" lIns="48381" tIns="24190" rIns="48381" bIns="24190" rtlCol="0">
            <a:spAutoFit/>
          </a:bodyPr>
          <a:lstStyle/>
          <a:p>
            <a:pPr algn="ctr"/>
            <a:r>
              <a:rPr lang="en-US" altLang="zh-CN" sz="10300" spc="8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2</a:t>
            </a:r>
            <a:endParaRPr lang="zh-CN" altLang="en-US" sz="10300" spc="8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rot="16200000" flipV="1">
            <a:off x="3242304" y="937085"/>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16200000" flipV="1">
            <a:off x="3269303" y="946061"/>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0" name="椭圆 9"/>
          <p:cNvSpPr/>
          <p:nvPr/>
        </p:nvSpPr>
        <p:spPr>
          <a:xfrm>
            <a:off x="-371672" y="-589028"/>
            <a:ext cx="1188000" cy="1187963"/>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1" name="椭圆 10"/>
          <p:cNvSpPr/>
          <p:nvPr/>
        </p:nvSpPr>
        <p:spPr>
          <a:xfrm>
            <a:off x="-358173" y="-572415"/>
            <a:ext cx="1161000" cy="1160964"/>
          </a:xfrm>
          <a:prstGeom prst="ellipse">
            <a:avLst/>
          </a:prstGeom>
          <a:solidFill>
            <a:srgbClr val="001279"/>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2" name="椭圆 11"/>
          <p:cNvSpPr/>
          <p:nvPr/>
        </p:nvSpPr>
        <p:spPr>
          <a:xfrm rot="665877">
            <a:off x="3399609" y="4793886"/>
            <a:ext cx="888476" cy="888449"/>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3" name="椭圆 12"/>
          <p:cNvSpPr/>
          <p:nvPr/>
        </p:nvSpPr>
        <p:spPr>
          <a:xfrm rot="665877">
            <a:off x="3413478" y="4803612"/>
            <a:ext cx="865695" cy="86566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4" name="椭圆 13"/>
          <p:cNvSpPr/>
          <p:nvPr/>
        </p:nvSpPr>
        <p:spPr>
          <a:xfrm>
            <a:off x="-371673" y="2732009"/>
            <a:ext cx="743345" cy="743323"/>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6" name="文本框 15"/>
          <p:cNvSpPr txBox="1"/>
          <p:nvPr/>
        </p:nvSpPr>
        <p:spPr>
          <a:xfrm>
            <a:off x="4019846" y="1593023"/>
            <a:ext cx="4625383" cy="1126070"/>
          </a:xfrm>
          <a:prstGeom prst="rect">
            <a:avLst/>
          </a:prstGeom>
          <a:noFill/>
        </p:spPr>
        <p:txBody>
          <a:bodyPr wrap="square" lIns="48381" tIns="24190" rIns="48381" bIns="24190" rtlCol="0">
            <a:spAutoFit/>
          </a:bodyPr>
          <a:lstStyle/>
          <a:p>
            <a:r>
              <a:rPr lang="zh-CN" altLang="en-US" sz="3500" dirty="0">
                <a:latin typeface="黑体" pitchFamily="49" charset="-122"/>
                <a:ea typeface="黑体" pitchFamily="49" charset="-122"/>
              </a:rPr>
              <a:t>软件体系结构建模</a:t>
            </a:r>
          </a:p>
          <a:p>
            <a:endParaRPr lang="zh-CN" altLang="en-US" sz="35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25" name="椭圆 24"/>
          <p:cNvSpPr/>
          <p:nvPr/>
        </p:nvSpPr>
        <p:spPr>
          <a:xfrm>
            <a:off x="8536500" y="397423"/>
            <a:ext cx="1215000" cy="1214963"/>
          </a:xfrm>
          <a:prstGeom prst="ellipse">
            <a:avLst/>
          </a:prstGeom>
          <a:gradFill>
            <a:gsLst>
              <a:gs pos="0">
                <a:schemeClr val="accent1">
                  <a:lumMod val="5000"/>
                  <a:lumOff val="95000"/>
                </a:schemeClr>
              </a:gs>
              <a:gs pos="100000">
                <a:srgbClr val="F4F5F7"/>
              </a:gs>
            </a:gsLst>
            <a:lin ang="5400000" scaled="1"/>
          </a:gradFill>
          <a:ln>
            <a:noFill/>
          </a:ln>
          <a:effectLst>
            <a:outerShdw blurRad="533400" dist="4953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26" name="椭圆 25"/>
          <p:cNvSpPr/>
          <p:nvPr/>
        </p:nvSpPr>
        <p:spPr>
          <a:xfrm>
            <a:off x="8563500" y="424422"/>
            <a:ext cx="1161000" cy="1160964"/>
          </a:xfrm>
          <a:prstGeom prst="ellipse">
            <a:avLst/>
          </a:prstGeom>
          <a:gradFill>
            <a:gsLst>
              <a:gs pos="0">
                <a:schemeClr val="accent1">
                  <a:lumMod val="5000"/>
                  <a:lumOff val="95000"/>
                </a:schemeClr>
              </a:gs>
              <a:gs pos="100000">
                <a:srgbClr val="F4F5F7"/>
              </a:gs>
            </a:gsLst>
            <a:lin ang="5400000" scaled="1"/>
          </a:gradFill>
          <a:ln>
            <a:noFill/>
          </a:ln>
          <a:effectLst>
            <a:innerShdw blurRad="6223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27" name="直接连接符 26"/>
          <p:cNvCxnSpPr/>
          <p:nvPr/>
        </p:nvCxnSpPr>
        <p:spPr>
          <a:xfrm>
            <a:off x="4104554" y="2233264"/>
            <a:ext cx="513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逻辑视图</a:t>
            </a:r>
          </a:p>
        </p:txBody>
      </p:sp>
      <p:sp>
        <p:nvSpPr>
          <p:cNvPr id="13" name="矩形 12">
            <a:extLst>
              <a:ext uri="{FF2B5EF4-FFF2-40B4-BE49-F238E27FC236}">
                <a16:creationId xmlns:a16="http://schemas.microsoft.com/office/drawing/2014/main" xmlns="" id="{14D58A81-ECFC-4508-9FEB-1D33C43CEC46}"/>
              </a:ext>
            </a:extLst>
          </p:cNvPr>
          <p:cNvSpPr/>
          <p:nvPr/>
        </p:nvSpPr>
        <p:spPr>
          <a:xfrm>
            <a:off x="661362" y="1226311"/>
            <a:ext cx="7708913" cy="830933"/>
          </a:xfrm>
          <a:prstGeom prst="rect">
            <a:avLst/>
          </a:prstGeom>
        </p:spPr>
        <p:txBody>
          <a:bodyPr wrap="square">
            <a:spAutoFit/>
          </a:bodyPr>
          <a:lstStyle/>
          <a:p>
            <a:pPr>
              <a:lnSpc>
                <a:spcPct val="150000"/>
              </a:lnSpc>
            </a:pPr>
            <a:r>
              <a:rPr lang="zh-CN" altLang="en-US" sz="1700" dirty="0">
                <a:latin typeface="微软雅黑" panose="020B0503020204020204" pitchFamily="34" charset="-122"/>
                <a:ea typeface="微软雅黑" panose="020B0503020204020204" pitchFamily="34" charset="-122"/>
              </a:rPr>
              <a:t>     逻辑视图中使用的风格为面向对象的风格，逻辑视图设计中要注意的主要问题是要保持一个单一的、内聚的对象模型贯穿整个系统。</a:t>
            </a:r>
          </a:p>
        </p:txBody>
      </p:sp>
      <p:graphicFrame>
        <p:nvGraphicFramePr>
          <p:cNvPr id="15" name="Object 40">
            <a:extLst>
              <a:ext uri="{FF2B5EF4-FFF2-40B4-BE49-F238E27FC236}">
                <a16:creationId xmlns:a16="http://schemas.microsoft.com/office/drawing/2014/main" xmlns="" id="{765CA514-25C3-4810-898E-82D89F320A5B}"/>
              </a:ext>
            </a:extLst>
          </p:cNvPr>
          <p:cNvGraphicFramePr>
            <a:graphicFrameLocks noChangeAspect="1"/>
          </p:cNvGraphicFramePr>
          <p:nvPr>
            <p:extLst>
              <p:ext uri="{D42A27DB-BD31-4B8C-83A1-F6EECF244321}">
                <p14:modId xmlns:p14="http://schemas.microsoft.com/office/powerpoint/2010/main" xmlns="" val="3968646484"/>
              </p:ext>
            </p:extLst>
          </p:nvPr>
        </p:nvGraphicFramePr>
        <p:xfrm>
          <a:off x="3226675" y="2133754"/>
          <a:ext cx="2532993" cy="2532993"/>
        </p:xfrm>
        <a:graphic>
          <a:graphicData uri="http://schemas.openxmlformats.org/presentationml/2006/ole">
            <p:oleObj spid="_x0000_s1055" r:id="rId3" imgW="2021726" imgH="2085654" progId="">
              <p:embed/>
            </p:oleObj>
          </a:graphicData>
        </a:graphic>
      </p:graphicFrame>
    </p:spTree>
    <p:extLst>
      <p:ext uri="{BB962C8B-B14F-4D97-AF65-F5344CB8AC3E}">
        <p14:creationId xmlns:p14="http://schemas.microsoft.com/office/powerpoint/2010/main" xmlns="" val="4048516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逻辑视图</a:t>
            </a:r>
          </a:p>
        </p:txBody>
      </p:sp>
      <p:sp>
        <p:nvSpPr>
          <p:cNvPr id="13" name="矩形 12">
            <a:extLst>
              <a:ext uri="{FF2B5EF4-FFF2-40B4-BE49-F238E27FC236}">
                <a16:creationId xmlns:a16="http://schemas.microsoft.com/office/drawing/2014/main" xmlns="" id="{14D58A81-ECFC-4508-9FEB-1D33C43CEC46}"/>
              </a:ext>
            </a:extLst>
          </p:cNvPr>
          <p:cNvSpPr/>
          <p:nvPr/>
        </p:nvSpPr>
        <p:spPr>
          <a:xfrm>
            <a:off x="661362" y="1226311"/>
            <a:ext cx="7708913" cy="438518"/>
          </a:xfrm>
          <a:prstGeom prst="rect">
            <a:avLst/>
          </a:prstGeom>
        </p:spPr>
        <p:txBody>
          <a:bodyPr wrap="square">
            <a:spAutoFit/>
          </a:bodyPr>
          <a:lstStyle/>
          <a:p>
            <a:pPr>
              <a:lnSpc>
                <a:spcPct val="150000"/>
              </a:lnSpc>
            </a:pPr>
            <a:r>
              <a:rPr lang="zh-CN" altLang="en-US" sz="1700" dirty="0">
                <a:latin typeface="微软雅黑" panose="020B0503020204020204" pitchFamily="34" charset="-122"/>
                <a:ea typeface="微软雅黑" panose="020B0503020204020204" pitchFamily="34" charset="-122"/>
              </a:rPr>
              <a:t>     对于规模更大的系统来说，体系结构级中包含数十甚至数百个类 。</a:t>
            </a:r>
          </a:p>
        </p:txBody>
      </p:sp>
      <p:graphicFrame>
        <p:nvGraphicFramePr>
          <p:cNvPr id="17" name="Object 8">
            <a:extLst>
              <a:ext uri="{FF2B5EF4-FFF2-40B4-BE49-F238E27FC236}">
                <a16:creationId xmlns:a16="http://schemas.microsoft.com/office/drawing/2014/main" xmlns="" id="{A969701F-34B0-45CF-96CB-B8F4081DCF06}"/>
              </a:ext>
            </a:extLst>
          </p:cNvPr>
          <p:cNvGraphicFramePr>
            <a:graphicFrameLocks noChangeAspect="1"/>
          </p:cNvGraphicFramePr>
          <p:nvPr>
            <p:extLst>
              <p:ext uri="{D42A27DB-BD31-4B8C-83A1-F6EECF244321}">
                <p14:modId xmlns:p14="http://schemas.microsoft.com/office/powerpoint/2010/main" xmlns="" val="2950321901"/>
              </p:ext>
            </p:extLst>
          </p:nvPr>
        </p:nvGraphicFramePr>
        <p:xfrm>
          <a:off x="3018014" y="1727081"/>
          <a:ext cx="2916135" cy="2987078"/>
        </p:xfrm>
        <a:graphic>
          <a:graphicData uri="http://schemas.openxmlformats.org/presentationml/2006/ole">
            <p:oleObj spid="_x0000_s2079" r:id="rId3" imgW="2689546" imgH="2845942" progId="">
              <p:embed/>
            </p:oleObj>
          </a:graphicData>
        </a:graphic>
      </p:graphicFrame>
    </p:spTree>
    <p:extLst>
      <p:ext uri="{BB962C8B-B14F-4D97-AF65-F5344CB8AC3E}">
        <p14:creationId xmlns:p14="http://schemas.microsoft.com/office/powerpoint/2010/main" xmlns="" val="2019827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开发视图 </a:t>
            </a:r>
          </a:p>
        </p:txBody>
      </p:sp>
      <p:sp>
        <p:nvSpPr>
          <p:cNvPr id="13" name="矩形 12">
            <a:extLst>
              <a:ext uri="{FF2B5EF4-FFF2-40B4-BE49-F238E27FC236}">
                <a16:creationId xmlns:a16="http://schemas.microsoft.com/office/drawing/2014/main" xmlns="" id="{14D58A81-ECFC-4508-9FEB-1D33C43CEC46}"/>
              </a:ext>
            </a:extLst>
          </p:cNvPr>
          <p:cNvSpPr/>
          <p:nvPr/>
        </p:nvSpPr>
        <p:spPr>
          <a:xfrm>
            <a:off x="661362" y="1226311"/>
            <a:ext cx="7708913" cy="1615763"/>
          </a:xfrm>
          <a:prstGeom prst="rect">
            <a:avLst/>
          </a:prstGeom>
        </p:spPr>
        <p:txBody>
          <a:bodyPr wrap="square">
            <a:spAutoFit/>
          </a:bodyPr>
          <a:lstStyle/>
          <a:p>
            <a:pPr>
              <a:lnSpc>
                <a:spcPct val="150000"/>
              </a:lnSpc>
            </a:pPr>
            <a:r>
              <a:rPr lang="zh-CN" altLang="en-US" sz="1700" dirty="0">
                <a:latin typeface="微软雅黑" panose="020B0503020204020204" pitchFamily="34" charset="-122"/>
                <a:ea typeface="微软雅黑" panose="020B0503020204020204" pitchFamily="34" charset="-122"/>
              </a:rPr>
              <a:t>    开发视图也称模块视图，主要侧重于软件模块的组织和管理。</a:t>
            </a:r>
          </a:p>
          <a:p>
            <a:pPr>
              <a:lnSpc>
                <a:spcPct val="150000"/>
              </a:lnSpc>
            </a:pPr>
            <a:r>
              <a:rPr lang="zh-CN" altLang="en-US" sz="1700" dirty="0">
                <a:latin typeface="微软雅黑" panose="020B0503020204020204" pitchFamily="34" charset="-122"/>
                <a:ea typeface="微软雅黑" panose="020B0503020204020204" pitchFamily="34" charset="-122"/>
              </a:rPr>
              <a:t>    开发视图要考虑软件内部的需求，如软件开发的容易性、软件的重用和软件的通用性，要充分考虑由于具体开发工具的不同而带来的局限性。</a:t>
            </a:r>
          </a:p>
          <a:p>
            <a:pPr>
              <a:lnSpc>
                <a:spcPct val="150000"/>
              </a:lnSpc>
            </a:pPr>
            <a:r>
              <a:rPr lang="zh-CN" altLang="en-US" sz="1700" dirty="0">
                <a:latin typeface="微软雅黑" panose="020B0503020204020204" pitchFamily="34" charset="-122"/>
                <a:ea typeface="微软雅黑" panose="020B0503020204020204" pitchFamily="34" charset="-122"/>
              </a:rPr>
              <a:t>    开发视图通过系统输入输出关系的模型图和子系统图来描述。</a:t>
            </a:r>
          </a:p>
        </p:txBody>
      </p:sp>
    </p:spTree>
    <p:extLst>
      <p:ext uri="{BB962C8B-B14F-4D97-AF65-F5344CB8AC3E}">
        <p14:creationId xmlns:p14="http://schemas.microsoft.com/office/powerpoint/2010/main" xmlns="" val="142921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开发视图 </a:t>
            </a:r>
          </a:p>
        </p:txBody>
      </p:sp>
      <p:sp>
        <p:nvSpPr>
          <p:cNvPr id="13" name="矩形 12">
            <a:extLst>
              <a:ext uri="{FF2B5EF4-FFF2-40B4-BE49-F238E27FC236}">
                <a16:creationId xmlns:a16="http://schemas.microsoft.com/office/drawing/2014/main" xmlns="" id="{14D58A81-ECFC-4508-9FEB-1D33C43CEC46}"/>
              </a:ext>
            </a:extLst>
          </p:cNvPr>
          <p:cNvSpPr/>
          <p:nvPr/>
        </p:nvSpPr>
        <p:spPr>
          <a:xfrm>
            <a:off x="661362" y="1226311"/>
            <a:ext cx="7708913" cy="438518"/>
          </a:xfrm>
          <a:prstGeom prst="rect">
            <a:avLst/>
          </a:prstGeom>
        </p:spPr>
        <p:txBody>
          <a:bodyPr wrap="square">
            <a:spAutoFit/>
          </a:bodyPr>
          <a:lstStyle/>
          <a:p>
            <a:pPr>
              <a:lnSpc>
                <a:spcPct val="150000"/>
              </a:lnSpc>
            </a:pPr>
            <a:r>
              <a:rPr lang="zh-CN" altLang="en-US" sz="1700" dirty="0">
                <a:latin typeface="微软雅黑" panose="020B0503020204020204" pitchFamily="34" charset="-122"/>
                <a:ea typeface="微软雅黑" panose="020B0503020204020204" pitchFamily="34" charset="-122"/>
              </a:rPr>
              <a:t>    与逻辑视图一样，可以使用 </a:t>
            </a:r>
            <a:r>
              <a:rPr lang="en-US" altLang="zh-CN" sz="1700" dirty="0" err="1">
                <a:latin typeface="微软雅黑" panose="020B0503020204020204" pitchFamily="34" charset="-122"/>
                <a:ea typeface="微软雅黑" panose="020B0503020204020204" pitchFamily="34" charset="-122"/>
              </a:rPr>
              <a:t>Booch</a:t>
            </a:r>
            <a:r>
              <a:rPr lang="en-US" altLang="zh-CN" sz="1700" dirty="0">
                <a:latin typeface="微软雅黑" panose="020B0503020204020204" pitchFamily="34" charset="-122"/>
                <a:ea typeface="微软雅黑" panose="020B0503020204020204" pitchFamily="34" charset="-122"/>
              </a:rPr>
              <a:t> </a:t>
            </a:r>
            <a:r>
              <a:rPr lang="zh-CN" altLang="en-US" sz="1700" dirty="0">
                <a:latin typeface="微软雅黑" panose="020B0503020204020204" pitchFamily="34" charset="-122"/>
                <a:ea typeface="微软雅黑" panose="020B0503020204020204" pitchFamily="34" charset="-122"/>
              </a:rPr>
              <a:t>标记法中某些符号来表示开发视图。</a:t>
            </a:r>
          </a:p>
        </p:txBody>
      </p:sp>
      <p:graphicFrame>
        <p:nvGraphicFramePr>
          <p:cNvPr id="14" name="Object 7">
            <a:extLst>
              <a:ext uri="{FF2B5EF4-FFF2-40B4-BE49-F238E27FC236}">
                <a16:creationId xmlns:a16="http://schemas.microsoft.com/office/drawing/2014/main" xmlns="" id="{9AC80285-D584-43B9-BDE4-1F44CC883ACA}"/>
              </a:ext>
            </a:extLst>
          </p:cNvPr>
          <p:cNvGraphicFramePr>
            <a:graphicFrameLocks noChangeAspect="1"/>
          </p:cNvGraphicFramePr>
          <p:nvPr>
            <p:extLst>
              <p:ext uri="{D42A27DB-BD31-4B8C-83A1-F6EECF244321}">
                <p14:modId xmlns:p14="http://schemas.microsoft.com/office/powerpoint/2010/main" xmlns="" val="1746568099"/>
              </p:ext>
            </p:extLst>
          </p:nvPr>
        </p:nvGraphicFramePr>
        <p:xfrm>
          <a:off x="2798988" y="1727081"/>
          <a:ext cx="3156182" cy="2841060"/>
        </p:xfrm>
        <a:graphic>
          <a:graphicData uri="http://schemas.openxmlformats.org/presentationml/2006/ole">
            <p:oleObj spid="_x0000_s3099" r:id="rId3" imgW="2263140" imgH="2103120" progId="">
              <p:embed/>
            </p:oleObj>
          </a:graphicData>
        </a:graphic>
      </p:graphicFrame>
    </p:spTree>
    <p:extLst>
      <p:ext uri="{BB962C8B-B14F-4D97-AF65-F5344CB8AC3E}">
        <p14:creationId xmlns:p14="http://schemas.microsoft.com/office/powerpoint/2010/main" xmlns="" val="1829349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开发视图 </a:t>
            </a:r>
          </a:p>
        </p:txBody>
      </p:sp>
      <p:sp>
        <p:nvSpPr>
          <p:cNvPr id="13" name="矩形 12">
            <a:extLst>
              <a:ext uri="{FF2B5EF4-FFF2-40B4-BE49-F238E27FC236}">
                <a16:creationId xmlns:a16="http://schemas.microsoft.com/office/drawing/2014/main" xmlns="" id="{14D58A81-ECFC-4508-9FEB-1D33C43CEC46}"/>
              </a:ext>
            </a:extLst>
          </p:cNvPr>
          <p:cNvSpPr/>
          <p:nvPr/>
        </p:nvSpPr>
        <p:spPr>
          <a:xfrm>
            <a:off x="661362" y="1226311"/>
            <a:ext cx="7708913" cy="2400594"/>
          </a:xfrm>
          <a:prstGeom prst="rect">
            <a:avLst/>
          </a:prstGeom>
        </p:spPr>
        <p:txBody>
          <a:bodyPr wrap="square">
            <a:spAutoFit/>
          </a:bodyPr>
          <a:lstStyle/>
          <a:p>
            <a:pPr>
              <a:lnSpc>
                <a:spcPct val="150000"/>
              </a:lnSpc>
            </a:pPr>
            <a:r>
              <a:rPr lang="zh-CN" altLang="en-US" sz="1700" dirty="0">
                <a:latin typeface="微软雅黑" panose="020B0503020204020204" pitchFamily="34" charset="-122"/>
                <a:ea typeface="微软雅黑" panose="020B0503020204020204" pitchFamily="34" charset="-122"/>
              </a:rPr>
              <a:t>      在开发视图中，最好采用</a:t>
            </a:r>
            <a:r>
              <a:rPr lang="en-US" altLang="zh-CN" sz="1700" dirty="0">
                <a:latin typeface="微软雅黑" panose="020B0503020204020204" pitchFamily="34" charset="-122"/>
                <a:ea typeface="微软雅黑" panose="020B0503020204020204" pitchFamily="34" charset="-122"/>
              </a:rPr>
              <a:t>4-6</a:t>
            </a:r>
            <a:r>
              <a:rPr lang="zh-CN" altLang="en-US" sz="1700" dirty="0">
                <a:latin typeface="微软雅黑" panose="020B0503020204020204" pitchFamily="34" charset="-122"/>
                <a:ea typeface="微软雅黑" panose="020B0503020204020204" pitchFamily="34" charset="-122"/>
              </a:rPr>
              <a:t>层子系统，而且每个子系统仅仅能与同层或更低层的子系统通讯，这样可以使每个层次的接口既完备又精练，避免了各个模块之间很复杂的依赖关系。</a:t>
            </a:r>
          </a:p>
          <a:p>
            <a:pPr>
              <a:lnSpc>
                <a:spcPct val="150000"/>
              </a:lnSpc>
            </a:pPr>
            <a:r>
              <a:rPr lang="zh-CN" altLang="en-US" sz="1700" dirty="0">
                <a:latin typeface="微软雅黑" panose="020B0503020204020204" pitchFamily="34" charset="-122"/>
                <a:ea typeface="微软雅黑" panose="020B0503020204020204" pitchFamily="34" charset="-122"/>
              </a:rPr>
              <a:t>     设计时要充分考虑，对于各个层次，层次越低，通用性越强，这样，可以保证应用程序的需求发生改变时，所做的改动最小。开发视图所用的风格通常是层次结构风格。 </a:t>
            </a:r>
          </a:p>
        </p:txBody>
      </p:sp>
    </p:spTree>
    <p:extLst>
      <p:ext uri="{BB962C8B-B14F-4D97-AF65-F5344CB8AC3E}">
        <p14:creationId xmlns:p14="http://schemas.microsoft.com/office/powerpoint/2010/main" xmlns="" val="256062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开发视图 </a:t>
            </a:r>
          </a:p>
        </p:txBody>
      </p:sp>
      <p:graphicFrame>
        <p:nvGraphicFramePr>
          <p:cNvPr id="14" name="Object 8">
            <a:extLst>
              <a:ext uri="{FF2B5EF4-FFF2-40B4-BE49-F238E27FC236}">
                <a16:creationId xmlns:a16="http://schemas.microsoft.com/office/drawing/2014/main" xmlns="" id="{226EE60C-3E97-4A64-9CBF-FF13E96C56BB}"/>
              </a:ext>
            </a:extLst>
          </p:cNvPr>
          <p:cNvGraphicFramePr>
            <a:graphicFrameLocks noChangeAspect="1"/>
          </p:cNvGraphicFramePr>
          <p:nvPr/>
        </p:nvGraphicFramePr>
        <p:xfrm>
          <a:off x="1118115" y="1330735"/>
          <a:ext cx="6731500" cy="3293587"/>
        </p:xfrm>
        <a:graphic>
          <a:graphicData uri="http://schemas.openxmlformats.org/presentationml/2006/ole">
            <p:oleObj spid="_x0000_s5144" r:id="rId3" imgW="4337950" imgH="2185611" progId="">
              <p:embed/>
            </p:oleObj>
          </a:graphicData>
        </a:graphic>
      </p:graphicFrame>
    </p:spTree>
    <p:extLst>
      <p:ext uri="{BB962C8B-B14F-4D97-AF65-F5344CB8AC3E}">
        <p14:creationId xmlns:p14="http://schemas.microsoft.com/office/powerpoint/2010/main" xmlns="" val="122976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进程视图</a:t>
            </a:r>
          </a:p>
        </p:txBody>
      </p:sp>
      <p:sp>
        <p:nvSpPr>
          <p:cNvPr id="17" name="矩形 16">
            <a:extLst>
              <a:ext uri="{FF2B5EF4-FFF2-40B4-BE49-F238E27FC236}">
                <a16:creationId xmlns:a16="http://schemas.microsoft.com/office/drawing/2014/main" xmlns="" id="{43838657-7C55-4318-B009-865D827CEFB6}"/>
              </a:ext>
            </a:extLst>
          </p:cNvPr>
          <p:cNvSpPr/>
          <p:nvPr/>
        </p:nvSpPr>
        <p:spPr>
          <a:xfrm>
            <a:off x="661363" y="1345104"/>
            <a:ext cx="7799671" cy="3185424"/>
          </a:xfrm>
          <a:prstGeom prst="rect">
            <a:avLst/>
          </a:prstGeom>
        </p:spPr>
        <p:txBody>
          <a:bodyPr wrap="square">
            <a:spAutoFit/>
          </a:bodyPr>
          <a:lstStyle/>
          <a:p>
            <a:pPr>
              <a:lnSpc>
                <a:spcPct val="150000"/>
              </a:lnSpc>
            </a:pPr>
            <a:r>
              <a:rPr lang="en-US" altLang="zh-CN" sz="1700" dirty="0">
                <a:latin typeface="微软雅黑" panose="020B0503020204020204" pitchFamily="34" charset="-122"/>
                <a:ea typeface="微软雅黑" panose="020B0503020204020204" pitchFamily="34" charset="-122"/>
              </a:rPr>
              <a:t>     </a:t>
            </a:r>
            <a:r>
              <a:rPr lang="zh-CN" altLang="en-US" sz="1700" dirty="0">
                <a:latin typeface="微软雅黑" panose="020B0503020204020204" pitchFamily="34" charset="-122"/>
                <a:ea typeface="微软雅黑" panose="020B0503020204020204" pitchFamily="34" charset="-122"/>
              </a:rPr>
              <a:t>进程视图侧重于系统的运行特性，主要关注一些非功能性的需求。</a:t>
            </a:r>
          </a:p>
          <a:p>
            <a:pPr>
              <a:lnSpc>
                <a:spcPct val="150000"/>
              </a:lnSpc>
            </a:pPr>
            <a:r>
              <a:rPr lang="zh-CN" altLang="en-US" sz="1700" dirty="0">
                <a:latin typeface="微软雅黑" panose="020B0503020204020204" pitchFamily="34" charset="-122"/>
                <a:ea typeface="微软雅黑" panose="020B0503020204020204" pitchFamily="34" charset="-122"/>
              </a:rPr>
              <a:t>     进程视图强调并发性、分布性、系统集成性和容错能力，以及从逻辑视图中的主要抽象如何适合进程结构。它也定义逻辑视图中的各个类的操作具体是在哪一个线程中被执行的。</a:t>
            </a:r>
          </a:p>
          <a:p>
            <a:pPr>
              <a:lnSpc>
                <a:spcPct val="150000"/>
              </a:lnSpc>
            </a:pPr>
            <a:r>
              <a:rPr lang="zh-CN" altLang="en-US" sz="1700" dirty="0">
                <a:latin typeface="微软雅黑" panose="020B0503020204020204" pitchFamily="34" charset="-122"/>
                <a:ea typeface="微软雅黑" panose="020B0503020204020204" pitchFamily="34" charset="-122"/>
              </a:rPr>
              <a:t>     进程视图可以描述成多层抽象，每个级别分别关注不同的方面。在最高层抽象中，进程结构可以看作是构成一个执行单元的一组任务。它可看成一系列独立的，通过逻辑网络相互通信的程序。它们是分布的，通过总线或局域网、广域网等硬件资源连接起来。</a:t>
            </a:r>
          </a:p>
        </p:txBody>
      </p:sp>
    </p:spTree>
    <p:extLst>
      <p:ext uri="{BB962C8B-B14F-4D97-AF65-F5344CB8AC3E}">
        <p14:creationId xmlns:p14="http://schemas.microsoft.com/office/powerpoint/2010/main" xmlns="" val="3473215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进程视图</a:t>
            </a:r>
          </a:p>
        </p:txBody>
      </p:sp>
      <p:sp>
        <p:nvSpPr>
          <p:cNvPr id="17" name="矩形 16">
            <a:extLst>
              <a:ext uri="{FF2B5EF4-FFF2-40B4-BE49-F238E27FC236}">
                <a16:creationId xmlns:a16="http://schemas.microsoft.com/office/drawing/2014/main" xmlns="" id="{43838657-7C55-4318-B009-865D827CEFB6}"/>
              </a:ext>
            </a:extLst>
          </p:cNvPr>
          <p:cNvSpPr/>
          <p:nvPr/>
        </p:nvSpPr>
        <p:spPr>
          <a:xfrm>
            <a:off x="661363" y="1197006"/>
            <a:ext cx="7799671" cy="438518"/>
          </a:xfrm>
          <a:prstGeom prst="rect">
            <a:avLst/>
          </a:prstGeom>
        </p:spPr>
        <p:txBody>
          <a:bodyPr wrap="square">
            <a:spAutoFit/>
          </a:bodyPr>
          <a:lstStyle/>
          <a:p>
            <a:pPr>
              <a:lnSpc>
                <a:spcPct val="150000"/>
              </a:lnSpc>
            </a:pPr>
            <a:r>
              <a:rPr lang="zh-CN" altLang="en-US" sz="1700" dirty="0">
                <a:latin typeface="微软雅黑" panose="020B0503020204020204" pitchFamily="34" charset="-122"/>
                <a:ea typeface="微软雅黑" panose="020B0503020204020204" pitchFamily="34" charset="-122"/>
              </a:rPr>
              <a:t>    通过扩展 </a:t>
            </a:r>
            <a:r>
              <a:rPr lang="en-US" altLang="zh-CN" sz="1700" dirty="0" err="1">
                <a:latin typeface="微软雅黑" panose="020B0503020204020204" pitchFamily="34" charset="-122"/>
                <a:ea typeface="微软雅黑" panose="020B0503020204020204" pitchFamily="34" charset="-122"/>
              </a:rPr>
              <a:t>Booch</a:t>
            </a:r>
            <a:r>
              <a:rPr lang="en-US" altLang="zh-CN" sz="1700" dirty="0">
                <a:latin typeface="微软雅黑" panose="020B0503020204020204" pitchFamily="34" charset="-122"/>
                <a:ea typeface="微软雅黑" panose="020B0503020204020204" pitchFamily="34" charset="-122"/>
              </a:rPr>
              <a:t> </a:t>
            </a:r>
            <a:r>
              <a:rPr lang="zh-CN" altLang="en-US" sz="1700" dirty="0">
                <a:latin typeface="微软雅黑" panose="020B0503020204020204" pitchFamily="34" charset="-122"/>
                <a:ea typeface="微软雅黑" panose="020B0503020204020204" pitchFamily="34" charset="-122"/>
              </a:rPr>
              <a:t>对 </a:t>
            </a:r>
            <a:r>
              <a:rPr lang="en-US" altLang="zh-CN" sz="1700" dirty="0">
                <a:latin typeface="微软雅黑" panose="020B0503020204020204" pitchFamily="34" charset="-122"/>
                <a:ea typeface="微软雅黑" panose="020B0503020204020204" pitchFamily="34" charset="-122"/>
              </a:rPr>
              <a:t>Ada </a:t>
            </a:r>
            <a:r>
              <a:rPr lang="zh-CN" altLang="en-US" sz="1700" dirty="0">
                <a:latin typeface="微软雅黑" panose="020B0503020204020204" pitchFamily="34" charset="-122"/>
                <a:ea typeface="微软雅黑" panose="020B0503020204020204" pitchFamily="34" charset="-122"/>
              </a:rPr>
              <a:t>任务的表示法，来表示进程视图。</a:t>
            </a:r>
          </a:p>
        </p:txBody>
      </p:sp>
      <p:graphicFrame>
        <p:nvGraphicFramePr>
          <p:cNvPr id="14" name="Object 7">
            <a:extLst>
              <a:ext uri="{FF2B5EF4-FFF2-40B4-BE49-F238E27FC236}">
                <a16:creationId xmlns:a16="http://schemas.microsoft.com/office/drawing/2014/main" xmlns="" id="{2382AADD-54DA-4B41-940F-C52A4FFEC07E}"/>
              </a:ext>
            </a:extLst>
          </p:cNvPr>
          <p:cNvGraphicFramePr>
            <a:graphicFrameLocks noChangeAspect="1"/>
          </p:cNvGraphicFramePr>
          <p:nvPr>
            <p:extLst>
              <p:ext uri="{D42A27DB-BD31-4B8C-83A1-F6EECF244321}">
                <p14:modId xmlns:p14="http://schemas.microsoft.com/office/powerpoint/2010/main" xmlns="" val="2225734295"/>
              </p:ext>
            </p:extLst>
          </p:nvPr>
        </p:nvGraphicFramePr>
        <p:xfrm>
          <a:off x="2102068" y="1783622"/>
          <a:ext cx="4475665" cy="2847291"/>
        </p:xfrm>
        <a:graphic>
          <a:graphicData uri="http://schemas.openxmlformats.org/presentationml/2006/ole">
            <p:oleObj spid="_x0000_s6167" r:id="rId3" imgW="3492595" imgH="2286000" progId="">
              <p:embed/>
            </p:oleObj>
          </a:graphicData>
        </a:graphic>
      </p:graphicFrame>
    </p:spTree>
    <p:extLst>
      <p:ext uri="{BB962C8B-B14F-4D97-AF65-F5344CB8AC3E}">
        <p14:creationId xmlns:p14="http://schemas.microsoft.com/office/powerpoint/2010/main" xmlns="" val="44944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进程视图</a:t>
            </a:r>
          </a:p>
        </p:txBody>
      </p:sp>
      <p:graphicFrame>
        <p:nvGraphicFramePr>
          <p:cNvPr id="15" name="Object 8">
            <a:extLst>
              <a:ext uri="{FF2B5EF4-FFF2-40B4-BE49-F238E27FC236}">
                <a16:creationId xmlns:a16="http://schemas.microsoft.com/office/drawing/2014/main" xmlns="" id="{A3C0FA38-4571-4EE5-84B4-C07FC1CE97BF}"/>
              </a:ext>
            </a:extLst>
          </p:cNvPr>
          <p:cNvGraphicFramePr>
            <a:graphicFrameLocks noChangeAspect="1"/>
          </p:cNvGraphicFramePr>
          <p:nvPr>
            <p:extLst>
              <p:ext uri="{D42A27DB-BD31-4B8C-83A1-F6EECF244321}">
                <p14:modId xmlns:p14="http://schemas.microsoft.com/office/powerpoint/2010/main" xmlns="" val="4161162883"/>
              </p:ext>
            </p:extLst>
          </p:nvPr>
        </p:nvGraphicFramePr>
        <p:xfrm>
          <a:off x="2331907" y="1256997"/>
          <a:ext cx="4501668" cy="3369896"/>
        </p:xfrm>
        <a:graphic>
          <a:graphicData uri="http://schemas.openxmlformats.org/presentationml/2006/ole">
            <p:oleObj spid="_x0000_s15364" r:id="rId3" imgW="3512257" imgH="2710012" progId="">
              <p:embed/>
            </p:oleObj>
          </a:graphicData>
        </a:graphic>
      </p:graphicFrame>
    </p:spTree>
    <p:extLst>
      <p:ext uri="{BB962C8B-B14F-4D97-AF65-F5344CB8AC3E}">
        <p14:creationId xmlns:p14="http://schemas.microsoft.com/office/powerpoint/2010/main" xmlns="" val="1727339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物理视图</a:t>
            </a:r>
          </a:p>
        </p:txBody>
      </p:sp>
      <p:sp>
        <p:nvSpPr>
          <p:cNvPr id="17" name="矩形 16">
            <a:extLst>
              <a:ext uri="{FF2B5EF4-FFF2-40B4-BE49-F238E27FC236}">
                <a16:creationId xmlns:a16="http://schemas.microsoft.com/office/drawing/2014/main" xmlns="" id="{43838657-7C55-4318-B009-865D827CEFB6}"/>
              </a:ext>
            </a:extLst>
          </p:cNvPr>
          <p:cNvSpPr/>
          <p:nvPr/>
        </p:nvSpPr>
        <p:spPr>
          <a:xfrm>
            <a:off x="661363" y="1345104"/>
            <a:ext cx="7799671" cy="2008178"/>
          </a:xfrm>
          <a:prstGeom prst="rect">
            <a:avLst/>
          </a:prstGeom>
        </p:spPr>
        <p:txBody>
          <a:bodyPr wrap="square">
            <a:spAutoFit/>
          </a:bodyPr>
          <a:lstStyle/>
          <a:p>
            <a:pPr>
              <a:lnSpc>
                <a:spcPct val="150000"/>
              </a:lnSpc>
            </a:pPr>
            <a:r>
              <a:rPr lang="zh-CN" altLang="en-US" sz="1700" dirty="0">
                <a:latin typeface="微软雅黑" panose="020B0503020204020204" pitchFamily="34" charset="-122"/>
                <a:ea typeface="微软雅黑" panose="020B0503020204020204" pitchFamily="34" charset="-122"/>
              </a:rPr>
              <a:t>     物理视图主要考虑如何把软件映射到硬件上，它通常要考虑到系统性能、规模、可靠性等。解决系统拓扑结构、系统安装、通讯等问题。</a:t>
            </a:r>
          </a:p>
          <a:p>
            <a:pPr>
              <a:lnSpc>
                <a:spcPct val="150000"/>
              </a:lnSpc>
            </a:pPr>
            <a:r>
              <a:rPr lang="zh-CN" altLang="en-US" sz="1700" dirty="0">
                <a:latin typeface="微软雅黑" panose="020B0503020204020204" pitchFamily="34" charset="-122"/>
                <a:ea typeface="微软雅黑" panose="020B0503020204020204" pitchFamily="34" charset="-122"/>
              </a:rPr>
              <a:t>     当软件运行于不同的节点上时，各视图中的构件都直接或间接地对应于系统的不同节点上。因此，从软件到节点的映射要有较高的灵活性，当环境改变时，对系统其他视图的影响最小。</a:t>
            </a:r>
          </a:p>
        </p:txBody>
      </p:sp>
    </p:spTree>
    <p:extLst>
      <p:ext uri="{BB962C8B-B14F-4D97-AF65-F5344CB8AC3E}">
        <p14:creationId xmlns:p14="http://schemas.microsoft.com/office/powerpoint/2010/main" xmlns="" val="957921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2.1   </a:t>
            </a:r>
            <a:r>
              <a:rPr kumimoji="1" lang="zh-CN" altLang="en-US" sz="1800" dirty="0">
                <a:latin typeface="微软雅黑 Light" panose="020B0502040204020203" charset="-122"/>
                <a:ea typeface="微软雅黑 Light" panose="020B0502040204020203" charset="-122"/>
                <a:cs typeface="微软雅黑 Light" panose="020B0502040204020203" charset="-122"/>
              </a:rPr>
              <a:t>软件体系结构建模概述 </a:t>
            </a: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charset="-122"/>
                <a:ea typeface="微软雅黑" panose="020B0503020204020204" charset="-122"/>
              </a:rPr>
              <a:t>  软件体系结构建模的种类 </a:t>
            </a:r>
            <a:endParaRPr lang="en-US" altLang="zh-CN" sz="1700" dirty="0">
              <a:latin typeface="微软雅黑" panose="020B0503020204020204" charset="-122"/>
              <a:ea typeface="微软雅黑" panose="020B0503020204020204" charset="-122"/>
            </a:endParaRPr>
          </a:p>
        </p:txBody>
      </p:sp>
      <p:sp>
        <p:nvSpPr>
          <p:cNvPr id="13" name="矩形 12">
            <a:extLst>
              <a:ext uri="{FF2B5EF4-FFF2-40B4-BE49-F238E27FC236}">
                <a16:creationId xmlns:a16="http://schemas.microsoft.com/office/drawing/2014/main" xmlns="" id="{14D58A81-ECFC-4508-9FEB-1D33C43CEC46}"/>
              </a:ext>
            </a:extLst>
          </p:cNvPr>
          <p:cNvSpPr/>
          <p:nvPr/>
        </p:nvSpPr>
        <p:spPr>
          <a:xfrm>
            <a:off x="3572189" y="1607801"/>
            <a:ext cx="2361960" cy="2585323"/>
          </a:xfrm>
          <a:prstGeom prst="rect">
            <a:avLst/>
          </a:prstGeom>
        </p:spPr>
        <p:txBody>
          <a:bodyPr wrap="square">
            <a:spAutoFit/>
          </a:bodyPr>
          <a:lstStyle/>
          <a:p>
            <a:pPr marL="285750" indent="-285750">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结构模型</a:t>
            </a:r>
          </a:p>
          <a:p>
            <a:pPr marL="285750" indent="-285750">
              <a:buFont typeface="Wingdings" panose="05000000000000000000" pitchFamily="2" charset="2"/>
              <a:buChar char="u"/>
            </a:pPr>
            <a:endParaRPr lang="zh-CN" altLang="en-US" sz="18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框架模型</a:t>
            </a:r>
          </a:p>
          <a:p>
            <a:pPr marL="285750" indent="-285750">
              <a:buFont typeface="Wingdings" panose="05000000000000000000" pitchFamily="2" charset="2"/>
              <a:buChar char="u"/>
            </a:pPr>
            <a:endParaRPr lang="zh-CN" altLang="en-US" sz="18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动态模型</a:t>
            </a:r>
          </a:p>
          <a:p>
            <a:pPr marL="285750" indent="-285750">
              <a:buFont typeface="Wingdings" panose="05000000000000000000" pitchFamily="2" charset="2"/>
              <a:buChar char="u"/>
            </a:pPr>
            <a:endParaRPr lang="zh-CN" altLang="en-US" sz="18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过程模型</a:t>
            </a:r>
          </a:p>
          <a:p>
            <a:pPr marL="285750" indent="-285750">
              <a:buFont typeface="Wingdings" panose="05000000000000000000" pitchFamily="2" charset="2"/>
              <a:buChar char="u"/>
            </a:pPr>
            <a:endParaRPr lang="zh-CN" altLang="en-US" sz="18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功能模型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物理视图</a:t>
            </a:r>
          </a:p>
        </p:txBody>
      </p:sp>
      <p:sp>
        <p:nvSpPr>
          <p:cNvPr id="10" name="矩形 9">
            <a:extLst>
              <a:ext uri="{FF2B5EF4-FFF2-40B4-BE49-F238E27FC236}">
                <a16:creationId xmlns:a16="http://schemas.microsoft.com/office/drawing/2014/main" xmlns="" id="{26AA75E9-8FF7-4BF4-B44A-698D8A548945}"/>
              </a:ext>
            </a:extLst>
          </p:cNvPr>
          <p:cNvSpPr/>
          <p:nvPr/>
        </p:nvSpPr>
        <p:spPr>
          <a:xfrm>
            <a:off x="773951" y="1275489"/>
            <a:ext cx="7192890" cy="830933"/>
          </a:xfrm>
          <a:prstGeom prst="rect">
            <a:avLst/>
          </a:prstGeom>
        </p:spPr>
        <p:txBody>
          <a:bodyPr wrap="square">
            <a:spAutoFit/>
          </a:bodyPr>
          <a:lstStyle/>
          <a:p>
            <a:pPr>
              <a:lnSpc>
                <a:spcPct val="150000"/>
              </a:lnSpc>
            </a:pPr>
            <a:r>
              <a:rPr lang="en-US" altLang="zh-CN" dirty="0"/>
              <a:t>        </a:t>
            </a:r>
            <a:r>
              <a:rPr lang="zh-CN" altLang="en-US" sz="1700" dirty="0">
                <a:latin typeface="微软雅黑" panose="020B0503020204020204" pitchFamily="34" charset="-122"/>
                <a:ea typeface="微软雅黑" panose="020B0503020204020204" pitchFamily="34" charset="-122"/>
              </a:rPr>
              <a:t>大型系统的物理视图可能会变得十分混乱，因此可以与进程视图的映射一道，以多种形式出现，也可单独出现。 </a:t>
            </a:r>
          </a:p>
        </p:txBody>
      </p:sp>
      <p:graphicFrame>
        <p:nvGraphicFramePr>
          <p:cNvPr id="18" name="Object 7">
            <a:extLst>
              <a:ext uri="{FF2B5EF4-FFF2-40B4-BE49-F238E27FC236}">
                <a16:creationId xmlns:a16="http://schemas.microsoft.com/office/drawing/2014/main" xmlns="" id="{1FAC8447-DB63-4F44-84B0-C1EE18D53052}"/>
              </a:ext>
            </a:extLst>
          </p:cNvPr>
          <p:cNvGraphicFramePr>
            <a:graphicFrameLocks noChangeAspect="1"/>
          </p:cNvGraphicFramePr>
          <p:nvPr>
            <p:extLst>
              <p:ext uri="{D42A27DB-BD31-4B8C-83A1-F6EECF244321}">
                <p14:modId xmlns:p14="http://schemas.microsoft.com/office/powerpoint/2010/main" xmlns="" val="4005390242"/>
              </p:ext>
            </p:extLst>
          </p:nvPr>
        </p:nvGraphicFramePr>
        <p:xfrm>
          <a:off x="2243790" y="2168674"/>
          <a:ext cx="4060009" cy="2450605"/>
        </p:xfrm>
        <a:graphic>
          <a:graphicData uri="http://schemas.openxmlformats.org/presentationml/2006/ole">
            <p:oleObj spid="_x0000_s7190" r:id="rId3" imgW="3229047" imgH="2008701" progId="">
              <p:embed/>
            </p:oleObj>
          </a:graphicData>
        </a:graphic>
      </p:graphicFrame>
    </p:spTree>
    <p:extLst>
      <p:ext uri="{BB962C8B-B14F-4D97-AF65-F5344CB8AC3E}">
        <p14:creationId xmlns:p14="http://schemas.microsoft.com/office/powerpoint/2010/main" xmlns="" val="376072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物理视图</a:t>
            </a:r>
          </a:p>
        </p:txBody>
      </p:sp>
      <p:sp>
        <p:nvSpPr>
          <p:cNvPr id="10" name="矩形 9">
            <a:extLst>
              <a:ext uri="{FF2B5EF4-FFF2-40B4-BE49-F238E27FC236}">
                <a16:creationId xmlns:a16="http://schemas.microsoft.com/office/drawing/2014/main" xmlns="" id="{26AA75E9-8FF7-4BF4-B44A-698D8A548945}"/>
              </a:ext>
            </a:extLst>
          </p:cNvPr>
          <p:cNvSpPr/>
          <p:nvPr/>
        </p:nvSpPr>
        <p:spPr>
          <a:xfrm>
            <a:off x="3150905" y="1293284"/>
            <a:ext cx="2820587" cy="438518"/>
          </a:xfrm>
          <a:prstGeom prst="rect">
            <a:avLst/>
          </a:prstGeom>
        </p:spPr>
        <p:txBody>
          <a:bodyPr wrap="square">
            <a:spAutoFit/>
          </a:bodyPr>
          <a:lstStyle/>
          <a:p>
            <a:pPr>
              <a:lnSpc>
                <a:spcPct val="150000"/>
              </a:lnSpc>
            </a:pPr>
            <a:r>
              <a:rPr lang="en-US" altLang="zh-CN" dirty="0"/>
              <a:t>        </a:t>
            </a:r>
            <a:r>
              <a:rPr lang="en-US" altLang="zh-CN" sz="1700" dirty="0">
                <a:latin typeface="微软雅黑" panose="020B0503020204020204" pitchFamily="34" charset="-122"/>
                <a:ea typeface="微软雅黑" panose="020B0503020204020204" pitchFamily="34" charset="-122"/>
              </a:rPr>
              <a:t>ACS</a:t>
            </a:r>
            <a:r>
              <a:rPr lang="zh-CN" altLang="en-US" sz="1700" dirty="0">
                <a:latin typeface="微软雅黑" panose="020B0503020204020204" pitchFamily="34" charset="-122"/>
                <a:ea typeface="微软雅黑" panose="020B0503020204020204" pitchFamily="34" charset="-122"/>
              </a:rPr>
              <a:t>系统的物理视图</a:t>
            </a:r>
          </a:p>
        </p:txBody>
      </p:sp>
      <p:graphicFrame>
        <p:nvGraphicFramePr>
          <p:cNvPr id="15" name="Object 8">
            <a:extLst>
              <a:ext uri="{FF2B5EF4-FFF2-40B4-BE49-F238E27FC236}">
                <a16:creationId xmlns:a16="http://schemas.microsoft.com/office/drawing/2014/main" xmlns="" id="{2D6A8C15-3CE1-4215-9FCD-9A40FD3148CE}"/>
              </a:ext>
            </a:extLst>
          </p:cNvPr>
          <p:cNvGraphicFramePr>
            <a:graphicFrameLocks noChangeAspect="1"/>
          </p:cNvGraphicFramePr>
          <p:nvPr>
            <p:extLst>
              <p:ext uri="{D42A27DB-BD31-4B8C-83A1-F6EECF244321}">
                <p14:modId xmlns:p14="http://schemas.microsoft.com/office/powerpoint/2010/main" xmlns="" val="1448750641"/>
              </p:ext>
            </p:extLst>
          </p:nvPr>
        </p:nvGraphicFramePr>
        <p:xfrm>
          <a:off x="1561672" y="1794054"/>
          <a:ext cx="5738207" cy="2650802"/>
        </p:xfrm>
        <a:graphic>
          <a:graphicData uri="http://schemas.openxmlformats.org/presentationml/2006/ole">
            <p:oleObj spid="_x0000_s9237" r:id="rId3" imgW="4132031" imgH="1871304" progId="">
              <p:embed/>
            </p:oleObj>
          </a:graphicData>
        </a:graphic>
      </p:graphicFrame>
    </p:spTree>
    <p:extLst>
      <p:ext uri="{BB962C8B-B14F-4D97-AF65-F5344CB8AC3E}">
        <p14:creationId xmlns:p14="http://schemas.microsoft.com/office/powerpoint/2010/main" xmlns="" val="4158512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物理视图</a:t>
            </a:r>
          </a:p>
        </p:txBody>
      </p:sp>
      <p:sp>
        <p:nvSpPr>
          <p:cNvPr id="10" name="矩形 9">
            <a:extLst>
              <a:ext uri="{FF2B5EF4-FFF2-40B4-BE49-F238E27FC236}">
                <a16:creationId xmlns:a16="http://schemas.microsoft.com/office/drawing/2014/main" xmlns="" id="{26AA75E9-8FF7-4BF4-B44A-698D8A548945}"/>
              </a:ext>
            </a:extLst>
          </p:cNvPr>
          <p:cNvSpPr/>
          <p:nvPr/>
        </p:nvSpPr>
        <p:spPr>
          <a:xfrm>
            <a:off x="1455507" y="2166736"/>
            <a:ext cx="2207392" cy="830933"/>
          </a:xfrm>
          <a:prstGeom prst="rect">
            <a:avLst/>
          </a:prstGeom>
        </p:spPr>
        <p:txBody>
          <a:bodyPr wrap="square">
            <a:spAutoFit/>
          </a:bodyPr>
          <a:lstStyle/>
          <a:p>
            <a:pPr>
              <a:lnSpc>
                <a:spcPct val="150000"/>
              </a:lnSpc>
            </a:pPr>
            <a:r>
              <a:rPr lang="zh-CN" altLang="en-US" sz="1700" dirty="0">
                <a:latin typeface="微软雅黑" panose="020B0503020204020204" pitchFamily="34" charset="-122"/>
                <a:ea typeface="微软雅黑" panose="020B0503020204020204" pitchFamily="34" charset="-122"/>
              </a:rPr>
              <a:t>具有进程分配的小型</a:t>
            </a:r>
            <a:r>
              <a:rPr lang="en-US" altLang="zh-CN" sz="1700" dirty="0">
                <a:latin typeface="微软雅黑" panose="020B0503020204020204" pitchFamily="34" charset="-122"/>
                <a:ea typeface="微软雅黑" panose="020B0503020204020204" pitchFamily="34" charset="-122"/>
              </a:rPr>
              <a:t>ACS</a:t>
            </a:r>
            <a:r>
              <a:rPr lang="zh-CN" altLang="en-US" sz="1700" dirty="0">
                <a:latin typeface="微软雅黑" panose="020B0503020204020204" pitchFamily="34" charset="-122"/>
                <a:ea typeface="微软雅黑" panose="020B0503020204020204" pitchFamily="34" charset="-122"/>
              </a:rPr>
              <a:t>系统的物理视图</a:t>
            </a:r>
          </a:p>
        </p:txBody>
      </p:sp>
      <p:graphicFrame>
        <p:nvGraphicFramePr>
          <p:cNvPr id="17" name="Object 8">
            <a:extLst>
              <a:ext uri="{FF2B5EF4-FFF2-40B4-BE49-F238E27FC236}">
                <a16:creationId xmlns:a16="http://schemas.microsoft.com/office/drawing/2014/main" xmlns="" id="{3F50FB44-CA01-47A2-98A1-0EB61D4F479B}"/>
              </a:ext>
            </a:extLst>
          </p:cNvPr>
          <p:cNvGraphicFramePr>
            <a:graphicFrameLocks noChangeAspect="1"/>
          </p:cNvGraphicFramePr>
          <p:nvPr>
            <p:extLst>
              <p:ext uri="{D42A27DB-BD31-4B8C-83A1-F6EECF244321}">
                <p14:modId xmlns:p14="http://schemas.microsoft.com/office/powerpoint/2010/main" xmlns="" val="1587199635"/>
              </p:ext>
            </p:extLst>
          </p:nvPr>
        </p:nvGraphicFramePr>
        <p:xfrm>
          <a:off x="4146068" y="1319405"/>
          <a:ext cx="1523152" cy="3356529"/>
        </p:xfrm>
        <a:graphic>
          <a:graphicData uri="http://schemas.openxmlformats.org/presentationml/2006/ole">
            <p:oleObj spid="_x0000_s10260" r:id="rId3" imgW="1052808" imgH="2392642" progId="">
              <p:embed/>
            </p:oleObj>
          </a:graphicData>
        </a:graphic>
      </p:graphicFrame>
    </p:spTree>
    <p:extLst>
      <p:ext uri="{BB962C8B-B14F-4D97-AF65-F5344CB8AC3E}">
        <p14:creationId xmlns:p14="http://schemas.microsoft.com/office/powerpoint/2010/main" xmlns="" val="3174722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物理视图</a:t>
            </a:r>
          </a:p>
        </p:txBody>
      </p:sp>
      <p:sp>
        <p:nvSpPr>
          <p:cNvPr id="10" name="矩形 9">
            <a:extLst>
              <a:ext uri="{FF2B5EF4-FFF2-40B4-BE49-F238E27FC236}">
                <a16:creationId xmlns:a16="http://schemas.microsoft.com/office/drawing/2014/main" xmlns="" id="{26AA75E9-8FF7-4BF4-B44A-698D8A548945}"/>
              </a:ext>
            </a:extLst>
          </p:cNvPr>
          <p:cNvSpPr/>
          <p:nvPr/>
        </p:nvSpPr>
        <p:spPr>
          <a:xfrm>
            <a:off x="1455507" y="2166736"/>
            <a:ext cx="2207392" cy="830933"/>
          </a:xfrm>
          <a:prstGeom prst="rect">
            <a:avLst/>
          </a:prstGeom>
        </p:spPr>
        <p:txBody>
          <a:bodyPr wrap="square">
            <a:spAutoFit/>
          </a:bodyPr>
          <a:lstStyle/>
          <a:p>
            <a:pPr>
              <a:lnSpc>
                <a:spcPct val="150000"/>
              </a:lnSpc>
            </a:pPr>
            <a:r>
              <a:rPr lang="zh-CN" altLang="en-US" sz="1700" dirty="0">
                <a:latin typeface="微软雅黑" panose="020B0503020204020204" pitchFamily="34" charset="-122"/>
                <a:ea typeface="微软雅黑" panose="020B0503020204020204" pitchFamily="34" charset="-122"/>
              </a:rPr>
              <a:t>具有进程分配的大型</a:t>
            </a:r>
            <a:r>
              <a:rPr lang="en-US" altLang="zh-CN" sz="1700" dirty="0">
                <a:latin typeface="微软雅黑" panose="020B0503020204020204" pitchFamily="34" charset="-122"/>
                <a:ea typeface="微软雅黑" panose="020B0503020204020204" pitchFamily="34" charset="-122"/>
              </a:rPr>
              <a:t>ACS</a:t>
            </a:r>
            <a:r>
              <a:rPr lang="zh-CN" altLang="en-US" sz="1700" dirty="0">
                <a:latin typeface="微软雅黑" panose="020B0503020204020204" pitchFamily="34" charset="-122"/>
                <a:ea typeface="微软雅黑" panose="020B0503020204020204" pitchFamily="34" charset="-122"/>
              </a:rPr>
              <a:t>系统的物理视图 </a:t>
            </a:r>
          </a:p>
        </p:txBody>
      </p:sp>
      <p:graphicFrame>
        <p:nvGraphicFramePr>
          <p:cNvPr id="15" name="Object 8">
            <a:extLst>
              <a:ext uri="{FF2B5EF4-FFF2-40B4-BE49-F238E27FC236}">
                <a16:creationId xmlns:a16="http://schemas.microsoft.com/office/drawing/2014/main" xmlns="" id="{159034BF-1AE3-42BC-9300-9C2CCE052F14}"/>
              </a:ext>
            </a:extLst>
          </p:cNvPr>
          <p:cNvGraphicFramePr>
            <a:graphicFrameLocks noChangeAspect="1"/>
          </p:cNvGraphicFramePr>
          <p:nvPr>
            <p:extLst>
              <p:ext uri="{D42A27DB-BD31-4B8C-83A1-F6EECF244321}">
                <p14:modId xmlns:p14="http://schemas.microsoft.com/office/powerpoint/2010/main" xmlns="" val="2309923286"/>
              </p:ext>
            </p:extLst>
          </p:nvPr>
        </p:nvGraphicFramePr>
        <p:xfrm>
          <a:off x="3788897" y="799708"/>
          <a:ext cx="3503084" cy="3838223"/>
        </p:xfrm>
        <a:graphic>
          <a:graphicData uri="http://schemas.openxmlformats.org/presentationml/2006/ole">
            <p:oleObj spid="_x0000_s11284" r:id="rId3" imgW="4109663" imgH="4639353" progId="">
              <p:embed/>
            </p:oleObj>
          </a:graphicData>
        </a:graphic>
      </p:graphicFrame>
    </p:spTree>
    <p:extLst>
      <p:ext uri="{BB962C8B-B14F-4D97-AF65-F5344CB8AC3E}">
        <p14:creationId xmlns:p14="http://schemas.microsoft.com/office/powerpoint/2010/main" xmlns="" val="2213795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场景</a:t>
            </a:r>
          </a:p>
        </p:txBody>
      </p:sp>
      <p:sp>
        <p:nvSpPr>
          <p:cNvPr id="17" name="矩形 16">
            <a:extLst>
              <a:ext uri="{FF2B5EF4-FFF2-40B4-BE49-F238E27FC236}">
                <a16:creationId xmlns:a16="http://schemas.microsoft.com/office/drawing/2014/main" xmlns="" id="{43838657-7C55-4318-B009-865D827CEFB6}"/>
              </a:ext>
            </a:extLst>
          </p:cNvPr>
          <p:cNvSpPr/>
          <p:nvPr/>
        </p:nvSpPr>
        <p:spPr>
          <a:xfrm>
            <a:off x="661363" y="1345104"/>
            <a:ext cx="7799671" cy="2008178"/>
          </a:xfrm>
          <a:prstGeom prst="rect">
            <a:avLst/>
          </a:prstGeom>
        </p:spPr>
        <p:txBody>
          <a:bodyPr wrap="square">
            <a:spAutoFit/>
          </a:bodyPr>
          <a:lstStyle/>
          <a:p>
            <a:pPr>
              <a:lnSpc>
                <a:spcPct val="150000"/>
              </a:lnSpc>
            </a:pPr>
            <a:r>
              <a:rPr lang="zh-CN" altLang="en-US" sz="1700" dirty="0">
                <a:latin typeface="微软雅黑" panose="020B0503020204020204" pitchFamily="34" charset="-122"/>
                <a:ea typeface="微软雅黑" panose="020B0503020204020204" pitchFamily="34" charset="-122"/>
              </a:rPr>
              <a:t>      场景可以看作是那些重要系统活动的抽象，它使四个视图有机联系起来，从某种意义上说场景是最重要的需求抽象。在开发体系结构时，它可以帮助设计者找到体系结构的构件和它们之间的作用关系。同时，也可以用场景来分析一个特定的视图，或描述不同视图构件间是如何相互作用的。</a:t>
            </a:r>
          </a:p>
          <a:p>
            <a:pPr>
              <a:lnSpc>
                <a:spcPct val="150000"/>
              </a:lnSpc>
            </a:pPr>
            <a:r>
              <a:rPr lang="zh-CN" altLang="en-US" sz="1700" dirty="0">
                <a:latin typeface="微软雅黑" panose="020B0503020204020204" pitchFamily="34" charset="-122"/>
                <a:ea typeface="微软雅黑" panose="020B0503020204020204" pitchFamily="34" charset="-122"/>
              </a:rPr>
              <a:t>     场景可以用文本表示，也可以用图形表示。 </a:t>
            </a:r>
          </a:p>
        </p:txBody>
      </p:sp>
    </p:spTree>
    <p:extLst>
      <p:ext uri="{BB962C8B-B14F-4D97-AF65-F5344CB8AC3E}">
        <p14:creationId xmlns:p14="http://schemas.microsoft.com/office/powerpoint/2010/main" xmlns="" val="1140797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场景</a:t>
            </a:r>
          </a:p>
        </p:txBody>
      </p:sp>
      <p:sp>
        <p:nvSpPr>
          <p:cNvPr id="10" name="矩形 9">
            <a:extLst>
              <a:ext uri="{FF2B5EF4-FFF2-40B4-BE49-F238E27FC236}">
                <a16:creationId xmlns:a16="http://schemas.microsoft.com/office/drawing/2014/main" xmlns="" id="{26AA75E9-8FF7-4BF4-B44A-698D8A548945}"/>
              </a:ext>
            </a:extLst>
          </p:cNvPr>
          <p:cNvSpPr/>
          <p:nvPr/>
        </p:nvSpPr>
        <p:spPr>
          <a:xfrm>
            <a:off x="3024781" y="1293284"/>
            <a:ext cx="2820587" cy="438518"/>
          </a:xfrm>
          <a:prstGeom prst="rect">
            <a:avLst/>
          </a:prstGeom>
        </p:spPr>
        <p:txBody>
          <a:bodyPr wrap="square">
            <a:spAutoFit/>
          </a:bodyPr>
          <a:lstStyle/>
          <a:p>
            <a:pPr>
              <a:lnSpc>
                <a:spcPct val="150000"/>
              </a:lnSpc>
            </a:pPr>
            <a:r>
              <a:rPr lang="zh-CN" altLang="en-US" sz="1700" dirty="0">
                <a:latin typeface="微软雅黑" panose="020B0503020204020204" pitchFamily="34" charset="-122"/>
                <a:ea typeface="微软雅黑" panose="020B0503020204020204" pitchFamily="34" charset="-122"/>
              </a:rPr>
              <a:t>本地呼叫场景的一个原型</a:t>
            </a:r>
          </a:p>
        </p:txBody>
      </p:sp>
      <p:graphicFrame>
        <p:nvGraphicFramePr>
          <p:cNvPr id="17" name="Object 7">
            <a:extLst>
              <a:ext uri="{FF2B5EF4-FFF2-40B4-BE49-F238E27FC236}">
                <a16:creationId xmlns:a16="http://schemas.microsoft.com/office/drawing/2014/main" xmlns="" id="{B8140E3D-4CDD-4D0F-B83E-A137422074A8}"/>
              </a:ext>
            </a:extLst>
          </p:cNvPr>
          <p:cNvGraphicFramePr>
            <a:graphicFrameLocks noChangeAspect="1"/>
          </p:cNvGraphicFramePr>
          <p:nvPr>
            <p:extLst>
              <p:ext uri="{D42A27DB-BD31-4B8C-83A1-F6EECF244321}">
                <p14:modId xmlns:p14="http://schemas.microsoft.com/office/powerpoint/2010/main" xmlns="" val="3460798363"/>
              </p:ext>
            </p:extLst>
          </p:nvPr>
        </p:nvGraphicFramePr>
        <p:xfrm>
          <a:off x="1711090" y="1928517"/>
          <a:ext cx="5995550" cy="2415275"/>
        </p:xfrm>
        <a:graphic>
          <a:graphicData uri="http://schemas.openxmlformats.org/presentationml/2006/ole">
            <p:oleObj spid="_x0000_s12305" r:id="rId3" imgW="4613355" imgH="1920699" progId="">
              <p:embed/>
            </p:oleObj>
          </a:graphicData>
        </a:graphic>
      </p:graphicFrame>
    </p:spTree>
    <p:extLst>
      <p:ext uri="{BB962C8B-B14F-4D97-AF65-F5344CB8AC3E}">
        <p14:creationId xmlns:p14="http://schemas.microsoft.com/office/powerpoint/2010/main" xmlns="" val="2297481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小结</a:t>
            </a:r>
          </a:p>
        </p:txBody>
      </p:sp>
      <p:sp>
        <p:nvSpPr>
          <p:cNvPr id="17" name="矩形 16">
            <a:extLst>
              <a:ext uri="{FF2B5EF4-FFF2-40B4-BE49-F238E27FC236}">
                <a16:creationId xmlns:a16="http://schemas.microsoft.com/office/drawing/2014/main" xmlns="" id="{43838657-7C55-4318-B009-865D827CEFB6}"/>
              </a:ext>
            </a:extLst>
          </p:cNvPr>
          <p:cNvSpPr/>
          <p:nvPr/>
        </p:nvSpPr>
        <p:spPr>
          <a:xfrm>
            <a:off x="661363" y="1345104"/>
            <a:ext cx="7799671" cy="2008178"/>
          </a:xfrm>
          <a:prstGeom prst="rect">
            <a:avLst/>
          </a:prstGeom>
        </p:spPr>
        <p:txBody>
          <a:bodyPr wrap="square">
            <a:spAutoFit/>
          </a:bodyPr>
          <a:lstStyle/>
          <a:p>
            <a:pPr>
              <a:lnSpc>
                <a:spcPct val="150000"/>
              </a:lnSpc>
            </a:pPr>
            <a:r>
              <a:rPr lang="zh-CN" altLang="en-US" sz="1700" dirty="0">
                <a:latin typeface="微软雅黑" panose="020B0503020204020204" pitchFamily="34" charset="-122"/>
                <a:ea typeface="微软雅黑" panose="020B0503020204020204" pitchFamily="34" charset="-122"/>
              </a:rPr>
              <a:t>     逻辑视图和开发视图描述系统的静态结构，而进程视图和物理视图描述系统的动态结构。</a:t>
            </a:r>
          </a:p>
          <a:p>
            <a:pPr>
              <a:lnSpc>
                <a:spcPct val="150000"/>
              </a:lnSpc>
            </a:pPr>
            <a:r>
              <a:rPr lang="zh-CN" altLang="en-US" sz="1700" dirty="0">
                <a:latin typeface="微软雅黑" panose="020B0503020204020204" pitchFamily="34" charset="-122"/>
                <a:ea typeface="微软雅黑" panose="020B0503020204020204" pitchFamily="34" charset="-122"/>
              </a:rPr>
              <a:t>     对于不同的软件系统来说，侧重的角度也有所不同。例如，对于管理信息系统来说，比较侧重于从逻辑视图和开发视图来描述系统，而对于实时控制系统来说，则比较注重于从进程视图和物理视图来描述系统。  </a:t>
            </a:r>
          </a:p>
        </p:txBody>
      </p:sp>
    </p:spTree>
    <p:extLst>
      <p:ext uri="{BB962C8B-B14F-4D97-AF65-F5344CB8AC3E}">
        <p14:creationId xmlns:p14="http://schemas.microsoft.com/office/powerpoint/2010/main" xmlns="" val="120630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2.3   </a:t>
            </a:r>
            <a:r>
              <a:rPr lang="zh-CN" altLang="en-US" sz="1800" dirty="0">
                <a:latin typeface="微软雅黑" panose="020B0503020204020204" charset="-122"/>
                <a:ea typeface="微软雅黑" panose="020B0503020204020204" charset="-122"/>
                <a:cs typeface="微软雅黑" panose="020B0503020204020204" charset="-122"/>
              </a:rPr>
              <a:t>体系结构的核心模型</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体系结构的核心模型</a:t>
            </a:r>
          </a:p>
        </p:txBody>
      </p:sp>
      <p:graphicFrame>
        <p:nvGraphicFramePr>
          <p:cNvPr id="14" name="Object 7">
            <a:extLst>
              <a:ext uri="{FF2B5EF4-FFF2-40B4-BE49-F238E27FC236}">
                <a16:creationId xmlns:a16="http://schemas.microsoft.com/office/drawing/2014/main" xmlns="" id="{B8A3703E-A6DC-4428-BCB0-E91C2692F5DA}"/>
              </a:ext>
            </a:extLst>
          </p:cNvPr>
          <p:cNvGraphicFramePr>
            <a:graphicFrameLocks noChangeAspect="1"/>
          </p:cNvGraphicFramePr>
          <p:nvPr>
            <p:extLst>
              <p:ext uri="{D42A27DB-BD31-4B8C-83A1-F6EECF244321}">
                <p14:modId xmlns:p14="http://schemas.microsoft.com/office/powerpoint/2010/main" xmlns="" val="509346302"/>
              </p:ext>
            </p:extLst>
          </p:nvPr>
        </p:nvGraphicFramePr>
        <p:xfrm>
          <a:off x="3205654" y="1375966"/>
          <a:ext cx="2455448" cy="3103816"/>
        </p:xfrm>
        <a:graphic>
          <a:graphicData uri="http://schemas.openxmlformats.org/presentationml/2006/ole">
            <p:oleObj spid="_x0000_s13325" r:id="rId3" imgW="1989561" imgH="2587000" progId="">
              <p:embed/>
            </p:oleObj>
          </a:graphicData>
        </a:graphic>
      </p:graphicFrame>
    </p:spTree>
    <p:extLst>
      <p:ext uri="{BB962C8B-B14F-4D97-AF65-F5344CB8AC3E}">
        <p14:creationId xmlns:p14="http://schemas.microsoft.com/office/powerpoint/2010/main" xmlns="" val="1667945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2.3   </a:t>
            </a:r>
            <a:r>
              <a:rPr lang="zh-CN" altLang="en-US" sz="1800" dirty="0">
                <a:latin typeface="微软雅黑" panose="020B0503020204020204" charset="-122"/>
                <a:ea typeface="微软雅黑" panose="020B0503020204020204" charset="-122"/>
                <a:cs typeface="微软雅黑" panose="020B0503020204020204" charset="-122"/>
              </a:rPr>
              <a:t>体系结构的核心模型</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2164" y="780744"/>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软件过程</a:t>
            </a:r>
          </a:p>
        </p:txBody>
      </p:sp>
      <p:sp>
        <p:nvSpPr>
          <p:cNvPr id="15" name="Rectangle 6">
            <a:extLst>
              <a:ext uri="{FF2B5EF4-FFF2-40B4-BE49-F238E27FC236}">
                <a16:creationId xmlns:a16="http://schemas.microsoft.com/office/drawing/2014/main" xmlns="" id="{F3F9464F-F36E-4219-85F4-A7AC39C9603A}"/>
              </a:ext>
            </a:extLst>
          </p:cNvPr>
          <p:cNvSpPr>
            <a:spLocks noChangeArrowheads="1"/>
          </p:cNvSpPr>
          <p:nvPr/>
        </p:nvSpPr>
        <p:spPr bwMode="auto">
          <a:xfrm>
            <a:off x="3639440" y="1308659"/>
            <a:ext cx="1981200" cy="400110"/>
          </a:xfrm>
          <a:prstGeom prst="rect">
            <a:avLst/>
          </a:prstGeom>
          <a:solidFill>
            <a:schemeClr val="accent2">
              <a:lumMod val="20000"/>
              <a:lumOff val="80000"/>
            </a:schemeClr>
          </a:solidFill>
          <a:ln w="9525">
            <a:solidFill>
              <a:schemeClr val="tx1"/>
            </a:solidFill>
            <a:miter lim="800000"/>
            <a:headEnd/>
            <a:tailEnd/>
          </a:ln>
        </p:spPr>
        <p:txBody>
          <a:bodyPr wrap="square">
            <a:spAutoFit/>
          </a:bodyPr>
          <a:lstStyle>
            <a:lvl1pPr eaLnBrk="0" hangingPunct="0">
              <a:defRPr kumimoji="1" sz="2400" b="1">
                <a:solidFill>
                  <a:schemeClr val="bg1"/>
                </a:solidFill>
                <a:latin typeface="黑体" panose="02010609060101010101" pitchFamily="49" charset="-122"/>
                <a:ea typeface="黑体" panose="02010609060101010101" pitchFamily="49" charset="-122"/>
              </a:defRPr>
            </a:lvl1pPr>
            <a:lvl2pPr marL="742950" indent="-285750" eaLnBrk="0" hangingPunct="0">
              <a:defRPr kumimoji="1" sz="2400" b="1">
                <a:solidFill>
                  <a:schemeClr val="bg1"/>
                </a:solidFill>
                <a:latin typeface="黑体" panose="02010609060101010101" pitchFamily="49" charset="-122"/>
                <a:ea typeface="黑体" panose="02010609060101010101" pitchFamily="49" charset="-122"/>
              </a:defRPr>
            </a:lvl2pPr>
            <a:lvl3pPr marL="1143000" indent="-228600" eaLnBrk="0" hangingPunct="0">
              <a:defRPr kumimoji="1" sz="2400" b="1">
                <a:solidFill>
                  <a:schemeClr val="bg1"/>
                </a:solidFill>
                <a:latin typeface="黑体" panose="02010609060101010101" pitchFamily="49" charset="-122"/>
                <a:ea typeface="黑体" panose="02010609060101010101" pitchFamily="49" charset="-122"/>
              </a:defRPr>
            </a:lvl3pPr>
            <a:lvl4pPr marL="1600200" indent="-228600" eaLnBrk="0" hangingPunct="0">
              <a:defRPr kumimoji="1" sz="2400" b="1">
                <a:solidFill>
                  <a:schemeClr val="bg1"/>
                </a:solidFill>
                <a:latin typeface="黑体" panose="02010609060101010101" pitchFamily="49" charset="-122"/>
                <a:ea typeface="黑体" panose="02010609060101010101" pitchFamily="49" charset="-122"/>
              </a:defRPr>
            </a:lvl4pPr>
            <a:lvl5pPr marL="2057400" indent="-228600" eaLnBrk="0" hangingPunct="0">
              <a:defRPr kumimoji="1" sz="2400" b="1">
                <a:solidFill>
                  <a:schemeClr val="bg1"/>
                </a:solidFill>
                <a:latin typeface="黑体" panose="02010609060101010101" pitchFamily="49" charset="-122"/>
                <a:ea typeface="黑体" panose="02010609060101010101" pitchFamily="49" charset="-122"/>
              </a:defRPr>
            </a:lvl5pPr>
            <a:lvl6pPr marL="25146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2000" b="0" dirty="0">
                <a:solidFill>
                  <a:schemeClr val="tx1"/>
                </a:solidFill>
              </a:rPr>
              <a:t>需求分析 </a:t>
            </a:r>
          </a:p>
        </p:txBody>
      </p:sp>
      <p:sp>
        <p:nvSpPr>
          <p:cNvPr id="17" name="Rectangle 7">
            <a:extLst>
              <a:ext uri="{FF2B5EF4-FFF2-40B4-BE49-F238E27FC236}">
                <a16:creationId xmlns:a16="http://schemas.microsoft.com/office/drawing/2014/main" xmlns="" id="{A895174B-708F-456D-A5FB-76F35AEEF10F}"/>
              </a:ext>
            </a:extLst>
          </p:cNvPr>
          <p:cNvSpPr>
            <a:spLocks noChangeArrowheads="1"/>
          </p:cNvSpPr>
          <p:nvPr/>
        </p:nvSpPr>
        <p:spPr bwMode="auto">
          <a:xfrm>
            <a:off x="3616778" y="2054040"/>
            <a:ext cx="2062844" cy="400110"/>
          </a:xfrm>
          <a:prstGeom prst="rect">
            <a:avLst/>
          </a:prstGeom>
          <a:solidFill>
            <a:schemeClr val="accent2">
              <a:lumMod val="40000"/>
              <a:lumOff val="60000"/>
            </a:schemeClr>
          </a:solidFill>
          <a:ln w="9525">
            <a:solidFill>
              <a:schemeClr val="tx1"/>
            </a:solidFill>
            <a:miter lim="800000"/>
            <a:headEnd/>
            <a:tailEnd/>
          </a:ln>
        </p:spPr>
        <p:txBody>
          <a:bodyPr wrap="square">
            <a:spAutoFit/>
          </a:bodyPr>
          <a:lstStyle>
            <a:lvl1pPr eaLnBrk="0" hangingPunct="0">
              <a:defRPr kumimoji="1" sz="2400" b="1">
                <a:solidFill>
                  <a:schemeClr val="bg1"/>
                </a:solidFill>
                <a:latin typeface="黑体" panose="02010609060101010101" pitchFamily="49" charset="-122"/>
                <a:ea typeface="黑体" panose="02010609060101010101" pitchFamily="49" charset="-122"/>
              </a:defRPr>
            </a:lvl1pPr>
            <a:lvl2pPr marL="742950" indent="-285750" eaLnBrk="0" hangingPunct="0">
              <a:defRPr kumimoji="1" sz="2400" b="1">
                <a:solidFill>
                  <a:schemeClr val="bg1"/>
                </a:solidFill>
                <a:latin typeface="黑体" panose="02010609060101010101" pitchFamily="49" charset="-122"/>
                <a:ea typeface="黑体" panose="02010609060101010101" pitchFamily="49" charset="-122"/>
              </a:defRPr>
            </a:lvl2pPr>
            <a:lvl3pPr marL="1143000" indent="-228600" eaLnBrk="0" hangingPunct="0">
              <a:defRPr kumimoji="1" sz="2400" b="1">
                <a:solidFill>
                  <a:schemeClr val="bg1"/>
                </a:solidFill>
                <a:latin typeface="黑体" panose="02010609060101010101" pitchFamily="49" charset="-122"/>
                <a:ea typeface="黑体" panose="02010609060101010101" pitchFamily="49" charset="-122"/>
              </a:defRPr>
            </a:lvl3pPr>
            <a:lvl4pPr marL="1600200" indent="-228600" eaLnBrk="0" hangingPunct="0">
              <a:defRPr kumimoji="1" sz="2400" b="1">
                <a:solidFill>
                  <a:schemeClr val="bg1"/>
                </a:solidFill>
                <a:latin typeface="黑体" panose="02010609060101010101" pitchFamily="49" charset="-122"/>
                <a:ea typeface="黑体" panose="02010609060101010101" pitchFamily="49" charset="-122"/>
              </a:defRPr>
            </a:lvl4pPr>
            <a:lvl5pPr marL="2057400" indent="-228600" eaLnBrk="0" hangingPunct="0">
              <a:defRPr kumimoji="1" sz="2400" b="1">
                <a:solidFill>
                  <a:schemeClr val="bg1"/>
                </a:solidFill>
                <a:latin typeface="黑体" panose="02010609060101010101" pitchFamily="49" charset="-122"/>
                <a:ea typeface="黑体" panose="02010609060101010101" pitchFamily="49" charset="-122"/>
              </a:defRPr>
            </a:lvl5pPr>
            <a:lvl6pPr marL="25146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2000" b="0" dirty="0">
                <a:solidFill>
                  <a:schemeClr val="tx1"/>
                </a:solidFill>
              </a:rPr>
              <a:t>建立体系结构 </a:t>
            </a:r>
          </a:p>
        </p:txBody>
      </p:sp>
      <p:sp>
        <p:nvSpPr>
          <p:cNvPr id="18" name="Rectangle 9">
            <a:extLst>
              <a:ext uri="{FF2B5EF4-FFF2-40B4-BE49-F238E27FC236}">
                <a16:creationId xmlns:a16="http://schemas.microsoft.com/office/drawing/2014/main" xmlns="" id="{60C0B969-72E3-4389-B28D-56837B586D2C}"/>
              </a:ext>
            </a:extLst>
          </p:cNvPr>
          <p:cNvSpPr>
            <a:spLocks noChangeArrowheads="1"/>
          </p:cNvSpPr>
          <p:nvPr/>
        </p:nvSpPr>
        <p:spPr bwMode="auto">
          <a:xfrm>
            <a:off x="3616777" y="4201696"/>
            <a:ext cx="2062845" cy="400110"/>
          </a:xfrm>
          <a:prstGeom prst="rect">
            <a:avLst/>
          </a:prstGeom>
          <a:solidFill>
            <a:srgbClr val="FFFF00"/>
          </a:solidFill>
          <a:ln w="9525">
            <a:solidFill>
              <a:schemeClr val="tx1"/>
            </a:solidFill>
            <a:miter lim="800000"/>
            <a:headEnd/>
            <a:tailEnd/>
          </a:ln>
        </p:spPr>
        <p:txBody>
          <a:bodyPr wrap="square">
            <a:spAutoFit/>
          </a:bodyPr>
          <a:lstStyle>
            <a:lvl1pPr eaLnBrk="0" hangingPunct="0">
              <a:defRPr kumimoji="1" sz="2400" b="1">
                <a:solidFill>
                  <a:schemeClr val="bg1"/>
                </a:solidFill>
                <a:latin typeface="黑体" panose="02010609060101010101" pitchFamily="49" charset="-122"/>
                <a:ea typeface="黑体" panose="02010609060101010101" pitchFamily="49" charset="-122"/>
              </a:defRPr>
            </a:lvl1pPr>
            <a:lvl2pPr marL="742950" indent="-285750" eaLnBrk="0" hangingPunct="0">
              <a:defRPr kumimoji="1" sz="2400" b="1">
                <a:solidFill>
                  <a:schemeClr val="bg1"/>
                </a:solidFill>
                <a:latin typeface="黑体" panose="02010609060101010101" pitchFamily="49" charset="-122"/>
                <a:ea typeface="黑体" panose="02010609060101010101" pitchFamily="49" charset="-122"/>
              </a:defRPr>
            </a:lvl2pPr>
            <a:lvl3pPr marL="1143000" indent="-228600" eaLnBrk="0" hangingPunct="0">
              <a:defRPr kumimoji="1" sz="2400" b="1">
                <a:solidFill>
                  <a:schemeClr val="bg1"/>
                </a:solidFill>
                <a:latin typeface="黑体" panose="02010609060101010101" pitchFamily="49" charset="-122"/>
                <a:ea typeface="黑体" panose="02010609060101010101" pitchFamily="49" charset="-122"/>
              </a:defRPr>
            </a:lvl3pPr>
            <a:lvl4pPr marL="1600200" indent="-228600" eaLnBrk="0" hangingPunct="0">
              <a:defRPr kumimoji="1" sz="2400" b="1">
                <a:solidFill>
                  <a:schemeClr val="bg1"/>
                </a:solidFill>
                <a:latin typeface="黑体" panose="02010609060101010101" pitchFamily="49" charset="-122"/>
                <a:ea typeface="黑体" panose="02010609060101010101" pitchFamily="49" charset="-122"/>
              </a:defRPr>
            </a:lvl4pPr>
            <a:lvl5pPr marL="2057400" indent="-228600" eaLnBrk="0" hangingPunct="0">
              <a:defRPr kumimoji="1" sz="2400" b="1">
                <a:solidFill>
                  <a:schemeClr val="bg1"/>
                </a:solidFill>
                <a:latin typeface="黑体" panose="02010609060101010101" pitchFamily="49" charset="-122"/>
                <a:ea typeface="黑体" panose="02010609060101010101" pitchFamily="49" charset="-122"/>
              </a:defRPr>
            </a:lvl5pPr>
            <a:lvl6pPr marL="25146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2000" b="0" dirty="0">
                <a:solidFill>
                  <a:schemeClr val="tx1"/>
                </a:solidFill>
              </a:rPr>
              <a:t>测试 </a:t>
            </a:r>
          </a:p>
        </p:txBody>
      </p:sp>
      <p:sp>
        <p:nvSpPr>
          <p:cNvPr id="19" name="Rectangle 10">
            <a:extLst>
              <a:ext uri="{FF2B5EF4-FFF2-40B4-BE49-F238E27FC236}">
                <a16:creationId xmlns:a16="http://schemas.microsoft.com/office/drawing/2014/main" xmlns="" id="{C4CD82DF-30D1-416B-B034-CA9B848DE80F}"/>
              </a:ext>
            </a:extLst>
          </p:cNvPr>
          <p:cNvSpPr>
            <a:spLocks noChangeArrowheads="1"/>
          </p:cNvSpPr>
          <p:nvPr/>
        </p:nvSpPr>
        <p:spPr bwMode="auto">
          <a:xfrm>
            <a:off x="3616777" y="3499524"/>
            <a:ext cx="2062844" cy="400110"/>
          </a:xfrm>
          <a:prstGeom prst="rect">
            <a:avLst/>
          </a:prstGeom>
          <a:solidFill>
            <a:schemeClr val="accent2">
              <a:lumMod val="75000"/>
            </a:schemeClr>
          </a:solidFill>
          <a:ln w="9525">
            <a:solidFill>
              <a:schemeClr val="tx1"/>
            </a:solidFill>
            <a:miter lim="800000"/>
            <a:headEnd/>
            <a:tailEnd/>
          </a:ln>
        </p:spPr>
        <p:txBody>
          <a:bodyPr wrap="square">
            <a:spAutoFit/>
          </a:bodyPr>
          <a:lstStyle>
            <a:lvl1pPr eaLnBrk="0" hangingPunct="0">
              <a:defRPr kumimoji="1" sz="2400" b="1">
                <a:solidFill>
                  <a:schemeClr val="bg1"/>
                </a:solidFill>
                <a:latin typeface="黑体" panose="02010609060101010101" pitchFamily="49" charset="-122"/>
                <a:ea typeface="黑体" panose="02010609060101010101" pitchFamily="49" charset="-122"/>
              </a:defRPr>
            </a:lvl1pPr>
            <a:lvl2pPr marL="742950" indent="-285750" eaLnBrk="0" hangingPunct="0">
              <a:defRPr kumimoji="1" sz="2400" b="1">
                <a:solidFill>
                  <a:schemeClr val="bg1"/>
                </a:solidFill>
                <a:latin typeface="黑体" panose="02010609060101010101" pitchFamily="49" charset="-122"/>
                <a:ea typeface="黑体" panose="02010609060101010101" pitchFamily="49" charset="-122"/>
              </a:defRPr>
            </a:lvl2pPr>
            <a:lvl3pPr marL="1143000" indent="-228600" eaLnBrk="0" hangingPunct="0">
              <a:defRPr kumimoji="1" sz="2400" b="1">
                <a:solidFill>
                  <a:schemeClr val="bg1"/>
                </a:solidFill>
                <a:latin typeface="黑体" panose="02010609060101010101" pitchFamily="49" charset="-122"/>
                <a:ea typeface="黑体" panose="02010609060101010101" pitchFamily="49" charset="-122"/>
              </a:defRPr>
            </a:lvl3pPr>
            <a:lvl4pPr marL="1600200" indent="-228600" eaLnBrk="0" hangingPunct="0">
              <a:defRPr kumimoji="1" sz="2400" b="1">
                <a:solidFill>
                  <a:schemeClr val="bg1"/>
                </a:solidFill>
                <a:latin typeface="黑体" panose="02010609060101010101" pitchFamily="49" charset="-122"/>
                <a:ea typeface="黑体" panose="02010609060101010101" pitchFamily="49" charset="-122"/>
              </a:defRPr>
            </a:lvl4pPr>
            <a:lvl5pPr marL="2057400" indent="-228600" eaLnBrk="0" hangingPunct="0">
              <a:defRPr kumimoji="1" sz="2400" b="1">
                <a:solidFill>
                  <a:schemeClr val="bg1"/>
                </a:solidFill>
                <a:latin typeface="黑体" panose="02010609060101010101" pitchFamily="49" charset="-122"/>
                <a:ea typeface="黑体" panose="02010609060101010101" pitchFamily="49" charset="-122"/>
              </a:defRPr>
            </a:lvl5pPr>
            <a:lvl6pPr marL="25146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2000" b="0" dirty="0">
                <a:solidFill>
                  <a:schemeClr val="tx1"/>
                </a:solidFill>
              </a:rPr>
              <a:t>实现 </a:t>
            </a:r>
          </a:p>
        </p:txBody>
      </p:sp>
      <p:sp>
        <p:nvSpPr>
          <p:cNvPr id="20" name="Rectangle 11">
            <a:extLst>
              <a:ext uri="{FF2B5EF4-FFF2-40B4-BE49-F238E27FC236}">
                <a16:creationId xmlns:a16="http://schemas.microsoft.com/office/drawing/2014/main" xmlns="" id="{8A1DFA24-F164-474A-9A94-240080BA5C25}"/>
              </a:ext>
            </a:extLst>
          </p:cNvPr>
          <p:cNvSpPr>
            <a:spLocks noChangeArrowheads="1"/>
          </p:cNvSpPr>
          <p:nvPr/>
        </p:nvSpPr>
        <p:spPr bwMode="auto">
          <a:xfrm>
            <a:off x="3616778" y="2765507"/>
            <a:ext cx="2062844" cy="400110"/>
          </a:xfrm>
          <a:prstGeom prst="rect">
            <a:avLst/>
          </a:prstGeom>
          <a:solidFill>
            <a:schemeClr val="accent2">
              <a:lumMod val="60000"/>
              <a:lumOff val="40000"/>
            </a:schemeClr>
          </a:solidFill>
          <a:ln w="9525">
            <a:solidFill>
              <a:schemeClr val="tx1"/>
            </a:solidFill>
            <a:miter lim="800000"/>
            <a:headEnd/>
            <a:tailEnd/>
          </a:ln>
        </p:spPr>
        <p:txBody>
          <a:bodyPr wrap="square">
            <a:spAutoFit/>
          </a:bodyPr>
          <a:lstStyle>
            <a:lvl1pPr eaLnBrk="0" hangingPunct="0">
              <a:defRPr kumimoji="1" sz="2400" b="1">
                <a:solidFill>
                  <a:schemeClr val="bg1"/>
                </a:solidFill>
                <a:latin typeface="黑体" panose="02010609060101010101" pitchFamily="49" charset="-122"/>
                <a:ea typeface="黑体" panose="02010609060101010101" pitchFamily="49" charset="-122"/>
              </a:defRPr>
            </a:lvl1pPr>
            <a:lvl2pPr marL="742950" indent="-285750" eaLnBrk="0" hangingPunct="0">
              <a:defRPr kumimoji="1" sz="2400" b="1">
                <a:solidFill>
                  <a:schemeClr val="bg1"/>
                </a:solidFill>
                <a:latin typeface="黑体" panose="02010609060101010101" pitchFamily="49" charset="-122"/>
                <a:ea typeface="黑体" panose="02010609060101010101" pitchFamily="49" charset="-122"/>
              </a:defRPr>
            </a:lvl2pPr>
            <a:lvl3pPr marL="1143000" indent="-228600" eaLnBrk="0" hangingPunct="0">
              <a:defRPr kumimoji="1" sz="2400" b="1">
                <a:solidFill>
                  <a:schemeClr val="bg1"/>
                </a:solidFill>
                <a:latin typeface="黑体" panose="02010609060101010101" pitchFamily="49" charset="-122"/>
                <a:ea typeface="黑体" panose="02010609060101010101" pitchFamily="49" charset="-122"/>
              </a:defRPr>
            </a:lvl3pPr>
            <a:lvl4pPr marL="1600200" indent="-228600" eaLnBrk="0" hangingPunct="0">
              <a:defRPr kumimoji="1" sz="2400" b="1">
                <a:solidFill>
                  <a:schemeClr val="bg1"/>
                </a:solidFill>
                <a:latin typeface="黑体" panose="02010609060101010101" pitchFamily="49" charset="-122"/>
                <a:ea typeface="黑体" panose="02010609060101010101" pitchFamily="49" charset="-122"/>
              </a:defRPr>
            </a:lvl4pPr>
            <a:lvl5pPr marL="2057400" indent="-228600" eaLnBrk="0" hangingPunct="0">
              <a:defRPr kumimoji="1" sz="2400" b="1">
                <a:solidFill>
                  <a:schemeClr val="bg1"/>
                </a:solidFill>
                <a:latin typeface="黑体" panose="02010609060101010101" pitchFamily="49" charset="-122"/>
                <a:ea typeface="黑体" panose="02010609060101010101" pitchFamily="49" charset="-122"/>
              </a:defRPr>
            </a:lvl5pPr>
            <a:lvl6pPr marL="25146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2000" b="0" dirty="0">
                <a:solidFill>
                  <a:schemeClr val="tx1"/>
                </a:solidFill>
              </a:rPr>
              <a:t>设计 </a:t>
            </a:r>
          </a:p>
        </p:txBody>
      </p:sp>
      <p:cxnSp>
        <p:nvCxnSpPr>
          <p:cNvPr id="13" name="直接箭头连接符 12">
            <a:extLst>
              <a:ext uri="{FF2B5EF4-FFF2-40B4-BE49-F238E27FC236}">
                <a16:creationId xmlns:a16="http://schemas.microsoft.com/office/drawing/2014/main" xmlns="" id="{22895204-7507-4E5E-9B05-AA1FC07C2359}"/>
              </a:ext>
            </a:extLst>
          </p:cNvPr>
          <p:cNvCxnSpPr/>
          <p:nvPr/>
        </p:nvCxnSpPr>
        <p:spPr>
          <a:xfrm>
            <a:off x="4572000" y="1708769"/>
            <a:ext cx="0" cy="3363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xmlns="" id="{D6691849-816E-401E-AD1E-3320AE76055D}"/>
              </a:ext>
            </a:extLst>
          </p:cNvPr>
          <p:cNvCxnSpPr/>
          <p:nvPr/>
        </p:nvCxnSpPr>
        <p:spPr>
          <a:xfrm>
            <a:off x="4572000" y="2454150"/>
            <a:ext cx="0" cy="3363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xmlns="" id="{50661323-7081-488B-8CB3-58B141C630BD}"/>
              </a:ext>
            </a:extLst>
          </p:cNvPr>
          <p:cNvCxnSpPr/>
          <p:nvPr/>
        </p:nvCxnSpPr>
        <p:spPr>
          <a:xfrm>
            <a:off x="4556234" y="3165617"/>
            <a:ext cx="0" cy="3363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xmlns="" id="{30B28CF1-F3A2-44B5-AF17-9C2A0330805C}"/>
              </a:ext>
            </a:extLst>
          </p:cNvPr>
          <p:cNvCxnSpPr/>
          <p:nvPr/>
        </p:nvCxnSpPr>
        <p:spPr>
          <a:xfrm>
            <a:off x="4550979" y="3899634"/>
            <a:ext cx="0" cy="3363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307389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2.3   </a:t>
            </a:r>
            <a:r>
              <a:rPr lang="zh-CN" altLang="en-US" sz="1800" dirty="0">
                <a:latin typeface="微软雅黑" panose="020B0503020204020204" charset="-122"/>
                <a:ea typeface="微软雅黑" panose="020B0503020204020204" charset="-122"/>
                <a:cs typeface="微软雅黑" panose="020B0503020204020204" charset="-122"/>
              </a:rPr>
              <a:t>体系结构的核心模型</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2164" y="780744"/>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生命周期模型</a:t>
            </a:r>
          </a:p>
        </p:txBody>
      </p:sp>
      <p:graphicFrame>
        <p:nvGraphicFramePr>
          <p:cNvPr id="22" name="Object 15">
            <a:extLst>
              <a:ext uri="{FF2B5EF4-FFF2-40B4-BE49-F238E27FC236}">
                <a16:creationId xmlns:a16="http://schemas.microsoft.com/office/drawing/2014/main" xmlns="" id="{782A67DE-1B31-4DFC-83D3-F87C8AF2F4B6}"/>
              </a:ext>
            </a:extLst>
          </p:cNvPr>
          <p:cNvGraphicFramePr>
            <a:graphicFrameLocks noChangeAspect="1"/>
          </p:cNvGraphicFramePr>
          <p:nvPr>
            <p:extLst>
              <p:ext uri="{D42A27DB-BD31-4B8C-83A1-F6EECF244321}">
                <p14:modId xmlns:p14="http://schemas.microsoft.com/office/powerpoint/2010/main" xmlns="" val="1488942787"/>
              </p:ext>
            </p:extLst>
          </p:nvPr>
        </p:nvGraphicFramePr>
        <p:xfrm>
          <a:off x="2091559" y="1332394"/>
          <a:ext cx="4785720" cy="3346337"/>
        </p:xfrm>
        <a:graphic>
          <a:graphicData uri="http://schemas.openxmlformats.org/presentationml/2006/ole">
            <p:oleObj spid="_x0000_s14345" r:id="rId3" imgW="4717343" imgH="3401248" progId="">
              <p:embed/>
            </p:oleObj>
          </a:graphicData>
        </a:graphic>
      </p:graphicFrame>
    </p:spTree>
    <p:extLst>
      <p:ext uri="{BB962C8B-B14F-4D97-AF65-F5344CB8AC3E}">
        <p14:creationId xmlns:p14="http://schemas.microsoft.com/office/powerpoint/2010/main" xmlns="" val="2240370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2.1   </a:t>
            </a:r>
            <a:r>
              <a:rPr kumimoji="1" lang="zh-CN" altLang="en-US" sz="1800" dirty="0">
                <a:latin typeface="微软雅黑 Light" panose="020B0502040204020203" charset="-122"/>
                <a:ea typeface="微软雅黑 Light" panose="020B0502040204020203" charset="-122"/>
                <a:cs typeface="微软雅黑 Light" panose="020B0502040204020203" charset="-122"/>
              </a:rPr>
              <a:t>软件体系结构建模概述 </a:t>
            </a: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结构模型</a:t>
            </a:r>
          </a:p>
        </p:txBody>
      </p:sp>
      <p:sp>
        <p:nvSpPr>
          <p:cNvPr id="13" name="矩形 12">
            <a:extLst>
              <a:ext uri="{FF2B5EF4-FFF2-40B4-BE49-F238E27FC236}">
                <a16:creationId xmlns:a16="http://schemas.microsoft.com/office/drawing/2014/main" xmlns="" id="{14D58A81-ECFC-4508-9FEB-1D33C43CEC46}"/>
              </a:ext>
            </a:extLst>
          </p:cNvPr>
          <p:cNvSpPr/>
          <p:nvPr/>
        </p:nvSpPr>
        <p:spPr>
          <a:xfrm>
            <a:off x="661362" y="1143535"/>
            <a:ext cx="7708913" cy="1615763"/>
          </a:xfrm>
          <a:prstGeom prst="rect">
            <a:avLst/>
          </a:prstGeom>
        </p:spPr>
        <p:txBody>
          <a:bodyPr wrap="square">
            <a:spAutoFit/>
          </a:bodyPr>
          <a:lstStyle/>
          <a:p>
            <a:pPr>
              <a:lnSpc>
                <a:spcPct val="150000"/>
              </a:lnSpc>
            </a:pPr>
            <a:r>
              <a:rPr lang="zh-CN" altLang="en-US" sz="1700" dirty="0">
                <a:latin typeface="微软雅黑" panose="020B0503020204020204" pitchFamily="34" charset="-122"/>
                <a:ea typeface="微软雅黑" panose="020B0503020204020204" pitchFamily="34" charset="-122"/>
              </a:rPr>
              <a:t>     这是一个最直观、最普遍的建模方法。这种方法以体系结构的构件、连接件和其他概念来刻画结构，并力图通过结构来反映系统的重要语义内容，包括系统的配置、约束、隐含的假设条件、风格、性质等。</a:t>
            </a:r>
          </a:p>
          <a:p>
            <a:pPr>
              <a:lnSpc>
                <a:spcPct val="150000"/>
              </a:lnSpc>
            </a:pPr>
            <a:r>
              <a:rPr lang="zh-CN" altLang="en-US" sz="1700" dirty="0">
                <a:latin typeface="微软雅黑" panose="020B0503020204020204" pitchFamily="34" charset="-122"/>
                <a:ea typeface="微软雅黑" panose="020B0503020204020204" pitchFamily="34" charset="-122"/>
              </a:rPr>
              <a:t>     研究结构模型的核心是体系结构描述语言。 </a:t>
            </a:r>
          </a:p>
        </p:txBody>
      </p:sp>
      <p:sp>
        <p:nvSpPr>
          <p:cNvPr id="14" name="矩形 13">
            <a:extLst>
              <a:ext uri="{FF2B5EF4-FFF2-40B4-BE49-F238E27FC236}">
                <a16:creationId xmlns:a16="http://schemas.microsoft.com/office/drawing/2014/main" xmlns="" id="{8893EC01-92E0-4365-BCE0-BA07E25F033E}"/>
              </a:ext>
            </a:extLst>
          </p:cNvPr>
          <p:cNvSpPr/>
          <p:nvPr/>
        </p:nvSpPr>
        <p:spPr>
          <a:xfrm>
            <a:off x="661362" y="3005787"/>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框架模型</a:t>
            </a:r>
            <a:endParaRPr lang="en-US" altLang="zh-CN" sz="1700" dirty="0">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xmlns="" id="{F1F7A83E-8DC7-4110-BA81-63C149D569E1}"/>
              </a:ext>
            </a:extLst>
          </p:cNvPr>
          <p:cNvSpPr/>
          <p:nvPr/>
        </p:nvSpPr>
        <p:spPr>
          <a:xfrm>
            <a:off x="619274" y="3512859"/>
            <a:ext cx="7708913" cy="830933"/>
          </a:xfrm>
          <a:prstGeom prst="rect">
            <a:avLst/>
          </a:prstGeom>
        </p:spPr>
        <p:txBody>
          <a:bodyPr wrap="square">
            <a:spAutoFit/>
          </a:bodyPr>
          <a:lstStyle/>
          <a:p>
            <a:pPr>
              <a:lnSpc>
                <a:spcPct val="150000"/>
              </a:lnSpc>
            </a:pPr>
            <a:r>
              <a:rPr lang="zh-CN" altLang="en-US" sz="1700" dirty="0">
                <a:latin typeface="微软雅黑" panose="020B0503020204020204" pitchFamily="34" charset="-122"/>
                <a:ea typeface="微软雅黑" panose="020B0503020204020204" pitchFamily="34" charset="-122"/>
              </a:rPr>
              <a:t>     框架模型与结构模型类似，但它不太侧重描述结构的细节而更侧重于整体的结构。框架模型主要以一些特殊的问题为目标建立只针对和适应该问题的结构。</a:t>
            </a:r>
          </a:p>
        </p:txBody>
      </p:sp>
    </p:spTree>
    <p:extLst>
      <p:ext uri="{BB962C8B-B14F-4D97-AF65-F5344CB8AC3E}">
        <p14:creationId xmlns:p14="http://schemas.microsoft.com/office/powerpoint/2010/main" xmlns="" val="3560633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2.3   </a:t>
            </a:r>
            <a:r>
              <a:rPr lang="zh-CN" altLang="en-US" sz="1800" dirty="0">
                <a:latin typeface="微软雅黑" panose="020B0503020204020204" charset="-122"/>
                <a:ea typeface="微软雅黑" panose="020B0503020204020204" charset="-122"/>
                <a:cs typeface="微软雅黑" panose="020B0503020204020204" charset="-122"/>
              </a:rPr>
              <a:t>体系结构的核心模型</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2164" y="780744"/>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本章作业与思考题 </a:t>
            </a:r>
          </a:p>
        </p:txBody>
      </p:sp>
      <p:sp>
        <p:nvSpPr>
          <p:cNvPr id="10" name="矩形 9">
            <a:extLst>
              <a:ext uri="{FF2B5EF4-FFF2-40B4-BE49-F238E27FC236}">
                <a16:creationId xmlns:a16="http://schemas.microsoft.com/office/drawing/2014/main" xmlns="" id="{9B7911DC-B9BB-4511-8EA4-B9AC4928C224}"/>
              </a:ext>
            </a:extLst>
          </p:cNvPr>
          <p:cNvSpPr/>
          <p:nvPr/>
        </p:nvSpPr>
        <p:spPr>
          <a:xfrm>
            <a:off x="672163" y="1357002"/>
            <a:ext cx="7704581" cy="1615763"/>
          </a:xfrm>
          <a:prstGeom prst="rect">
            <a:avLst/>
          </a:prstGeom>
        </p:spPr>
        <p:txBody>
          <a:bodyPr wrap="square">
            <a:spAutoFit/>
          </a:bodyPr>
          <a:lstStyle/>
          <a:p>
            <a:pPr marL="342900" indent="-342900">
              <a:lnSpc>
                <a:spcPct val="150000"/>
              </a:lnSpc>
              <a:buFont typeface="+mj-lt"/>
              <a:buAutoNum type="arabicPeriod"/>
            </a:pPr>
            <a:r>
              <a:rPr lang="zh-CN" altLang="en-US" sz="1700" dirty="0">
                <a:latin typeface="微软雅黑" panose="020B0503020204020204" pitchFamily="34" charset="-122"/>
                <a:ea typeface="微软雅黑" panose="020B0503020204020204" pitchFamily="34" charset="-122"/>
              </a:rPr>
              <a:t>选择一个规模合适的系统，为其建立“</a:t>
            </a:r>
            <a:r>
              <a:rPr lang="en-US" altLang="zh-CN" sz="1700" dirty="0">
                <a:latin typeface="微软雅黑" panose="020B0503020204020204" pitchFamily="34" charset="-122"/>
                <a:ea typeface="微软雅黑" panose="020B0503020204020204" pitchFamily="34" charset="-122"/>
              </a:rPr>
              <a:t>4+1”</a:t>
            </a:r>
            <a:r>
              <a:rPr lang="zh-CN" altLang="en-US" sz="1700" dirty="0">
                <a:latin typeface="微软雅黑" panose="020B0503020204020204" pitchFamily="34" charset="-122"/>
                <a:ea typeface="微软雅黑" panose="020B0503020204020204" pitchFamily="34" charset="-122"/>
              </a:rPr>
              <a:t>模型。</a:t>
            </a:r>
          </a:p>
          <a:p>
            <a:pPr marL="342900" indent="-342900">
              <a:lnSpc>
                <a:spcPct val="150000"/>
              </a:lnSpc>
              <a:buFont typeface="+mj-lt"/>
              <a:buAutoNum type="arabicPeriod"/>
            </a:pPr>
            <a:r>
              <a:rPr lang="zh-CN" altLang="en-US" sz="1700" dirty="0">
                <a:latin typeface="微软雅黑" panose="020B0503020204020204" pitchFamily="34" charset="-122"/>
                <a:ea typeface="微软雅黑" panose="020B0503020204020204" pitchFamily="34" charset="-122"/>
              </a:rPr>
              <a:t>引入了软件体系结构以后，传统软件过程发生了哪些变化？这种变化有什么好处？</a:t>
            </a:r>
          </a:p>
          <a:p>
            <a:pPr marL="342900" indent="-342900">
              <a:lnSpc>
                <a:spcPct val="150000"/>
              </a:lnSpc>
              <a:buFont typeface="+mj-lt"/>
              <a:buAutoNum type="arabicPeriod"/>
            </a:pPr>
            <a:r>
              <a:rPr lang="zh-CN" altLang="en-US" sz="1700" dirty="0">
                <a:latin typeface="微软雅黑" panose="020B0503020204020204" pitchFamily="34" charset="-122"/>
                <a:ea typeface="微软雅黑" panose="020B0503020204020204" pitchFamily="34" charset="-122"/>
              </a:rPr>
              <a:t>软件体系结构的生命周期模型与软件生命周期模型有什么关系？</a:t>
            </a:r>
          </a:p>
        </p:txBody>
      </p:sp>
    </p:spTree>
    <p:extLst>
      <p:ext uri="{BB962C8B-B14F-4D97-AF65-F5344CB8AC3E}">
        <p14:creationId xmlns:p14="http://schemas.microsoft.com/office/powerpoint/2010/main" xmlns="" val="1217922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直角三角形 6"/>
          <p:cNvSpPr/>
          <p:nvPr/>
        </p:nvSpPr>
        <p:spPr>
          <a:xfrm rot="5400000" flipV="1">
            <a:off x="5111748" y="18"/>
            <a:ext cx="4032191" cy="4032315"/>
          </a:xfrm>
          <a:prstGeom prst="rtTriangle">
            <a:avLst/>
          </a:prstGeom>
          <a:solidFill>
            <a:srgbClr val="7A4AAA"/>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sym typeface="+mn-lt"/>
            </a:endParaRPr>
          </a:p>
        </p:txBody>
      </p:sp>
      <p:sp>
        <p:nvSpPr>
          <p:cNvPr id="4" name="直角三角形 3"/>
          <p:cNvSpPr/>
          <p:nvPr/>
        </p:nvSpPr>
        <p:spPr>
          <a:xfrm>
            <a:off x="1" y="2502818"/>
            <a:ext cx="3160335" cy="2640603"/>
          </a:xfrm>
          <a:prstGeom prst="rtTriangle">
            <a:avLst/>
          </a:prstGeom>
          <a:solidFill>
            <a:srgbClr val="7A4AAA"/>
          </a:solidFill>
          <a:ln>
            <a:noFill/>
          </a:ln>
          <a:effectLst>
            <a:outerShdw blurRad="190500" dist="127000" dir="18900000" algn="b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sym typeface="+mn-lt"/>
            </a:endParaRPr>
          </a:p>
        </p:txBody>
      </p:sp>
      <p:sp>
        <p:nvSpPr>
          <p:cNvPr id="6" name="直角三角形 5"/>
          <p:cNvSpPr/>
          <p:nvPr/>
        </p:nvSpPr>
        <p:spPr>
          <a:xfrm rot="5400000" flipV="1">
            <a:off x="6936412" y="45"/>
            <a:ext cx="2207556" cy="2207624"/>
          </a:xfrm>
          <a:prstGeom prst="rtTriangle">
            <a:avLst/>
          </a:prstGeom>
          <a:solidFill>
            <a:srgbClr val="CAD0D8"/>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sym typeface="+mn-lt"/>
            </a:endParaRPr>
          </a:p>
        </p:txBody>
      </p:sp>
      <p:sp>
        <p:nvSpPr>
          <p:cNvPr id="8" name="文本框 7"/>
          <p:cNvSpPr txBox="1"/>
          <p:nvPr/>
        </p:nvSpPr>
        <p:spPr>
          <a:xfrm>
            <a:off x="1501175" y="1696658"/>
            <a:ext cx="5101813" cy="1618513"/>
          </a:xfrm>
          <a:prstGeom prst="rect">
            <a:avLst/>
          </a:prstGeom>
          <a:noFill/>
        </p:spPr>
        <p:txBody>
          <a:bodyPr wrap="square" lIns="48381" tIns="24190" rIns="48381" bIns="24190" rtlCol="0">
            <a:spAutoFit/>
          </a:bodyPr>
          <a:lstStyle/>
          <a:p>
            <a:pPr algn="ctr"/>
            <a:r>
              <a:rPr lang="en-US" altLang="zh-CN" sz="5100" dirty="0">
                <a:solidFill>
                  <a:srgbClr val="424242"/>
                </a:solidFill>
                <a:latin typeface="微软雅黑" panose="020B0503020204020204" charset="-122"/>
                <a:ea typeface="微软雅黑" panose="020B0503020204020204" charset="-122"/>
                <a:cs typeface="微软雅黑" panose="020B0503020204020204" charset="-122"/>
                <a:sym typeface="+mn-lt"/>
              </a:rPr>
              <a:t>End  of  Session</a:t>
            </a:r>
          </a:p>
          <a:p>
            <a:pPr algn="ctr"/>
            <a:r>
              <a:rPr lang="en-US" altLang="zh-CN" sz="5100" dirty="0">
                <a:solidFill>
                  <a:srgbClr val="424242"/>
                </a:solidFill>
                <a:latin typeface="微软雅黑" panose="020B0503020204020204" charset="-122"/>
                <a:ea typeface="微软雅黑" panose="020B0503020204020204" charset="-122"/>
                <a:cs typeface="微软雅黑" panose="020B0503020204020204" charset="-122"/>
                <a:sym typeface="+mn-lt"/>
              </a:rPr>
              <a:t>Thank you!</a:t>
            </a:r>
          </a:p>
        </p:txBody>
      </p:sp>
    </p:spTree>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2.1   </a:t>
            </a:r>
            <a:r>
              <a:rPr kumimoji="1" lang="zh-CN" altLang="en-US" sz="1800" dirty="0">
                <a:latin typeface="微软雅黑 Light" panose="020B0502040204020203" charset="-122"/>
                <a:ea typeface="微软雅黑 Light" panose="020B0502040204020203" charset="-122"/>
                <a:cs typeface="微软雅黑 Light" panose="020B0502040204020203" charset="-122"/>
              </a:rPr>
              <a:t>软件体系结构建模概述 </a:t>
            </a: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动态模型</a:t>
            </a:r>
          </a:p>
        </p:txBody>
      </p:sp>
      <p:sp>
        <p:nvSpPr>
          <p:cNvPr id="13" name="矩形 12">
            <a:extLst>
              <a:ext uri="{FF2B5EF4-FFF2-40B4-BE49-F238E27FC236}">
                <a16:creationId xmlns:a16="http://schemas.microsoft.com/office/drawing/2014/main" xmlns="" id="{14D58A81-ECFC-4508-9FEB-1D33C43CEC46}"/>
              </a:ext>
            </a:extLst>
          </p:cNvPr>
          <p:cNvSpPr/>
          <p:nvPr/>
        </p:nvSpPr>
        <p:spPr>
          <a:xfrm>
            <a:off x="661362" y="1275367"/>
            <a:ext cx="7708913" cy="1223348"/>
          </a:xfrm>
          <a:prstGeom prst="rect">
            <a:avLst/>
          </a:prstGeom>
        </p:spPr>
        <p:txBody>
          <a:bodyPr wrap="square">
            <a:spAutoFit/>
          </a:bodyPr>
          <a:lstStyle/>
          <a:p>
            <a:pPr>
              <a:lnSpc>
                <a:spcPct val="150000"/>
              </a:lnSpc>
            </a:pPr>
            <a:r>
              <a:rPr lang="zh-CN" altLang="en-US" sz="1700" dirty="0">
                <a:latin typeface="微软雅黑" panose="020B0503020204020204" pitchFamily="34" charset="-122"/>
                <a:ea typeface="微软雅黑" panose="020B0503020204020204" pitchFamily="34" charset="-122"/>
              </a:rPr>
              <a:t>     动态模型是对结构或框架模型的补充，研究系统的“大颗粒”的行为性质。例如，描述系统的重新配置或演化。动态可以指系统总体结构的配置、建立或拆除通信通道或计算的过程。 </a:t>
            </a:r>
          </a:p>
        </p:txBody>
      </p:sp>
      <p:sp>
        <p:nvSpPr>
          <p:cNvPr id="14" name="矩形 13">
            <a:extLst>
              <a:ext uri="{FF2B5EF4-FFF2-40B4-BE49-F238E27FC236}">
                <a16:creationId xmlns:a16="http://schemas.microsoft.com/office/drawing/2014/main" xmlns="" id="{8893EC01-92E0-4365-BCE0-BA07E25F033E}"/>
              </a:ext>
            </a:extLst>
          </p:cNvPr>
          <p:cNvSpPr/>
          <p:nvPr/>
        </p:nvSpPr>
        <p:spPr>
          <a:xfrm>
            <a:off x="661362" y="3005787"/>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过程模型</a:t>
            </a:r>
          </a:p>
        </p:txBody>
      </p:sp>
      <p:sp>
        <p:nvSpPr>
          <p:cNvPr id="15" name="矩形 14">
            <a:extLst>
              <a:ext uri="{FF2B5EF4-FFF2-40B4-BE49-F238E27FC236}">
                <a16:creationId xmlns:a16="http://schemas.microsoft.com/office/drawing/2014/main" xmlns="" id="{F1F7A83E-8DC7-4110-BA81-63C149D569E1}"/>
              </a:ext>
            </a:extLst>
          </p:cNvPr>
          <p:cNvSpPr/>
          <p:nvPr/>
        </p:nvSpPr>
        <p:spPr>
          <a:xfrm>
            <a:off x="664112" y="3512859"/>
            <a:ext cx="7708913" cy="830933"/>
          </a:xfrm>
          <a:prstGeom prst="rect">
            <a:avLst/>
          </a:prstGeom>
        </p:spPr>
        <p:txBody>
          <a:bodyPr wrap="square">
            <a:spAutoFit/>
          </a:bodyPr>
          <a:lstStyle/>
          <a:p>
            <a:pPr>
              <a:lnSpc>
                <a:spcPct val="150000"/>
              </a:lnSpc>
            </a:pPr>
            <a:r>
              <a:rPr lang="zh-CN" altLang="en-US" sz="1700" dirty="0">
                <a:latin typeface="微软雅黑" panose="020B0503020204020204" pitchFamily="34" charset="-122"/>
                <a:ea typeface="微软雅黑" panose="020B0503020204020204" pitchFamily="34" charset="-122"/>
              </a:rPr>
              <a:t>     过程模型研究构造系统的步骤和过程。</a:t>
            </a:r>
          </a:p>
          <a:p>
            <a:pPr>
              <a:lnSpc>
                <a:spcPct val="150000"/>
              </a:lnSpc>
            </a:pPr>
            <a:r>
              <a:rPr lang="zh-CN" altLang="en-US" sz="1700" dirty="0">
                <a:latin typeface="微软雅黑" panose="020B0503020204020204" pitchFamily="34" charset="-122"/>
                <a:ea typeface="微软雅黑" panose="020B0503020204020204" pitchFamily="34" charset="-122"/>
              </a:rPr>
              <a:t>     结构是遵循某些过程脚本的结果。 </a:t>
            </a:r>
          </a:p>
        </p:txBody>
      </p:sp>
    </p:spTree>
    <p:extLst>
      <p:ext uri="{BB962C8B-B14F-4D97-AF65-F5344CB8AC3E}">
        <p14:creationId xmlns:p14="http://schemas.microsoft.com/office/powerpoint/2010/main" xmlns="" val="1699532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2.1   </a:t>
            </a:r>
            <a:r>
              <a:rPr kumimoji="1" lang="zh-CN" altLang="en-US" sz="1800" dirty="0">
                <a:latin typeface="微软雅黑 Light" panose="020B0502040204020203" charset="-122"/>
                <a:ea typeface="微软雅黑 Light" panose="020B0502040204020203" charset="-122"/>
                <a:cs typeface="微软雅黑 Light" panose="020B0502040204020203" charset="-122"/>
              </a:rPr>
              <a:t>软件体系结构建模概述 </a:t>
            </a: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功能模型</a:t>
            </a:r>
          </a:p>
        </p:txBody>
      </p:sp>
      <p:sp>
        <p:nvSpPr>
          <p:cNvPr id="13" name="矩形 12">
            <a:extLst>
              <a:ext uri="{FF2B5EF4-FFF2-40B4-BE49-F238E27FC236}">
                <a16:creationId xmlns:a16="http://schemas.microsoft.com/office/drawing/2014/main" xmlns="" id="{14D58A81-ECFC-4508-9FEB-1D33C43CEC46}"/>
              </a:ext>
            </a:extLst>
          </p:cNvPr>
          <p:cNvSpPr/>
          <p:nvPr/>
        </p:nvSpPr>
        <p:spPr>
          <a:xfrm>
            <a:off x="661362" y="1275367"/>
            <a:ext cx="7708913" cy="830933"/>
          </a:xfrm>
          <a:prstGeom prst="rect">
            <a:avLst/>
          </a:prstGeom>
        </p:spPr>
        <p:txBody>
          <a:bodyPr wrap="square">
            <a:spAutoFit/>
          </a:bodyPr>
          <a:lstStyle/>
          <a:p>
            <a:pPr>
              <a:lnSpc>
                <a:spcPct val="150000"/>
              </a:lnSpc>
            </a:pPr>
            <a:r>
              <a:rPr lang="zh-CN" altLang="en-US" sz="1700" dirty="0">
                <a:latin typeface="微软雅黑" panose="020B0503020204020204" pitchFamily="34" charset="-122"/>
                <a:ea typeface="微软雅黑" panose="020B0503020204020204" pitchFamily="34" charset="-122"/>
              </a:rPr>
              <a:t>    功能模型认为体系结构是由一组功能构件按层次组成，下层向上层提供服务。</a:t>
            </a:r>
          </a:p>
          <a:p>
            <a:pPr>
              <a:lnSpc>
                <a:spcPct val="150000"/>
              </a:lnSpc>
            </a:pPr>
            <a:r>
              <a:rPr lang="zh-CN" altLang="en-US" sz="1700" dirty="0">
                <a:latin typeface="微软雅黑" panose="020B0503020204020204" pitchFamily="34" charset="-122"/>
                <a:ea typeface="微软雅黑" panose="020B0503020204020204" pitchFamily="34" charset="-122"/>
              </a:rPr>
              <a:t>    功能模型可以看作是一种特殊的框架模型。</a:t>
            </a:r>
          </a:p>
        </p:txBody>
      </p:sp>
    </p:spTree>
    <p:extLst>
      <p:ext uri="{BB962C8B-B14F-4D97-AF65-F5344CB8AC3E}">
        <p14:creationId xmlns:p14="http://schemas.microsoft.com/office/powerpoint/2010/main" xmlns="" val="336825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a:t>
            </a:r>
            <a:r>
              <a:rPr lang="en-US" altLang="zh-CN" sz="1700" dirty="0">
                <a:latin typeface="微软雅黑" panose="020B0503020204020204" pitchFamily="34" charset="-122"/>
                <a:ea typeface="微软雅黑" panose="020B0503020204020204" pitchFamily="34" charset="-122"/>
              </a:rPr>
              <a:t>4+1”</a:t>
            </a:r>
            <a:r>
              <a:rPr lang="zh-CN" altLang="en-US" sz="1700" dirty="0">
                <a:latin typeface="微软雅黑" panose="020B0503020204020204" pitchFamily="34" charset="-122"/>
                <a:ea typeface="微软雅黑" panose="020B0503020204020204" pitchFamily="34" charset="-122"/>
              </a:rPr>
              <a:t>模型概述 </a:t>
            </a:r>
          </a:p>
        </p:txBody>
      </p:sp>
      <p:sp>
        <p:nvSpPr>
          <p:cNvPr id="13" name="矩形 12">
            <a:extLst>
              <a:ext uri="{FF2B5EF4-FFF2-40B4-BE49-F238E27FC236}">
                <a16:creationId xmlns:a16="http://schemas.microsoft.com/office/drawing/2014/main" xmlns="" id="{14D58A81-ECFC-4508-9FEB-1D33C43CEC46}"/>
              </a:ext>
            </a:extLst>
          </p:cNvPr>
          <p:cNvSpPr/>
          <p:nvPr/>
        </p:nvSpPr>
        <p:spPr>
          <a:xfrm>
            <a:off x="661362" y="1275367"/>
            <a:ext cx="7708913" cy="2008178"/>
          </a:xfrm>
          <a:prstGeom prst="rect">
            <a:avLst/>
          </a:prstGeom>
        </p:spPr>
        <p:txBody>
          <a:bodyPr wrap="square">
            <a:spAutoFit/>
          </a:bodyPr>
          <a:lstStyle/>
          <a:p>
            <a:pPr>
              <a:lnSpc>
                <a:spcPct val="150000"/>
              </a:lnSpc>
            </a:pPr>
            <a:r>
              <a:rPr lang="en-US" altLang="zh-CN" sz="1700" dirty="0">
                <a:latin typeface="微软雅黑" panose="020B0503020204020204" pitchFamily="34" charset="-122"/>
                <a:ea typeface="微软雅黑" panose="020B0503020204020204" pitchFamily="34" charset="-122"/>
              </a:rPr>
              <a:t>    </a:t>
            </a:r>
            <a:r>
              <a:rPr lang="en-US" altLang="zh-CN" sz="1700" dirty="0" err="1">
                <a:latin typeface="微软雅黑" panose="020B0503020204020204" pitchFamily="34" charset="-122"/>
                <a:ea typeface="微软雅黑" panose="020B0503020204020204" pitchFamily="34" charset="-122"/>
              </a:rPr>
              <a:t>Kruchten</a:t>
            </a:r>
            <a:r>
              <a:rPr lang="zh-CN" altLang="en-US" sz="1700" dirty="0">
                <a:latin typeface="微软雅黑" panose="020B0503020204020204" pitchFamily="34" charset="-122"/>
                <a:ea typeface="微软雅黑" panose="020B0503020204020204" pitchFamily="34" charset="-122"/>
              </a:rPr>
              <a:t>在</a:t>
            </a:r>
            <a:r>
              <a:rPr lang="en-US" altLang="zh-CN" sz="1700" dirty="0">
                <a:latin typeface="微软雅黑" panose="020B0503020204020204" pitchFamily="34" charset="-122"/>
                <a:ea typeface="微软雅黑" panose="020B0503020204020204" pitchFamily="34" charset="-122"/>
              </a:rPr>
              <a:t>1995</a:t>
            </a:r>
            <a:r>
              <a:rPr lang="zh-CN" altLang="en-US" sz="1700" dirty="0">
                <a:latin typeface="微软雅黑" panose="020B0503020204020204" pitchFamily="34" charset="-122"/>
                <a:ea typeface="微软雅黑" panose="020B0503020204020204" pitchFamily="34" charset="-122"/>
              </a:rPr>
              <a:t>年提出了“</a:t>
            </a:r>
            <a:r>
              <a:rPr lang="en-US" altLang="zh-CN" sz="1700" dirty="0">
                <a:latin typeface="微软雅黑" panose="020B0503020204020204" pitchFamily="34" charset="-122"/>
                <a:ea typeface="微软雅黑" panose="020B0503020204020204" pitchFamily="34" charset="-122"/>
              </a:rPr>
              <a:t>4+1”</a:t>
            </a:r>
            <a:r>
              <a:rPr lang="zh-CN" altLang="en-US" sz="1700" dirty="0">
                <a:latin typeface="微软雅黑" panose="020B0503020204020204" pitchFamily="34" charset="-122"/>
                <a:ea typeface="微软雅黑" panose="020B0503020204020204" pitchFamily="34" charset="-122"/>
              </a:rPr>
              <a:t>的视图模型。</a:t>
            </a:r>
          </a:p>
          <a:p>
            <a:pPr>
              <a:lnSpc>
                <a:spcPct val="150000"/>
              </a:lnSpc>
            </a:pPr>
            <a:r>
              <a:rPr lang="zh-CN" altLang="en-US" sz="1700" dirty="0">
                <a:latin typeface="微软雅黑" panose="020B0503020204020204" pitchFamily="34" charset="-122"/>
                <a:ea typeface="微软雅黑" panose="020B0503020204020204" pitchFamily="34" charset="-122"/>
              </a:rPr>
              <a:t>  “</a:t>
            </a:r>
            <a:r>
              <a:rPr lang="en-US" altLang="zh-CN" sz="1700" dirty="0">
                <a:latin typeface="微软雅黑" panose="020B0503020204020204" pitchFamily="34" charset="-122"/>
                <a:ea typeface="微软雅黑" panose="020B0503020204020204" pitchFamily="34" charset="-122"/>
              </a:rPr>
              <a:t>4+1”</a:t>
            </a:r>
            <a:r>
              <a:rPr lang="zh-CN" altLang="en-US" sz="1700" dirty="0">
                <a:latin typeface="微软雅黑" panose="020B0503020204020204" pitchFamily="34" charset="-122"/>
                <a:ea typeface="微软雅黑" panose="020B0503020204020204" pitchFamily="34" charset="-122"/>
              </a:rPr>
              <a:t>视图模型从</a:t>
            </a:r>
            <a:r>
              <a:rPr lang="en-US" altLang="zh-CN" sz="1700" dirty="0">
                <a:latin typeface="微软雅黑" panose="020B0503020204020204" pitchFamily="34" charset="-122"/>
                <a:ea typeface="微软雅黑" panose="020B0503020204020204" pitchFamily="34" charset="-122"/>
              </a:rPr>
              <a:t>5</a:t>
            </a:r>
            <a:r>
              <a:rPr lang="zh-CN" altLang="en-US" sz="1700" dirty="0">
                <a:latin typeface="微软雅黑" panose="020B0503020204020204" pitchFamily="34" charset="-122"/>
                <a:ea typeface="微软雅黑" panose="020B0503020204020204" pitchFamily="34" charset="-122"/>
              </a:rPr>
              <a:t>个不同的视角包括</a:t>
            </a:r>
            <a:r>
              <a:rPr lang="zh-CN" altLang="en-US" sz="1700" b="1" dirty="0">
                <a:latin typeface="微软雅黑" panose="020B0503020204020204" pitchFamily="34" charset="-122"/>
                <a:ea typeface="微软雅黑" panose="020B0503020204020204" pitchFamily="34" charset="-122"/>
              </a:rPr>
              <a:t>逻辑视图</a:t>
            </a:r>
            <a:r>
              <a:rPr lang="zh-CN" altLang="en-US" sz="1700" dirty="0">
                <a:latin typeface="微软雅黑" panose="020B0503020204020204" pitchFamily="34" charset="-122"/>
                <a:ea typeface="微软雅黑" panose="020B0503020204020204" pitchFamily="34" charset="-122"/>
              </a:rPr>
              <a:t>、</a:t>
            </a:r>
            <a:r>
              <a:rPr lang="zh-CN" altLang="en-US" sz="1700" b="1" dirty="0">
                <a:latin typeface="微软雅黑" panose="020B0503020204020204" pitchFamily="34" charset="-122"/>
                <a:ea typeface="微软雅黑" panose="020B0503020204020204" pitchFamily="34" charset="-122"/>
              </a:rPr>
              <a:t>进程视图</a:t>
            </a:r>
            <a:r>
              <a:rPr lang="zh-CN" altLang="en-US" sz="1700" dirty="0">
                <a:latin typeface="微软雅黑" panose="020B0503020204020204" pitchFamily="34" charset="-122"/>
                <a:ea typeface="微软雅黑" panose="020B0503020204020204" pitchFamily="34" charset="-122"/>
              </a:rPr>
              <a:t>、</a:t>
            </a:r>
            <a:r>
              <a:rPr lang="zh-CN" altLang="en-US" sz="1700" b="1" dirty="0">
                <a:latin typeface="微软雅黑" panose="020B0503020204020204" pitchFamily="34" charset="-122"/>
                <a:ea typeface="微软雅黑" panose="020B0503020204020204" pitchFamily="34" charset="-122"/>
              </a:rPr>
              <a:t>物理视图</a:t>
            </a:r>
            <a:r>
              <a:rPr lang="zh-CN" altLang="en-US" sz="1700" dirty="0">
                <a:latin typeface="微软雅黑" panose="020B0503020204020204" pitchFamily="34" charset="-122"/>
                <a:ea typeface="微软雅黑" panose="020B0503020204020204" pitchFamily="34" charset="-122"/>
              </a:rPr>
              <a:t>、</a:t>
            </a:r>
            <a:r>
              <a:rPr lang="zh-CN" altLang="en-US" sz="1700" b="1" dirty="0">
                <a:latin typeface="微软雅黑" panose="020B0503020204020204" pitchFamily="34" charset="-122"/>
                <a:ea typeface="微软雅黑" panose="020B0503020204020204" pitchFamily="34" charset="-122"/>
              </a:rPr>
              <a:t>开发视图</a:t>
            </a:r>
            <a:r>
              <a:rPr lang="zh-CN" altLang="en-US" sz="1700" dirty="0">
                <a:latin typeface="微软雅黑" panose="020B0503020204020204" pitchFamily="34" charset="-122"/>
                <a:ea typeface="微软雅黑" panose="020B0503020204020204" pitchFamily="34" charset="-122"/>
              </a:rPr>
              <a:t>和</a:t>
            </a:r>
            <a:r>
              <a:rPr lang="zh-CN" altLang="en-US" sz="1700" b="1" dirty="0">
                <a:latin typeface="微软雅黑" panose="020B0503020204020204" pitchFamily="34" charset="-122"/>
                <a:ea typeface="微软雅黑" panose="020B0503020204020204" pitchFamily="34" charset="-122"/>
              </a:rPr>
              <a:t>场景视图</a:t>
            </a:r>
            <a:r>
              <a:rPr lang="zh-CN" altLang="en-US" sz="1700" dirty="0">
                <a:latin typeface="微软雅黑" panose="020B0503020204020204" pitchFamily="34" charset="-122"/>
                <a:ea typeface="微软雅黑" panose="020B0503020204020204" pitchFamily="34" charset="-122"/>
              </a:rPr>
              <a:t>来描述软件体系结构。</a:t>
            </a:r>
          </a:p>
          <a:p>
            <a:pPr>
              <a:lnSpc>
                <a:spcPct val="150000"/>
              </a:lnSpc>
            </a:pPr>
            <a:r>
              <a:rPr lang="zh-CN" altLang="en-US" sz="1700" dirty="0">
                <a:latin typeface="微软雅黑" panose="020B0503020204020204" pitchFamily="34" charset="-122"/>
                <a:ea typeface="微软雅黑" panose="020B0503020204020204" pitchFamily="34" charset="-122"/>
              </a:rPr>
              <a:t>    每一个视图只关心系统的一个侧面，</a:t>
            </a:r>
            <a:r>
              <a:rPr lang="en-US" altLang="zh-CN" sz="1700" dirty="0">
                <a:latin typeface="微软雅黑" panose="020B0503020204020204" pitchFamily="34" charset="-122"/>
                <a:ea typeface="微软雅黑" panose="020B0503020204020204" pitchFamily="34" charset="-122"/>
              </a:rPr>
              <a:t>5</a:t>
            </a:r>
            <a:r>
              <a:rPr lang="zh-CN" altLang="en-US" sz="1700" dirty="0">
                <a:latin typeface="微软雅黑" panose="020B0503020204020204" pitchFamily="34" charset="-122"/>
                <a:ea typeface="微软雅黑" panose="020B0503020204020204" pitchFamily="34" charset="-122"/>
              </a:rPr>
              <a:t>个视图结合在一起才能反映系统的软件体系结构的全部内容。 </a:t>
            </a:r>
          </a:p>
        </p:txBody>
      </p:sp>
    </p:spTree>
    <p:extLst>
      <p:ext uri="{BB962C8B-B14F-4D97-AF65-F5344CB8AC3E}">
        <p14:creationId xmlns:p14="http://schemas.microsoft.com/office/powerpoint/2010/main" xmlns="" val="3490895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a:t>
            </a:r>
            <a:r>
              <a:rPr lang="en-US" altLang="zh-CN" sz="1700" dirty="0">
                <a:latin typeface="微软雅黑" panose="020B0503020204020204" pitchFamily="34" charset="-122"/>
                <a:ea typeface="微软雅黑" panose="020B0503020204020204" pitchFamily="34" charset="-122"/>
              </a:rPr>
              <a:t>4+1”</a:t>
            </a:r>
            <a:r>
              <a:rPr lang="zh-CN" altLang="en-US" sz="1700" dirty="0">
                <a:latin typeface="微软雅黑" panose="020B0503020204020204" pitchFamily="34" charset="-122"/>
                <a:ea typeface="微软雅黑" panose="020B0503020204020204" pitchFamily="34" charset="-122"/>
              </a:rPr>
              <a:t>模型概述 </a:t>
            </a:r>
          </a:p>
        </p:txBody>
      </p:sp>
      <p:grpSp>
        <p:nvGrpSpPr>
          <p:cNvPr id="14" name="Group 31">
            <a:extLst>
              <a:ext uri="{FF2B5EF4-FFF2-40B4-BE49-F238E27FC236}">
                <a16:creationId xmlns:a16="http://schemas.microsoft.com/office/drawing/2014/main" xmlns="" id="{3CAD310A-39CA-4F0B-9F29-E63FC0EBC1E6}"/>
              </a:ext>
            </a:extLst>
          </p:cNvPr>
          <p:cNvGrpSpPr>
            <a:grpSpLocks/>
          </p:cNvGrpSpPr>
          <p:nvPr/>
        </p:nvGrpSpPr>
        <p:grpSpPr bwMode="auto">
          <a:xfrm>
            <a:off x="1506267" y="1465881"/>
            <a:ext cx="6181216" cy="2878066"/>
            <a:chOff x="562" y="1216"/>
            <a:chExt cx="4678" cy="2501"/>
          </a:xfrm>
          <a:solidFill>
            <a:schemeClr val="tx2">
              <a:lumMod val="75000"/>
            </a:schemeClr>
          </a:solidFill>
        </p:grpSpPr>
        <p:sp>
          <p:nvSpPr>
            <p:cNvPr id="15" name="Rectangle 9">
              <a:extLst>
                <a:ext uri="{FF2B5EF4-FFF2-40B4-BE49-F238E27FC236}">
                  <a16:creationId xmlns:a16="http://schemas.microsoft.com/office/drawing/2014/main" xmlns="" id="{E4FAFA9B-6D2D-49E7-8258-D3FB13E03219}"/>
                </a:ext>
              </a:extLst>
            </p:cNvPr>
            <p:cNvSpPr>
              <a:spLocks noChangeArrowheads="1"/>
            </p:cNvSpPr>
            <p:nvPr/>
          </p:nvSpPr>
          <p:spPr bwMode="auto">
            <a:xfrm>
              <a:off x="562" y="1567"/>
              <a:ext cx="1527" cy="428"/>
            </a:xfrm>
            <a:prstGeom prst="rect">
              <a:avLst/>
            </a:prstGeom>
            <a:solidFill>
              <a:schemeClr val="accent2"/>
            </a:solidFill>
            <a:ln w="9525">
              <a:noFill/>
              <a:miter lim="800000"/>
              <a:headEnd/>
              <a:tailEnd/>
            </a:ln>
          </p:spPr>
          <p:txBody>
            <a:bodyPr anchor="ctr"/>
            <a:lstStyle>
              <a:lvl1pPr eaLnBrk="0" hangingPunct="0">
                <a:defRPr kumimoji="1" sz="2400" b="1">
                  <a:solidFill>
                    <a:schemeClr val="bg1"/>
                  </a:solidFill>
                  <a:latin typeface="黑体" panose="02010609060101010101" pitchFamily="49" charset="-122"/>
                  <a:ea typeface="黑体" panose="02010609060101010101" pitchFamily="49" charset="-122"/>
                </a:defRPr>
              </a:lvl1pPr>
              <a:lvl2pPr marL="742950" indent="-285750" eaLnBrk="0" hangingPunct="0">
                <a:defRPr kumimoji="1" sz="2400" b="1">
                  <a:solidFill>
                    <a:schemeClr val="bg1"/>
                  </a:solidFill>
                  <a:latin typeface="黑体" panose="02010609060101010101" pitchFamily="49" charset="-122"/>
                  <a:ea typeface="黑体" panose="02010609060101010101" pitchFamily="49" charset="-122"/>
                </a:defRPr>
              </a:lvl2pPr>
              <a:lvl3pPr marL="1143000" indent="-228600" eaLnBrk="0" hangingPunct="0">
                <a:defRPr kumimoji="1" sz="2400" b="1">
                  <a:solidFill>
                    <a:schemeClr val="bg1"/>
                  </a:solidFill>
                  <a:latin typeface="黑体" panose="02010609060101010101" pitchFamily="49" charset="-122"/>
                  <a:ea typeface="黑体" panose="02010609060101010101" pitchFamily="49" charset="-122"/>
                </a:defRPr>
              </a:lvl3pPr>
              <a:lvl4pPr marL="1600200" indent="-228600" eaLnBrk="0" hangingPunct="0">
                <a:defRPr kumimoji="1" sz="2400" b="1">
                  <a:solidFill>
                    <a:schemeClr val="bg1"/>
                  </a:solidFill>
                  <a:latin typeface="黑体" panose="02010609060101010101" pitchFamily="49" charset="-122"/>
                  <a:ea typeface="黑体" panose="02010609060101010101" pitchFamily="49" charset="-122"/>
                </a:defRPr>
              </a:lvl4pPr>
              <a:lvl5pPr marL="2057400" indent="-228600" eaLnBrk="0" hangingPunct="0">
                <a:defRPr kumimoji="1" sz="2400" b="1">
                  <a:solidFill>
                    <a:schemeClr val="bg1"/>
                  </a:solidFill>
                  <a:latin typeface="黑体" panose="02010609060101010101" pitchFamily="49" charset="-122"/>
                  <a:ea typeface="黑体" panose="02010609060101010101" pitchFamily="49" charset="-122"/>
                </a:defRPr>
              </a:lvl5pPr>
              <a:lvl6pPr marL="25146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1800" dirty="0">
                  <a:solidFill>
                    <a:srgbClr val="000000"/>
                  </a:solidFill>
                  <a:latin typeface="微软雅黑" panose="020B0503020204020204" pitchFamily="34" charset="-122"/>
                  <a:ea typeface="微软雅黑" panose="020B0503020204020204" pitchFamily="34" charset="-122"/>
                </a:rPr>
                <a:t>逻辑视图</a:t>
              </a:r>
              <a:endParaRPr lang="zh-CN" altLang="en-US" sz="1800" dirty="0">
                <a:latin typeface="微软雅黑" panose="020B0503020204020204" pitchFamily="34" charset="-122"/>
                <a:ea typeface="微软雅黑" panose="020B0503020204020204" pitchFamily="34" charset="-122"/>
              </a:endParaRPr>
            </a:p>
          </p:txBody>
        </p:sp>
        <p:sp>
          <p:nvSpPr>
            <p:cNvPr id="19" name="Rectangle 12">
              <a:extLst>
                <a:ext uri="{FF2B5EF4-FFF2-40B4-BE49-F238E27FC236}">
                  <a16:creationId xmlns:a16="http://schemas.microsoft.com/office/drawing/2014/main" xmlns="" id="{7A2ECB90-774D-4893-9B69-304F53DB3C4C}"/>
                </a:ext>
              </a:extLst>
            </p:cNvPr>
            <p:cNvSpPr>
              <a:spLocks noChangeArrowheads="1"/>
            </p:cNvSpPr>
            <p:nvPr/>
          </p:nvSpPr>
          <p:spPr bwMode="auto">
            <a:xfrm>
              <a:off x="616" y="2626"/>
              <a:ext cx="1506" cy="432"/>
            </a:xfrm>
            <a:prstGeom prst="rect">
              <a:avLst/>
            </a:prstGeom>
            <a:solidFill>
              <a:schemeClr val="accent2">
                <a:lumMod val="60000"/>
                <a:lumOff val="40000"/>
              </a:schemeClr>
            </a:solidFill>
            <a:ln w="9525">
              <a:noFill/>
              <a:miter lim="800000"/>
              <a:headEnd/>
              <a:tailEnd/>
            </a:ln>
          </p:spPr>
          <p:txBody>
            <a:bodyPr anchor="ctr"/>
            <a:lstStyle>
              <a:lvl1pPr eaLnBrk="0" hangingPunct="0">
                <a:defRPr kumimoji="1" sz="2400" b="1">
                  <a:solidFill>
                    <a:schemeClr val="bg1"/>
                  </a:solidFill>
                  <a:latin typeface="黑体" panose="02010609060101010101" pitchFamily="49" charset="-122"/>
                  <a:ea typeface="黑体" panose="02010609060101010101" pitchFamily="49" charset="-122"/>
                </a:defRPr>
              </a:lvl1pPr>
              <a:lvl2pPr marL="742950" indent="-285750" eaLnBrk="0" hangingPunct="0">
                <a:defRPr kumimoji="1" sz="2400" b="1">
                  <a:solidFill>
                    <a:schemeClr val="bg1"/>
                  </a:solidFill>
                  <a:latin typeface="黑体" panose="02010609060101010101" pitchFamily="49" charset="-122"/>
                  <a:ea typeface="黑体" panose="02010609060101010101" pitchFamily="49" charset="-122"/>
                </a:defRPr>
              </a:lvl2pPr>
              <a:lvl3pPr marL="1143000" indent="-228600" eaLnBrk="0" hangingPunct="0">
                <a:defRPr kumimoji="1" sz="2400" b="1">
                  <a:solidFill>
                    <a:schemeClr val="bg1"/>
                  </a:solidFill>
                  <a:latin typeface="黑体" panose="02010609060101010101" pitchFamily="49" charset="-122"/>
                  <a:ea typeface="黑体" panose="02010609060101010101" pitchFamily="49" charset="-122"/>
                </a:defRPr>
              </a:lvl3pPr>
              <a:lvl4pPr marL="1600200" indent="-228600" eaLnBrk="0" hangingPunct="0">
                <a:defRPr kumimoji="1" sz="2400" b="1">
                  <a:solidFill>
                    <a:schemeClr val="bg1"/>
                  </a:solidFill>
                  <a:latin typeface="黑体" panose="02010609060101010101" pitchFamily="49" charset="-122"/>
                  <a:ea typeface="黑体" panose="02010609060101010101" pitchFamily="49" charset="-122"/>
                </a:defRPr>
              </a:lvl4pPr>
              <a:lvl5pPr marL="2057400" indent="-228600" eaLnBrk="0" hangingPunct="0">
                <a:defRPr kumimoji="1" sz="2400" b="1">
                  <a:solidFill>
                    <a:schemeClr val="bg1"/>
                  </a:solidFill>
                  <a:latin typeface="黑体" panose="02010609060101010101" pitchFamily="49" charset="-122"/>
                  <a:ea typeface="黑体" panose="02010609060101010101" pitchFamily="49" charset="-122"/>
                </a:defRPr>
              </a:lvl5pPr>
              <a:lvl6pPr marL="25146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1800" dirty="0">
                  <a:solidFill>
                    <a:srgbClr val="000000"/>
                  </a:solidFill>
                  <a:latin typeface="微软雅黑" panose="020B0503020204020204" pitchFamily="34" charset="-122"/>
                  <a:ea typeface="微软雅黑" panose="020B0503020204020204" pitchFamily="34" charset="-122"/>
                </a:rPr>
                <a:t>进程视图</a:t>
              </a:r>
              <a:endParaRPr lang="zh-CN" altLang="en-US" sz="1800" dirty="0">
                <a:latin typeface="微软雅黑" panose="020B0503020204020204" pitchFamily="34" charset="-122"/>
                <a:ea typeface="微软雅黑" panose="020B0503020204020204" pitchFamily="34" charset="-122"/>
              </a:endParaRPr>
            </a:p>
          </p:txBody>
        </p:sp>
        <p:sp>
          <p:nvSpPr>
            <p:cNvPr id="22" name="Rectangle 15">
              <a:extLst>
                <a:ext uri="{FF2B5EF4-FFF2-40B4-BE49-F238E27FC236}">
                  <a16:creationId xmlns:a16="http://schemas.microsoft.com/office/drawing/2014/main" xmlns="" id="{3156A4C8-C0C2-458F-8DF7-A3EA3470BC76}"/>
                </a:ext>
              </a:extLst>
            </p:cNvPr>
            <p:cNvSpPr>
              <a:spLocks noChangeArrowheads="1"/>
            </p:cNvSpPr>
            <p:nvPr/>
          </p:nvSpPr>
          <p:spPr bwMode="auto">
            <a:xfrm>
              <a:off x="3609" y="1550"/>
              <a:ext cx="1506" cy="430"/>
            </a:xfrm>
            <a:prstGeom prst="rect">
              <a:avLst/>
            </a:prstGeom>
            <a:solidFill>
              <a:schemeClr val="accent1">
                <a:lumMod val="60000"/>
                <a:lumOff val="40000"/>
              </a:schemeClr>
            </a:solidFill>
            <a:ln w="9525">
              <a:noFill/>
              <a:miter lim="800000"/>
              <a:headEnd/>
              <a:tailEnd/>
            </a:ln>
          </p:spPr>
          <p:txBody>
            <a:bodyPr anchor="ctr"/>
            <a:lstStyle>
              <a:lvl1pPr eaLnBrk="0" hangingPunct="0">
                <a:defRPr kumimoji="1" sz="2400" b="1">
                  <a:solidFill>
                    <a:schemeClr val="bg1"/>
                  </a:solidFill>
                  <a:latin typeface="黑体" panose="02010609060101010101" pitchFamily="49" charset="-122"/>
                  <a:ea typeface="黑体" panose="02010609060101010101" pitchFamily="49" charset="-122"/>
                </a:defRPr>
              </a:lvl1pPr>
              <a:lvl2pPr marL="742950" indent="-285750" eaLnBrk="0" hangingPunct="0">
                <a:defRPr kumimoji="1" sz="2400" b="1">
                  <a:solidFill>
                    <a:schemeClr val="bg1"/>
                  </a:solidFill>
                  <a:latin typeface="黑体" panose="02010609060101010101" pitchFamily="49" charset="-122"/>
                  <a:ea typeface="黑体" panose="02010609060101010101" pitchFamily="49" charset="-122"/>
                </a:defRPr>
              </a:lvl2pPr>
              <a:lvl3pPr marL="1143000" indent="-228600" eaLnBrk="0" hangingPunct="0">
                <a:defRPr kumimoji="1" sz="2400" b="1">
                  <a:solidFill>
                    <a:schemeClr val="bg1"/>
                  </a:solidFill>
                  <a:latin typeface="黑体" panose="02010609060101010101" pitchFamily="49" charset="-122"/>
                  <a:ea typeface="黑体" panose="02010609060101010101" pitchFamily="49" charset="-122"/>
                </a:defRPr>
              </a:lvl3pPr>
              <a:lvl4pPr marL="1600200" indent="-228600" eaLnBrk="0" hangingPunct="0">
                <a:defRPr kumimoji="1" sz="2400" b="1">
                  <a:solidFill>
                    <a:schemeClr val="bg1"/>
                  </a:solidFill>
                  <a:latin typeface="黑体" panose="02010609060101010101" pitchFamily="49" charset="-122"/>
                  <a:ea typeface="黑体" panose="02010609060101010101" pitchFamily="49" charset="-122"/>
                </a:defRPr>
              </a:lvl4pPr>
              <a:lvl5pPr marL="2057400" indent="-228600" eaLnBrk="0" hangingPunct="0">
                <a:defRPr kumimoji="1" sz="2400" b="1">
                  <a:solidFill>
                    <a:schemeClr val="bg1"/>
                  </a:solidFill>
                  <a:latin typeface="黑体" panose="02010609060101010101" pitchFamily="49" charset="-122"/>
                  <a:ea typeface="黑体" panose="02010609060101010101" pitchFamily="49" charset="-122"/>
                </a:defRPr>
              </a:lvl5pPr>
              <a:lvl6pPr marL="25146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1800" dirty="0">
                  <a:solidFill>
                    <a:srgbClr val="000000"/>
                  </a:solidFill>
                  <a:latin typeface="微软雅黑" panose="020B0503020204020204" pitchFamily="34" charset="-122"/>
                  <a:ea typeface="微软雅黑" panose="020B0503020204020204" pitchFamily="34" charset="-122"/>
                </a:rPr>
                <a:t>开发视图</a:t>
              </a:r>
              <a:endParaRPr lang="zh-CN" altLang="en-US" sz="1800" dirty="0">
                <a:latin typeface="微软雅黑" panose="020B0503020204020204" pitchFamily="34" charset="-122"/>
                <a:ea typeface="微软雅黑" panose="020B0503020204020204" pitchFamily="34" charset="-122"/>
              </a:endParaRPr>
            </a:p>
          </p:txBody>
        </p:sp>
        <p:sp>
          <p:nvSpPr>
            <p:cNvPr id="25" name="Rectangle 18">
              <a:extLst>
                <a:ext uri="{FF2B5EF4-FFF2-40B4-BE49-F238E27FC236}">
                  <a16:creationId xmlns:a16="http://schemas.microsoft.com/office/drawing/2014/main" xmlns="" id="{9E3A8B68-00F6-4B60-94D3-E254D1F9578F}"/>
                </a:ext>
              </a:extLst>
            </p:cNvPr>
            <p:cNvSpPr>
              <a:spLocks noChangeArrowheads="1"/>
            </p:cNvSpPr>
            <p:nvPr/>
          </p:nvSpPr>
          <p:spPr bwMode="auto">
            <a:xfrm>
              <a:off x="3609" y="2626"/>
              <a:ext cx="1506" cy="432"/>
            </a:xfrm>
            <a:prstGeom prst="rect">
              <a:avLst/>
            </a:prstGeom>
            <a:solidFill>
              <a:schemeClr val="accent4">
                <a:lumMod val="60000"/>
                <a:lumOff val="40000"/>
              </a:schemeClr>
            </a:solidFill>
            <a:ln w="9525">
              <a:noFill/>
              <a:miter lim="800000"/>
              <a:headEnd/>
              <a:tailEnd/>
            </a:ln>
          </p:spPr>
          <p:txBody>
            <a:bodyPr anchor="ctr"/>
            <a:lstStyle>
              <a:lvl1pPr eaLnBrk="0" hangingPunct="0">
                <a:defRPr kumimoji="1" sz="2400" b="1">
                  <a:solidFill>
                    <a:schemeClr val="bg1"/>
                  </a:solidFill>
                  <a:latin typeface="黑体" panose="02010609060101010101" pitchFamily="49" charset="-122"/>
                  <a:ea typeface="黑体" panose="02010609060101010101" pitchFamily="49" charset="-122"/>
                </a:defRPr>
              </a:lvl1pPr>
              <a:lvl2pPr marL="742950" indent="-285750" eaLnBrk="0" hangingPunct="0">
                <a:defRPr kumimoji="1" sz="2400" b="1">
                  <a:solidFill>
                    <a:schemeClr val="bg1"/>
                  </a:solidFill>
                  <a:latin typeface="黑体" panose="02010609060101010101" pitchFamily="49" charset="-122"/>
                  <a:ea typeface="黑体" panose="02010609060101010101" pitchFamily="49" charset="-122"/>
                </a:defRPr>
              </a:lvl2pPr>
              <a:lvl3pPr marL="1143000" indent="-228600" eaLnBrk="0" hangingPunct="0">
                <a:defRPr kumimoji="1" sz="2400" b="1">
                  <a:solidFill>
                    <a:schemeClr val="bg1"/>
                  </a:solidFill>
                  <a:latin typeface="黑体" panose="02010609060101010101" pitchFamily="49" charset="-122"/>
                  <a:ea typeface="黑体" panose="02010609060101010101" pitchFamily="49" charset="-122"/>
                </a:defRPr>
              </a:lvl3pPr>
              <a:lvl4pPr marL="1600200" indent="-228600" eaLnBrk="0" hangingPunct="0">
                <a:defRPr kumimoji="1" sz="2400" b="1">
                  <a:solidFill>
                    <a:schemeClr val="bg1"/>
                  </a:solidFill>
                  <a:latin typeface="黑体" panose="02010609060101010101" pitchFamily="49" charset="-122"/>
                  <a:ea typeface="黑体" panose="02010609060101010101" pitchFamily="49" charset="-122"/>
                </a:defRPr>
              </a:lvl4pPr>
              <a:lvl5pPr marL="2057400" indent="-228600" eaLnBrk="0" hangingPunct="0">
                <a:defRPr kumimoji="1" sz="2400" b="1">
                  <a:solidFill>
                    <a:schemeClr val="bg1"/>
                  </a:solidFill>
                  <a:latin typeface="黑体" panose="02010609060101010101" pitchFamily="49" charset="-122"/>
                  <a:ea typeface="黑体" panose="02010609060101010101" pitchFamily="49" charset="-122"/>
                </a:defRPr>
              </a:lvl5pPr>
              <a:lvl6pPr marL="25146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1800" dirty="0">
                  <a:solidFill>
                    <a:srgbClr val="000000"/>
                  </a:solidFill>
                  <a:latin typeface="微软雅黑" panose="020B0503020204020204" pitchFamily="34" charset="-122"/>
                  <a:ea typeface="微软雅黑" panose="020B0503020204020204" pitchFamily="34" charset="-122"/>
                </a:rPr>
                <a:t>物理视图</a:t>
              </a:r>
              <a:endParaRPr lang="zh-CN" altLang="en-US" sz="1800" dirty="0">
                <a:latin typeface="微软雅黑" panose="020B0503020204020204" pitchFamily="34" charset="-122"/>
                <a:ea typeface="微软雅黑" panose="020B0503020204020204" pitchFamily="34" charset="-122"/>
              </a:endParaRPr>
            </a:p>
          </p:txBody>
        </p:sp>
        <p:sp>
          <p:nvSpPr>
            <p:cNvPr id="28" name="Rectangle 21">
              <a:extLst>
                <a:ext uri="{FF2B5EF4-FFF2-40B4-BE49-F238E27FC236}">
                  <a16:creationId xmlns:a16="http://schemas.microsoft.com/office/drawing/2014/main" xmlns="" id="{387817BE-FC48-404B-8DF1-CBBDFDF5111F}"/>
                </a:ext>
              </a:extLst>
            </p:cNvPr>
            <p:cNvSpPr>
              <a:spLocks noChangeArrowheads="1"/>
            </p:cNvSpPr>
            <p:nvPr/>
          </p:nvSpPr>
          <p:spPr bwMode="auto">
            <a:xfrm>
              <a:off x="595" y="1219"/>
              <a:ext cx="1583" cy="241"/>
            </a:xfrm>
            <a:prstGeom prst="rect">
              <a:avLst/>
            </a:prstGeom>
            <a:solidFill>
              <a:srgbClr val="FFFFFF"/>
            </a:solidFill>
            <a:ln w="9525">
              <a:noFill/>
              <a:miter lim="800000"/>
              <a:headEnd/>
              <a:tailEnd/>
            </a:ln>
          </p:spPr>
          <p:txBody>
            <a:bodyPr wrap="none" lIns="0" tIns="0" rIns="0" bIns="0">
              <a:spAutoFit/>
            </a:bodyPr>
            <a:lstStyle>
              <a:lvl1pPr eaLnBrk="0" hangingPunct="0">
                <a:defRPr kumimoji="1" sz="2400" b="1">
                  <a:solidFill>
                    <a:schemeClr val="bg1"/>
                  </a:solidFill>
                  <a:latin typeface="黑体" panose="02010609060101010101" pitchFamily="49" charset="-122"/>
                  <a:ea typeface="黑体" panose="02010609060101010101" pitchFamily="49" charset="-122"/>
                </a:defRPr>
              </a:lvl1pPr>
              <a:lvl2pPr marL="742950" indent="-285750" eaLnBrk="0" hangingPunct="0">
                <a:defRPr kumimoji="1" sz="2400" b="1">
                  <a:solidFill>
                    <a:schemeClr val="bg1"/>
                  </a:solidFill>
                  <a:latin typeface="黑体" panose="02010609060101010101" pitchFamily="49" charset="-122"/>
                  <a:ea typeface="黑体" panose="02010609060101010101" pitchFamily="49" charset="-122"/>
                </a:defRPr>
              </a:lvl2pPr>
              <a:lvl3pPr marL="1143000" indent="-228600" eaLnBrk="0" hangingPunct="0">
                <a:defRPr kumimoji="1" sz="2400" b="1">
                  <a:solidFill>
                    <a:schemeClr val="bg1"/>
                  </a:solidFill>
                  <a:latin typeface="黑体" panose="02010609060101010101" pitchFamily="49" charset="-122"/>
                  <a:ea typeface="黑体" panose="02010609060101010101" pitchFamily="49" charset="-122"/>
                </a:defRPr>
              </a:lvl3pPr>
              <a:lvl4pPr marL="1600200" indent="-228600" eaLnBrk="0" hangingPunct="0">
                <a:defRPr kumimoji="1" sz="2400" b="1">
                  <a:solidFill>
                    <a:schemeClr val="bg1"/>
                  </a:solidFill>
                  <a:latin typeface="黑体" panose="02010609060101010101" pitchFamily="49" charset="-122"/>
                  <a:ea typeface="黑体" panose="02010609060101010101" pitchFamily="49" charset="-122"/>
                </a:defRPr>
              </a:lvl4pPr>
              <a:lvl5pPr marL="2057400" indent="-228600" eaLnBrk="0" hangingPunct="0">
                <a:defRPr kumimoji="1" sz="2400" b="1">
                  <a:solidFill>
                    <a:schemeClr val="bg1"/>
                  </a:solidFill>
                  <a:latin typeface="黑体" panose="02010609060101010101" pitchFamily="49" charset="-122"/>
                  <a:ea typeface="黑体" panose="02010609060101010101" pitchFamily="49" charset="-122"/>
                </a:defRPr>
              </a:lvl5pPr>
              <a:lvl6pPr marL="25146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eaLnBrk="1" hangingPunct="1"/>
              <a:r>
                <a:rPr lang="zh-CN" altLang="en-US" sz="1800" dirty="0">
                  <a:solidFill>
                    <a:schemeClr val="tx1"/>
                  </a:solidFill>
                  <a:latin typeface="微软雅黑" panose="020B0503020204020204" pitchFamily="34" charset="-122"/>
                  <a:ea typeface="微软雅黑" panose="020B0503020204020204" pitchFamily="34" charset="-122"/>
                </a:rPr>
                <a:t>最终用户：功能需求</a:t>
              </a:r>
            </a:p>
          </p:txBody>
        </p:sp>
        <p:sp>
          <p:nvSpPr>
            <p:cNvPr id="29" name="Line 22">
              <a:extLst>
                <a:ext uri="{FF2B5EF4-FFF2-40B4-BE49-F238E27FC236}">
                  <a16:creationId xmlns:a16="http://schemas.microsoft.com/office/drawing/2014/main" xmlns="" id="{95C8EDF8-C873-479E-98E5-92E688A0A9FD}"/>
                </a:ext>
              </a:extLst>
            </p:cNvPr>
            <p:cNvSpPr>
              <a:spLocks noChangeShapeType="1"/>
            </p:cNvSpPr>
            <p:nvPr/>
          </p:nvSpPr>
          <p:spPr bwMode="auto">
            <a:xfrm>
              <a:off x="2102" y="1728"/>
              <a:ext cx="1507" cy="1"/>
            </a:xfrm>
            <a:prstGeom prst="line">
              <a:avLst/>
            </a:prstGeom>
            <a:grpFill/>
            <a:ln w="17463">
              <a:solidFill>
                <a:schemeClr val="tx1"/>
              </a:solidFill>
              <a:round/>
              <a:headEnd/>
              <a:tailEnd/>
            </a:ln>
            <a:extLst/>
          </p:spPr>
          <p:txBody>
            <a:bodyPr/>
            <a:lstStyle/>
            <a:p>
              <a:endParaRPr lang="zh-CN" altLang="en-US" sz="1800"/>
            </a:p>
          </p:txBody>
        </p:sp>
        <p:sp>
          <p:nvSpPr>
            <p:cNvPr id="30" name="Freeform 23">
              <a:extLst>
                <a:ext uri="{FF2B5EF4-FFF2-40B4-BE49-F238E27FC236}">
                  <a16:creationId xmlns:a16="http://schemas.microsoft.com/office/drawing/2014/main" xmlns="" id="{AB975148-6FB2-4434-A3B4-ED8649E05E97}"/>
                </a:ext>
              </a:extLst>
            </p:cNvPr>
            <p:cNvSpPr>
              <a:spLocks/>
            </p:cNvSpPr>
            <p:nvPr/>
          </p:nvSpPr>
          <p:spPr bwMode="auto">
            <a:xfrm>
              <a:off x="1918" y="1808"/>
              <a:ext cx="1895" cy="947"/>
            </a:xfrm>
            <a:custGeom>
              <a:avLst/>
              <a:gdLst>
                <a:gd name="T0" fmla="*/ 1422 w 1895"/>
                <a:gd name="T1" fmla="*/ 947 h 947"/>
                <a:gd name="T2" fmla="*/ 1494 w 1895"/>
                <a:gd name="T3" fmla="*/ 941 h 947"/>
                <a:gd name="T4" fmla="*/ 1562 w 1895"/>
                <a:gd name="T5" fmla="*/ 926 h 947"/>
                <a:gd name="T6" fmla="*/ 1627 w 1895"/>
                <a:gd name="T7" fmla="*/ 900 h 947"/>
                <a:gd name="T8" fmla="*/ 1687 w 1895"/>
                <a:gd name="T9" fmla="*/ 865 h 947"/>
                <a:gd name="T10" fmla="*/ 1740 w 1895"/>
                <a:gd name="T11" fmla="*/ 824 h 947"/>
                <a:gd name="T12" fmla="*/ 1787 w 1895"/>
                <a:gd name="T13" fmla="*/ 774 h 947"/>
                <a:gd name="T14" fmla="*/ 1827 w 1895"/>
                <a:gd name="T15" fmla="*/ 719 h 947"/>
                <a:gd name="T16" fmla="*/ 1858 w 1895"/>
                <a:gd name="T17" fmla="*/ 658 h 947"/>
                <a:gd name="T18" fmla="*/ 1880 w 1895"/>
                <a:gd name="T19" fmla="*/ 591 h 947"/>
                <a:gd name="T20" fmla="*/ 1892 w 1895"/>
                <a:gd name="T21" fmla="*/ 521 h 947"/>
                <a:gd name="T22" fmla="*/ 1895 w 1895"/>
                <a:gd name="T23" fmla="*/ 449 h 947"/>
                <a:gd name="T24" fmla="*/ 1885 w 1895"/>
                <a:gd name="T25" fmla="*/ 379 h 947"/>
                <a:gd name="T26" fmla="*/ 1866 w 1895"/>
                <a:gd name="T27" fmla="*/ 312 h 947"/>
                <a:gd name="T28" fmla="*/ 1838 w 1895"/>
                <a:gd name="T29" fmla="*/ 247 h 947"/>
                <a:gd name="T30" fmla="*/ 1801 w 1895"/>
                <a:gd name="T31" fmla="*/ 189 h 947"/>
                <a:gd name="T32" fmla="*/ 1756 w 1895"/>
                <a:gd name="T33" fmla="*/ 138 h 947"/>
                <a:gd name="T34" fmla="*/ 1705 w 1895"/>
                <a:gd name="T35" fmla="*/ 93 h 947"/>
                <a:gd name="T36" fmla="*/ 1648 w 1895"/>
                <a:gd name="T37" fmla="*/ 56 h 947"/>
                <a:gd name="T38" fmla="*/ 1584 w 1895"/>
                <a:gd name="T39" fmla="*/ 28 h 947"/>
                <a:gd name="T40" fmla="*/ 1518 w 1895"/>
                <a:gd name="T41" fmla="*/ 9 h 947"/>
                <a:gd name="T42" fmla="*/ 1445 w 1895"/>
                <a:gd name="T43" fmla="*/ 0 h 947"/>
                <a:gd name="T44" fmla="*/ 1422 w 1895"/>
                <a:gd name="T45" fmla="*/ 0 h 947"/>
                <a:gd name="T46" fmla="*/ 425 w 1895"/>
                <a:gd name="T47" fmla="*/ 1 h 947"/>
                <a:gd name="T48" fmla="*/ 356 w 1895"/>
                <a:gd name="T49" fmla="*/ 15 h 947"/>
                <a:gd name="T50" fmla="*/ 289 w 1895"/>
                <a:gd name="T51" fmla="*/ 36 h 947"/>
                <a:gd name="T52" fmla="*/ 228 w 1895"/>
                <a:gd name="T53" fmla="*/ 67 h 947"/>
                <a:gd name="T54" fmla="*/ 172 w 1895"/>
                <a:gd name="T55" fmla="*/ 107 h 947"/>
                <a:gd name="T56" fmla="*/ 124 w 1895"/>
                <a:gd name="T57" fmla="*/ 155 h 947"/>
                <a:gd name="T58" fmla="*/ 81 w 1895"/>
                <a:gd name="T59" fmla="*/ 208 h 947"/>
                <a:gd name="T60" fmla="*/ 48 w 1895"/>
                <a:gd name="T61" fmla="*/ 269 h 947"/>
                <a:gd name="T62" fmla="*/ 21 w 1895"/>
                <a:gd name="T63" fmla="*/ 333 h 947"/>
                <a:gd name="T64" fmla="*/ 6 w 1895"/>
                <a:gd name="T65" fmla="*/ 402 h 947"/>
                <a:gd name="T66" fmla="*/ 0 w 1895"/>
                <a:gd name="T67" fmla="*/ 474 h 947"/>
                <a:gd name="T68" fmla="*/ 6 w 1895"/>
                <a:gd name="T69" fmla="*/ 546 h 947"/>
                <a:gd name="T70" fmla="*/ 21 w 1895"/>
                <a:gd name="T71" fmla="*/ 614 h 947"/>
                <a:gd name="T72" fmla="*/ 48 w 1895"/>
                <a:gd name="T73" fmla="*/ 679 h 947"/>
                <a:gd name="T74" fmla="*/ 81 w 1895"/>
                <a:gd name="T75" fmla="*/ 738 h 947"/>
                <a:gd name="T76" fmla="*/ 124 w 1895"/>
                <a:gd name="T77" fmla="*/ 791 h 947"/>
                <a:gd name="T78" fmla="*/ 172 w 1895"/>
                <a:gd name="T79" fmla="*/ 838 h 947"/>
                <a:gd name="T80" fmla="*/ 228 w 1895"/>
                <a:gd name="T81" fmla="*/ 879 h 947"/>
                <a:gd name="T82" fmla="*/ 289 w 1895"/>
                <a:gd name="T83" fmla="*/ 910 h 947"/>
                <a:gd name="T84" fmla="*/ 356 w 1895"/>
                <a:gd name="T85" fmla="*/ 931 h 947"/>
                <a:gd name="T86" fmla="*/ 425 w 1895"/>
                <a:gd name="T87" fmla="*/ 945 h 94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95"/>
                <a:gd name="T133" fmla="*/ 0 h 947"/>
                <a:gd name="T134" fmla="*/ 1895 w 1895"/>
                <a:gd name="T135" fmla="*/ 947 h 94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95" h="947">
                  <a:moveTo>
                    <a:pt x="474" y="947"/>
                  </a:moveTo>
                  <a:lnTo>
                    <a:pt x="1422" y="947"/>
                  </a:lnTo>
                  <a:lnTo>
                    <a:pt x="1445" y="946"/>
                  </a:lnTo>
                  <a:lnTo>
                    <a:pt x="1470" y="945"/>
                  </a:lnTo>
                  <a:lnTo>
                    <a:pt x="1494" y="941"/>
                  </a:lnTo>
                  <a:lnTo>
                    <a:pt x="1518" y="937"/>
                  </a:lnTo>
                  <a:lnTo>
                    <a:pt x="1540" y="931"/>
                  </a:lnTo>
                  <a:lnTo>
                    <a:pt x="1562" y="926"/>
                  </a:lnTo>
                  <a:lnTo>
                    <a:pt x="1584" y="918"/>
                  </a:lnTo>
                  <a:lnTo>
                    <a:pt x="1606" y="910"/>
                  </a:lnTo>
                  <a:lnTo>
                    <a:pt x="1627" y="900"/>
                  </a:lnTo>
                  <a:lnTo>
                    <a:pt x="1648" y="890"/>
                  </a:lnTo>
                  <a:lnTo>
                    <a:pt x="1667" y="879"/>
                  </a:lnTo>
                  <a:lnTo>
                    <a:pt x="1687" y="865"/>
                  </a:lnTo>
                  <a:lnTo>
                    <a:pt x="1705" y="853"/>
                  </a:lnTo>
                  <a:lnTo>
                    <a:pt x="1723" y="838"/>
                  </a:lnTo>
                  <a:lnTo>
                    <a:pt x="1740" y="824"/>
                  </a:lnTo>
                  <a:lnTo>
                    <a:pt x="1756" y="808"/>
                  </a:lnTo>
                  <a:lnTo>
                    <a:pt x="1773" y="791"/>
                  </a:lnTo>
                  <a:lnTo>
                    <a:pt x="1787" y="774"/>
                  </a:lnTo>
                  <a:lnTo>
                    <a:pt x="1801" y="757"/>
                  </a:lnTo>
                  <a:lnTo>
                    <a:pt x="1815" y="738"/>
                  </a:lnTo>
                  <a:lnTo>
                    <a:pt x="1827" y="719"/>
                  </a:lnTo>
                  <a:lnTo>
                    <a:pt x="1838" y="699"/>
                  </a:lnTo>
                  <a:lnTo>
                    <a:pt x="1849" y="679"/>
                  </a:lnTo>
                  <a:lnTo>
                    <a:pt x="1858" y="658"/>
                  </a:lnTo>
                  <a:lnTo>
                    <a:pt x="1866" y="637"/>
                  </a:lnTo>
                  <a:lnTo>
                    <a:pt x="1874" y="614"/>
                  </a:lnTo>
                  <a:lnTo>
                    <a:pt x="1880" y="591"/>
                  </a:lnTo>
                  <a:lnTo>
                    <a:pt x="1885" y="568"/>
                  </a:lnTo>
                  <a:lnTo>
                    <a:pt x="1890" y="546"/>
                  </a:lnTo>
                  <a:lnTo>
                    <a:pt x="1892" y="521"/>
                  </a:lnTo>
                  <a:lnTo>
                    <a:pt x="1895" y="499"/>
                  </a:lnTo>
                  <a:lnTo>
                    <a:pt x="1895" y="474"/>
                  </a:lnTo>
                  <a:lnTo>
                    <a:pt x="1895" y="449"/>
                  </a:lnTo>
                  <a:lnTo>
                    <a:pt x="1892" y="426"/>
                  </a:lnTo>
                  <a:lnTo>
                    <a:pt x="1890" y="402"/>
                  </a:lnTo>
                  <a:lnTo>
                    <a:pt x="1885" y="379"/>
                  </a:lnTo>
                  <a:lnTo>
                    <a:pt x="1880" y="356"/>
                  </a:lnTo>
                  <a:lnTo>
                    <a:pt x="1874" y="333"/>
                  </a:lnTo>
                  <a:lnTo>
                    <a:pt x="1866" y="312"/>
                  </a:lnTo>
                  <a:lnTo>
                    <a:pt x="1858" y="290"/>
                  </a:lnTo>
                  <a:lnTo>
                    <a:pt x="1849" y="269"/>
                  </a:lnTo>
                  <a:lnTo>
                    <a:pt x="1838" y="247"/>
                  </a:lnTo>
                  <a:lnTo>
                    <a:pt x="1827" y="227"/>
                  </a:lnTo>
                  <a:lnTo>
                    <a:pt x="1815" y="208"/>
                  </a:lnTo>
                  <a:lnTo>
                    <a:pt x="1801" y="189"/>
                  </a:lnTo>
                  <a:lnTo>
                    <a:pt x="1787" y="172"/>
                  </a:lnTo>
                  <a:lnTo>
                    <a:pt x="1773" y="155"/>
                  </a:lnTo>
                  <a:lnTo>
                    <a:pt x="1756" y="138"/>
                  </a:lnTo>
                  <a:lnTo>
                    <a:pt x="1740" y="122"/>
                  </a:lnTo>
                  <a:lnTo>
                    <a:pt x="1723" y="107"/>
                  </a:lnTo>
                  <a:lnTo>
                    <a:pt x="1705" y="93"/>
                  </a:lnTo>
                  <a:lnTo>
                    <a:pt x="1687" y="81"/>
                  </a:lnTo>
                  <a:lnTo>
                    <a:pt x="1667" y="67"/>
                  </a:lnTo>
                  <a:lnTo>
                    <a:pt x="1648" y="56"/>
                  </a:lnTo>
                  <a:lnTo>
                    <a:pt x="1627" y="46"/>
                  </a:lnTo>
                  <a:lnTo>
                    <a:pt x="1606" y="36"/>
                  </a:lnTo>
                  <a:lnTo>
                    <a:pt x="1584" y="28"/>
                  </a:lnTo>
                  <a:lnTo>
                    <a:pt x="1562" y="20"/>
                  </a:lnTo>
                  <a:lnTo>
                    <a:pt x="1540" y="15"/>
                  </a:lnTo>
                  <a:lnTo>
                    <a:pt x="1518" y="9"/>
                  </a:lnTo>
                  <a:lnTo>
                    <a:pt x="1494" y="5"/>
                  </a:lnTo>
                  <a:lnTo>
                    <a:pt x="1470" y="1"/>
                  </a:lnTo>
                  <a:lnTo>
                    <a:pt x="1445" y="0"/>
                  </a:lnTo>
                  <a:lnTo>
                    <a:pt x="1422" y="0"/>
                  </a:lnTo>
                  <a:lnTo>
                    <a:pt x="474" y="0"/>
                  </a:lnTo>
                  <a:lnTo>
                    <a:pt x="450" y="0"/>
                  </a:lnTo>
                  <a:lnTo>
                    <a:pt x="425" y="1"/>
                  </a:lnTo>
                  <a:lnTo>
                    <a:pt x="401" y="5"/>
                  </a:lnTo>
                  <a:lnTo>
                    <a:pt x="378" y="9"/>
                  </a:lnTo>
                  <a:lnTo>
                    <a:pt x="356" y="15"/>
                  </a:lnTo>
                  <a:lnTo>
                    <a:pt x="333" y="20"/>
                  </a:lnTo>
                  <a:lnTo>
                    <a:pt x="311" y="28"/>
                  </a:lnTo>
                  <a:lnTo>
                    <a:pt x="289" y="36"/>
                  </a:lnTo>
                  <a:lnTo>
                    <a:pt x="268" y="46"/>
                  </a:lnTo>
                  <a:lnTo>
                    <a:pt x="247" y="56"/>
                  </a:lnTo>
                  <a:lnTo>
                    <a:pt x="228" y="67"/>
                  </a:lnTo>
                  <a:lnTo>
                    <a:pt x="209" y="81"/>
                  </a:lnTo>
                  <a:lnTo>
                    <a:pt x="190" y="93"/>
                  </a:lnTo>
                  <a:lnTo>
                    <a:pt x="172" y="107"/>
                  </a:lnTo>
                  <a:lnTo>
                    <a:pt x="156" y="122"/>
                  </a:lnTo>
                  <a:lnTo>
                    <a:pt x="139" y="138"/>
                  </a:lnTo>
                  <a:lnTo>
                    <a:pt x="124" y="155"/>
                  </a:lnTo>
                  <a:lnTo>
                    <a:pt x="109" y="172"/>
                  </a:lnTo>
                  <a:lnTo>
                    <a:pt x="95" y="189"/>
                  </a:lnTo>
                  <a:lnTo>
                    <a:pt x="81" y="208"/>
                  </a:lnTo>
                  <a:lnTo>
                    <a:pt x="68" y="227"/>
                  </a:lnTo>
                  <a:lnTo>
                    <a:pt x="57" y="247"/>
                  </a:lnTo>
                  <a:lnTo>
                    <a:pt x="48" y="269"/>
                  </a:lnTo>
                  <a:lnTo>
                    <a:pt x="38" y="290"/>
                  </a:lnTo>
                  <a:lnTo>
                    <a:pt x="29" y="310"/>
                  </a:lnTo>
                  <a:lnTo>
                    <a:pt x="21" y="333"/>
                  </a:lnTo>
                  <a:lnTo>
                    <a:pt x="16" y="356"/>
                  </a:lnTo>
                  <a:lnTo>
                    <a:pt x="10" y="379"/>
                  </a:lnTo>
                  <a:lnTo>
                    <a:pt x="6" y="402"/>
                  </a:lnTo>
                  <a:lnTo>
                    <a:pt x="3" y="426"/>
                  </a:lnTo>
                  <a:lnTo>
                    <a:pt x="0" y="449"/>
                  </a:lnTo>
                  <a:lnTo>
                    <a:pt x="0" y="474"/>
                  </a:lnTo>
                  <a:lnTo>
                    <a:pt x="0" y="499"/>
                  </a:lnTo>
                  <a:lnTo>
                    <a:pt x="3" y="523"/>
                  </a:lnTo>
                  <a:lnTo>
                    <a:pt x="6" y="546"/>
                  </a:lnTo>
                  <a:lnTo>
                    <a:pt x="10" y="568"/>
                  </a:lnTo>
                  <a:lnTo>
                    <a:pt x="16" y="591"/>
                  </a:lnTo>
                  <a:lnTo>
                    <a:pt x="21" y="614"/>
                  </a:lnTo>
                  <a:lnTo>
                    <a:pt x="29" y="637"/>
                  </a:lnTo>
                  <a:lnTo>
                    <a:pt x="38" y="658"/>
                  </a:lnTo>
                  <a:lnTo>
                    <a:pt x="48" y="679"/>
                  </a:lnTo>
                  <a:lnTo>
                    <a:pt x="57" y="699"/>
                  </a:lnTo>
                  <a:lnTo>
                    <a:pt x="68" y="719"/>
                  </a:lnTo>
                  <a:lnTo>
                    <a:pt x="81" y="738"/>
                  </a:lnTo>
                  <a:lnTo>
                    <a:pt x="95" y="757"/>
                  </a:lnTo>
                  <a:lnTo>
                    <a:pt x="109" y="774"/>
                  </a:lnTo>
                  <a:lnTo>
                    <a:pt x="124" y="791"/>
                  </a:lnTo>
                  <a:lnTo>
                    <a:pt x="139" y="808"/>
                  </a:lnTo>
                  <a:lnTo>
                    <a:pt x="156" y="824"/>
                  </a:lnTo>
                  <a:lnTo>
                    <a:pt x="172" y="838"/>
                  </a:lnTo>
                  <a:lnTo>
                    <a:pt x="190" y="853"/>
                  </a:lnTo>
                  <a:lnTo>
                    <a:pt x="209" y="865"/>
                  </a:lnTo>
                  <a:lnTo>
                    <a:pt x="228" y="879"/>
                  </a:lnTo>
                  <a:lnTo>
                    <a:pt x="247" y="890"/>
                  </a:lnTo>
                  <a:lnTo>
                    <a:pt x="268" y="900"/>
                  </a:lnTo>
                  <a:lnTo>
                    <a:pt x="289" y="910"/>
                  </a:lnTo>
                  <a:lnTo>
                    <a:pt x="311" y="918"/>
                  </a:lnTo>
                  <a:lnTo>
                    <a:pt x="333" y="926"/>
                  </a:lnTo>
                  <a:lnTo>
                    <a:pt x="356" y="931"/>
                  </a:lnTo>
                  <a:lnTo>
                    <a:pt x="378" y="937"/>
                  </a:lnTo>
                  <a:lnTo>
                    <a:pt x="401" y="941"/>
                  </a:lnTo>
                  <a:lnTo>
                    <a:pt x="425" y="945"/>
                  </a:lnTo>
                  <a:lnTo>
                    <a:pt x="450" y="946"/>
                  </a:lnTo>
                  <a:lnTo>
                    <a:pt x="474" y="947"/>
                  </a:lnTo>
                </a:path>
              </a:pathLst>
            </a:custGeom>
            <a:solidFill>
              <a:srgbClr val="FFFF00"/>
            </a:solidFill>
            <a:ln w="28575">
              <a:noFill/>
              <a:round/>
              <a:headEnd/>
              <a:tailEnd/>
            </a:ln>
          </p:spPr>
          <p:txBody>
            <a:bodyPr anchor="ctr"/>
            <a:lstStyle/>
            <a:p>
              <a:pPr algn="ctr"/>
              <a:r>
                <a:rPr lang="zh-CN" altLang="en-US" sz="2400" b="1" dirty="0">
                  <a:latin typeface="微软雅黑" panose="020B0503020204020204" pitchFamily="34" charset="-122"/>
                  <a:ea typeface="微软雅黑" panose="020B0503020204020204" pitchFamily="34" charset="-122"/>
                </a:rPr>
                <a:t>场景</a:t>
              </a:r>
            </a:p>
          </p:txBody>
        </p:sp>
        <p:sp>
          <p:nvSpPr>
            <p:cNvPr id="32" name="Rectangle 25">
              <a:extLst>
                <a:ext uri="{FF2B5EF4-FFF2-40B4-BE49-F238E27FC236}">
                  <a16:creationId xmlns:a16="http://schemas.microsoft.com/office/drawing/2014/main" xmlns="" id="{16B70158-3630-4D59-95E2-816FBF887EEE}"/>
                </a:ext>
              </a:extLst>
            </p:cNvPr>
            <p:cNvSpPr>
              <a:spLocks noChangeArrowheads="1"/>
            </p:cNvSpPr>
            <p:nvPr/>
          </p:nvSpPr>
          <p:spPr bwMode="auto">
            <a:xfrm>
              <a:off x="3609" y="1216"/>
              <a:ext cx="1583" cy="241"/>
            </a:xfrm>
            <a:prstGeom prst="rect">
              <a:avLst/>
            </a:prstGeom>
            <a:solidFill>
              <a:srgbClr val="FFFFFF"/>
            </a:solidFill>
            <a:ln w="9525">
              <a:noFill/>
              <a:miter lim="800000"/>
              <a:headEnd/>
              <a:tailEnd/>
            </a:ln>
          </p:spPr>
          <p:txBody>
            <a:bodyPr wrap="none" lIns="0" tIns="0" rIns="0" bIns="0">
              <a:spAutoFit/>
            </a:bodyPr>
            <a:lstStyle>
              <a:lvl1pPr eaLnBrk="0" hangingPunct="0">
                <a:defRPr kumimoji="1" sz="2400" b="1">
                  <a:solidFill>
                    <a:schemeClr val="bg1"/>
                  </a:solidFill>
                  <a:latin typeface="黑体" panose="02010609060101010101" pitchFamily="49" charset="-122"/>
                  <a:ea typeface="黑体" panose="02010609060101010101" pitchFamily="49" charset="-122"/>
                </a:defRPr>
              </a:lvl1pPr>
              <a:lvl2pPr marL="742950" indent="-285750" eaLnBrk="0" hangingPunct="0">
                <a:defRPr kumimoji="1" sz="2400" b="1">
                  <a:solidFill>
                    <a:schemeClr val="bg1"/>
                  </a:solidFill>
                  <a:latin typeface="黑体" panose="02010609060101010101" pitchFamily="49" charset="-122"/>
                  <a:ea typeface="黑体" panose="02010609060101010101" pitchFamily="49" charset="-122"/>
                </a:defRPr>
              </a:lvl2pPr>
              <a:lvl3pPr marL="1143000" indent="-228600" eaLnBrk="0" hangingPunct="0">
                <a:defRPr kumimoji="1" sz="2400" b="1">
                  <a:solidFill>
                    <a:schemeClr val="bg1"/>
                  </a:solidFill>
                  <a:latin typeface="黑体" panose="02010609060101010101" pitchFamily="49" charset="-122"/>
                  <a:ea typeface="黑体" panose="02010609060101010101" pitchFamily="49" charset="-122"/>
                </a:defRPr>
              </a:lvl3pPr>
              <a:lvl4pPr marL="1600200" indent="-228600" eaLnBrk="0" hangingPunct="0">
                <a:defRPr kumimoji="1" sz="2400" b="1">
                  <a:solidFill>
                    <a:schemeClr val="bg1"/>
                  </a:solidFill>
                  <a:latin typeface="黑体" panose="02010609060101010101" pitchFamily="49" charset="-122"/>
                  <a:ea typeface="黑体" panose="02010609060101010101" pitchFamily="49" charset="-122"/>
                </a:defRPr>
              </a:lvl4pPr>
              <a:lvl5pPr marL="2057400" indent="-228600" eaLnBrk="0" hangingPunct="0">
                <a:defRPr kumimoji="1" sz="2400" b="1">
                  <a:solidFill>
                    <a:schemeClr val="bg1"/>
                  </a:solidFill>
                  <a:latin typeface="黑体" panose="02010609060101010101" pitchFamily="49" charset="-122"/>
                  <a:ea typeface="黑体" panose="02010609060101010101" pitchFamily="49" charset="-122"/>
                </a:defRPr>
              </a:lvl5pPr>
              <a:lvl6pPr marL="25146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eaLnBrk="1" hangingPunct="1"/>
              <a:r>
                <a:rPr lang="zh-CN" altLang="en-US" sz="1800" dirty="0">
                  <a:solidFill>
                    <a:schemeClr val="tx1"/>
                  </a:solidFill>
                  <a:latin typeface="微软雅黑" panose="020B0503020204020204" pitchFamily="34" charset="-122"/>
                  <a:ea typeface="微软雅黑" panose="020B0503020204020204" pitchFamily="34" charset="-122"/>
                </a:rPr>
                <a:t>编程人员：软件管理</a:t>
              </a:r>
            </a:p>
          </p:txBody>
        </p:sp>
        <p:sp>
          <p:nvSpPr>
            <p:cNvPr id="33" name="Line 26">
              <a:extLst>
                <a:ext uri="{FF2B5EF4-FFF2-40B4-BE49-F238E27FC236}">
                  <a16:creationId xmlns:a16="http://schemas.microsoft.com/office/drawing/2014/main" xmlns="" id="{F393BBF9-D4F8-40CF-8BFB-DD3B2130BBEF}"/>
                </a:ext>
              </a:extLst>
            </p:cNvPr>
            <p:cNvSpPr>
              <a:spLocks noChangeShapeType="1"/>
            </p:cNvSpPr>
            <p:nvPr/>
          </p:nvSpPr>
          <p:spPr bwMode="auto">
            <a:xfrm>
              <a:off x="2122" y="2843"/>
              <a:ext cx="1487" cy="1"/>
            </a:xfrm>
            <a:prstGeom prst="line">
              <a:avLst/>
            </a:prstGeom>
            <a:grpFill/>
            <a:ln w="17463">
              <a:solidFill>
                <a:schemeClr val="tx1"/>
              </a:solidFill>
              <a:round/>
              <a:headEnd/>
              <a:tailEnd/>
            </a:ln>
            <a:extLst/>
          </p:spPr>
          <p:txBody>
            <a:bodyPr/>
            <a:lstStyle/>
            <a:p>
              <a:endParaRPr lang="zh-CN" altLang="en-US" sz="1800"/>
            </a:p>
          </p:txBody>
        </p:sp>
        <p:sp>
          <p:nvSpPr>
            <p:cNvPr id="34" name="Rectangle 27">
              <a:extLst>
                <a:ext uri="{FF2B5EF4-FFF2-40B4-BE49-F238E27FC236}">
                  <a16:creationId xmlns:a16="http://schemas.microsoft.com/office/drawing/2014/main" xmlns="" id="{00CB6453-AD5D-40DF-B56B-BC033149F0E3}"/>
                </a:ext>
              </a:extLst>
            </p:cNvPr>
            <p:cNvSpPr>
              <a:spLocks noChangeArrowheads="1"/>
            </p:cNvSpPr>
            <p:nvPr/>
          </p:nvSpPr>
          <p:spPr bwMode="auto">
            <a:xfrm>
              <a:off x="562" y="3236"/>
              <a:ext cx="1679" cy="481"/>
            </a:xfrm>
            <a:prstGeom prst="rect">
              <a:avLst/>
            </a:prstGeom>
            <a:solidFill>
              <a:srgbClr val="FFFFFF"/>
            </a:solidFill>
            <a:ln w="9525">
              <a:noFill/>
              <a:miter lim="800000"/>
              <a:headEnd/>
              <a:tailEnd/>
            </a:ln>
          </p:spPr>
          <p:txBody>
            <a:bodyPr wrap="square" lIns="0" tIns="0" rIns="0" bIns="0">
              <a:spAutoFit/>
            </a:bodyPr>
            <a:lstStyle>
              <a:lvl1pPr eaLnBrk="0" hangingPunct="0">
                <a:defRPr kumimoji="1" sz="2400" b="1">
                  <a:solidFill>
                    <a:schemeClr val="bg1"/>
                  </a:solidFill>
                  <a:latin typeface="黑体" panose="02010609060101010101" pitchFamily="49" charset="-122"/>
                  <a:ea typeface="黑体" panose="02010609060101010101" pitchFamily="49" charset="-122"/>
                </a:defRPr>
              </a:lvl1pPr>
              <a:lvl2pPr marL="742950" indent="-285750" eaLnBrk="0" hangingPunct="0">
                <a:defRPr kumimoji="1" sz="2400" b="1">
                  <a:solidFill>
                    <a:schemeClr val="bg1"/>
                  </a:solidFill>
                  <a:latin typeface="黑体" panose="02010609060101010101" pitchFamily="49" charset="-122"/>
                  <a:ea typeface="黑体" panose="02010609060101010101" pitchFamily="49" charset="-122"/>
                </a:defRPr>
              </a:lvl2pPr>
              <a:lvl3pPr marL="1143000" indent="-228600" eaLnBrk="0" hangingPunct="0">
                <a:defRPr kumimoji="1" sz="2400" b="1">
                  <a:solidFill>
                    <a:schemeClr val="bg1"/>
                  </a:solidFill>
                  <a:latin typeface="黑体" panose="02010609060101010101" pitchFamily="49" charset="-122"/>
                  <a:ea typeface="黑体" panose="02010609060101010101" pitchFamily="49" charset="-122"/>
                </a:defRPr>
              </a:lvl3pPr>
              <a:lvl4pPr marL="1600200" indent="-228600" eaLnBrk="0" hangingPunct="0">
                <a:defRPr kumimoji="1" sz="2400" b="1">
                  <a:solidFill>
                    <a:schemeClr val="bg1"/>
                  </a:solidFill>
                  <a:latin typeface="黑体" panose="02010609060101010101" pitchFamily="49" charset="-122"/>
                  <a:ea typeface="黑体" panose="02010609060101010101" pitchFamily="49" charset="-122"/>
                </a:defRPr>
              </a:lvl4pPr>
              <a:lvl5pPr marL="2057400" indent="-228600" eaLnBrk="0" hangingPunct="0">
                <a:defRPr kumimoji="1" sz="2400" b="1">
                  <a:solidFill>
                    <a:schemeClr val="bg1"/>
                  </a:solidFill>
                  <a:latin typeface="黑体" panose="02010609060101010101" pitchFamily="49" charset="-122"/>
                  <a:ea typeface="黑体" panose="02010609060101010101" pitchFamily="49" charset="-122"/>
                </a:defRPr>
              </a:lvl5pPr>
              <a:lvl6pPr marL="25146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eaLnBrk="1" hangingPunct="1"/>
              <a:r>
                <a:rPr lang="zh-CN" altLang="en-US" sz="1800" dirty="0">
                  <a:solidFill>
                    <a:schemeClr val="tx1"/>
                  </a:solidFill>
                  <a:latin typeface="微软雅黑" panose="020B0503020204020204" pitchFamily="34" charset="-122"/>
                  <a:ea typeface="微软雅黑" panose="020B0503020204020204" pitchFamily="34" charset="-122"/>
                </a:rPr>
                <a:t>系统集成人员：性能</a:t>
              </a:r>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r>
                <a:rPr lang="zh-CN" altLang="en-US" sz="1800" dirty="0">
                  <a:solidFill>
                    <a:schemeClr val="tx1"/>
                  </a:solidFill>
                  <a:latin typeface="微软雅黑" panose="020B0503020204020204" pitchFamily="34" charset="-122"/>
                  <a:ea typeface="微软雅黑" panose="020B0503020204020204" pitchFamily="34" charset="-122"/>
                </a:rPr>
                <a:t>可扩充性、吞吐量等</a:t>
              </a:r>
            </a:p>
          </p:txBody>
        </p:sp>
        <p:sp>
          <p:nvSpPr>
            <p:cNvPr id="36" name="Rectangle 29">
              <a:extLst>
                <a:ext uri="{FF2B5EF4-FFF2-40B4-BE49-F238E27FC236}">
                  <a16:creationId xmlns:a16="http://schemas.microsoft.com/office/drawing/2014/main" xmlns="" id="{369B8206-FC93-44D0-AB48-3B7B9F400259}"/>
                </a:ext>
              </a:extLst>
            </p:cNvPr>
            <p:cNvSpPr>
              <a:spLocks noChangeArrowheads="1"/>
            </p:cNvSpPr>
            <p:nvPr/>
          </p:nvSpPr>
          <p:spPr bwMode="auto">
            <a:xfrm>
              <a:off x="3561" y="3215"/>
              <a:ext cx="1679" cy="481"/>
            </a:xfrm>
            <a:prstGeom prst="rect">
              <a:avLst/>
            </a:prstGeom>
            <a:solidFill>
              <a:srgbClr val="FFFFFF"/>
            </a:solidFill>
            <a:ln w="9525">
              <a:noFill/>
              <a:miter lim="800000"/>
              <a:headEnd/>
              <a:tailEnd/>
            </a:ln>
          </p:spPr>
          <p:txBody>
            <a:bodyPr wrap="square" lIns="0" tIns="0" rIns="0" bIns="0">
              <a:spAutoFit/>
            </a:bodyPr>
            <a:lstStyle>
              <a:lvl1pPr eaLnBrk="0" hangingPunct="0">
                <a:defRPr kumimoji="1" sz="2400" b="1">
                  <a:solidFill>
                    <a:schemeClr val="bg1"/>
                  </a:solidFill>
                  <a:latin typeface="黑体" panose="02010609060101010101" pitchFamily="49" charset="-122"/>
                  <a:ea typeface="黑体" panose="02010609060101010101" pitchFamily="49" charset="-122"/>
                </a:defRPr>
              </a:lvl1pPr>
              <a:lvl2pPr marL="742950" indent="-285750" eaLnBrk="0" hangingPunct="0">
                <a:defRPr kumimoji="1" sz="2400" b="1">
                  <a:solidFill>
                    <a:schemeClr val="bg1"/>
                  </a:solidFill>
                  <a:latin typeface="黑体" panose="02010609060101010101" pitchFamily="49" charset="-122"/>
                  <a:ea typeface="黑体" panose="02010609060101010101" pitchFamily="49" charset="-122"/>
                </a:defRPr>
              </a:lvl2pPr>
              <a:lvl3pPr marL="1143000" indent="-228600" eaLnBrk="0" hangingPunct="0">
                <a:defRPr kumimoji="1" sz="2400" b="1">
                  <a:solidFill>
                    <a:schemeClr val="bg1"/>
                  </a:solidFill>
                  <a:latin typeface="黑体" panose="02010609060101010101" pitchFamily="49" charset="-122"/>
                  <a:ea typeface="黑体" panose="02010609060101010101" pitchFamily="49" charset="-122"/>
                </a:defRPr>
              </a:lvl3pPr>
              <a:lvl4pPr marL="1600200" indent="-228600" eaLnBrk="0" hangingPunct="0">
                <a:defRPr kumimoji="1" sz="2400" b="1">
                  <a:solidFill>
                    <a:schemeClr val="bg1"/>
                  </a:solidFill>
                  <a:latin typeface="黑体" panose="02010609060101010101" pitchFamily="49" charset="-122"/>
                  <a:ea typeface="黑体" panose="02010609060101010101" pitchFamily="49" charset="-122"/>
                </a:defRPr>
              </a:lvl4pPr>
              <a:lvl5pPr marL="2057400" indent="-228600" eaLnBrk="0" hangingPunct="0">
                <a:defRPr kumimoji="1" sz="2400" b="1">
                  <a:solidFill>
                    <a:schemeClr val="bg1"/>
                  </a:solidFill>
                  <a:latin typeface="黑体" panose="02010609060101010101" pitchFamily="49" charset="-122"/>
                  <a:ea typeface="黑体" panose="02010609060101010101" pitchFamily="49" charset="-122"/>
                </a:defRPr>
              </a:lvl5pPr>
              <a:lvl6pPr marL="25146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eaLnBrk="1" hangingPunct="1"/>
              <a:r>
                <a:rPr lang="zh-CN" altLang="en-US" sz="1800" dirty="0">
                  <a:solidFill>
                    <a:schemeClr val="tx1"/>
                  </a:solidFill>
                  <a:latin typeface="微软雅黑" panose="020B0503020204020204" pitchFamily="34" charset="-122"/>
                  <a:ea typeface="微软雅黑" panose="020B0503020204020204" pitchFamily="34" charset="-122"/>
                </a:rPr>
                <a:t>系统工程人员：系统</a:t>
              </a:r>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r>
                <a:rPr lang="zh-CN" altLang="en-US" sz="1800" dirty="0">
                  <a:solidFill>
                    <a:schemeClr val="tx1"/>
                  </a:solidFill>
                  <a:latin typeface="微软雅黑" panose="020B0503020204020204" pitchFamily="34" charset="-122"/>
                  <a:ea typeface="微软雅黑" panose="020B0503020204020204" pitchFamily="34" charset="-122"/>
                </a:rPr>
                <a:t>拓扑、安装、通信等</a:t>
              </a:r>
            </a:p>
          </p:txBody>
        </p:sp>
      </p:grpSp>
    </p:spTree>
    <p:extLst>
      <p:ext uri="{BB962C8B-B14F-4D97-AF65-F5344CB8AC3E}">
        <p14:creationId xmlns:p14="http://schemas.microsoft.com/office/powerpoint/2010/main" xmlns="" val="4212260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逻辑视图</a:t>
            </a:r>
          </a:p>
        </p:txBody>
      </p:sp>
      <p:sp>
        <p:nvSpPr>
          <p:cNvPr id="13" name="矩形 12">
            <a:extLst>
              <a:ext uri="{FF2B5EF4-FFF2-40B4-BE49-F238E27FC236}">
                <a16:creationId xmlns:a16="http://schemas.microsoft.com/office/drawing/2014/main" xmlns="" id="{14D58A81-ECFC-4508-9FEB-1D33C43CEC46}"/>
              </a:ext>
            </a:extLst>
          </p:cNvPr>
          <p:cNvSpPr/>
          <p:nvPr/>
        </p:nvSpPr>
        <p:spPr>
          <a:xfrm>
            <a:off x="661362" y="1275367"/>
            <a:ext cx="7708913" cy="2400594"/>
          </a:xfrm>
          <a:prstGeom prst="rect">
            <a:avLst/>
          </a:prstGeom>
        </p:spPr>
        <p:txBody>
          <a:bodyPr wrap="square">
            <a:spAutoFit/>
          </a:bodyPr>
          <a:lstStyle/>
          <a:p>
            <a:pPr>
              <a:lnSpc>
                <a:spcPct val="150000"/>
              </a:lnSpc>
            </a:pPr>
            <a:r>
              <a:rPr lang="zh-CN" altLang="en-US" sz="1700" dirty="0">
                <a:latin typeface="微软雅黑" panose="020B0503020204020204" pitchFamily="34" charset="-122"/>
                <a:ea typeface="微软雅黑" panose="020B0503020204020204" pitchFamily="34" charset="-122"/>
              </a:rPr>
              <a:t>     逻辑视图主要支持系统的功能需求，即系统提供给最终用户的服务。在逻辑视图中，系统分解成一系列的功能抽象，这些抽象主要来自问题领域。这种分解不但可以用来进行功能分析，而且可用作标识在整个系统的各个不同部分的通用机制和设计元素。</a:t>
            </a:r>
          </a:p>
          <a:p>
            <a:pPr>
              <a:lnSpc>
                <a:spcPct val="150000"/>
              </a:lnSpc>
            </a:pPr>
            <a:r>
              <a:rPr lang="zh-CN" altLang="en-US" sz="1700" dirty="0">
                <a:latin typeface="微软雅黑" panose="020B0503020204020204" pitchFamily="34" charset="-122"/>
                <a:ea typeface="微软雅黑" panose="020B0503020204020204" pitchFamily="34" charset="-122"/>
              </a:rPr>
              <a:t>    在面向对象技术中，通过抽象、封装和继承，可以用对象模型来代表逻辑视图，用类图来描述逻辑视图。</a:t>
            </a:r>
          </a:p>
        </p:txBody>
      </p:sp>
    </p:spTree>
    <p:extLst>
      <p:ext uri="{BB962C8B-B14F-4D97-AF65-F5344CB8AC3E}">
        <p14:creationId xmlns:p14="http://schemas.microsoft.com/office/powerpoint/2010/main" xmlns="" val="2121413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逻辑视图</a:t>
            </a:r>
          </a:p>
        </p:txBody>
      </p:sp>
      <p:sp>
        <p:nvSpPr>
          <p:cNvPr id="13" name="矩形 12">
            <a:extLst>
              <a:ext uri="{FF2B5EF4-FFF2-40B4-BE49-F238E27FC236}">
                <a16:creationId xmlns:a16="http://schemas.microsoft.com/office/drawing/2014/main" xmlns="" id="{14D58A81-ECFC-4508-9FEB-1D33C43CEC46}"/>
              </a:ext>
            </a:extLst>
          </p:cNvPr>
          <p:cNvSpPr/>
          <p:nvPr/>
        </p:nvSpPr>
        <p:spPr>
          <a:xfrm>
            <a:off x="661362" y="1226311"/>
            <a:ext cx="7708913" cy="830933"/>
          </a:xfrm>
          <a:prstGeom prst="rect">
            <a:avLst/>
          </a:prstGeom>
        </p:spPr>
        <p:txBody>
          <a:bodyPr wrap="square">
            <a:spAutoFit/>
          </a:bodyPr>
          <a:lstStyle/>
          <a:p>
            <a:pPr>
              <a:lnSpc>
                <a:spcPct val="150000"/>
              </a:lnSpc>
            </a:pPr>
            <a:r>
              <a:rPr lang="zh-CN" altLang="en-US" sz="1700" dirty="0">
                <a:latin typeface="微软雅黑" panose="020B0503020204020204" pitchFamily="34" charset="-122"/>
                <a:ea typeface="微软雅黑" panose="020B0503020204020204" pitchFamily="34" charset="-122"/>
              </a:rPr>
              <a:t>     可以从 </a:t>
            </a:r>
            <a:r>
              <a:rPr lang="en-US" altLang="zh-CN" sz="1700" dirty="0" err="1">
                <a:latin typeface="微软雅黑" panose="020B0503020204020204" pitchFamily="34" charset="-122"/>
                <a:ea typeface="微软雅黑" panose="020B0503020204020204" pitchFamily="34" charset="-122"/>
              </a:rPr>
              <a:t>Booch</a:t>
            </a:r>
            <a:r>
              <a:rPr lang="en-US" altLang="zh-CN" sz="1700" dirty="0">
                <a:latin typeface="微软雅黑" panose="020B0503020204020204" pitchFamily="34" charset="-122"/>
                <a:ea typeface="微软雅黑" panose="020B0503020204020204" pitchFamily="34" charset="-122"/>
              </a:rPr>
              <a:t> </a:t>
            </a:r>
            <a:r>
              <a:rPr lang="zh-CN" altLang="en-US" sz="1700" dirty="0">
                <a:latin typeface="微软雅黑" panose="020B0503020204020204" pitchFamily="34" charset="-122"/>
                <a:ea typeface="微软雅黑" panose="020B0503020204020204" pitchFamily="34" charset="-122"/>
              </a:rPr>
              <a:t>标记法中导出逻辑视图的标记法，只是从体系结构级的范畴来考虑这些符号，用 </a:t>
            </a:r>
            <a:r>
              <a:rPr lang="en-US" altLang="zh-CN" sz="1700" dirty="0">
                <a:latin typeface="微软雅黑" panose="020B0503020204020204" pitchFamily="34" charset="-122"/>
                <a:ea typeface="微软雅黑" panose="020B0503020204020204" pitchFamily="34" charset="-122"/>
              </a:rPr>
              <a:t>Rational Rose </a:t>
            </a:r>
            <a:r>
              <a:rPr lang="zh-CN" altLang="en-US" sz="1700" dirty="0">
                <a:latin typeface="微软雅黑" panose="020B0503020204020204" pitchFamily="34" charset="-122"/>
                <a:ea typeface="微软雅黑" panose="020B0503020204020204" pitchFamily="34" charset="-122"/>
              </a:rPr>
              <a:t>进行体系结构设计。</a:t>
            </a:r>
          </a:p>
        </p:txBody>
      </p:sp>
      <p:pic>
        <p:nvPicPr>
          <p:cNvPr id="10" name="图片 9">
            <a:extLst>
              <a:ext uri="{FF2B5EF4-FFF2-40B4-BE49-F238E27FC236}">
                <a16:creationId xmlns:a16="http://schemas.microsoft.com/office/drawing/2014/main" xmlns="" id="{9F832FDA-DC9C-40A6-B9DB-B5E6CC364A6C}"/>
              </a:ext>
            </a:extLst>
          </p:cNvPr>
          <p:cNvPicPr>
            <a:picLocks noChangeAspect="1"/>
          </p:cNvPicPr>
          <p:nvPr/>
        </p:nvPicPr>
        <p:blipFill>
          <a:blip r:embed="rId2"/>
          <a:stretch>
            <a:fillRect/>
          </a:stretch>
        </p:blipFill>
        <p:spPr>
          <a:xfrm>
            <a:off x="2837793" y="2106300"/>
            <a:ext cx="3279227" cy="2586252"/>
          </a:xfrm>
          <a:prstGeom prst="rect">
            <a:avLst/>
          </a:prstGeom>
        </p:spPr>
      </p:pic>
    </p:spTree>
    <p:extLst>
      <p:ext uri="{BB962C8B-B14F-4D97-AF65-F5344CB8AC3E}">
        <p14:creationId xmlns:p14="http://schemas.microsoft.com/office/powerpoint/2010/main" xmlns="" val="3854583145"/>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910</TotalTime>
  <Words>1481</Words>
  <Application>Microsoft Office PowerPoint</Application>
  <PresentationFormat>全屏显示(16:9)</PresentationFormat>
  <Paragraphs>129</Paragraphs>
  <Slides>31</Slides>
  <Notes>0</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31</vt:i4>
      </vt:variant>
    </vt:vector>
  </HeadingPairs>
  <TitlesOfParts>
    <vt:vector size="32"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QQQ</cp:lastModifiedBy>
  <cp:revision>426</cp:revision>
  <dcterms:created xsi:type="dcterms:W3CDTF">2018-05-31T09:11:00Z</dcterms:created>
  <dcterms:modified xsi:type="dcterms:W3CDTF">2019-04-28T06:22:33Z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