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8" r:id="rId3"/>
    <p:sldId id="317" r:id="rId4"/>
    <p:sldId id="319" r:id="rId5"/>
    <p:sldId id="320" r:id="rId6"/>
    <p:sldId id="321" r:id="rId7"/>
    <p:sldId id="322" r:id="rId8"/>
    <p:sldId id="323" r:id="rId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3F4"/>
    <a:srgbClr val="FF0000"/>
    <a:srgbClr val="16754D"/>
    <a:srgbClr val="1613FF"/>
    <a:srgbClr val="1A0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5135"/>
  </p:normalViewPr>
  <p:slideViewPr>
    <p:cSldViewPr>
      <p:cViewPr varScale="1">
        <p:scale>
          <a:sx n="90" d="100"/>
          <a:sy n="90" d="100"/>
        </p:scale>
        <p:origin x="16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26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E463B-2240-0448-8174-56ACB34C2EF9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AD80-04C4-CF41-9B69-4929087A7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910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17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8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angSong"/>
                <a:cs typeface="FangSo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angSong"/>
                <a:cs typeface="FangSo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angSong"/>
                <a:cs typeface="FangSo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286" y="258282"/>
            <a:ext cx="8777427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FangSong"/>
                <a:cs typeface="FangSo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826" y="3180763"/>
            <a:ext cx="8518347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aidu.com/s?wd=%E5%92%8C%E5%9C%86&amp;tn=24004469_oem_dg&amp;rsv_dl=gh_pl_sl_cs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86" y="258282"/>
            <a:ext cx="87774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spc="5" dirty="0">
                <a:solidFill>
                  <a:srgbClr val="FF0000"/>
                </a:solidFill>
              </a:rPr>
              <a:t>数据分析与数据挖掘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564804"/>
            <a:ext cx="5507990" cy="157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70"/>
              </a:lnSpc>
            </a:pPr>
            <a:r>
              <a:rPr lang="zh-CN" altLang="en-US" sz="5400" dirty="0">
                <a:latin typeface="FangSong"/>
                <a:cs typeface="FangSong"/>
              </a:rPr>
              <a:t>补充：拉格朗日乘子法</a:t>
            </a:r>
            <a:endParaRPr sz="5400" dirty="0">
              <a:latin typeface="FangSong"/>
              <a:cs typeface="FangSo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AED62-8D97-C74A-B982-5EF1DBC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832EF7-2AF9-CE44-B58F-039AC08A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6" y="1752600"/>
            <a:ext cx="4312514" cy="1323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F834D6-1083-2046-A8A1-BA9EDC9A56BE}"/>
              </a:ext>
            </a:extLst>
          </p:cNvPr>
          <p:cNvSpPr txBox="1"/>
          <p:nvPr/>
        </p:nvSpPr>
        <p:spPr>
          <a:xfrm>
            <a:off x="183286" y="914400"/>
            <a:ext cx="85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假设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d</a:t>
            </a:r>
            <a:r>
              <a:rPr kumimoji="1" lang="zh-CN" altLang="en-US" sz="2000" dirty="0"/>
              <a:t>维向量，拉格朗日乘子将下面的优化问题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4A95A5-36DF-B944-9AB5-187D25DF4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3781904"/>
            <a:ext cx="6702395" cy="8662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F61E1F-8A58-B444-88BF-CABA08E7752F}"/>
              </a:ext>
            </a:extLst>
          </p:cNvPr>
          <p:cNvSpPr/>
          <p:nvPr/>
        </p:nvSpPr>
        <p:spPr>
          <a:xfrm>
            <a:off x="171018" y="336250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转化为拉格朗日函数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F4EDD4-B294-8647-9464-9AA9F42AF36F}"/>
              </a:ext>
            </a:extLst>
          </p:cNvPr>
          <p:cNvSpPr/>
          <p:nvPr/>
        </p:nvSpPr>
        <p:spPr>
          <a:xfrm>
            <a:off x="2098059" y="4667493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的偏导为</a:t>
            </a:r>
            <a:r>
              <a:rPr kumimoji="1" lang="en-US" altLang="zh-CN" sz="2000" dirty="0"/>
              <a:t>0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E5DD5-8775-A640-B7DF-9D0D52947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59" y="4553017"/>
            <a:ext cx="1079500" cy="482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B92ABB-0BA5-5B42-BB1D-8D68D8D79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59" y="5747881"/>
            <a:ext cx="901700" cy="4445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C1FD4F0-E7DD-7D40-A25D-37FCF86D3780}"/>
              </a:ext>
            </a:extLst>
          </p:cNvPr>
          <p:cNvSpPr/>
          <p:nvPr/>
        </p:nvSpPr>
        <p:spPr>
          <a:xfrm>
            <a:off x="1920259" y="577007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=0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EDA830-0CDF-9E41-AE9A-3EE341FA3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5335131"/>
            <a:ext cx="3009900" cy="825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19B29D-9B9B-9E4F-B8F5-58E19FC57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559" y="5187890"/>
            <a:ext cx="266700" cy="35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8228F0-7C92-2446-B0CE-D355D849C41B}"/>
                  </a:ext>
                </a:extLst>
              </p:cNvPr>
              <p:cNvSpPr/>
              <p:nvPr/>
            </p:nvSpPr>
            <p:spPr>
              <a:xfrm>
                <a:off x="1600200" y="5181600"/>
                <a:ext cx="506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/>
                  <a:t>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8228F0-7C92-2446-B0CE-D355D849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81600"/>
                <a:ext cx="506870" cy="400110"/>
              </a:xfrm>
              <a:prstGeom prst="rect">
                <a:avLst/>
              </a:prstGeom>
              <a:blipFill>
                <a:blip r:embed="rId9"/>
                <a:stretch>
                  <a:fillRect t="-9375" r="-9756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2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619E-2C0D-0F4B-8A15-1F0A7647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先考虑只有求</a:t>
            </a:r>
            <a:r>
              <a:rPr kumimoji="1" lang="en-US" altLang="zh-CN" dirty="0"/>
              <a:t>min f(x)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s.t.</a:t>
            </a:r>
            <a:r>
              <a:rPr kumimoji="1" lang="en-US" altLang="zh-CN" dirty="0"/>
              <a:t> h(x)=0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7BF65-7A2F-D644-B8A8-507FD71D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86" y="1066800"/>
            <a:ext cx="8518347" cy="615553"/>
          </a:xfrm>
        </p:spPr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。这个图像应该是 </a:t>
            </a:r>
            <a:r>
              <a:rPr lang="en-US" altLang="zh-CN" dirty="0"/>
              <a:t>3 </a:t>
            </a:r>
            <a:r>
              <a:rPr lang="zh-CN" altLang="en-US" dirty="0"/>
              <a:t>维的，但为了方便讲解，这里给出它的 </a:t>
            </a:r>
            <a:r>
              <a:rPr lang="en-US" altLang="zh-CN" dirty="0"/>
              <a:t>2 </a:t>
            </a:r>
            <a:r>
              <a:rPr lang="zh-CN" altLang="en-US" dirty="0"/>
              <a:t>维投影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750299-34C1-7A41-BBFC-9D74C221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1438275"/>
            <a:ext cx="3629659" cy="32866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CB9F18-784D-E040-902D-702A5577560C}"/>
              </a:ext>
            </a:extLst>
          </p:cNvPr>
          <p:cNvSpPr/>
          <p:nvPr/>
        </p:nvSpPr>
        <p:spPr>
          <a:xfrm>
            <a:off x="381000" y="518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红色的表示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f(x)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，图中的红色圆表示越靠近原点的部分，值越小（表示“谷底”），这些圆又称为「等高线」，因为同一个圆代表的函数值相同。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2C607-BF9D-144F-99DA-6D31962EB9DE}"/>
              </a:ext>
            </a:extLst>
          </p:cNvPr>
          <p:cNvSpPr/>
          <p:nvPr/>
        </p:nvSpPr>
        <p:spPr>
          <a:xfrm>
            <a:off x="5181600" y="5186362"/>
            <a:ext cx="3596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蓝色的表示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h(x)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，代表一个曲面。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4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D1D1-C331-B74F-8212-7E6055DA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7E03E-9FA5-3943-AC56-79D72924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826" y="3180763"/>
            <a:ext cx="8518347" cy="2769989"/>
          </a:xfrm>
        </p:spPr>
        <p:txBody>
          <a:bodyPr/>
          <a:lstStyle/>
          <a:p>
            <a:r>
              <a:rPr lang="zh-CN" altLang="en-US" dirty="0"/>
              <a:t>整幅图像可以想象成一个巨大的山谷，原点是谷底，而我们的任务是在蓝线表示的道路上，找到最低的位置。</a:t>
            </a:r>
          </a:p>
          <a:p>
            <a:r>
              <a:rPr lang="zh-CN" altLang="en-US" dirty="0"/>
              <a:t>那要如何找到这个最低点呢？注意，图中用橙色和黑色标记了两个点。如果我们走到了橙色这个位置，那么很明显，可以发现这个点肯定不是最低的，因为我们可以沿着蓝线继续往内部的圆走，当我们走到黑色这个点时，会发现没法再往里面走了，而且，这个时候如果继续沿蓝线走，我们的位置反而升高了，这时，我们基本可以认为：我们找到了在蓝线这个限制条件下的最低点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275EF-10F9-6149-A1E1-B1DC2433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0"/>
            <a:ext cx="3110228" cy="2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5CBE7-9752-BD47-ABF8-ABE78C7B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2F795-567D-DC4E-B105-FACA3A83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826" y="3180763"/>
            <a:ext cx="8518347" cy="923330"/>
          </a:xfrm>
        </p:spPr>
        <p:txBody>
          <a:bodyPr/>
          <a:lstStyle/>
          <a:p>
            <a:r>
              <a:rPr lang="zh-CN" altLang="en-US" dirty="0"/>
              <a:t>那么橙色这个点和黑色这个点有什么本质区别呢？蓝线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和圆</a:t>
            </a:r>
            <a:r>
              <a:rPr lang="zh-CN" altLang="en-US" dirty="0"/>
              <a:t>是相切的，而橙点位置显然不满足这个性质。那相切是否是必然的呢？拉格朗日告诉我们，是的，一定是相切的。而这一点，正是拉格朗日乘子法的核心。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53FFA9-CD39-8D46-A904-41DCD5AB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0"/>
            <a:ext cx="3110228" cy="2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93CCA-216F-7445-848D-D855FB41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26A8E-A76F-EE47-BB1A-E4284616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86" y="4343400"/>
            <a:ext cx="8518347" cy="1538883"/>
          </a:xfrm>
        </p:spPr>
        <p:txBody>
          <a:bodyPr/>
          <a:lstStyle/>
          <a:p>
            <a:r>
              <a:rPr lang="zh-CN" altLang="en-US" dirty="0"/>
              <a:t>在橙点这个位置，由于两条曲线不相切，所以橙线的梯度（上图橙色箭头）和蓝线的切线（蓝色虚线）肯定不垂直。在这种情况下，蓝线的两个切线方向，必定有一个往函数高处走（与梯度的夹角小于 </a:t>
            </a:r>
            <a:r>
              <a:rPr lang="en-US" altLang="zh-CN" dirty="0"/>
              <a:t>90 </a:t>
            </a:r>
            <a:r>
              <a:rPr lang="zh-CN" altLang="en-US" dirty="0"/>
              <a:t>度），有一个往函数低处走（与梯度的夹角大于 </a:t>
            </a:r>
            <a:r>
              <a:rPr lang="en-US" altLang="zh-CN" dirty="0"/>
              <a:t>90 </a:t>
            </a:r>
            <a:r>
              <a:rPr lang="zh-CN" altLang="en-US" dirty="0"/>
              <a:t>度）。所以，在两条曲线相交时，我们肯定不在最低点或最高点的位置。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8CF49-4997-1045-AA2B-9FF0E1C0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23825"/>
            <a:ext cx="3235325" cy="35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D30F5-5423-A44A-B06B-DB3C0704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8A6FB-7EDF-8F4E-A929-A50DC0B1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86" y="4114800"/>
            <a:ext cx="8518347" cy="2154436"/>
          </a:xfrm>
        </p:spPr>
        <p:txBody>
          <a:bodyPr/>
          <a:lstStyle/>
          <a:p>
            <a:r>
              <a:rPr lang="zh-CN" altLang="en-US" dirty="0"/>
              <a:t>如果两条曲线相切（上图），那么在切点这个位置，蓝线的切线和橙线的梯度是垂直的，这个时候，蓝线的切线方向都指向橙线的等高线方向。换句话说，在切点的位置沿蓝线移动很小的一步，都相当于在橙线的等高线上移动，这个时候，可以认为函数值已经趋于稳定了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这个条件就是相当于</a:t>
            </a:r>
            <a:r>
              <a:rPr kumimoji="1" lang="en-US" altLang="zh-CN" dirty="0"/>
              <a:t>f(x)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梯度必相同或相反。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26A645-B9CF-1A46-9A33-AC73E10B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50686"/>
            <a:ext cx="3441700" cy="33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5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2E95C4D-C1FF-F448-BC8F-0A24D52BCF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在考虑求</a:t>
                </a:r>
                <a:r>
                  <a:rPr kumimoji="1" lang="en-US" altLang="zh-CN" dirty="0"/>
                  <a:t>min f(x)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g(x)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2E95C4D-C1FF-F448-BC8F-0A24D52BC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65" t="-25714" b="-4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80F35-C49D-8E4C-8DCE-F5A7C1E7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86" y="1371600"/>
            <a:ext cx="8518347" cy="615553"/>
          </a:xfrm>
        </p:spPr>
        <p:txBody>
          <a:bodyPr/>
          <a:lstStyle/>
          <a:p>
            <a:r>
              <a:rPr kumimoji="1" lang="zh-CN" altLang="en-US" dirty="0"/>
              <a:t>这个极小值要么</a:t>
            </a:r>
            <a:r>
              <a:rPr kumimoji="1" lang="en-US" altLang="zh-CN" dirty="0"/>
              <a:t>g(x)=0</a:t>
            </a:r>
            <a:r>
              <a:rPr kumimoji="1" lang="zh-CN" altLang="en-US" dirty="0"/>
              <a:t>曲面上</a:t>
            </a:r>
            <a:endParaRPr kumimoji="1" lang="en-US" altLang="zh-CN" dirty="0"/>
          </a:p>
          <a:p>
            <a:r>
              <a:rPr kumimoji="1" lang="zh-CN" altLang="en-US" dirty="0"/>
              <a:t>要么不在</a:t>
            </a:r>
            <a:r>
              <a:rPr kumimoji="1" lang="en-US" altLang="zh-CN" dirty="0"/>
              <a:t>g(x)=0</a:t>
            </a:r>
            <a:r>
              <a:rPr kumimoji="1" lang="zh-CN" altLang="en-US" dirty="0"/>
              <a:t>曲面，此时极小值就是不考虑</a:t>
            </a:r>
            <a:r>
              <a:rPr kumimoji="1" lang="en-US" altLang="zh-CN" dirty="0"/>
              <a:t>g(x)</a:t>
            </a:r>
            <a:r>
              <a:rPr kumimoji="1" lang="zh-CN" altLang="en-US" dirty="0"/>
              <a:t>时的极小值。</a:t>
            </a:r>
          </a:p>
        </p:txBody>
      </p:sp>
    </p:spTree>
    <p:extLst>
      <p:ext uri="{BB962C8B-B14F-4D97-AF65-F5344CB8AC3E}">
        <p14:creationId xmlns:p14="http://schemas.microsoft.com/office/powerpoint/2010/main" val="31357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612</Words>
  <Application>Microsoft Macintosh PowerPoint</Application>
  <PresentationFormat>全屏显示(4:3)</PresentationFormat>
  <Paragraphs>21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DengXian</vt:lpstr>
      <vt:lpstr>宋体</vt:lpstr>
      <vt:lpstr>Microsoft YaHei</vt:lpstr>
      <vt:lpstr>FangSong</vt:lpstr>
      <vt:lpstr>Calibri</vt:lpstr>
      <vt:lpstr>Cambria Math</vt:lpstr>
      <vt:lpstr>Verdana</vt:lpstr>
      <vt:lpstr>Office Theme</vt:lpstr>
      <vt:lpstr>数据分析与数据挖掘</vt:lpstr>
      <vt:lpstr>PowerPoint 演示文稿</vt:lpstr>
      <vt:lpstr>先考虑只有求min f(x)，s.t. h(x)=0</vt:lpstr>
      <vt:lpstr>PowerPoint 演示文稿</vt:lpstr>
      <vt:lpstr>PowerPoint 演示文稿</vt:lpstr>
      <vt:lpstr>PowerPoint 演示文稿</vt:lpstr>
      <vt:lpstr>PowerPoint 演示文稿</vt:lpstr>
      <vt:lpstr>在考虑求min f(x)，s.t. g(x)&lt;=0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机器学习-第一章</dc:title>
  <dc:creator>胡鹏</dc:creator>
  <cp:lastModifiedBy>Microsoft Office 用户</cp:lastModifiedBy>
  <cp:revision>335</cp:revision>
  <dcterms:created xsi:type="dcterms:W3CDTF">2016-12-14T21:51:20Z</dcterms:created>
  <dcterms:modified xsi:type="dcterms:W3CDTF">2019-03-14T03:10:48Z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2016-05-04T00:00:00Z</vt:filetime>
  </property>
  <property fmtid="{D5CDD505-2E9C-101B-9397-08002B2CF9AE}" pid="3" name="LastSaved">
    <vt:filetime>2016-12-14T00:00:00Z</vt:filetime>
  </property>
</Properties>
</file>