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8.jpg" ContentType="image/jp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40"/>
  </p:notesMasterIdLst>
  <p:sldIdLst>
    <p:sldId id="256" r:id="rId3"/>
    <p:sldId id="309" r:id="rId4"/>
    <p:sldId id="372" r:id="rId5"/>
    <p:sldId id="378" r:id="rId6"/>
    <p:sldId id="404" r:id="rId7"/>
    <p:sldId id="375" r:id="rId8"/>
    <p:sldId id="379" r:id="rId9"/>
    <p:sldId id="364" r:id="rId10"/>
    <p:sldId id="365" r:id="rId11"/>
    <p:sldId id="368" r:id="rId12"/>
    <p:sldId id="369" r:id="rId13"/>
    <p:sldId id="366" r:id="rId14"/>
    <p:sldId id="367" r:id="rId15"/>
    <p:sldId id="377" r:id="rId16"/>
    <p:sldId id="370" r:id="rId17"/>
    <p:sldId id="403" r:id="rId18"/>
    <p:sldId id="376" r:id="rId19"/>
    <p:sldId id="380" r:id="rId20"/>
    <p:sldId id="382" r:id="rId21"/>
    <p:sldId id="383" r:id="rId22"/>
    <p:sldId id="384" r:id="rId23"/>
    <p:sldId id="385" r:id="rId24"/>
    <p:sldId id="386" r:id="rId25"/>
    <p:sldId id="388" r:id="rId26"/>
    <p:sldId id="389" r:id="rId27"/>
    <p:sldId id="390" r:id="rId28"/>
    <p:sldId id="391" r:id="rId29"/>
    <p:sldId id="392" r:id="rId30"/>
    <p:sldId id="396" r:id="rId31"/>
    <p:sldId id="397" r:id="rId32"/>
    <p:sldId id="393" r:id="rId33"/>
    <p:sldId id="394" r:id="rId34"/>
    <p:sldId id="398" r:id="rId35"/>
    <p:sldId id="399" r:id="rId36"/>
    <p:sldId id="400" r:id="rId37"/>
    <p:sldId id="401" r:id="rId38"/>
    <p:sldId id="402" r:id="rId39"/>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2934"/>
  </p:normalViewPr>
  <p:slideViewPr>
    <p:cSldViewPr>
      <p:cViewPr varScale="1">
        <p:scale>
          <a:sx n="102" d="100"/>
          <a:sy n="102" d="100"/>
        </p:scale>
        <p:origin x="184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390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3601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备注占位符 2"/>
          <p:cNvSpPr>
            <a:spLocks noGrp="1"/>
          </p:cNvSpPr>
          <p:nvPr>
            <p:ph type="body" idx="1"/>
          </p:nvPr>
        </p:nvSpPr>
        <p:spPr>
          <a:xfrm>
            <a:off x="914400" y="3300413"/>
            <a:ext cx="7315200" cy="2700337"/>
          </a:xfrm>
          <a:prstGeom prst="rect">
            <a:avLst/>
          </a:prstGeom>
        </p:spPr>
        <p:txBody>
          <a:bodyPr/>
          <a:lstStyle/>
          <a:p>
            <a:endParaRPr kumimoji="1" lang="zh-CN" altLang="en-US" dirty="0"/>
          </a:p>
        </p:txBody>
      </p:sp>
    </p:spTree>
    <p:extLst>
      <p:ext uri="{BB962C8B-B14F-4D97-AF65-F5344CB8AC3E}">
        <p14:creationId xmlns:p14="http://schemas.microsoft.com/office/powerpoint/2010/main" val="375457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43712" y="1040891"/>
            <a:ext cx="3550920" cy="1155191"/>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3.jpg"/><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83286" y="258282"/>
            <a:ext cx="8777427" cy="432434"/>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a:xfrm>
            <a:off x="266319" y="1054148"/>
            <a:ext cx="8611361" cy="2552065"/>
          </a:xfrm>
          <a:prstGeom prst="rect">
            <a:avLst/>
          </a:prstGeom>
        </p:spPr>
        <p:txBody>
          <a:bodyPr wrap="square" lIns="0" tIns="0" rIns="0" bIns="0">
            <a:spAutoFit/>
          </a:bodyPr>
          <a:lstStyle>
            <a:lvl1pPr>
              <a:defRPr sz="18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91815201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tif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tif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8.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8.xml"/><Relationship Id="rId4" Type="http://schemas.openxmlformats.org/officeDocument/2006/relationships/image" Target="../media/image15.tiff"/></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286" y="258282"/>
            <a:ext cx="8777427" cy="492443"/>
          </a:xfrm>
          <a:prstGeom prst="rect">
            <a:avLst/>
          </a:prstGeom>
        </p:spPr>
        <p:txBody>
          <a:bodyPr vert="horz" wrap="square" lIns="0" tIns="0" rIns="0" bIns="0" rtlCol="0">
            <a:spAutoFit/>
          </a:bodyPr>
          <a:lstStyle/>
          <a:p>
            <a:pPr marL="12700">
              <a:lnSpc>
                <a:spcPct val="100000"/>
              </a:lnSpc>
            </a:pPr>
            <a:r>
              <a:rPr lang="zh-CN" altLang="en-US" sz="3200" spc="5" dirty="0">
                <a:solidFill>
                  <a:srgbClr val="FF0000"/>
                </a:solidFill>
                <a:latin typeface="FangSong"/>
                <a:cs typeface="FangSong"/>
              </a:rPr>
              <a:t>数据分析与数据挖掘</a:t>
            </a:r>
            <a:endParaRPr sz="2400" dirty="0">
              <a:latin typeface="FangSong"/>
              <a:cs typeface="FangSong"/>
            </a:endParaRPr>
          </a:p>
        </p:txBody>
      </p:sp>
      <p:sp>
        <p:nvSpPr>
          <p:cNvPr id="3" name="object 3"/>
          <p:cNvSpPr txBox="1"/>
          <p:nvPr/>
        </p:nvSpPr>
        <p:spPr>
          <a:xfrm>
            <a:off x="1784985" y="2564804"/>
            <a:ext cx="5511800" cy="833562"/>
          </a:xfrm>
          <a:prstGeom prst="rect">
            <a:avLst/>
          </a:prstGeom>
        </p:spPr>
        <p:txBody>
          <a:bodyPr vert="horz" wrap="square" lIns="0" tIns="0" rIns="0" bIns="0" rtlCol="0">
            <a:spAutoFit/>
          </a:bodyPr>
          <a:lstStyle/>
          <a:p>
            <a:pPr marL="12700">
              <a:lnSpc>
                <a:spcPts val="6470"/>
              </a:lnSpc>
            </a:pPr>
            <a:r>
              <a:rPr sz="5400" dirty="0">
                <a:solidFill>
                  <a:srgbClr val="0000FF"/>
                </a:solidFill>
                <a:latin typeface="FangSong"/>
                <a:cs typeface="FangSong"/>
              </a:rPr>
              <a:t>七、</a:t>
            </a:r>
            <a:r>
              <a:rPr lang="zh-CN" altLang="en-US" sz="5400" dirty="0">
                <a:solidFill>
                  <a:srgbClr val="0000FF"/>
                </a:solidFill>
                <a:latin typeface="FangSong"/>
                <a:cs typeface="FangSong"/>
              </a:rPr>
              <a:t>   采样</a:t>
            </a:r>
            <a:endParaRPr sz="5400" dirty="0">
              <a:latin typeface="FangSong"/>
              <a:cs typeface="FangSo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19400" y="3678195"/>
            <a:ext cx="4703893" cy="1854200"/>
          </a:xfrm>
          <a:prstGeom prst="rect">
            <a:avLst/>
          </a:prstGeom>
        </p:spPr>
      </p:pic>
      <p:sp>
        <p:nvSpPr>
          <p:cNvPr id="3" name="标题 2"/>
          <p:cNvSpPr>
            <a:spLocks noGrp="1"/>
          </p:cNvSpPr>
          <p:nvPr>
            <p:ph type="title"/>
          </p:nvPr>
        </p:nvSpPr>
        <p:spPr/>
        <p:txBody>
          <a:bodyPr/>
          <a:lstStyle/>
          <a:p>
            <a:r>
              <a:rPr lang="zh-CN" altLang="en-US" dirty="0"/>
              <a:t>圆内均匀取点</a:t>
            </a:r>
          </a:p>
        </p:txBody>
      </p:sp>
      <p:sp>
        <p:nvSpPr>
          <p:cNvPr id="7" name="object 8"/>
          <p:cNvSpPr txBox="1"/>
          <p:nvPr/>
        </p:nvSpPr>
        <p:spPr>
          <a:xfrm>
            <a:off x="551816" y="1143000"/>
            <a:ext cx="7595234" cy="2385268"/>
          </a:xfrm>
          <a:prstGeom prst="rect">
            <a:avLst/>
          </a:prstGeom>
        </p:spPr>
        <p:txBody>
          <a:bodyPr vert="horz" wrap="square" lIns="0" tIns="0" rIns="0" bIns="0" rtlCol="0">
            <a:spAutoFit/>
          </a:bodyPr>
          <a:lstStyle/>
          <a:p>
            <a:pPr marL="12700">
              <a:lnSpc>
                <a:spcPct val="100000"/>
              </a:lnSpc>
            </a:pPr>
            <a:r>
              <a:rPr sz="3000" dirty="0">
                <a:solidFill>
                  <a:srgbClr val="CC0000"/>
                </a:solidFill>
                <a:latin typeface="Wingdings"/>
                <a:cs typeface="Wingdings"/>
              </a:rPr>
              <a:t></a:t>
            </a:r>
            <a:r>
              <a:rPr sz="3000" spc="270" dirty="0">
                <a:solidFill>
                  <a:srgbClr val="CC0000"/>
                </a:solidFill>
                <a:latin typeface="Times New Roman"/>
                <a:cs typeface="Times New Roman"/>
              </a:rPr>
              <a:t> </a:t>
            </a:r>
            <a:r>
              <a:rPr sz="3000" dirty="0">
                <a:latin typeface="华文新魏"/>
                <a:cs typeface="华文新魏"/>
              </a:rPr>
              <a:t>给定定点</a:t>
            </a:r>
            <a:r>
              <a:rPr sz="3000" dirty="0">
                <a:latin typeface="Times New Roman"/>
                <a:cs typeface="Times New Roman"/>
              </a:rPr>
              <a:t>O(x</a:t>
            </a:r>
            <a:r>
              <a:rPr sz="3000" spc="-15" baseline="-22222" dirty="0">
                <a:latin typeface="Times New Roman"/>
                <a:cs typeface="Times New Roman"/>
              </a:rPr>
              <a:t>0</a:t>
            </a:r>
            <a:r>
              <a:rPr sz="3000" dirty="0">
                <a:latin typeface="Times New Roman"/>
                <a:cs typeface="Times New Roman"/>
              </a:rPr>
              <a:t>,</a:t>
            </a:r>
            <a:r>
              <a:rPr sz="3000" spc="5" dirty="0">
                <a:latin typeface="Times New Roman"/>
                <a:cs typeface="Times New Roman"/>
              </a:rPr>
              <a:t>y</a:t>
            </a:r>
            <a:r>
              <a:rPr sz="3000" spc="7" baseline="-22222" dirty="0">
                <a:latin typeface="Times New Roman"/>
                <a:cs typeface="Times New Roman"/>
              </a:rPr>
              <a:t>0</a:t>
            </a:r>
            <a:r>
              <a:rPr sz="3000" spc="-15" dirty="0">
                <a:latin typeface="Times New Roman"/>
                <a:cs typeface="Times New Roman"/>
              </a:rPr>
              <a:t>)</a:t>
            </a:r>
            <a:r>
              <a:rPr sz="3000" dirty="0">
                <a:latin typeface="华文新魏"/>
                <a:cs typeface="华文新魏"/>
              </a:rPr>
              <a:t>和半径</a:t>
            </a:r>
            <a:r>
              <a:rPr sz="3000" spc="-5" dirty="0">
                <a:latin typeface="Times New Roman"/>
                <a:cs typeface="Times New Roman"/>
              </a:rPr>
              <a:t>r</a:t>
            </a:r>
            <a:r>
              <a:rPr sz="3000" dirty="0">
                <a:latin typeface="华文新魏"/>
                <a:cs typeface="华文新魏"/>
              </a:rPr>
              <a:t>，使得二维随机点</a:t>
            </a:r>
            <a:endParaRPr sz="3000">
              <a:latin typeface="华文新魏"/>
              <a:cs typeface="华文新魏"/>
            </a:endParaRPr>
          </a:p>
          <a:p>
            <a:pPr marL="481965">
              <a:lnSpc>
                <a:spcPct val="100000"/>
              </a:lnSpc>
            </a:pPr>
            <a:r>
              <a:rPr sz="3000" spc="-5" dirty="0">
                <a:latin typeface="Times New Roman"/>
                <a:cs typeface="Times New Roman"/>
              </a:rPr>
              <a:t>(</a:t>
            </a:r>
            <a:r>
              <a:rPr sz="3000" dirty="0">
                <a:latin typeface="Times New Roman"/>
                <a:cs typeface="Times New Roman"/>
              </a:rPr>
              <a:t>x,</a:t>
            </a:r>
            <a:r>
              <a:rPr sz="3000" spc="5" dirty="0">
                <a:latin typeface="Times New Roman"/>
                <a:cs typeface="Times New Roman"/>
              </a:rPr>
              <a:t>y</a:t>
            </a:r>
            <a:r>
              <a:rPr sz="3000" spc="-5" dirty="0">
                <a:latin typeface="Times New Roman"/>
                <a:cs typeface="Times New Roman"/>
              </a:rPr>
              <a:t>)</a:t>
            </a:r>
            <a:r>
              <a:rPr sz="3000" dirty="0">
                <a:latin typeface="华文新魏"/>
                <a:cs typeface="华文新魏"/>
              </a:rPr>
              <a:t>等概率落在圆内。</a:t>
            </a:r>
            <a:endParaRPr sz="3000">
              <a:latin typeface="华文新魏"/>
              <a:cs typeface="华文新魏"/>
            </a:endParaRPr>
          </a:p>
          <a:p>
            <a:pPr marL="12700">
              <a:lnSpc>
                <a:spcPct val="100000"/>
              </a:lnSpc>
              <a:spcBef>
                <a:spcPts val="660"/>
              </a:spcBef>
            </a:pPr>
            <a:r>
              <a:rPr sz="3000" dirty="0">
                <a:solidFill>
                  <a:srgbClr val="CC0000"/>
                </a:solidFill>
                <a:latin typeface="Wingdings"/>
                <a:cs typeface="Wingdings"/>
              </a:rPr>
              <a:t></a:t>
            </a:r>
            <a:r>
              <a:rPr sz="3000" spc="270" dirty="0">
                <a:solidFill>
                  <a:srgbClr val="CC0000"/>
                </a:solidFill>
                <a:latin typeface="Times New Roman"/>
                <a:cs typeface="Times New Roman"/>
              </a:rPr>
              <a:t> </a:t>
            </a:r>
            <a:r>
              <a:rPr sz="3000" dirty="0">
                <a:latin typeface="华文新魏"/>
                <a:cs typeface="华文新魏"/>
              </a:rPr>
              <a:t>分析</a:t>
            </a:r>
            <a:endParaRPr sz="3000">
              <a:latin typeface="华文新魏"/>
              <a:cs typeface="华文新魏"/>
            </a:endParaRPr>
          </a:p>
          <a:p>
            <a:pPr marL="920750" marR="35560" indent="-437515">
              <a:lnSpc>
                <a:spcPts val="3060"/>
              </a:lnSpc>
              <a:spcBef>
                <a:spcPts val="890"/>
              </a:spcBef>
              <a:tabLst>
                <a:tab pos="920750" algn="l"/>
              </a:tabLst>
            </a:pPr>
            <a:r>
              <a:rPr sz="2600" dirty="0">
                <a:solidFill>
                  <a:srgbClr val="CC0000"/>
                </a:solidFill>
                <a:latin typeface="Wingdings"/>
                <a:cs typeface="Wingdings"/>
              </a:rPr>
              <a:t></a:t>
            </a:r>
            <a:r>
              <a:rPr sz="2600" dirty="0">
                <a:solidFill>
                  <a:srgbClr val="CC0000"/>
                </a:solidFill>
                <a:latin typeface="Times New Roman"/>
                <a:cs typeface="Times New Roman"/>
              </a:rPr>
              <a:t>	</a:t>
            </a:r>
            <a:r>
              <a:rPr sz="2600" dirty="0">
                <a:latin typeface="华文新魏"/>
                <a:cs typeface="华文新魏"/>
              </a:rPr>
              <a:t>直接使</a:t>
            </a:r>
            <a:r>
              <a:rPr sz="2600" spc="-15" dirty="0">
                <a:latin typeface="华文新魏"/>
                <a:cs typeface="华文新魏"/>
              </a:rPr>
              <a:t>用</a:t>
            </a:r>
            <a:r>
              <a:rPr sz="2600" dirty="0">
                <a:latin typeface="Times New Roman"/>
                <a:cs typeface="Times New Roman"/>
              </a:rPr>
              <a:t>x=</a:t>
            </a:r>
            <a:r>
              <a:rPr sz="2600" spc="-5" dirty="0">
                <a:latin typeface="Times New Roman"/>
                <a:cs typeface="Times New Roman"/>
              </a:rPr>
              <a:t>x</a:t>
            </a:r>
            <a:r>
              <a:rPr sz="2550" baseline="-22875" dirty="0">
                <a:latin typeface="Times New Roman"/>
                <a:cs typeface="Times New Roman"/>
              </a:rPr>
              <a:t>0</a:t>
            </a:r>
            <a:r>
              <a:rPr sz="2600" dirty="0">
                <a:latin typeface="Times New Roman"/>
                <a:cs typeface="Times New Roman"/>
              </a:rPr>
              <a:t>+</a:t>
            </a:r>
            <a:r>
              <a:rPr sz="2600" spc="-20" dirty="0">
                <a:latin typeface="Times New Roman"/>
                <a:cs typeface="Times New Roman"/>
              </a:rPr>
              <a:t>r</a:t>
            </a:r>
            <a:r>
              <a:rPr sz="2600" dirty="0">
                <a:latin typeface="Times New Roman"/>
                <a:cs typeface="Times New Roman"/>
              </a:rPr>
              <a:t>*</a:t>
            </a:r>
            <a:r>
              <a:rPr sz="2600" spc="-20" dirty="0">
                <a:latin typeface="Times New Roman"/>
                <a:cs typeface="Times New Roman"/>
              </a:rPr>
              <a:t>c</a:t>
            </a:r>
            <a:r>
              <a:rPr sz="2600" dirty="0">
                <a:latin typeface="Times New Roman"/>
                <a:cs typeface="Times New Roman"/>
              </a:rPr>
              <a:t>os</a:t>
            </a:r>
            <a:r>
              <a:rPr sz="2600" dirty="0">
                <a:latin typeface="华文新魏"/>
                <a:cs typeface="华文新魏"/>
              </a:rPr>
              <a:t>θ，</a:t>
            </a:r>
            <a:r>
              <a:rPr sz="2600" dirty="0">
                <a:latin typeface="Times New Roman"/>
                <a:cs typeface="Times New Roman"/>
              </a:rPr>
              <a:t>y=</a:t>
            </a:r>
            <a:r>
              <a:rPr sz="2600" spc="-5" dirty="0">
                <a:latin typeface="Times New Roman"/>
                <a:cs typeface="Times New Roman"/>
              </a:rPr>
              <a:t>y</a:t>
            </a:r>
            <a:r>
              <a:rPr sz="2550" baseline="-22875" dirty="0">
                <a:latin typeface="Times New Roman"/>
                <a:cs typeface="Times New Roman"/>
              </a:rPr>
              <a:t>0</a:t>
            </a:r>
            <a:r>
              <a:rPr sz="2600" spc="-20" dirty="0">
                <a:latin typeface="Times New Roman"/>
                <a:cs typeface="Times New Roman"/>
              </a:rPr>
              <a:t>+</a:t>
            </a:r>
            <a:r>
              <a:rPr sz="2600" dirty="0">
                <a:latin typeface="Times New Roman"/>
                <a:cs typeface="Times New Roman"/>
              </a:rPr>
              <a:t>r*si</a:t>
            </a:r>
            <a:r>
              <a:rPr sz="2600" spc="-10" dirty="0">
                <a:latin typeface="Times New Roman"/>
                <a:cs typeface="Times New Roman"/>
              </a:rPr>
              <a:t>n</a:t>
            </a:r>
            <a:r>
              <a:rPr sz="2600" dirty="0">
                <a:latin typeface="华文新魏"/>
                <a:cs typeface="华文新魏"/>
              </a:rPr>
              <a:t>θ是否可以 呢？</a:t>
            </a:r>
            <a:endParaRPr sz="2600">
              <a:latin typeface="华文新魏"/>
              <a:cs typeface="华文新魏"/>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16" y="3657600"/>
            <a:ext cx="2646809" cy="2653526"/>
          </a:xfrm>
          <a:prstGeom prst="rect">
            <a:avLst/>
          </a:prstGeom>
        </p:spPr>
      </p:pic>
      <p:sp>
        <p:nvSpPr>
          <p:cNvPr id="5" name="矩形 4"/>
          <p:cNvSpPr/>
          <p:nvPr/>
        </p:nvSpPr>
        <p:spPr>
          <a:xfrm>
            <a:off x="6164076" y="3680669"/>
            <a:ext cx="2718434" cy="2246769"/>
          </a:xfrm>
          <a:prstGeom prst="rect">
            <a:avLst/>
          </a:prstGeom>
        </p:spPr>
        <p:txBody>
          <a:bodyPr wrap="square">
            <a:spAutoFit/>
          </a:bodyPr>
          <a:lstStyle/>
          <a:p>
            <a:r>
              <a:rPr lang="en-US" altLang="zh-CN" sz="2000" b="1" i="0">
                <a:solidFill>
                  <a:srgbClr val="4D4D4C"/>
                </a:solidFill>
                <a:effectLst/>
                <a:latin typeface="Helvetica Neue" charset="0"/>
              </a:rPr>
              <a:t>r</a:t>
            </a:r>
            <a:r>
              <a:rPr lang="zh-CN" altLang="en-US" sz="2000" b="1" i="0">
                <a:solidFill>
                  <a:srgbClr val="4D4D4C"/>
                </a:solidFill>
                <a:effectLst/>
                <a:latin typeface="Helvetica Neue" charset="0"/>
              </a:rPr>
              <a:t>是随机的，</a:t>
            </a:r>
            <a:r>
              <a:rPr lang="en-US" altLang="zh-CN" sz="2000" b="1" i="0">
                <a:solidFill>
                  <a:srgbClr val="4D4D4C"/>
                </a:solidFill>
                <a:effectLst/>
                <a:latin typeface="Helvetica Neue" charset="0"/>
              </a:rPr>
              <a:t>r=2x</a:t>
            </a:r>
            <a:r>
              <a:rPr lang="zh-CN" altLang="en-US" sz="2000" b="1" i="0">
                <a:solidFill>
                  <a:srgbClr val="4D4D4C"/>
                </a:solidFill>
                <a:effectLst/>
                <a:latin typeface="Helvetica Neue" charset="0"/>
              </a:rPr>
              <a:t>，所以</a:t>
            </a:r>
            <a:r>
              <a:rPr lang="en-US" altLang="zh-CN" sz="2000" b="1" i="0">
                <a:solidFill>
                  <a:srgbClr val="4D4D4C"/>
                </a:solidFill>
                <a:effectLst/>
                <a:latin typeface="Helvetica Neue" charset="0"/>
              </a:rPr>
              <a:t>r</a:t>
            </a:r>
            <a:r>
              <a:rPr lang="zh-CN" altLang="en-US" sz="2000" b="1" i="0">
                <a:solidFill>
                  <a:srgbClr val="4D4D4C"/>
                </a:solidFill>
                <a:effectLst/>
                <a:latin typeface="Helvetica Neue" charset="0"/>
              </a:rPr>
              <a:t>取</a:t>
            </a:r>
            <a:r>
              <a:rPr lang="en-US" altLang="zh-CN" sz="2000" b="1" i="0">
                <a:solidFill>
                  <a:srgbClr val="4D4D4C"/>
                </a:solidFill>
                <a:effectLst/>
                <a:latin typeface="Helvetica Neue" charset="0"/>
              </a:rPr>
              <a:t>&gt;x</a:t>
            </a:r>
            <a:r>
              <a:rPr lang="zh-CN" altLang="en-US" sz="2000" b="1" i="0">
                <a:solidFill>
                  <a:srgbClr val="4D4D4C"/>
                </a:solidFill>
                <a:effectLst/>
                <a:latin typeface="Helvetica Neue" charset="0"/>
              </a:rPr>
              <a:t>和</a:t>
            </a:r>
            <a:r>
              <a:rPr lang="en-US" altLang="zh-CN" sz="2000" b="1" i="0">
                <a:solidFill>
                  <a:srgbClr val="4D4D4C"/>
                </a:solidFill>
                <a:effectLst/>
                <a:latin typeface="Helvetica Neue" charset="0"/>
              </a:rPr>
              <a:t>&lt;x</a:t>
            </a:r>
            <a:r>
              <a:rPr lang="zh-CN" altLang="en-US" sz="2000" b="1" i="0">
                <a:solidFill>
                  <a:srgbClr val="4D4D4C"/>
                </a:solidFill>
                <a:effectLst/>
                <a:latin typeface="Helvetica Neue" charset="0"/>
              </a:rPr>
              <a:t>的概率是一样的，那么点落在左半部分和右半部分的概率应该是一样的，但是左半部分面积小，所以密度大。</a:t>
            </a:r>
            <a:endParaRPr lang="zh-CN" altLang="en-US" sz="2000" b="1"/>
          </a:p>
        </p:txBody>
      </p:sp>
    </p:spTree>
    <p:extLst>
      <p:ext uri="{BB962C8B-B14F-4D97-AF65-F5344CB8AC3E}">
        <p14:creationId xmlns:p14="http://schemas.microsoft.com/office/powerpoint/2010/main" val="193396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19400" y="3678195"/>
            <a:ext cx="4703893" cy="1854200"/>
          </a:xfrm>
          <a:prstGeom prst="rect">
            <a:avLst/>
          </a:prstGeom>
        </p:spPr>
      </p:pic>
      <p:sp>
        <p:nvSpPr>
          <p:cNvPr id="3" name="标题 2"/>
          <p:cNvSpPr>
            <a:spLocks noGrp="1"/>
          </p:cNvSpPr>
          <p:nvPr>
            <p:ph type="title"/>
          </p:nvPr>
        </p:nvSpPr>
        <p:spPr/>
        <p:txBody>
          <a:bodyPr/>
          <a:lstStyle/>
          <a:p>
            <a:r>
              <a:rPr lang="zh-CN" altLang="en-US" dirty="0"/>
              <a:t>圆内均匀取点</a:t>
            </a:r>
          </a:p>
        </p:txBody>
      </p:sp>
      <p:sp>
        <p:nvSpPr>
          <p:cNvPr id="7" name="object 8"/>
          <p:cNvSpPr txBox="1"/>
          <p:nvPr/>
        </p:nvSpPr>
        <p:spPr>
          <a:xfrm>
            <a:off x="551816" y="1143000"/>
            <a:ext cx="7595234" cy="2385268"/>
          </a:xfrm>
          <a:prstGeom prst="rect">
            <a:avLst/>
          </a:prstGeom>
        </p:spPr>
        <p:txBody>
          <a:bodyPr vert="horz" wrap="square" lIns="0" tIns="0" rIns="0" bIns="0" rtlCol="0">
            <a:spAutoFit/>
          </a:bodyPr>
          <a:lstStyle/>
          <a:p>
            <a:pPr marL="12700">
              <a:lnSpc>
                <a:spcPct val="100000"/>
              </a:lnSpc>
            </a:pPr>
            <a:r>
              <a:rPr sz="3000" dirty="0">
                <a:solidFill>
                  <a:srgbClr val="CC0000"/>
                </a:solidFill>
                <a:latin typeface="Wingdings"/>
                <a:cs typeface="Wingdings"/>
              </a:rPr>
              <a:t></a:t>
            </a:r>
            <a:r>
              <a:rPr sz="3000" spc="270" dirty="0">
                <a:solidFill>
                  <a:srgbClr val="CC0000"/>
                </a:solidFill>
                <a:latin typeface="Times New Roman"/>
                <a:cs typeface="Times New Roman"/>
              </a:rPr>
              <a:t> </a:t>
            </a:r>
            <a:r>
              <a:rPr sz="3000" dirty="0">
                <a:latin typeface="华文新魏"/>
                <a:cs typeface="华文新魏"/>
              </a:rPr>
              <a:t>给定定点</a:t>
            </a:r>
            <a:r>
              <a:rPr sz="3000" dirty="0">
                <a:latin typeface="Times New Roman"/>
                <a:cs typeface="Times New Roman"/>
              </a:rPr>
              <a:t>O(x</a:t>
            </a:r>
            <a:r>
              <a:rPr sz="3000" spc="-15" baseline="-22222" dirty="0">
                <a:latin typeface="Times New Roman"/>
                <a:cs typeface="Times New Roman"/>
              </a:rPr>
              <a:t>0</a:t>
            </a:r>
            <a:r>
              <a:rPr sz="3000" dirty="0">
                <a:latin typeface="Times New Roman"/>
                <a:cs typeface="Times New Roman"/>
              </a:rPr>
              <a:t>,</a:t>
            </a:r>
            <a:r>
              <a:rPr sz="3000" spc="5" dirty="0">
                <a:latin typeface="Times New Roman"/>
                <a:cs typeface="Times New Roman"/>
              </a:rPr>
              <a:t>y</a:t>
            </a:r>
            <a:r>
              <a:rPr sz="3000" spc="7" baseline="-22222" dirty="0">
                <a:latin typeface="Times New Roman"/>
                <a:cs typeface="Times New Roman"/>
              </a:rPr>
              <a:t>0</a:t>
            </a:r>
            <a:r>
              <a:rPr sz="3000" spc="-15" dirty="0">
                <a:latin typeface="Times New Roman"/>
                <a:cs typeface="Times New Roman"/>
              </a:rPr>
              <a:t>)</a:t>
            </a:r>
            <a:r>
              <a:rPr sz="3000" dirty="0">
                <a:latin typeface="华文新魏"/>
                <a:cs typeface="华文新魏"/>
              </a:rPr>
              <a:t>和半径</a:t>
            </a:r>
            <a:r>
              <a:rPr sz="3000" spc="-5" dirty="0">
                <a:latin typeface="Times New Roman"/>
                <a:cs typeface="Times New Roman"/>
              </a:rPr>
              <a:t>r</a:t>
            </a:r>
            <a:r>
              <a:rPr sz="3000" dirty="0">
                <a:latin typeface="华文新魏"/>
                <a:cs typeface="华文新魏"/>
              </a:rPr>
              <a:t>，使得二维随机点</a:t>
            </a:r>
            <a:endParaRPr sz="3000">
              <a:latin typeface="华文新魏"/>
              <a:cs typeface="华文新魏"/>
            </a:endParaRPr>
          </a:p>
          <a:p>
            <a:pPr marL="481965">
              <a:lnSpc>
                <a:spcPct val="100000"/>
              </a:lnSpc>
            </a:pPr>
            <a:r>
              <a:rPr sz="3000" spc="-5" dirty="0">
                <a:latin typeface="Times New Roman"/>
                <a:cs typeface="Times New Roman"/>
              </a:rPr>
              <a:t>(</a:t>
            </a:r>
            <a:r>
              <a:rPr sz="3000" dirty="0">
                <a:latin typeface="Times New Roman"/>
                <a:cs typeface="Times New Roman"/>
              </a:rPr>
              <a:t>x,</a:t>
            </a:r>
            <a:r>
              <a:rPr sz="3000" spc="5" dirty="0">
                <a:latin typeface="Times New Roman"/>
                <a:cs typeface="Times New Roman"/>
              </a:rPr>
              <a:t>y</a:t>
            </a:r>
            <a:r>
              <a:rPr sz="3000" spc="-5" dirty="0">
                <a:latin typeface="Times New Roman"/>
                <a:cs typeface="Times New Roman"/>
              </a:rPr>
              <a:t>)</a:t>
            </a:r>
            <a:r>
              <a:rPr sz="3000" dirty="0">
                <a:latin typeface="华文新魏"/>
                <a:cs typeface="华文新魏"/>
              </a:rPr>
              <a:t>等概率落在圆内。</a:t>
            </a:r>
            <a:endParaRPr sz="3000">
              <a:latin typeface="华文新魏"/>
              <a:cs typeface="华文新魏"/>
            </a:endParaRPr>
          </a:p>
          <a:p>
            <a:pPr marL="12700">
              <a:lnSpc>
                <a:spcPct val="100000"/>
              </a:lnSpc>
              <a:spcBef>
                <a:spcPts val="660"/>
              </a:spcBef>
            </a:pPr>
            <a:r>
              <a:rPr sz="3000" dirty="0">
                <a:solidFill>
                  <a:srgbClr val="CC0000"/>
                </a:solidFill>
                <a:latin typeface="Wingdings"/>
                <a:cs typeface="Wingdings"/>
              </a:rPr>
              <a:t></a:t>
            </a:r>
            <a:r>
              <a:rPr sz="3000" spc="270" dirty="0">
                <a:solidFill>
                  <a:srgbClr val="CC0000"/>
                </a:solidFill>
                <a:latin typeface="Times New Roman"/>
                <a:cs typeface="Times New Roman"/>
              </a:rPr>
              <a:t> </a:t>
            </a:r>
            <a:r>
              <a:rPr sz="3000" dirty="0">
                <a:latin typeface="华文新魏"/>
                <a:cs typeface="华文新魏"/>
              </a:rPr>
              <a:t>分析</a:t>
            </a:r>
            <a:endParaRPr sz="3000">
              <a:latin typeface="华文新魏"/>
              <a:cs typeface="华文新魏"/>
            </a:endParaRPr>
          </a:p>
          <a:p>
            <a:pPr marL="920750" marR="35560" indent="-437515">
              <a:lnSpc>
                <a:spcPts val="3060"/>
              </a:lnSpc>
              <a:spcBef>
                <a:spcPts val="890"/>
              </a:spcBef>
              <a:tabLst>
                <a:tab pos="920750" algn="l"/>
              </a:tabLst>
            </a:pPr>
            <a:r>
              <a:rPr sz="2600" dirty="0">
                <a:solidFill>
                  <a:srgbClr val="CC0000"/>
                </a:solidFill>
                <a:latin typeface="Wingdings"/>
                <a:cs typeface="Wingdings"/>
              </a:rPr>
              <a:t></a:t>
            </a:r>
            <a:r>
              <a:rPr sz="2600" dirty="0">
                <a:solidFill>
                  <a:srgbClr val="CC0000"/>
                </a:solidFill>
                <a:latin typeface="Times New Roman"/>
                <a:cs typeface="Times New Roman"/>
              </a:rPr>
              <a:t>	</a:t>
            </a:r>
            <a:r>
              <a:rPr sz="2600" dirty="0">
                <a:latin typeface="华文新魏"/>
                <a:cs typeface="华文新魏"/>
              </a:rPr>
              <a:t>直接使</a:t>
            </a:r>
            <a:r>
              <a:rPr sz="2600" spc="-15" dirty="0">
                <a:latin typeface="华文新魏"/>
                <a:cs typeface="华文新魏"/>
              </a:rPr>
              <a:t>用</a:t>
            </a:r>
            <a:r>
              <a:rPr sz="2600" dirty="0">
                <a:latin typeface="Times New Roman"/>
                <a:cs typeface="Times New Roman"/>
              </a:rPr>
              <a:t>x=</a:t>
            </a:r>
            <a:r>
              <a:rPr sz="2600" spc="-5" dirty="0">
                <a:latin typeface="Times New Roman"/>
                <a:cs typeface="Times New Roman"/>
              </a:rPr>
              <a:t>x</a:t>
            </a:r>
            <a:r>
              <a:rPr sz="2550" baseline="-22875" dirty="0">
                <a:latin typeface="Times New Roman"/>
                <a:cs typeface="Times New Roman"/>
              </a:rPr>
              <a:t>0</a:t>
            </a:r>
            <a:r>
              <a:rPr sz="2600" dirty="0">
                <a:latin typeface="Times New Roman"/>
                <a:cs typeface="Times New Roman"/>
              </a:rPr>
              <a:t>+</a:t>
            </a:r>
            <a:r>
              <a:rPr sz="2600" spc="-20" dirty="0">
                <a:latin typeface="Times New Roman"/>
                <a:cs typeface="Times New Roman"/>
              </a:rPr>
              <a:t>r</a:t>
            </a:r>
            <a:r>
              <a:rPr sz="2600" dirty="0">
                <a:latin typeface="Times New Roman"/>
                <a:cs typeface="Times New Roman"/>
              </a:rPr>
              <a:t>*</a:t>
            </a:r>
            <a:r>
              <a:rPr sz="2600" spc="-20" dirty="0">
                <a:latin typeface="Times New Roman"/>
                <a:cs typeface="Times New Roman"/>
              </a:rPr>
              <a:t>c</a:t>
            </a:r>
            <a:r>
              <a:rPr sz="2600" dirty="0">
                <a:latin typeface="Times New Roman"/>
                <a:cs typeface="Times New Roman"/>
              </a:rPr>
              <a:t>os</a:t>
            </a:r>
            <a:r>
              <a:rPr sz="2600" dirty="0">
                <a:latin typeface="华文新魏"/>
                <a:cs typeface="华文新魏"/>
              </a:rPr>
              <a:t>θ，</a:t>
            </a:r>
            <a:r>
              <a:rPr sz="2600" dirty="0">
                <a:latin typeface="Times New Roman"/>
                <a:cs typeface="Times New Roman"/>
              </a:rPr>
              <a:t>y=</a:t>
            </a:r>
            <a:r>
              <a:rPr sz="2600" spc="-5" dirty="0">
                <a:latin typeface="Times New Roman"/>
                <a:cs typeface="Times New Roman"/>
              </a:rPr>
              <a:t>y</a:t>
            </a:r>
            <a:r>
              <a:rPr sz="2550" baseline="-22875" dirty="0">
                <a:latin typeface="Times New Roman"/>
                <a:cs typeface="Times New Roman"/>
              </a:rPr>
              <a:t>0</a:t>
            </a:r>
            <a:r>
              <a:rPr sz="2600" spc="-20" dirty="0">
                <a:latin typeface="Times New Roman"/>
                <a:cs typeface="Times New Roman"/>
              </a:rPr>
              <a:t>+</a:t>
            </a:r>
            <a:r>
              <a:rPr sz="2600" dirty="0">
                <a:latin typeface="Times New Roman"/>
                <a:cs typeface="Times New Roman"/>
              </a:rPr>
              <a:t>r*si</a:t>
            </a:r>
            <a:r>
              <a:rPr sz="2600" spc="-10" dirty="0">
                <a:latin typeface="Times New Roman"/>
                <a:cs typeface="Times New Roman"/>
              </a:rPr>
              <a:t>n</a:t>
            </a:r>
            <a:r>
              <a:rPr sz="2600" dirty="0">
                <a:latin typeface="华文新魏"/>
                <a:cs typeface="华文新魏"/>
              </a:rPr>
              <a:t>θ是否可以 呢？</a:t>
            </a:r>
            <a:endParaRPr sz="2600">
              <a:latin typeface="华文新魏"/>
              <a:cs typeface="华文新魏"/>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16" y="3657600"/>
            <a:ext cx="2646809" cy="2653526"/>
          </a:xfrm>
          <a:prstGeom prst="rect">
            <a:avLst/>
          </a:prstGeom>
        </p:spPr>
      </p:pic>
      <p:sp>
        <p:nvSpPr>
          <p:cNvPr id="8" name="矩形 7"/>
          <p:cNvSpPr/>
          <p:nvPr/>
        </p:nvSpPr>
        <p:spPr>
          <a:xfrm>
            <a:off x="6227893" y="3850530"/>
            <a:ext cx="2590800" cy="1569660"/>
          </a:xfrm>
          <a:prstGeom prst="rect">
            <a:avLst/>
          </a:prstGeom>
        </p:spPr>
        <p:txBody>
          <a:bodyPr wrap="square">
            <a:spAutoFit/>
          </a:bodyPr>
          <a:lstStyle/>
          <a:p>
            <a:r>
              <a:rPr lang="zh-CN" altLang="en-US" sz="2400" b="0" i="0">
                <a:solidFill>
                  <a:srgbClr val="4D4D4C"/>
                </a:solidFill>
                <a:effectLst/>
                <a:latin typeface="Helvetica Neue" charset="0"/>
              </a:rPr>
              <a:t>一种方法是取均匀分布的开方赋值给</a:t>
            </a:r>
            <a:r>
              <a:rPr lang="en-US" altLang="zh-CN" sz="2400" b="0" i="0">
                <a:solidFill>
                  <a:srgbClr val="4D4D4C"/>
                </a:solidFill>
                <a:effectLst/>
                <a:latin typeface="Helvetica Neue" charset="0"/>
              </a:rPr>
              <a:t>r</a:t>
            </a:r>
            <a:r>
              <a:rPr lang="zh-CN" altLang="en-US" sz="2400">
                <a:solidFill>
                  <a:srgbClr val="4D4D4C"/>
                </a:solidFill>
                <a:latin typeface="Helvetica Neue" charset="0"/>
              </a:rPr>
              <a:t>，即 </a:t>
            </a:r>
            <a:r>
              <a:rPr lang="en-US" altLang="zh-CN" sz="2400">
                <a:solidFill>
                  <a:srgbClr val="4D4D4C"/>
                </a:solidFill>
                <a:latin typeface="Helvetica Neue" charset="0"/>
              </a:rPr>
              <a:t>r</a:t>
            </a:r>
            <a:r>
              <a:rPr lang="zh-CN" altLang="en-US" sz="2400">
                <a:solidFill>
                  <a:srgbClr val="4D4D4C"/>
                </a:solidFill>
                <a:latin typeface="Helvetica Neue" charset="0"/>
              </a:rPr>
              <a:t> </a:t>
            </a:r>
            <a:r>
              <a:rPr lang="en-US" altLang="zh-CN" sz="2400">
                <a:solidFill>
                  <a:srgbClr val="4D4D4C"/>
                </a:solidFill>
                <a:latin typeface="Helvetica Neue" charset="0"/>
              </a:rPr>
              <a:t>=</a:t>
            </a:r>
            <a:r>
              <a:rPr lang="zh-CN" altLang="en-US" sz="2400">
                <a:solidFill>
                  <a:srgbClr val="4D4D4C"/>
                </a:solidFill>
                <a:latin typeface="Helvetica Neue" charset="0"/>
              </a:rPr>
              <a:t> </a:t>
            </a:r>
            <a:r>
              <a:rPr lang="en-US" altLang="zh-CN" sz="2400">
                <a:solidFill>
                  <a:srgbClr val="4D4D4C"/>
                </a:solidFill>
                <a:latin typeface="Helvetica Neue" charset="0"/>
              </a:rPr>
              <a:t>sqrt(rand);</a:t>
            </a:r>
            <a:endParaRPr lang="zh-CN" altLang="en-US" sz="2400"/>
          </a:p>
        </p:txBody>
      </p:sp>
    </p:spTree>
    <p:extLst>
      <p:ext uri="{BB962C8B-B14F-4D97-AF65-F5344CB8AC3E}">
        <p14:creationId xmlns:p14="http://schemas.microsoft.com/office/powerpoint/2010/main" val="129861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有选择</a:t>
            </a:r>
            <a:r>
              <a:rPr lang="zh-CN" altLang="en-US" spc="-15" dirty="0"/>
              <a:t>的</a:t>
            </a:r>
            <a:r>
              <a:rPr lang="zh-CN" altLang="en-US" dirty="0"/>
              <a:t>取点</a:t>
            </a:r>
          </a:p>
        </p:txBody>
      </p:sp>
      <p:sp>
        <p:nvSpPr>
          <p:cNvPr id="5" name="object 8"/>
          <p:cNvSpPr txBox="1"/>
          <p:nvPr/>
        </p:nvSpPr>
        <p:spPr>
          <a:xfrm>
            <a:off x="609600" y="1066800"/>
            <a:ext cx="7734300" cy="923330"/>
          </a:xfrm>
          <a:prstGeom prst="rect">
            <a:avLst/>
          </a:prstGeom>
        </p:spPr>
        <p:txBody>
          <a:bodyPr vert="horz" wrap="square" lIns="0" tIns="0" rIns="0" bIns="0" rtlCol="0">
            <a:spAutoFit/>
          </a:bodyPr>
          <a:lstStyle/>
          <a:p>
            <a:pPr marL="481965" marR="5080" indent="-469900" algn="just">
              <a:lnSpc>
                <a:spcPct val="100000"/>
              </a:lnSpc>
            </a:pPr>
            <a:r>
              <a:rPr sz="3000" dirty="0">
                <a:solidFill>
                  <a:srgbClr val="CC0000"/>
                </a:solidFill>
                <a:latin typeface="Wingdings"/>
                <a:cs typeface="Wingdings"/>
              </a:rPr>
              <a:t></a:t>
            </a:r>
            <a:r>
              <a:rPr sz="3000" spc="270" dirty="0">
                <a:solidFill>
                  <a:srgbClr val="CC0000"/>
                </a:solidFill>
                <a:latin typeface="Times New Roman"/>
                <a:cs typeface="Times New Roman"/>
              </a:rPr>
              <a:t> </a:t>
            </a:r>
            <a:r>
              <a:rPr lang="zh-CN" altLang="en-US" sz="3000" dirty="0">
                <a:latin typeface="华文新魏"/>
                <a:cs typeface="华文新魏"/>
              </a:rPr>
              <a:t>另一种</a:t>
            </a:r>
            <a:r>
              <a:rPr sz="3000" dirty="0">
                <a:latin typeface="华文新魏"/>
                <a:cs typeface="华文新魏"/>
              </a:rPr>
              <a:t>做法，若落在圆外，则重新生成点。 结果如下。</a:t>
            </a:r>
            <a:endParaRPr sz="3000">
              <a:latin typeface="华文新魏"/>
              <a:cs typeface="华文新魏"/>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871" y="2257528"/>
            <a:ext cx="4027758" cy="3926005"/>
          </a:xfrm>
          <a:prstGeom prst="rect">
            <a:avLst/>
          </a:prstGeom>
        </p:spPr>
      </p:pic>
    </p:spTree>
    <p:extLst>
      <p:ext uri="{BB962C8B-B14F-4D97-AF65-F5344CB8AC3E}">
        <p14:creationId xmlns:p14="http://schemas.microsoft.com/office/powerpoint/2010/main" val="18824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6200" y="161469"/>
            <a:ext cx="6743971" cy="636266"/>
          </a:xfrm>
          <a:prstGeom prst="rect">
            <a:avLst/>
          </a:prstGeom>
        </p:spPr>
        <p:txBody>
          <a:bodyPr vert="horz" wrap="square" lIns="0" tIns="147513" rIns="0" bIns="0" rtlCol="0" anchor="ctr">
            <a:spAutoFit/>
          </a:bodyPr>
          <a:lstStyle/>
          <a:p>
            <a:pPr marL="233485">
              <a:lnSpc>
                <a:spcPts val="3792"/>
              </a:lnSpc>
            </a:pPr>
            <a:r>
              <a:rPr dirty="0"/>
              <a:t>带拒绝</a:t>
            </a:r>
            <a:r>
              <a:rPr spc="-13" dirty="0"/>
              <a:t>的</a:t>
            </a:r>
            <a:r>
              <a:rPr dirty="0"/>
              <a:t>采</a:t>
            </a:r>
            <a:r>
              <a:rPr spc="-13" dirty="0"/>
              <a:t>样</a:t>
            </a:r>
            <a:r>
              <a:rPr dirty="0"/>
              <a:t>分析</a:t>
            </a:r>
          </a:p>
        </p:txBody>
      </p:sp>
      <p:sp>
        <p:nvSpPr>
          <p:cNvPr id="8" name="object 8"/>
          <p:cNvSpPr txBox="1"/>
          <p:nvPr/>
        </p:nvSpPr>
        <p:spPr>
          <a:xfrm>
            <a:off x="381000" y="1905000"/>
            <a:ext cx="8522477" cy="3233514"/>
          </a:xfrm>
          <a:prstGeom prst="rect">
            <a:avLst/>
          </a:prstGeom>
        </p:spPr>
        <p:txBody>
          <a:bodyPr vert="horz" wrap="square" lIns="0" tIns="0" rIns="0" bIns="0" rtlCol="0">
            <a:spAutoFit/>
          </a:bodyPr>
          <a:lstStyle/>
          <a:p>
            <a:pPr marL="467517" marR="4344" indent="-457200">
              <a:lnSpc>
                <a:spcPct val="99500"/>
              </a:lnSpc>
              <a:buClr>
                <a:srgbClr val="C00000"/>
              </a:buClr>
              <a:buFont typeface="Wingdings" charset="2"/>
              <a:buChar char="p"/>
            </a:pPr>
            <a:r>
              <a:rPr sz="2565" dirty="0">
                <a:latin typeface="华文新魏"/>
                <a:cs typeface="华文新魏"/>
              </a:rPr>
              <a:t>在对</a:t>
            </a:r>
            <a:r>
              <a:rPr sz="2565" dirty="0">
                <a:solidFill>
                  <a:srgbClr val="FF0000"/>
                </a:solidFill>
                <a:latin typeface="华文新魏"/>
                <a:cs typeface="华文新魏"/>
              </a:rPr>
              <a:t>某区域</a:t>
            </a:r>
            <a:r>
              <a:rPr sz="2565" dirty="0">
                <a:solidFill>
                  <a:srgbClr val="FF0000"/>
                </a:solidFill>
                <a:latin typeface="Times New Roman"/>
                <a:cs typeface="Times New Roman"/>
              </a:rPr>
              <a:t>f(x,y</a:t>
            </a:r>
            <a:r>
              <a:rPr sz="2565" spc="-4" dirty="0">
                <a:solidFill>
                  <a:srgbClr val="FF0000"/>
                </a:solidFill>
                <a:latin typeface="Times New Roman"/>
                <a:cs typeface="Times New Roman"/>
              </a:rPr>
              <a:t>)</a:t>
            </a:r>
            <a:r>
              <a:rPr sz="2565" dirty="0">
                <a:solidFill>
                  <a:srgbClr val="FF0000"/>
                </a:solidFill>
                <a:latin typeface="华文新魏"/>
                <a:cs typeface="华文新魏"/>
              </a:rPr>
              <a:t>≤</a:t>
            </a:r>
            <a:r>
              <a:rPr sz="2565" dirty="0">
                <a:solidFill>
                  <a:srgbClr val="FF0000"/>
                </a:solidFill>
                <a:latin typeface="Times New Roman"/>
                <a:cs typeface="Times New Roman"/>
              </a:rPr>
              <a:t>0</a:t>
            </a:r>
            <a:r>
              <a:rPr sz="2565" dirty="0">
                <a:latin typeface="华文新魏"/>
                <a:cs typeface="华文新魏"/>
              </a:rPr>
              <a:t>抽样的过程中，若该区域</a:t>
            </a:r>
            <a:r>
              <a:rPr sz="2565" dirty="0">
                <a:latin typeface="Times New Roman"/>
                <a:cs typeface="Times New Roman"/>
              </a:rPr>
              <a:t>f(x,y</a:t>
            </a:r>
            <a:r>
              <a:rPr sz="2565" spc="-4" dirty="0">
                <a:latin typeface="Times New Roman"/>
                <a:cs typeface="Times New Roman"/>
              </a:rPr>
              <a:t>)</a:t>
            </a:r>
            <a:r>
              <a:rPr sz="2565" dirty="0">
                <a:latin typeface="华文新魏"/>
                <a:cs typeface="华文新魏"/>
              </a:rPr>
              <a:t>≤</a:t>
            </a:r>
            <a:r>
              <a:rPr sz="2565" dirty="0">
                <a:latin typeface="Times New Roman"/>
                <a:cs typeface="Times New Roman"/>
              </a:rPr>
              <a:t>0</a:t>
            </a:r>
            <a:r>
              <a:rPr sz="2565" dirty="0">
                <a:latin typeface="华文新魏"/>
                <a:cs typeface="华文新魏"/>
              </a:rPr>
              <a:t>不容易直接求解，则寻找某容易采样的</a:t>
            </a:r>
            <a:r>
              <a:rPr sz="2565" dirty="0">
                <a:solidFill>
                  <a:srgbClr val="0000FF"/>
                </a:solidFill>
                <a:latin typeface="华文新魏"/>
                <a:cs typeface="华文新魏"/>
              </a:rPr>
              <a:t>区域</a:t>
            </a:r>
            <a:r>
              <a:rPr lang="zh-CN" altLang="en-US" sz="2565" dirty="0">
                <a:solidFill>
                  <a:srgbClr val="0000FF"/>
                </a:solidFill>
                <a:latin typeface="华文新魏"/>
                <a:cs typeface="华文新魏"/>
              </a:rPr>
              <a:t> </a:t>
            </a:r>
            <a:r>
              <a:rPr sz="2565" dirty="0">
                <a:solidFill>
                  <a:srgbClr val="0000FF"/>
                </a:solidFill>
                <a:latin typeface="Times New Roman"/>
                <a:cs typeface="Times New Roman"/>
              </a:rPr>
              <a:t>g(x,y)</a:t>
            </a:r>
            <a:r>
              <a:rPr sz="2565" dirty="0">
                <a:solidFill>
                  <a:srgbClr val="0000FF"/>
                </a:solidFill>
                <a:latin typeface="华文新魏"/>
                <a:cs typeface="华文新魏"/>
              </a:rPr>
              <a:t>≤</a:t>
            </a:r>
            <a:r>
              <a:rPr sz="2565" dirty="0">
                <a:solidFill>
                  <a:srgbClr val="0000FF"/>
                </a:solidFill>
                <a:latin typeface="Times New Roman"/>
                <a:cs typeface="Times New Roman"/>
              </a:rPr>
              <a:t>0</a:t>
            </a:r>
            <a:r>
              <a:rPr sz="2565" spc="4" dirty="0">
                <a:solidFill>
                  <a:srgbClr val="0000FF"/>
                </a:solidFill>
                <a:latin typeface="Times New Roman"/>
                <a:cs typeface="Times New Roman"/>
              </a:rPr>
              <a:t> </a:t>
            </a:r>
            <a:r>
              <a:rPr sz="2565" dirty="0">
                <a:latin typeface="华文新魏"/>
                <a:cs typeface="华文新魏"/>
              </a:rPr>
              <a:t>，</a:t>
            </a:r>
            <a:r>
              <a:rPr lang="en-US" altLang="zh-CN" sz="2565" spc="-9" dirty="0">
                <a:latin typeface="Times New Roman"/>
                <a:cs typeface="Times New Roman"/>
              </a:rPr>
              <a:t>G</a:t>
            </a:r>
            <a:r>
              <a:rPr lang="zh-CN" altLang="en-US" sz="2565" spc="-9" dirty="0">
                <a:latin typeface="Times New Roman"/>
                <a:cs typeface="Times New Roman"/>
              </a:rPr>
              <a:t> </a:t>
            </a:r>
            <a:r>
              <a:rPr sz="2565" dirty="0">
                <a:latin typeface="华文新魏"/>
                <a:cs typeface="华文新魏"/>
              </a:rPr>
              <a:t>为</a:t>
            </a:r>
            <a:r>
              <a:rPr lang="en-US" altLang="zh-CN" sz="2565" dirty="0">
                <a:latin typeface="Times New Roman"/>
                <a:cs typeface="Times New Roman"/>
              </a:rPr>
              <a:t>F</a:t>
            </a:r>
            <a:r>
              <a:rPr sz="2565" dirty="0">
                <a:latin typeface="华文新魏"/>
                <a:cs typeface="华文新魏"/>
              </a:rPr>
              <a:t>的</a:t>
            </a:r>
            <a:r>
              <a:rPr sz="2565" dirty="0">
                <a:solidFill>
                  <a:srgbClr val="FF0000"/>
                </a:solidFill>
                <a:latin typeface="华文新魏"/>
                <a:cs typeface="华文新魏"/>
              </a:rPr>
              <a:t>上界</a:t>
            </a:r>
            <a:r>
              <a:rPr sz="2565" dirty="0">
                <a:latin typeface="华文新魏"/>
                <a:cs typeface="华文新魏"/>
              </a:rPr>
              <a:t>。当采样</a:t>
            </a:r>
            <a:r>
              <a:rPr sz="2565" dirty="0">
                <a:latin typeface="Times New Roman"/>
                <a:cs typeface="Times New Roman"/>
              </a:rPr>
              <a:t>(</a:t>
            </a:r>
            <a:r>
              <a:rPr sz="2565" spc="-4" dirty="0">
                <a:latin typeface="Times New Roman"/>
                <a:cs typeface="Times New Roman"/>
              </a:rPr>
              <a:t>x</a:t>
            </a:r>
            <a:r>
              <a:rPr sz="2565" spc="6" baseline="-22222" dirty="0">
                <a:latin typeface="Times New Roman"/>
                <a:cs typeface="Times New Roman"/>
              </a:rPr>
              <a:t>0</a:t>
            </a:r>
            <a:r>
              <a:rPr sz="2565" dirty="0">
                <a:latin typeface="Times New Roman"/>
                <a:cs typeface="Times New Roman"/>
              </a:rPr>
              <a:t>,</a:t>
            </a:r>
            <a:r>
              <a:rPr sz="2565" spc="-9" dirty="0">
                <a:latin typeface="Times New Roman"/>
                <a:cs typeface="Times New Roman"/>
              </a:rPr>
              <a:t>y</a:t>
            </a:r>
            <a:r>
              <a:rPr sz="2565" spc="6" baseline="-22222" dirty="0">
                <a:latin typeface="Times New Roman"/>
                <a:cs typeface="Times New Roman"/>
              </a:rPr>
              <a:t>0</a:t>
            </a:r>
            <a:r>
              <a:rPr sz="2565" spc="-4" dirty="0">
                <a:latin typeface="Times New Roman"/>
                <a:cs typeface="Times New Roman"/>
              </a:rPr>
              <a:t>)</a:t>
            </a:r>
            <a:r>
              <a:rPr sz="2565" dirty="0">
                <a:latin typeface="华文新魏"/>
                <a:cs typeface="华文新魏"/>
              </a:rPr>
              <a:t>∈</a:t>
            </a:r>
            <a:r>
              <a:rPr sz="2565" spc="4" dirty="0">
                <a:latin typeface="Times New Roman"/>
                <a:cs typeface="Times New Roman"/>
              </a:rPr>
              <a:t>G</a:t>
            </a:r>
            <a:r>
              <a:rPr sz="2565" dirty="0">
                <a:latin typeface="华文新魏"/>
                <a:cs typeface="华文新魏"/>
              </a:rPr>
              <a:t>且落</a:t>
            </a:r>
            <a:r>
              <a:rPr sz="2565" spc="-13" dirty="0">
                <a:latin typeface="华文新魏"/>
                <a:cs typeface="华文新魏"/>
              </a:rPr>
              <a:t>在</a:t>
            </a:r>
            <a:r>
              <a:rPr sz="2565" dirty="0">
                <a:latin typeface="Times New Roman"/>
                <a:cs typeface="Times New Roman"/>
              </a:rPr>
              <a:t>F</a:t>
            </a:r>
            <a:r>
              <a:rPr sz="2565" dirty="0">
                <a:latin typeface="华文新魏"/>
                <a:cs typeface="华文新魏"/>
              </a:rPr>
              <a:t>内部时，接收该采样；否则拒绝之。</a:t>
            </a:r>
            <a:endParaRPr sz="2565">
              <a:latin typeface="华文新魏"/>
              <a:cs typeface="华文新魏"/>
            </a:endParaRPr>
          </a:p>
          <a:p>
            <a:pPr marL="787333" marR="80905" indent="-374119">
              <a:lnSpc>
                <a:spcPts val="2608"/>
              </a:lnSpc>
              <a:spcBef>
                <a:spcPts val="778"/>
              </a:spcBef>
              <a:tabLst>
                <a:tab pos="787333" algn="l"/>
              </a:tabLst>
            </a:pPr>
            <a:r>
              <a:rPr sz="2223" dirty="0">
                <a:solidFill>
                  <a:srgbClr val="CC0000"/>
                </a:solidFill>
                <a:latin typeface="Wingdings"/>
                <a:cs typeface="Wingdings"/>
              </a:rPr>
              <a:t></a:t>
            </a:r>
            <a:r>
              <a:rPr sz="2223" dirty="0">
                <a:solidFill>
                  <a:srgbClr val="CC0000"/>
                </a:solidFill>
                <a:latin typeface="Times New Roman"/>
                <a:cs typeface="Times New Roman"/>
              </a:rPr>
              <a:t>	</a:t>
            </a:r>
            <a:r>
              <a:rPr sz="2223" dirty="0">
                <a:latin typeface="华文新魏"/>
                <a:cs typeface="华文新魏"/>
              </a:rPr>
              <a:t>该例中，</a:t>
            </a:r>
            <a:r>
              <a:rPr sz="2223" spc="-17" dirty="0">
                <a:solidFill>
                  <a:srgbClr val="FF0000"/>
                </a:solidFill>
                <a:latin typeface="Times New Roman"/>
                <a:cs typeface="Times New Roman"/>
              </a:rPr>
              <a:t>f</a:t>
            </a:r>
            <a:r>
              <a:rPr sz="2223" dirty="0">
                <a:solidFill>
                  <a:srgbClr val="FF0000"/>
                </a:solidFill>
                <a:latin typeface="Times New Roman"/>
                <a:cs typeface="Times New Roman"/>
              </a:rPr>
              <a:t>(x,y</a:t>
            </a:r>
            <a:r>
              <a:rPr sz="2223" spc="-13" dirty="0">
                <a:solidFill>
                  <a:srgbClr val="FF0000"/>
                </a:solidFill>
                <a:latin typeface="Times New Roman"/>
                <a:cs typeface="Times New Roman"/>
              </a:rPr>
              <a:t>)</a:t>
            </a:r>
            <a:r>
              <a:rPr sz="2223" dirty="0">
                <a:solidFill>
                  <a:srgbClr val="FF0000"/>
                </a:solidFill>
                <a:latin typeface="华文新魏"/>
                <a:cs typeface="华文新魏"/>
              </a:rPr>
              <a:t>≤</a:t>
            </a:r>
            <a:r>
              <a:rPr sz="2223" spc="-9" dirty="0">
                <a:solidFill>
                  <a:srgbClr val="FF0000"/>
                </a:solidFill>
                <a:latin typeface="Times New Roman"/>
                <a:cs typeface="Times New Roman"/>
              </a:rPr>
              <a:t>0</a:t>
            </a:r>
            <a:r>
              <a:rPr sz="2223" dirty="0">
                <a:latin typeface="华文新魏"/>
                <a:cs typeface="华文新魏"/>
              </a:rPr>
              <a:t>是</a:t>
            </a:r>
            <a:r>
              <a:rPr sz="2223" spc="-13" dirty="0">
                <a:latin typeface="华文新魏"/>
                <a:cs typeface="华文新魏"/>
              </a:rPr>
              <a:t>圆</a:t>
            </a:r>
            <a:r>
              <a:rPr sz="2223" dirty="0">
                <a:latin typeface="华文新魏"/>
                <a:cs typeface="华文新魏"/>
              </a:rPr>
              <a:t>，</a:t>
            </a:r>
            <a:r>
              <a:rPr sz="2223" dirty="0">
                <a:solidFill>
                  <a:srgbClr val="0000FF"/>
                </a:solidFill>
                <a:latin typeface="Times New Roman"/>
                <a:cs typeface="Times New Roman"/>
              </a:rPr>
              <a:t>g(x,</a:t>
            </a:r>
            <a:r>
              <a:rPr sz="2223" spc="-13" dirty="0">
                <a:solidFill>
                  <a:srgbClr val="0000FF"/>
                </a:solidFill>
                <a:latin typeface="Times New Roman"/>
                <a:cs typeface="Times New Roman"/>
              </a:rPr>
              <a:t>y)</a:t>
            </a:r>
            <a:r>
              <a:rPr sz="2223" dirty="0">
                <a:solidFill>
                  <a:srgbClr val="0000FF"/>
                </a:solidFill>
                <a:latin typeface="华文新魏"/>
                <a:cs typeface="华文新魏"/>
              </a:rPr>
              <a:t>≤</a:t>
            </a:r>
            <a:r>
              <a:rPr sz="2223" spc="4" dirty="0">
                <a:solidFill>
                  <a:srgbClr val="0000FF"/>
                </a:solidFill>
                <a:latin typeface="Times New Roman"/>
                <a:cs typeface="Times New Roman"/>
              </a:rPr>
              <a:t>0</a:t>
            </a:r>
            <a:r>
              <a:rPr sz="2223" dirty="0">
                <a:latin typeface="华文新魏"/>
                <a:cs typeface="华文新魏"/>
              </a:rPr>
              <a:t>是该</a:t>
            </a:r>
            <a:r>
              <a:rPr sz="2223" spc="-21" dirty="0">
                <a:latin typeface="华文新魏"/>
                <a:cs typeface="华文新魏"/>
              </a:rPr>
              <a:t>圆</a:t>
            </a:r>
            <a:r>
              <a:rPr sz="2223" dirty="0">
                <a:latin typeface="华文新魏"/>
                <a:cs typeface="华文新魏"/>
              </a:rPr>
              <a:t>的外 包围正方</a:t>
            </a:r>
            <a:r>
              <a:rPr sz="2223" spc="-13" dirty="0">
                <a:latin typeface="华文新魏"/>
                <a:cs typeface="华文新魏"/>
              </a:rPr>
              <a:t>形</a:t>
            </a:r>
            <a:r>
              <a:rPr sz="2223" dirty="0">
                <a:latin typeface="华文新魏"/>
                <a:cs typeface="华文新魏"/>
              </a:rPr>
              <a:t>。</a:t>
            </a:r>
            <a:endParaRPr sz="2223">
              <a:latin typeface="华文新魏"/>
              <a:cs typeface="华文新魏"/>
            </a:endParaRPr>
          </a:p>
          <a:p>
            <a:pPr marL="413213">
              <a:spcBef>
                <a:spcPts val="526"/>
              </a:spcBef>
              <a:tabLst>
                <a:tab pos="787333" algn="l"/>
              </a:tabLst>
            </a:pPr>
            <a:r>
              <a:rPr sz="2223" dirty="0">
                <a:solidFill>
                  <a:srgbClr val="CC0000"/>
                </a:solidFill>
                <a:latin typeface="Wingdings"/>
                <a:cs typeface="Wingdings"/>
              </a:rPr>
              <a:t></a:t>
            </a:r>
            <a:r>
              <a:rPr sz="2223" dirty="0">
                <a:solidFill>
                  <a:srgbClr val="CC0000"/>
                </a:solidFill>
                <a:latin typeface="Times New Roman"/>
                <a:cs typeface="Times New Roman"/>
              </a:rPr>
              <a:t>	</a:t>
            </a:r>
            <a:r>
              <a:rPr sz="2223" dirty="0">
                <a:latin typeface="华文新魏"/>
                <a:cs typeface="华文新魏"/>
              </a:rPr>
              <a:t>注：</a:t>
            </a:r>
            <a:endParaRPr lang="en-US" sz="2223" dirty="0">
              <a:latin typeface="华文新魏"/>
              <a:cs typeface="华文新魏"/>
            </a:endParaRPr>
          </a:p>
          <a:p>
            <a:pPr marL="413213">
              <a:spcBef>
                <a:spcPts val="526"/>
              </a:spcBef>
              <a:tabLst>
                <a:tab pos="787333" algn="l"/>
              </a:tabLst>
            </a:pPr>
            <a:r>
              <a:rPr lang="en-US" sz="2223" dirty="0">
                <a:latin typeface="华文新魏"/>
                <a:cs typeface="华文新魏"/>
              </a:rPr>
              <a:t>	</a:t>
            </a:r>
            <a:r>
              <a:rPr sz="2223" dirty="0">
                <a:latin typeface="华文新魏"/>
                <a:cs typeface="华文新魏"/>
              </a:rPr>
              <a:t>区域</a:t>
            </a:r>
            <a:r>
              <a:rPr sz="2223" spc="-17" dirty="0">
                <a:latin typeface="Times New Roman"/>
                <a:cs typeface="Times New Roman"/>
              </a:rPr>
              <a:t>f(</a:t>
            </a:r>
            <a:r>
              <a:rPr sz="2223" dirty="0">
                <a:latin typeface="Times New Roman"/>
                <a:cs typeface="Times New Roman"/>
              </a:rPr>
              <a:t>x,y</a:t>
            </a:r>
            <a:r>
              <a:rPr sz="2223" spc="-9" dirty="0">
                <a:latin typeface="Times New Roman"/>
                <a:cs typeface="Times New Roman"/>
              </a:rPr>
              <a:t>)</a:t>
            </a:r>
            <a:r>
              <a:rPr sz="2223" dirty="0">
                <a:latin typeface="华文新魏"/>
                <a:cs typeface="华文新魏"/>
              </a:rPr>
              <a:t>≤</a:t>
            </a:r>
            <a:r>
              <a:rPr sz="2223" spc="-9" dirty="0">
                <a:latin typeface="Times New Roman"/>
                <a:cs typeface="Times New Roman"/>
              </a:rPr>
              <a:t>0</a:t>
            </a:r>
            <a:r>
              <a:rPr sz="2223" dirty="0">
                <a:latin typeface="华文新魏"/>
                <a:cs typeface="华文新魏"/>
              </a:rPr>
              <a:t>的可行解</a:t>
            </a:r>
            <a:r>
              <a:rPr sz="2223" spc="-21" dirty="0">
                <a:latin typeface="华文新魏"/>
                <a:cs typeface="华文新魏"/>
              </a:rPr>
              <a:t>集</a:t>
            </a:r>
            <a:r>
              <a:rPr sz="2223" dirty="0">
                <a:latin typeface="华文新魏"/>
                <a:cs typeface="华文新魏"/>
              </a:rPr>
              <a:t>合记做</a:t>
            </a:r>
            <a:r>
              <a:rPr sz="2223" spc="-9" dirty="0">
                <a:latin typeface="Times New Roman"/>
                <a:cs typeface="Times New Roman"/>
              </a:rPr>
              <a:t>F</a:t>
            </a:r>
            <a:r>
              <a:rPr sz="2223" spc="-13" dirty="0">
                <a:latin typeface="华文新魏"/>
                <a:cs typeface="华文新魏"/>
              </a:rPr>
              <a:t>；</a:t>
            </a:r>
            <a:endParaRPr lang="en-US" sz="2223" spc="-13" dirty="0">
              <a:latin typeface="华文新魏"/>
              <a:cs typeface="华文新魏"/>
            </a:endParaRPr>
          </a:p>
          <a:p>
            <a:pPr marL="413213">
              <a:spcBef>
                <a:spcPts val="526"/>
              </a:spcBef>
              <a:tabLst>
                <a:tab pos="787333" algn="l"/>
              </a:tabLst>
            </a:pPr>
            <a:r>
              <a:rPr lang="en-US" sz="2223" spc="-13" dirty="0">
                <a:latin typeface="华文新魏"/>
                <a:cs typeface="华文新魏"/>
              </a:rPr>
              <a:t>	</a:t>
            </a:r>
            <a:r>
              <a:rPr sz="2223" dirty="0">
                <a:latin typeface="华文新魏"/>
                <a:cs typeface="华文新魏"/>
              </a:rPr>
              <a:t>区域</a:t>
            </a:r>
            <a:r>
              <a:rPr lang="zh-CN" altLang="en-US" sz="2223" dirty="0">
                <a:latin typeface="华文新魏"/>
                <a:cs typeface="华文新魏"/>
              </a:rPr>
              <a:t>  </a:t>
            </a:r>
            <a:r>
              <a:rPr sz="2223" dirty="0">
                <a:latin typeface="Times New Roman"/>
                <a:cs typeface="Times New Roman"/>
              </a:rPr>
              <a:t>g(x,y</a:t>
            </a:r>
            <a:r>
              <a:rPr sz="2223" spc="-9" dirty="0">
                <a:latin typeface="Times New Roman"/>
                <a:cs typeface="Times New Roman"/>
              </a:rPr>
              <a:t>)</a:t>
            </a:r>
            <a:r>
              <a:rPr sz="2223" spc="-13" dirty="0">
                <a:latin typeface="华文新魏"/>
                <a:cs typeface="华文新魏"/>
              </a:rPr>
              <a:t>≤</a:t>
            </a:r>
            <a:r>
              <a:rPr sz="2223" spc="-9" dirty="0">
                <a:latin typeface="Times New Roman"/>
                <a:cs typeface="Times New Roman"/>
              </a:rPr>
              <a:t>0</a:t>
            </a:r>
            <a:r>
              <a:rPr sz="2223" dirty="0">
                <a:latin typeface="华文新魏"/>
                <a:cs typeface="华文新魏"/>
              </a:rPr>
              <a:t>的可行解集合记</a:t>
            </a:r>
            <a:r>
              <a:rPr sz="2223" spc="-26" dirty="0">
                <a:latin typeface="华文新魏"/>
                <a:cs typeface="华文新魏"/>
              </a:rPr>
              <a:t>做</a:t>
            </a:r>
            <a:r>
              <a:rPr sz="2223" spc="-9" dirty="0">
                <a:latin typeface="Times New Roman"/>
                <a:cs typeface="Times New Roman"/>
              </a:rPr>
              <a:t>G</a:t>
            </a:r>
            <a:r>
              <a:rPr sz="2223" dirty="0">
                <a:latin typeface="华文新魏"/>
                <a:cs typeface="华文新魏"/>
              </a:rPr>
              <a:t>；显然</a:t>
            </a:r>
            <a:r>
              <a:rPr sz="2223" spc="-9" dirty="0">
                <a:latin typeface="Times New Roman"/>
                <a:cs typeface="Times New Roman"/>
              </a:rPr>
              <a:t>F</a:t>
            </a:r>
            <a:r>
              <a:rPr sz="2223" spc="-13" dirty="0">
                <a:latin typeface="MS Gothic"/>
                <a:cs typeface="MS Gothic"/>
              </a:rPr>
              <a:t>⊆</a:t>
            </a:r>
            <a:r>
              <a:rPr sz="2223" dirty="0">
                <a:latin typeface="Times New Roman"/>
                <a:cs typeface="Times New Roman"/>
              </a:rPr>
              <a:t>G</a:t>
            </a:r>
            <a:endParaRPr sz="2223">
              <a:latin typeface="Times New Roman"/>
              <a:cs typeface="Times New Roman"/>
            </a:endParaRPr>
          </a:p>
        </p:txBody>
      </p:sp>
      <p:sp>
        <p:nvSpPr>
          <p:cNvPr id="9" name="object 9"/>
          <p:cNvSpPr/>
          <p:nvPr/>
        </p:nvSpPr>
        <p:spPr>
          <a:xfrm>
            <a:off x="7408836" y="57527"/>
            <a:ext cx="1722807" cy="1480416"/>
          </a:xfrm>
          <a:prstGeom prst="rect">
            <a:avLst/>
          </a:prstGeom>
          <a:blipFill>
            <a:blip r:embed="rId2" cstate="print"/>
            <a:stretch>
              <a:fillRect/>
            </a:stretch>
          </a:blipFill>
        </p:spPr>
        <p:txBody>
          <a:bodyPr wrap="square" lIns="0" tIns="0" rIns="0" bIns="0" rtlCol="0"/>
          <a:lstStyle/>
          <a:p>
            <a:endParaRPr sz="1539"/>
          </a:p>
        </p:txBody>
      </p:sp>
    </p:spTree>
    <p:extLst>
      <p:ext uri="{BB962C8B-B14F-4D97-AF65-F5344CB8AC3E}">
        <p14:creationId xmlns:p14="http://schemas.microsoft.com/office/powerpoint/2010/main" val="107394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Box-Muller</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90600"/>
            <a:ext cx="8839199" cy="2819400"/>
          </a:xfrm>
          <a:prstGeom prst="rect">
            <a:avLst/>
          </a:prstGeom>
        </p:spPr>
      </p:pic>
      <p:pic>
        <p:nvPicPr>
          <p:cNvPr id="8" name="图片 7"/>
          <p:cNvPicPr>
            <a:picLocks noChangeAspect="1"/>
          </p:cNvPicPr>
          <p:nvPr/>
        </p:nvPicPr>
        <p:blipFill>
          <a:blip r:embed="rId3"/>
          <a:stretch>
            <a:fillRect/>
          </a:stretch>
        </p:blipFill>
        <p:spPr>
          <a:xfrm>
            <a:off x="4267200" y="2971800"/>
            <a:ext cx="4876800" cy="3657600"/>
          </a:xfrm>
          <a:prstGeom prst="rect">
            <a:avLst/>
          </a:prstGeom>
        </p:spPr>
      </p:pic>
      <p:sp>
        <p:nvSpPr>
          <p:cNvPr id="2" name="文本框 1">
            <a:extLst>
              <a:ext uri="{FF2B5EF4-FFF2-40B4-BE49-F238E27FC236}">
                <a16:creationId xmlns:a16="http://schemas.microsoft.com/office/drawing/2014/main" id="{AF43408F-69A1-324F-A4DF-A3F8CC11C3C2}"/>
              </a:ext>
            </a:extLst>
          </p:cNvPr>
          <p:cNvSpPr txBox="1"/>
          <p:nvPr/>
        </p:nvSpPr>
        <p:spPr>
          <a:xfrm>
            <a:off x="990600" y="4267200"/>
            <a:ext cx="2667000" cy="830997"/>
          </a:xfrm>
          <a:prstGeom prst="rect">
            <a:avLst/>
          </a:prstGeom>
          <a:noFill/>
        </p:spPr>
        <p:txBody>
          <a:bodyPr wrap="square" rtlCol="0">
            <a:spAutoFit/>
          </a:bodyPr>
          <a:lstStyle/>
          <a:p>
            <a:r>
              <a:rPr kumimoji="1" lang="zh-CN" altLang="en-US" sz="2400" dirty="0">
                <a:latin typeface="FangSong" panose="02010609060101010101" pitchFamily="49" charset="-122"/>
                <a:ea typeface="FangSong" panose="02010609060101010101" pitchFamily="49" charset="-122"/>
              </a:rPr>
              <a:t>正态分布的采样可以这么做。</a:t>
            </a:r>
          </a:p>
        </p:txBody>
      </p:sp>
    </p:spTree>
    <p:extLst>
      <p:ext uri="{BB962C8B-B14F-4D97-AF65-F5344CB8AC3E}">
        <p14:creationId xmlns:p14="http://schemas.microsoft.com/office/powerpoint/2010/main" val="1184775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70630"/>
            <a:ext cx="6743971" cy="676671"/>
          </a:xfrm>
          <a:prstGeom prst="rect">
            <a:avLst/>
          </a:prstGeom>
        </p:spPr>
        <p:txBody>
          <a:bodyPr vert="horz" wrap="square" lIns="0" tIns="121487" rIns="0" bIns="0" rtlCol="0" anchor="ctr">
            <a:spAutoFit/>
          </a:bodyPr>
          <a:lstStyle/>
          <a:p>
            <a:pPr marL="233485">
              <a:lnSpc>
                <a:spcPct val="100000"/>
              </a:lnSpc>
            </a:pPr>
            <a:r>
              <a:rPr dirty="0"/>
              <a:t>进一步</a:t>
            </a:r>
            <a:r>
              <a:rPr spc="-13" dirty="0"/>
              <a:t>思</a:t>
            </a:r>
            <a:r>
              <a:rPr dirty="0"/>
              <a:t>考</a:t>
            </a:r>
            <a:r>
              <a:rPr spc="-13" dirty="0"/>
              <a:t>：</a:t>
            </a:r>
            <a:r>
              <a:rPr dirty="0">
                <a:latin typeface="Times New Roman"/>
                <a:cs typeface="Times New Roman"/>
              </a:rPr>
              <a:t>Reject</a:t>
            </a:r>
            <a:r>
              <a:rPr spc="-21" dirty="0">
                <a:latin typeface="Times New Roman"/>
                <a:cs typeface="Times New Roman"/>
              </a:rPr>
              <a:t>i</a:t>
            </a:r>
            <a:r>
              <a:rPr dirty="0">
                <a:latin typeface="Times New Roman"/>
                <a:cs typeface="Times New Roman"/>
              </a:rPr>
              <a:t>on</a:t>
            </a:r>
            <a:r>
              <a:rPr spc="9" dirty="0">
                <a:latin typeface="Times New Roman"/>
                <a:cs typeface="Times New Roman"/>
              </a:rPr>
              <a:t> </a:t>
            </a:r>
            <a:r>
              <a:rPr spc="-17" dirty="0">
                <a:latin typeface="Times New Roman"/>
                <a:cs typeface="Times New Roman"/>
              </a:rPr>
              <a:t>s</a:t>
            </a:r>
            <a:r>
              <a:rPr dirty="0">
                <a:latin typeface="Times New Roman"/>
                <a:cs typeface="Times New Roman"/>
              </a:rPr>
              <a:t>a</a:t>
            </a:r>
            <a:r>
              <a:rPr spc="-17" dirty="0">
                <a:latin typeface="Times New Roman"/>
                <a:cs typeface="Times New Roman"/>
              </a:rPr>
              <a:t>m</a:t>
            </a:r>
            <a:r>
              <a:rPr dirty="0">
                <a:latin typeface="Times New Roman"/>
                <a:cs typeface="Times New Roman"/>
              </a:rPr>
              <a:t>pli</a:t>
            </a:r>
            <a:r>
              <a:rPr spc="-13" dirty="0">
                <a:latin typeface="Times New Roman"/>
                <a:cs typeface="Times New Roman"/>
              </a:rPr>
              <a:t>n</a:t>
            </a:r>
            <a:r>
              <a:rPr dirty="0">
                <a:latin typeface="Times New Roman"/>
                <a:cs typeface="Times New Roman"/>
              </a:rPr>
              <a:t>g</a:t>
            </a:r>
          </a:p>
        </p:txBody>
      </p:sp>
      <p:sp>
        <p:nvSpPr>
          <p:cNvPr id="8" name="object 8"/>
          <p:cNvSpPr txBox="1"/>
          <p:nvPr/>
        </p:nvSpPr>
        <p:spPr>
          <a:xfrm>
            <a:off x="159150" y="1141839"/>
            <a:ext cx="8176587" cy="1248290"/>
          </a:xfrm>
          <a:prstGeom prst="rect">
            <a:avLst/>
          </a:prstGeom>
        </p:spPr>
        <p:txBody>
          <a:bodyPr vert="horz" wrap="square" lIns="0" tIns="0" rIns="0" bIns="0" rtlCol="0">
            <a:spAutoFit/>
          </a:bodyPr>
          <a:lstStyle/>
          <a:p>
            <a:pPr marL="467517" marR="4344" indent="-457200" algn="just">
              <a:spcBef>
                <a:spcPts val="534"/>
              </a:spcBef>
              <a:buFont typeface="Wingdings" charset="2"/>
              <a:buChar char="p"/>
            </a:pPr>
            <a:r>
              <a:rPr sz="2565" dirty="0">
                <a:latin typeface="华文新魏"/>
                <a:cs typeface="华文新魏"/>
              </a:rPr>
              <a:t>上述抽样问题</a:t>
            </a:r>
            <a:r>
              <a:rPr sz="2565" dirty="0">
                <a:solidFill>
                  <a:srgbClr val="C00000"/>
                </a:solidFill>
                <a:latin typeface="华文新魏"/>
                <a:cs typeface="华文新魏"/>
              </a:rPr>
              <a:t>能否用来解决一般概率分布函数的抽样问题</a:t>
            </a:r>
            <a:r>
              <a:rPr sz="2565" dirty="0">
                <a:latin typeface="华文新魏"/>
                <a:cs typeface="华文新魏"/>
              </a:rPr>
              <a:t>？如：根据均匀分布函数得到正态分布的抽样</a:t>
            </a:r>
            <a:endParaRPr lang="en-US" sz="2565" dirty="0">
              <a:latin typeface="华文新魏"/>
              <a:cs typeface="华文新魏"/>
            </a:endParaRPr>
          </a:p>
          <a:p>
            <a:pPr marL="467517" marR="4344" indent="-457200" algn="just">
              <a:spcBef>
                <a:spcPts val="534"/>
              </a:spcBef>
              <a:buFont typeface="Wingdings" charset="2"/>
              <a:buChar char="p"/>
            </a:pPr>
            <a:r>
              <a:rPr sz="2565" dirty="0">
                <a:latin typeface="Times New Roman"/>
                <a:cs typeface="Times New Roman"/>
              </a:rPr>
              <a:t>Reje</a:t>
            </a:r>
            <a:r>
              <a:rPr sz="2565" spc="17" dirty="0">
                <a:latin typeface="Times New Roman"/>
                <a:cs typeface="Times New Roman"/>
              </a:rPr>
              <a:t>c</a:t>
            </a:r>
            <a:r>
              <a:rPr sz="2565" dirty="0">
                <a:latin typeface="Times New Roman"/>
                <a:cs typeface="Times New Roman"/>
              </a:rPr>
              <a:t>t</a:t>
            </a:r>
            <a:r>
              <a:rPr sz="2565" spc="-13" dirty="0">
                <a:latin typeface="Times New Roman"/>
                <a:cs typeface="Times New Roman"/>
              </a:rPr>
              <a:t>i</a:t>
            </a:r>
            <a:r>
              <a:rPr sz="2565" dirty="0">
                <a:latin typeface="Times New Roman"/>
                <a:cs typeface="Times New Roman"/>
              </a:rPr>
              <a:t>on</a:t>
            </a:r>
            <a:r>
              <a:rPr sz="2565" spc="13" dirty="0">
                <a:latin typeface="Times New Roman"/>
                <a:cs typeface="Times New Roman"/>
              </a:rPr>
              <a:t> </a:t>
            </a:r>
            <a:r>
              <a:rPr sz="2565" dirty="0">
                <a:latin typeface="Times New Roman"/>
                <a:cs typeface="Times New Roman"/>
              </a:rPr>
              <a:t>sampling</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24200"/>
            <a:ext cx="5798091" cy="2755835"/>
          </a:xfrm>
          <a:prstGeom prst="rect">
            <a:avLst/>
          </a:prstGeom>
        </p:spPr>
      </p:pic>
      <p:sp>
        <p:nvSpPr>
          <p:cNvPr id="16" name="矩形 15"/>
          <p:cNvSpPr/>
          <p:nvPr/>
        </p:nvSpPr>
        <p:spPr>
          <a:xfrm>
            <a:off x="187492" y="2784667"/>
            <a:ext cx="2395528" cy="400110"/>
          </a:xfrm>
          <a:prstGeom prst="rect">
            <a:avLst/>
          </a:prstGeom>
        </p:spPr>
        <p:txBody>
          <a:bodyPr wrap="none">
            <a:spAutoFit/>
          </a:bodyPr>
          <a:lstStyle/>
          <a:p>
            <a:pPr marL="10317" marR="4344" algn="just">
              <a:spcBef>
                <a:spcPts val="534"/>
              </a:spcBef>
            </a:pPr>
            <a:r>
              <a:rPr lang="en-US" altLang="zh-CN" sz="2000" b="1" i="1" dirty="0">
                <a:solidFill>
                  <a:srgbClr val="151FFF"/>
                </a:solidFill>
                <a:latin typeface="Times New Roman"/>
                <a:cs typeface="Times New Roman"/>
              </a:rPr>
              <a:t>proposal</a:t>
            </a:r>
            <a:r>
              <a:rPr lang="zh-CN" altLang="en-US" sz="2000" b="1" i="1" dirty="0">
                <a:solidFill>
                  <a:srgbClr val="151FFF"/>
                </a:solidFill>
                <a:latin typeface="Times New Roman"/>
                <a:cs typeface="Times New Roman"/>
              </a:rPr>
              <a:t> </a:t>
            </a:r>
            <a:r>
              <a:rPr lang="en-US" altLang="zh-CN" sz="2000" b="1" i="1" dirty="0">
                <a:solidFill>
                  <a:srgbClr val="151FFF"/>
                </a:solidFill>
                <a:latin typeface="Times New Roman"/>
                <a:cs typeface="Times New Roman"/>
              </a:rPr>
              <a:t>distribution</a:t>
            </a:r>
            <a:endParaRPr lang="en-US" altLang="zh-CN" sz="2000" b="1" i="1">
              <a:solidFill>
                <a:srgbClr val="151FFF"/>
              </a:solidFill>
              <a:latin typeface="Times New Roman"/>
              <a:cs typeface="Times New Roman"/>
            </a:endParaRPr>
          </a:p>
        </p:txBody>
      </p:sp>
      <p:cxnSp>
        <p:nvCxnSpPr>
          <p:cNvPr id="18" name="直线箭头连接符 17"/>
          <p:cNvCxnSpPr/>
          <p:nvPr/>
        </p:nvCxnSpPr>
        <p:spPr>
          <a:xfrm>
            <a:off x="2286000" y="3124200"/>
            <a:ext cx="609600" cy="304800"/>
          </a:xfrm>
          <a:prstGeom prst="straightConnector1">
            <a:avLst/>
          </a:prstGeom>
          <a:ln w="38100">
            <a:solidFill>
              <a:srgbClr val="151F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8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70630"/>
            <a:ext cx="6743971" cy="676671"/>
          </a:xfrm>
          <a:prstGeom prst="rect">
            <a:avLst/>
          </a:prstGeom>
        </p:spPr>
        <p:txBody>
          <a:bodyPr vert="horz" wrap="square" lIns="0" tIns="121487" rIns="0" bIns="0" rtlCol="0" anchor="ctr">
            <a:spAutoFit/>
          </a:bodyPr>
          <a:lstStyle/>
          <a:p>
            <a:pPr marL="233485">
              <a:lnSpc>
                <a:spcPct val="100000"/>
              </a:lnSpc>
            </a:pPr>
            <a:r>
              <a:rPr dirty="0"/>
              <a:t>进一步</a:t>
            </a:r>
            <a:r>
              <a:rPr spc="-13" dirty="0"/>
              <a:t>思</a:t>
            </a:r>
            <a:r>
              <a:rPr dirty="0"/>
              <a:t>考</a:t>
            </a:r>
            <a:r>
              <a:rPr spc="-13" dirty="0"/>
              <a:t>：</a:t>
            </a:r>
            <a:r>
              <a:rPr dirty="0">
                <a:latin typeface="Times New Roman"/>
                <a:cs typeface="Times New Roman"/>
              </a:rPr>
              <a:t>Reject</a:t>
            </a:r>
            <a:r>
              <a:rPr spc="-21" dirty="0">
                <a:latin typeface="Times New Roman"/>
                <a:cs typeface="Times New Roman"/>
              </a:rPr>
              <a:t>i</a:t>
            </a:r>
            <a:r>
              <a:rPr dirty="0">
                <a:latin typeface="Times New Roman"/>
                <a:cs typeface="Times New Roman"/>
              </a:rPr>
              <a:t>on</a:t>
            </a:r>
            <a:r>
              <a:rPr spc="9" dirty="0">
                <a:latin typeface="Times New Roman"/>
                <a:cs typeface="Times New Roman"/>
              </a:rPr>
              <a:t> </a:t>
            </a:r>
            <a:r>
              <a:rPr spc="-17" dirty="0">
                <a:latin typeface="Times New Roman"/>
                <a:cs typeface="Times New Roman"/>
              </a:rPr>
              <a:t>s</a:t>
            </a:r>
            <a:r>
              <a:rPr dirty="0">
                <a:latin typeface="Times New Roman"/>
                <a:cs typeface="Times New Roman"/>
              </a:rPr>
              <a:t>a</a:t>
            </a:r>
            <a:r>
              <a:rPr spc="-17" dirty="0">
                <a:latin typeface="Times New Roman"/>
                <a:cs typeface="Times New Roman"/>
              </a:rPr>
              <a:t>m</a:t>
            </a:r>
            <a:r>
              <a:rPr dirty="0">
                <a:latin typeface="Times New Roman"/>
                <a:cs typeface="Times New Roman"/>
              </a:rPr>
              <a:t>pli</a:t>
            </a:r>
            <a:r>
              <a:rPr spc="-13" dirty="0">
                <a:latin typeface="Times New Roman"/>
                <a:cs typeface="Times New Roman"/>
              </a:rPr>
              <a:t>n</a:t>
            </a:r>
            <a:r>
              <a:rPr dirty="0">
                <a:latin typeface="Times New Roman"/>
                <a:cs typeface="Times New Roman"/>
              </a:rPr>
              <a:t>g</a:t>
            </a:r>
          </a:p>
        </p:txBody>
      </p:sp>
      <p:sp>
        <p:nvSpPr>
          <p:cNvPr id="8" name="object 8"/>
          <p:cNvSpPr txBox="1"/>
          <p:nvPr/>
        </p:nvSpPr>
        <p:spPr>
          <a:xfrm>
            <a:off x="159150" y="1141839"/>
            <a:ext cx="8176587" cy="394723"/>
          </a:xfrm>
          <a:prstGeom prst="rect">
            <a:avLst/>
          </a:prstGeom>
        </p:spPr>
        <p:txBody>
          <a:bodyPr vert="horz" wrap="square" lIns="0" tIns="0" rIns="0" bIns="0" rtlCol="0">
            <a:spAutoFit/>
          </a:bodyPr>
          <a:lstStyle/>
          <a:p>
            <a:pPr marL="467517" marR="4344" indent="-457200" algn="just">
              <a:spcBef>
                <a:spcPts val="534"/>
              </a:spcBef>
              <a:buFont typeface="Wingdings" charset="2"/>
              <a:buChar char="p"/>
            </a:pPr>
            <a:r>
              <a:rPr sz="2565" dirty="0">
                <a:latin typeface="Times New Roman"/>
                <a:cs typeface="Times New Roman"/>
              </a:rPr>
              <a:t>Reje</a:t>
            </a:r>
            <a:r>
              <a:rPr sz="2565" spc="17" dirty="0">
                <a:latin typeface="Times New Roman"/>
                <a:cs typeface="Times New Roman"/>
              </a:rPr>
              <a:t>c</a:t>
            </a:r>
            <a:r>
              <a:rPr sz="2565" dirty="0">
                <a:latin typeface="Times New Roman"/>
                <a:cs typeface="Times New Roman"/>
              </a:rPr>
              <a:t>t</a:t>
            </a:r>
            <a:r>
              <a:rPr sz="2565" spc="-13" dirty="0">
                <a:latin typeface="Times New Roman"/>
                <a:cs typeface="Times New Roman"/>
              </a:rPr>
              <a:t>i</a:t>
            </a:r>
            <a:r>
              <a:rPr sz="2565" dirty="0">
                <a:latin typeface="Times New Roman"/>
                <a:cs typeface="Times New Roman"/>
              </a:rPr>
              <a:t>on</a:t>
            </a:r>
            <a:r>
              <a:rPr sz="2565" spc="13" dirty="0">
                <a:latin typeface="Times New Roman"/>
                <a:cs typeface="Times New Roman"/>
              </a:rPr>
              <a:t> </a:t>
            </a:r>
            <a:r>
              <a:rPr sz="2565" dirty="0">
                <a:latin typeface="Times New Roman"/>
                <a:cs typeface="Times New Roman"/>
              </a:rPr>
              <a:t>sampling</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24200"/>
            <a:ext cx="5798091" cy="2755835"/>
          </a:xfrm>
          <a:prstGeom prst="rect">
            <a:avLst/>
          </a:prstGeom>
        </p:spPr>
      </p:pic>
      <p:sp>
        <p:nvSpPr>
          <p:cNvPr id="14" name="矩形 13"/>
          <p:cNvSpPr/>
          <p:nvPr/>
        </p:nvSpPr>
        <p:spPr>
          <a:xfrm>
            <a:off x="5334000" y="4103638"/>
            <a:ext cx="3810000" cy="2308324"/>
          </a:xfrm>
          <a:prstGeom prst="rect">
            <a:avLst/>
          </a:prstGeom>
        </p:spPr>
        <p:txBody>
          <a:bodyPr wrap="square">
            <a:spAutoFit/>
          </a:bodyPr>
          <a:lstStyle/>
          <a:p>
            <a:r>
              <a:rPr lang="zh-CN" altLang="en-US" sz="2400" dirty="0">
                <a:solidFill>
                  <a:srgbClr val="C00000"/>
                </a:solidFill>
              </a:rPr>
              <a:t>算法限制：</a:t>
            </a:r>
            <a:endParaRPr lang="en-US" altLang="zh-CN" sz="2400" dirty="0">
              <a:solidFill>
                <a:srgbClr val="C00000"/>
              </a:solidFill>
            </a:endParaRPr>
          </a:p>
          <a:p>
            <a:pPr marL="342900" indent="-342900">
              <a:buAutoNum type="arabicPeriod"/>
            </a:pPr>
            <a:r>
              <a:rPr lang="zh-CN" altLang="en-US" sz="2400" dirty="0">
                <a:solidFill>
                  <a:srgbClr val="C00000"/>
                </a:solidFill>
              </a:rPr>
              <a:t>不一定有 </a:t>
            </a:r>
            <a:r>
              <a:rPr lang="en-US" altLang="zh-CN" sz="2400" dirty="0">
                <a:solidFill>
                  <a:srgbClr val="C00000"/>
                </a:solidFill>
              </a:rPr>
              <a:t>p(z)</a:t>
            </a:r>
            <a:r>
              <a:rPr lang="zh-CN" altLang="en-US" sz="2400" dirty="0">
                <a:solidFill>
                  <a:srgbClr val="C00000"/>
                </a:solidFill>
              </a:rPr>
              <a:t> </a:t>
            </a:r>
            <a:r>
              <a:rPr lang="en-US" altLang="zh-CN" sz="2400" dirty="0">
                <a:solidFill>
                  <a:srgbClr val="C00000"/>
                </a:solidFill>
              </a:rPr>
              <a:t>&lt;</a:t>
            </a:r>
            <a:r>
              <a:rPr lang="zh-CN" altLang="en-US" sz="2400" dirty="0">
                <a:solidFill>
                  <a:srgbClr val="C00000"/>
                </a:solidFill>
              </a:rPr>
              <a:t> </a:t>
            </a:r>
            <a:r>
              <a:rPr lang="en-US" altLang="zh-CN" sz="2400" dirty="0" err="1">
                <a:solidFill>
                  <a:srgbClr val="C00000"/>
                </a:solidFill>
              </a:rPr>
              <a:t>kq</a:t>
            </a:r>
            <a:r>
              <a:rPr lang="en-US" altLang="zh-CN" sz="2400" dirty="0">
                <a:solidFill>
                  <a:srgbClr val="C00000"/>
                </a:solidFill>
              </a:rPr>
              <a:t>(z)</a:t>
            </a:r>
            <a:r>
              <a:rPr lang="zh-CN" altLang="en-US" sz="2400" dirty="0">
                <a:solidFill>
                  <a:srgbClr val="C00000"/>
                </a:solidFill>
              </a:rPr>
              <a:t> 这样的关系存在；</a:t>
            </a:r>
            <a:endParaRPr lang="en-US" altLang="zh-CN" sz="2400" dirty="0">
              <a:solidFill>
                <a:srgbClr val="C00000"/>
              </a:solidFill>
            </a:endParaRPr>
          </a:p>
          <a:p>
            <a:pPr marL="342900" indent="-342900">
              <a:buAutoNum type="arabicPeriod"/>
            </a:pPr>
            <a:endParaRPr lang="en-US" altLang="zh-CN" sz="2400" dirty="0">
              <a:solidFill>
                <a:srgbClr val="C00000"/>
              </a:solidFill>
            </a:endParaRPr>
          </a:p>
          <a:p>
            <a:pPr marL="342900" indent="-342900">
              <a:buAutoNum type="arabicPeriod"/>
            </a:pPr>
            <a:r>
              <a:rPr lang="zh-CN" altLang="en-US" sz="2400" dirty="0">
                <a:solidFill>
                  <a:srgbClr val="C00000"/>
                </a:solidFill>
              </a:rPr>
              <a:t>如果</a:t>
            </a:r>
            <a:r>
              <a:rPr lang="en-US" altLang="zh-CN" sz="2400" dirty="0">
                <a:solidFill>
                  <a:srgbClr val="C00000"/>
                </a:solidFill>
              </a:rPr>
              <a:t>k</a:t>
            </a:r>
            <a:r>
              <a:rPr lang="zh-CN" altLang="en-US" sz="2400" dirty="0">
                <a:solidFill>
                  <a:srgbClr val="C00000"/>
                </a:solidFill>
              </a:rPr>
              <a:t>太大，抽样速度会很慢 </a:t>
            </a:r>
          </a:p>
        </p:txBody>
      </p:sp>
      <p:sp>
        <p:nvSpPr>
          <p:cNvPr id="16" name="矩形 15"/>
          <p:cNvSpPr/>
          <p:nvPr/>
        </p:nvSpPr>
        <p:spPr>
          <a:xfrm>
            <a:off x="187492" y="2784667"/>
            <a:ext cx="2395528" cy="400110"/>
          </a:xfrm>
          <a:prstGeom prst="rect">
            <a:avLst/>
          </a:prstGeom>
        </p:spPr>
        <p:txBody>
          <a:bodyPr wrap="none">
            <a:spAutoFit/>
          </a:bodyPr>
          <a:lstStyle/>
          <a:p>
            <a:pPr marL="10317" marR="4344" algn="just">
              <a:spcBef>
                <a:spcPts val="534"/>
              </a:spcBef>
            </a:pPr>
            <a:r>
              <a:rPr lang="en-US" altLang="zh-CN" sz="2000" b="1" i="1" dirty="0">
                <a:solidFill>
                  <a:srgbClr val="151FFF"/>
                </a:solidFill>
                <a:latin typeface="Times New Roman"/>
                <a:cs typeface="Times New Roman"/>
              </a:rPr>
              <a:t>proposal</a:t>
            </a:r>
            <a:r>
              <a:rPr lang="zh-CN" altLang="en-US" sz="2000" b="1" i="1" dirty="0">
                <a:solidFill>
                  <a:srgbClr val="151FFF"/>
                </a:solidFill>
                <a:latin typeface="Times New Roman"/>
                <a:cs typeface="Times New Roman"/>
              </a:rPr>
              <a:t> </a:t>
            </a:r>
            <a:r>
              <a:rPr lang="en-US" altLang="zh-CN" sz="2000" b="1" i="1" dirty="0">
                <a:solidFill>
                  <a:srgbClr val="151FFF"/>
                </a:solidFill>
                <a:latin typeface="Times New Roman"/>
                <a:cs typeface="Times New Roman"/>
              </a:rPr>
              <a:t>distribution</a:t>
            </a:r>
            <a:endParaRPr lang="en-US" altLang="zh-CN" sz="2000" b="1" i="1">
              <a:solidFill>
                <a:srgbClr val="151FFF"/>
              </a:solidFill>
              <a:latin typeface="Times New Roman"/>
              <a:cs typeface="Times New Roman"/>
            </a:endParaRPr>
          </a:p>
        </p:txBody>
      </p:sp>
      <p:cxnSp>
        <p:nvCxnSpPr>
          <p:cNvPr id="18" name="直线箭头连接符 17"/>
          <p:cNvCxnSpPr/>
          <p:nvPr/>
        </p:nvCxnSpPr>
        <p:spPr>
          <a:xfrm>
            <a:off x="2286000" y="3124200"/>
            <a:ext cx="609600" cy="304800"/>
          </a:xfrm>
          <a:prstGeom prst="straightConnector1">
            <a:avLst/>
          </a:prstGeom>
          <a:ln w="38100">
            <a:solidFill>
              <a:srgbClr val="151FFF"/>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C23D30F8-44A6-1348-A5C4-02CDFC14F4B6}"/>
              </a:ext>
            </a:extLst>
          </p:cNvPr>
          <p:cNvSpPr/>
          <p:nvPr/>
        </p:nvSpPr>
        <p:spPr>
          <a:xfrm>
            <a:off x="3763736" y="968276"/>
            <a:ext cx="5151664" cy="2308324"/>
          </a:xfrm>
          <a:prstGeom prst="rect">
            <a:avLst/>
          </a:prstGeom>
        </p:spPr>
        <p:txBody>
          <a:bodyPr wrap="square">
            <a:spAutoFit/>
          </a:bodyPr>
          <a:lstStyle/>
          <a:p>
            <a:pPr>
              <a:buFont typeface="Arial" panose="020B0604020202020204" pitchFamily="34" charset="0"/>
              <a:buChar char="•"/>
            </a:pPr>
            <a:r>
              <a:rPr lang="en-US" altLang="zh-CN" sz="2400" dirty="0">
                <a:solidFill>
                  <a:srgbClr val="333333"/>
                </a:solidFill>
                <a:latin typeface="Verdana" panose="020B0604030504040204" pitchFamily="34" charset="0"/>
              </a:rPr>
              <a:t>x </a:t>
            </a:r>
            <a:r>
              <a:rPr lang="zh-CN" altLang="en-US" sz="2400" dirty="0">
                <a:solidFill>
                  <a:srgbClr val="333333"/>
                </a:solidFill>
                <a:latin typeface="Verdana" panose="020B0604030504040204" pitchFamily="34" charset="0"/>
              </a:rPr>
              <a:t>轴方向：从 </a:t>
            </a:r>
            <a:r>
              <a:rPr lang="en-US" altLang="zh-CN" sz="2400" dirty="0">
                <a:solidFill>
                  <a:srgbClr val="333333"/>
                </a:solidFill>
                <a:latin typeface="Verdana" panose="020B0604030504040204" pitchFamily="34" charset="0"/>
              </a:rPr>
              <a:t>q(x) </a:t>
            </a:r>
            <a:r>
              <a:rPr lang="zh-CN" altLang="en-US" sz="2400" dirty="0">
                <a:solidFill>
                  <a:srgbClr val="333333"/>
                </a:solidFill>
                <a:latin typeface="Verdana" panose="020B0604030504040204" pitchFamily="34" charset="0"/>
              </a:rPr>
              <a:t>分布抽样得到 </a:t>
            </a:r>
            <a:r>
              <a:rPr lang="en-US" altLang="zh-CN" sz="2400" dirty="0">
                <a:solidFill>
                  <a:srgbClr val="333333"/>
                </a:solidFill>
                <a:latin typeface="Verdana" panose="020B0604030504040204" pitchFamily="34" charset="0"/>
              </a:rPr>
              <a:t>a</a:t>
            </a:r>
            <a:r>
              <a:rPr lang="zh-CN" altLang="en-US" sz="2400" dirty="0">
                <a:solidFill>
                  <a:srgbClr val="333333"/>
                </a:solidFill>
                <a:latin typeface="Verdana" panose="020B0604030504040204" pitchFamily="34" charset="0"/>
              </a:rPr>
              <a:t>。</a:t>
            </a:r>
          </a:p>
          <a:p>
            <a:pPr>
              <a:buFont typeface="Arial" panose="020B0604020202020204" pitchFamily="34" charset="0"/>
              <a:buChar char="•"/>
            </a:pPr>
            <a:r>
              <a:rPr lang="en-US" altLang="zh-CN" sz="2400" dirty="0">
                <a:solidFill>
                  <a:srgbClr val="333333"/>
                </a:solidFill>
                <a:latin typeface="Verdana" panose="020B0604030504040204" pitchFamily="34" charset="0"/>
              </a:rPr>
              <a:t>y </a:t>
            </a:r>
            <a:r>
              <a:rPr lang="zh-CN" altLang="en-US" sz="2400" dirty="0">
                <a:solidFill>
                  <a:srgbClr val="333333"/>
                </a:solidFill>
                <a:latin typeface="Verdana" panose="020B0604030504040204" pitchFamily="34" charset="0"/>
              </a:rPr>
              <a:t>轴方向：从均匀分布（</a:t>
            </a:r>
            <a:r>
              <a:rPr lang="en-US" altLang="zh-CN" sz="2400" dirty="0">
                <a:solidFill>
                  <a:srgbClr val="333333"/>
                </a:solidFill>
                <a:latin typeface="Verdana" panose="020B0604030504040204" pitchFamily="34" charset="0"/>
              </a:rPr>
              <a:t>0, </a:t>
            </a:r>
            <a:r>
              <a:rPr lang="en-US" altLang="zh-CN" sz="2400" dirty="0" err="1">
                <a:solidFill>
                  <a:srgbClr val="333333"/>
                </a:solidFill>
                <a:latin typeface="Verdana" panose="020B0604030504040204" pitchFamily="34" charset="0"/>
              </a:rPr>
              <a:t>kq</a:t>
            </a:r>
            <a:r>
              <a:rPr lang="en-US" altLang="zh-CN" sz="2400" dirty="0">
                <a:solidFill>
                  <a:srgbClr val="333333"/>
                </a:solidFill>
                <a:latin typeface="Verdana" panose="020B0604030504040204" pitchFamily="34" charset="0"/>
              </a:rPr>
              <a:t>(a)) </a:t>
            </a:r>
            <a:r>
              <a:rPr lang="zh-CN" altLang="en-US" sz="2400" dirty="0">
                <a:solidFill>
                  <a:srgbClr val="333333"/>
                </a:solidFill>
                <a:latin typeface="Verdana" panose="020B0604030504040204" pitchFamily="34" charset="0"/>
              </a:rPr>
              <a:t>中抽样得到 </a:t>
            </a:r>
            <a:r>
              <a:rPr lang="en-US" altLang="zh-CN" sz="2400" dirty="0">
                <a:solidFill>
                  <a:srgbClr val="333333"/>
                </a:solidFill>
                <a:latin typeface="Verdana" panose="020B0604030504040204" pitchFamily="34" charset="0"/>
              </a:rPr>
              <a:t>u</a:t>
            </a:r>
            <a:r>
              <a:rPr lang="zh-CN" altLang="en-US" sz="2400" dirty="0">
                <a:solidFill>
                  <a:srgbClr val="333333"/>
                </a:solidFill>
                <a:latin typeface="Verdana" panose="020B0604030504040204" pitchFamily="34" charset="0"/>
              </a:rPr>
              <a:t>。</a:t>
            </a:r>
          </a:p>
          <a:p>
            <a:pPr>
              <a:buFont typeface="Arial" panose="020B0604020202020204" pitchFamily="34" charset="0"/>
              <a:buChar char="•"/>
            </a:pPr>
            <a:r>
              <a:rPr lang="zh-CN" altLang="en-US" sz="2400" dirty="0">
                <a:solidFill>
                  <a:srgbClr val="333333"/>
                </a:solidFill>
                <a:latin typeface="Verdana" panose="020B0604030504040204" pitchFamily="34" charset="0"/>
              </a:rPr>
              <a:t>如果刚好落到灰色区域： </a:t>
            </a:r>
            <a:r>
              <a:rPr lang="en-US" altLang="zh-CN" sz="2400" dirty="0">
                <a:solidFill>
                  <a:srgbClr val="333333"/>
                </a:solidFill>
                <a:latin typeface="Verdana" panose="020B0604030504040204" pitchFamily="34" charset="0"/>
              </a:rPr>
              <a:t>u &gt; p(a), </a:t>
            </a:r>
            <a:r>
              <a:rPr lang="zh-CN" altLang="en-US" sz="2400" dirty="0">
                <a:solidFill>
                  <a:srgbClr val="333333"/>
                </a:solidFill>
                <a:latin typeface="Verdana" panose="020B0604030504040204" pitchFamily="34" charset="0"/>
              </a:rPr>
              <a:t>拒绝， 否则接受这次抽样</a:t>
            </a:r>
          </a:p>
          <a:p>
            <a:pPr>
              <a:buFont typeface="Arial" panose="020B0604020202020204" pitchFamily="34" charset="0"/>
              <a:buChar char="•"/>
            </a:pPr>
            <a:r>
              <a:rPr lang="zh-CN" altLang="en-US" sz="2400" dirty="0">
                <a:solidFill>
                  <a:srgbClr val="333333"/>
                </a:solidFill>
                <a:latin typeface="Verdana" panose="020B0604030504040204" pitchFamily="34" charset="0"/>
              </a:rPr>
              <a:t>重复以上过程</a:t>
            </a:r>
          </a:p>
        </p:txBody>
      </p:sp>
    </p:spTree>
    <p:extLst>
      <p:ext uri="{BB962C8B-B14F-4D97-AF65-F5344CB8AC3E}">
        <p14:creationId xmlns:p14="http://schemas.microsoft.com/office/powerpoint/2010/main" val="256763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03613"/>
            <a:ext cx="5486400" cy="4203700"/>
          </a:xfrm>
          <a:prstGeom prst="rect">
            <a:avLst/>
          </a:prstGeom>
        </p:spPr>
      </p:pic>
      <p:sp>
        <p:nvSpPr>
          <p:cNvPr id="7" name="object 7"/>
          <p:cNvSpPr txBox="1">
            <a:spLocks noGrp="1"/>
          </p:cNvSpPr>
          <p:nvPr>
            <p:ph type="title"/>
          </p:nvPr>
        </p:nvSpPr>
        <p:spPr>
          <a:xfrm>
            <a:off x="0" y="70630"/>
            <a:ext cx="6743971" cy="676671"/>
          </a:xfrm>
          <a:prstGeom prst="rect">
            <a:avLst/>
          </a:prstGeom>
        </p:spPr>
        <p:txBody>
          <a:bodyPr vert="horz" wrap="square" lIns="0" tIns="121487" rIns="0" bIns="0" rtlCol="0" anchor="ctr">
            <a:spAutoFit/>
          </a:bodyPr>
          <a:lstStyle/>
          <a:p>
            <a:pPr marL="233485">
              <a:lnSpc>
                <a:spcPct val="100000"/>
              </a:lnSpc>
            </a:pPr>
            <a:r>
              <a:rPr lang="en-US" altLang="zh-CN" dirty="0"/>
              <a:t>Importance</a:t>
            </a:r>
            <a:r>
              <a:rPr spc="9" dirty="0">
                <a:latin typeface="Times New Roman"/>
                <a:cs typeface="Times New Roman"/>
              </a:rPr>
              <a:t> </a:t>
            </a:r>
            <a:r>
              <a:rPr lang="en-US" altLang="zh-CN" dirty="0"/>
              <a:t>Sampling</a:t>
            </a:r>
            <a:endParaRPr dirty="0"/>
          </a:p>
        </p:txBody>
      </p:sp>
      <p:sp>
        <p:nvSpPr>
          <p:cNvPr id="8" name="object 8"/>
          <p:cNvSpPr txBox="1"/>
          <p:nvPr/>
        </p:nvSpPr>
        <p:spPr>
          <a:xfrm>
            <a:off x="159150" y="1141839"/>
            <a:ext cx="8603850" cy="861774"/>
          </a:xfrm>
          <a:prstGeom prst="rect">
            <a:avLst/>
          </a:prstGeom>
        </p:spPr>
        <p:txBody>
          <a:bodyPr vert="horz" wrap="square" lIns="0" tIns="0" rIns="0" bIns="0" rtlCol="0">
            <a:spAutoFit/>
          </a:bodyPr>
          <a:lstStyle/>
          <a:p>
            <a:pPr marL="467517" marR="4344" indent="-457200" algn="just">
              <a:spcBef>
                <a:spcPts val="534"/>
              </a:spcBef>
              <a:buFont typeface="Wingdings" charset="2"/>
              <a:buChar char="p"/>
            </a:pPr>
            <a:r>
              <a:rPr lang="en-US" altLang="zh-CN" sz="2800" dirty="0"/>
              <a:t>Importance Sampling </a:t>
            </a:r>
            <a:r>
              <a:rPr lang="zh-CN" altLang="en-US" sz="2800" dirty="0"/>
              <a:t>也是借助了容易抽样的分布 </a:t>
            </a:r>
            <a:r>
              <a:rPr lang="en-US" altLang="zh-CN" sz="2800" dirty="0"/>
              <a:t>q (proposal distribution)</a:t>
            </a:r>
            <a:r>
              <a:rPr lang="zh-CN" altLang="en-US" sz="2800" dirty="0"/>
              <a:t>来解决问题</a:t>
            </a:r>
            <a:r>
              <a:rPr lang="en-US" altLang="zh-CN" sz="2800" dirty="0"/>
              <a:t>.</a:t>
            </a:r>
            <a:endParaRPr sz="2565" dirty="0">
              <a:latin typeface="Times New Roman"/>
              <a:cs typeface="Times New Roman"/>
            </a:endParaRPr>
          </a:p>
        </p:txBody>
      </p:sp>
      <p:sp>
        <p:nvSpPr>
          <p:cNvPr id="3" name="矩形 2"/>
          <p:cNvSpPr/>
          <p:nvPr/>
        </p:nvSpPr>
        <p:spPr>
          <a:xfrm>
            <a:off x="4461074" y="3218796"/>
            <a:ext cx="872925" cy="9722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470064" y="2841340"/>
            <a:ext cx="2547813" cy="461665"/>
          </a:xfrm>
          <a:prstGeom prst="rect">
            <a:avLst/>
          </a:prstGeom>
        </p:spPr>
        <p:txBody>
          <a:bodyPr wrap="none">
            <a:spAutoFit/>
          </a:bodyPr>
          <a:lstStyle/>
          <a:p>
            <a:pPr marL="10317" marR="4344" algn="just">
              <a:spcBef>
                <a:spcPts val="534"/>
              </a:spcBef>
            </a:pPr>
            <a:r>
              <a:rPr lang="en-US" altLang="zh-CN" sz="2400" b="1" i="1" dirty="0">
                <a:solidFill>
                  <a:srgbClr val="C00000"/>
                </a:solidFill>
                <a:latin typeface="Times New Roman"/>
                <a:cs typeface="Times New Roman"/>
              </a:rPr>
              <a:t>importance</a:t>
            </a:r>
            <a:r>
              <a:rPr lang="zh-CN" altLang="en-US" sz="2400" b="1" i="1" dirty="0">
                <a:solidFill>
                  <a:srgbClr val="C00000"/>
                </a:solidFill>
                <a:latin typeface="Times New Roman"/>
                <a:cs typeface="Times New Roman"/>
              </a:rPr>
              <a:t> </a:t>
            </a:r>
            <a:r>
              <a:rPr lang="en-US" altLang="zh-CN" sz="2400" b="1" i="1" dirty="0">
                <a:solidFill>
                  <a:srgbClr val="C00000"/>
                </a:solidFill>
                <a:latin typeface="Times New Roman"/>
                <a:cs typeface="Times New Roman"/>
              </a:rPr>
              <a:t>weight</a:t>
            </a:r>
            <a:endParaRPr lang="en-US" altLang="zh-CN" sz="2400" b="1" i="1">
              <a:solidFill>
                <a:srgbClr val="C00000"/>
              </a:solidFill>
              <a:latin typeface="Times New Roman"/>
              <a:cs typeface="Times New Roman"/>
            </a:endParaRPr>
          </a:p>
        </p:txBody>
      </p:sp>
    </p:spTree>
    <p:extLst>
      <p:ext uri="{BB962C8B-B14F-4D97-AF65-F5344CB8AC3E}">
        <p14:creationId xmlns:p14="http://schemas.microsoft.com/office/powerpoint/2010/main" val="1518156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937" y="967616"/>
            <a:ext cx="4040898" cy="3096151"/>
          </a:xfrm>
          <a:prstGeom prst="rect">
            <a:avLst/>
          </a:prstGeom>
        </p:spPr>
      </p:pic>
      <p:sp>
        <p:nvSpPr>
          <p:cNvPr id="7" name="object 7"/>
          <p:cNvSpPr txBox="1">
            <a:spLocks noGrp="1"/>
          </p:cNvSpPr>
          <p:nvPr>
            <p:ph type="title"/>
          </p:nvPr>
        </p:nvSpPr>
        <p:spPr>
          <a:xfrm>
            <a:off x="0" y="70630"/>
            <a:ext cx="6743971" cy="676671"/>
          </a:xfrm>
          <a:prstGeom prst="rect">
            <a:avLst/>
          </a:prstGeom>
        </p:spPr>
        <p:txBody>
          <a:bodyPr vert="horz" wrap="square" lIns="0" tIns="121487" rIns="0" bIns="0" rtlCol="0" anchor="ctr">
            <a:spAutoFit/>
          </a:bodyPr>
          <a:lstStyle/>
          <a:p>
            <a:pPr marL="233485">
              <a:lnSpc>
                <a:spcPct val="100000"/>
              </a:lnSpc>
            </a:pPr>
            <a:r>
              <a:rPr lang="en-US" altLang="zh-CN" dirty="0"/>
              <a:t>Importance</a:t>
            </a:r>
            <a:r>
              <a:rPr spc="9" dirty="0">
                <a:latin typeface="Times New Roman"/>
                <a:cs typeface="Times New Roman"/>
              </a:rPr>
              <a:t> </a:t>
            </a:r>
            <a:r>
              <a:rPr lang="en-US" altLang="zh-CN" dirty="0"/>
              <a:t>Sampling</a:t>
            </a:r>
            <a:endParaRPr dirty="0"/>
          </a:p>
        </p:txBody>
      </p:sp>
      <p:sp>
        <p:nvSpPr>
          <p:cNvPr id="9" name="矩形 8"/>
          <p:cNvSpPr/>
          <p:nvPr/>
        </p:nvSpPr>
        <p:spPr>
          <a:xfrm>
            <a:off x="1312356" y="5479308"/>
            <a:ext cx="5431615" cy="461665"/>
          </a:xfrm>
          <a:prstGeom prst="rect">
            <a:avLst/>
          </a:prstGeom>
        </p:spPr>
        <p:txBody>
          <a:bodyPr wrap="none">
            <a:spAutoFit/>
          </a:bodyPr>
          <a:lstStyle/>
          <a:p>
            <a:pPr marL="10317" marR="4344" algn="just">
              <a:spcBef>
                <a:spcPts val="534"/>
              </a:spcBef>
            </a:pPr>
            <a:r>
              <a:rPr lang="zh-CN" altLang="en-US" sz="2400" b="1" i="1" dirty="0">
                <a:solidFill>
                  <a:srgbClr val="C00000"/>
                </a:solidFill>
                <a:latin typeface="Times New Roman"/>
                <a:cs typeface="Times New Roman"/>
              </a:rPr>
              <a:t>采样样本都接受，每个样本有一个权重</a:t>
            </a:r>
            <a:endParaRPr lang="en-US" altLang="zh-CN" sz="2400" b="1" i="1">
              <a:solidFill>
                <a:srgbClr val="C00000"/>
              </a:solidFill>
              <a:latin typeface="Times New Roman"/>
              <a:cs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16742"/>
            <a:ext cx="5170110" cy="2507658"/>
          </a:xfrm>
          <a:prstGeom prst="rect">
            <a:avLst/>
          </a:prstGeom>
        </p:spPr>
      </p:pic>
      <p:sp>
        <p:nvSpPr>
          <p:cNvPr id="6" name="矩形 5"/>
          <p:cNvSpPr/>
          <p:nvPr/>
        </p:nvSpPr>
        <p:spPr>
          <a:xfrm>
            <a:off x="533400" y="3246269"/>
            <a:ext cx="663964" cy="461665"/>
          </a:xfrm>
          <a:prstGeom prst="rect">
            <a:avLst/>
          </a:prstGeom>
        </p:spPr>
        <p:txBody>
          <a:bodyPr wrap="none">
            <a:spAutoFit/>
          </a:bodyPr>
          <a:lstStyle/>
          <a:p>
            <a:r>
              <a:rPr lang="en-US" altLang="zh-CN" sz="2400" i="1">
                <a:latin typeface="Times New Roman" charset="0"/>
                <a:ea typeface="Times New Roman" charset="0"/>
                <a:cs typeface="Times New Roman" charset="0"/>
              </a:rPr>
              <a:t>q(z)</a:t>
            </a:r>
            <a:endParaRPr lang="zh-CN" altLang="en-US" i="1">
              <a:latin typeface="Times New Roman" charset="0"/>
              <a:ea typeface="Times New Roman" charset="0"/>
              <a:cs typeface="Times New Roman" charset="0"/>
            </a:endParaRPr>
          </a:p>
        </p:txBody>
      </p:sp>
      <p:sp>
        <p:nvSpPr>
          <p:cNvPr id="10" name="矩形 9"/>
          <p:cNvSpPr/>
          <p:nvPr/>
        </p:nvSpPr>
        <p:spPr>
          <a:xfrm>
            <a:off x="3274704" y="2509985"/>
            <a:ext cx="663964" cy="461665"/>
          </a:xfrm>
          <a:prstGeom prst="rect">
            <a:avLst/>
          </a:prstGeom>
        </p:spPr>
        <p:txBody>
          <a:bodyPr wrap="none">
            <a:spAutoFit/>
          </a:bodyPr>
          <a:lstStyle/>
          <a:p>
            <a:r>
              <a:rPr lang="en-US" altLang="zh-CN" sz="2400" i="1" dirty="0">
                <a:latin typeface="Times New Roman" charset="0"/>
                <a:ea typeface="Times New Roman" charset="0"/>
                <a:cs typeface="Times New Roman" charset="0"/>
              </a:rPr>
              <a:t>p(z)</a:t>
            </a:r>
            <a:endParaRPr lang="zh-CN" altLang="en-US" i="1" dirty="0">
              <a:latin typeface="Times New Roman" charset="0"/>
              <a:ea typeface="Times New Roman" charset="0"/>
              <a:cs typeface="Times New Roman" charset="0"/>
            </a:endParaRPr>
          </a:p>
        </p:txBody>
      </p:sp>
      <p:cxnSp>
        <p:nvCxnSpPr>
          <p:cNvPr id="11" name="直线箭头连接符 10"/>
          <p:cNvCxnSpPr/>
          <p:nvPr/>
        </p:nvCxnSpPr>
        <p:spPr>
          <a:xfrm>
            <a:off x="892564" y="3724042"/>
            <a:ext cx="402836" cy="339725"/>
          </a:xfrm>
          <a:prstGeom prst="straightConnector1">
            <a:avLst/>
          </a:prstGeom>
          <a:ln w="38100">
            <a:solidFill>
              <a:srgbClr val="151F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flipH="1">
            <a:off x="2938873" y="2971650"/>
            <a:ext cx="444059" cy="331355"/>
          </a:xfrm>
          <a:prstGeom prst="straightConnector1">
            <a:avLst/>
          </a:prstGeom>
          <a:ln w="38100">
            <a:solidFill>
              <a:srgbClr val="151FFF"/>
            </a:solidFill>
            <a:tailEnd type="triangle"/>
          </a:ln>
        </p:spPr>
        <p:style>
          <a:lnRef idx="1">
            <a:schemeClr val="accent1"/>
          </a:lnRef>
          <a:fillRef idx="0">
            <a:schemeClr val="accent1"/>
          </a:fillRef>
          <a:effectRef idx="0">
            <a:schemeClr val="accent1"/>
          </a:effectRef>
          <a:fontRef idx="minor">
            <a:schemeClr val="tx1"/>
          </a:fontRef>
        </p:style>
      </p:cxnSp>
      <p:sp>
        <p:nvSpPr>
          <p:cNvPr id="2" name="椭圆 1">
            <a:extLst>
              <a:ext uri="{FF2B5EF4-FFF2-40B4-BE49-F238E27FC236}">
                <a16:creationId xmlns:a16="http://schemas.microsoft.com/office/drawing/2014/main" id="{68017B9E-FF47-AC46-9F9C-7546B36071A8}"/>
              </a:ext>
            </a:extLst>
          </p:cNvPr>
          <p:cNvSpPr/>
          <p:nvPr/>
        </p:nvSpPr>
        <p:spPr>
          <a:xfrm>
            <a:off x="2998066" y="3538450"/>
            <a:ext cx="109127" cy="762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274C2E5A-B185-F64C-BCE4-EE0D89B4A4FC}"/>
              </a:ext>
            </a:extLst>
          </p:cNvPr>
          <p:cNvSpPr/>
          <p:nvPr/>
        </p:nvSpPr>
        <p:spPr>
          <a:xfrm>
            <a:off x="2998066" y="4550510"/>
            <a:ext cx="109127"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F10C91DD-9574-6A4E-AC25-EF7581630ABD}"/>
              </a:ext>
            </a:extLst>
          </p:cNvPr>
          <p:cNvSpPr/>
          <p:nvPr/>
        </p:nvSpPr>
        <p:spPr>
          <a:xfrm>
            <a:off x="2998065" y="3915904"/>
            <a:ext cx="109127" cy="76200"/>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8" name="直线连接符 7">
            <a:extLst>
              <a:ext uri="{FF2B5EF4-FFF2-40B4-BE49-F238E27FC236}">
                <a16:creationId xmlns:a16="http://schemas.microsoft.com/office/drawing/2014/main" id="{63E8ED77-77EF-B148-9616-2C49B6D1AE93}"/>
              </a:ext>
            </a:extLst>
          </p:cNvPr>
          <p:cNvCxnSpPr>
            <a:cxnSpLocks/>
            <a:stCxn id="2" idx="4"/>
            <a:endCxn id="12" idx="0"/>
          </p:cNvCxnSpPr>
          <p:nvPr/>
        </p:nvCxnSpPr>
        <p:spPr>
          <a:xfrm>
            <a:off x="3052630" y="3614650"/>
            <a:ext cx="0" cy="93586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矩形 15">
            <a:extLst>
              <a:ext uri="{FF2B5EF4-FFF2-40B4-BE49-F238E27FC236}">
                <a16:creationId xmlns:a16="http://schemas.microsoft.com/office/drawing/2014/main" id="{3E614BDE-57BE-094D-B9E0-827A756CA7A0}"/>
              </a:ext>
            </a:extLst>
          </p:cNvPr>
          <p:cNvSpPr/>
          <p:nvPr/>
        </p:nvSpPr>
        <p:spPr>
          <a:xfrm>
            <a:off x="3106991" y="4640188"/>
            <a:ext cx="1519968" cy="461665"/>
          </a:xfrm>
          <a:prstGeom prst="rect">
            <a:avLst/>
          </a:prstGeom>
        </p:spPr>
        <p:txBody>
          <a:bodyPr wrap="none">
            <a:spAutoFit/>
          </a:bodyPr>
          <a:lstStyle/>
          <a:p>
            <a:r>
              <a:rPr lang="en-US" altLang="zh-CN" sz="2400" i="1" dirty="0">
                <a:latin typeface="Times New Roman" charset="0"/>
                <a:ea typeface="Times New Roman" charset="0"/>
                <a:cs typeface="Times New Roman" charset="0"/>
              </a:rPr>
              <a:t>weight</a:t>
            </a:r>
            <a:r>
              <a:rPr lang="zh-CN" altLang="en-US" sz="2400" i="1" dirty="0">
                <a:latin typeface="Times New Roman" charset="0"/>
                <a:ea typeface="Times New Roman" charset="0"/>
                <a:cs typeface="Times New Roman" charset="0"/>
              </a:rPr>
              <a:t> </a:t>
            </a:r>
            <a:r>
              <a:rPr lang="en-US" altLang="zh-CN" sz="2400" i="1" dirty="0">
                <a:latin typeface="Times New Roman" charset="0"/>
                <a:ea typeface="Times New Roman" charset="0"/>
                <a:cs typeface="Times New Roman" charset="0"/>
              </a:rPr>
              <a:t>&gt;</a:t>
            </a:r>
            <a:r>
              <a:rPr lang="zh-CN" altLang="en-US" sz="2400" i="1" dirty="0">
                <a:latin typeface="Times New Roman" charset="0"/>
                <a:ea typeface="Times New Roman" charset="0"/>
                <a:cs typeface="Times New Roman" charset="0"/>
              </a:rPr>
              <a:t> </a:t>
            </a:r>
            <a:r>
              <a:rPr lang="en-US" altLang="zh-CN" sz="2400" i="1" dirty="0">
                <a:latin typeface="Times New Roman" charset="0"/>
                <a:ea typeface="Times New Roman" charset="0"/>
                <a:cs typeface="Times New Roman" charset="0"/>
              </a:rPr>
              <a:t>1</a:t>
            </a:r>
            <a:endParaRPr lang="zh-CN" altLang="en-US" i="1" dirty="0">
              <a:latin typeface="Times New Roman" charset="0"/>
              <a:ea typeface="Times New Roman" charset="0"/>
              <a:cs typeface="Times New Roman" charset="0"/>
            </a:endParaRPr>
          </a:p>
        </p:txBody>
      </p:sp>
      <p:sp>
        <p:nvSpPr>
          <p:cNvPr id="17" name="矩形 16">
            <a:extLst>
              <a:ext uri="{FF2B5EF4-FFF2-40B4-BE49-F238E27FC236}">
                <a16:creationId xmlns:a16="http://schemas.microsoft.com/office/drawing/2014/main" id="{3B06FFA4-7F82-5E46-A293-6B492DBA4A47}"/>
              </a:ext>
            </a:extLst>
          </p:cNvPr>
          <p:cNvSpPr/>
          <p:nvPr/>
        </p:nvSpPr>
        <p:spPr>
          <a:xfrm>
            <a:off x="831612" y="4655667"/>
            <a:ext cx="1519968" cy="461665"/>
          </a:xfrm>
          <a:prstGeom prst="rect">
            <a:avLst/>
          </a:prstGeom>
        </p:spPr>
        <p:txBody>
          <a:bodyPr wrap="none">
            <a:spAutoFit/>
          </a:bodyPr>
          <a:lstStyle/>
          <a:p>
            <a:r>
              <a:rPr lang="en-US" altLang="zh-CN" sz="2400" i="1" dirty="0">
                <a:latin typeface="Times New Roman" charset="0"/>
                <a:ea typeface="Times New Roman" charset="0"/>
                <a:cs typeface="Times New Roman" charset="0"/>
              </a:rPr>
              <a:t>weight</a:t>
            </a:r>
            <a:r>
              <a:rPr lang="zh-CN" altLang="en-US" sz="2400" i="1" dirty="0">
                <a:latin typeface="Times New Roman" charset="0"/>
                <a:ea typeface="Times New Roman" charset="0"/>
                <a:cs typeface="Times New Roman" charset="0"/>
              </a:rPr>
              <a:t> </a:t>
            </a:r>
            <a:r>
              <a:rPr lang="en-US" altLang="zh-CN" sz="2400" i="1" dirty="0">
                <a:latin typeface="Times New Roman" charset="0"/>
                <a:ea typeface="Times New Roman" charset="0"/>
                <a:cs typeface="Times New Roman" charset="0"/>
              </a:rPr>
              <a:t>&lt;</a:t>
            </a:r>
            <a:r>
              <a:rPr lang="zh-CN" altLang="en-US" sz="2400" i="1" dirty="0">
                <a:latin typeface="Times New Roman" charset="0"/>
                <a:ea typeface="Times New Roman" charset="0"/>
                <a:cs typeface="Times New Roman" charset="0"/>
              </a:rPr>
              <a:t> </a:t>
            </a:r>
            <a:r>
              <a:rPr lang="en-US" altLang="zh-CN" sz="2400" i="1" dirty="0">
                <a:latin typeface="Times New Roman" charset="0"/>
                <a:ea typeface="Times New Roman" charset="0"/>
                <a:cs typeface="Times New Roman" charset="0"/>
              </a:rPr>
              <a:t>1</a:t>
            </a:r>
            <a:endParaRPr lang="zh-CN" altLang="en-US" i="1" dirty="0">
              <a:latin typeface="Times New Roman" charset="0"/>
              <a:ea typeface="Times New Roman" charset="0"/>
              <a:cs typeface="Times New Roman" charset="0"/>
            </a:endParaRPr>
          </a:p>
        </p:txBody>
      </p:sp>
      <p:sp>
        <p:nvSpPr>
          <p:cNvPr id="18" name="椭圆 17">
            <a:extLst>
              <a:ext uri="{FF2B5EF4-FFF2-40B4-BE49-F238E27FC236}">
                <a16:creationId xmlns:a16="http://schemas.microsoft.com/office/drawing/2014/main" id="{E6566449-559E-DE48-A078-6B5A7F5E354B}"/>
              </a:ext>
            </a:extLst>
          </p:cNvPr>
          <p:cNvSpPr/>
          <p:nvPr/>
        </p:nvSpPr>
        <p:spPr>
          <a:xfrm>
            <a:off x="1295399" y="4357398"/>
            <a:ext cx="109127" cy="762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1DE5C616-AF40-0347-B736-E32AA4BF66D4}"/>
              </a:ext>
            </a:extLst>
          </p:cNvPr>
          <p:cNvSpPr/>
          <p:nvPr/>
        </p:nvSpPr>
        <p:spPr>
          <a:xfrm>
            <a:off x="1304141" y="4606042"/>
            <a:ext cx="109127"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0" name="椭圆 19">
            <a:extLst>
              <a:ext uri="{FF2B5EF4-FFF2-40B4-BE49-F238E27FC236}">
                <a16:creationId xmlns:a16="http://schemas.microsoft.com/office/drawing/2014/main" id="{EDBA6823-2702-B346-BF96-E91C39B126B0}"/>
              </a:ext>
            </a:extLst>
          </p:cNvPr>
          <p:cNvSpPr/>
          <p:nvPr/>
        </p:nvSpPr>
        <p:spPr>
          <a:xfrm>
            <a:off x="1295400" y="3905279"/>
            <a:ext cx="109127" cy="76200"/>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1" name="直线连接符 20">
            <a:extLst>
              <a:ext uri="{FF2B5EF4-FFF2-40B4-BE49-F238E27FC236}">
                <a16:creationId xmlns:a16="http://schemas.microsoft.com/office/drawing/2014/main" id="{63BACA65-F458-A844-986F-EA4C80733C75}"/>
              </a:ext>
            </a:extLst>
          </p:cNvPr>
          <p:cNvCxnSpPr>
            <a:cxnSpLocks/>
            <a:endCxn id="19" idx="0"/>
          </p:cNvCxnSpPr>
          <p:nvPr/>
        </p:nvCxnSpPr>
        <p:spPr>
          <a:xfrm>
            <a:off x="1358704" y="3992104"/>
            <a:ext cx="1" cy="613938"/>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65050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087" y="151098"/>
            <a:ext cx="6743971" cy="636266"/>
          </a:xfrm>
          <a:prstGeom prst="rect">
            <a:avLst/>
          </a:prstGeom>
        </p:spPr>
        <p:txBody>
          <a:bodyPr vert="horz" wrap="square" lIns="0" tIns="147513" rIns="0" bIns="0" rtlCol="0" anchor="ctr">
            <a:spAutoFit/>
          </a:bodyPr>
          <a:lstStyle/>
          <a:p>
            <a:pPr marL="233485">
              <a:lnSpc>
                <a:spcPts val="3792"/>
              </a:lnSpc>
            </a:pPr>
            <a:r>
              <a:rPr lang="zh-CN" altLang="en-US" dirty="0"/>
              <a:t>采样</a:t>
            </a:r>
            <a:r>
              <a:rPr lang="en-US" altLang="zh-CN" dirty="0"/>
              <a:t>-</a:t>
            </a:r>
            <a:r>
              <a:rPr lang="zh-CN" altLang="en-US" dirty="0"/>
              <a:t>马尔科夫稳态</a:t>
            </a:r>
            <a:endParaRPr dirty="0"/>
          </a:p>
        </p:txBody>
      </p:sp>
      <p:sp>
        <p:nvSpPr>
          <p:cNvPr id="8" name="object 8"/>
          <p:cNvSpPr txBox="1"/>
          <p:nvPr/>
        </p:nvSpPr>
        <p:spPr>
          <a:xfrm>
            <a:off x="438241" y="1320250"/>
            <a:ext cx="8019959" cy="2881045"/>
          </a:xfrm>
          <a:prstGeom prst="rect">
            <a:avLst/>
          </a:prstGeom>
        </p:spPr>
        <p:txBody>
          <a:bodyPr vert="horz" wrap="square" lIns="0" tIns="0" rIns="0" bIns="0" rtlCol="0">
            <a:spAutoFit/>
          </a:bodyPr>
          <a:lstStyle/>
          <a:p>
            <a:pPr marL="412128" marR="125430" indent="-401811">
              <a:lnSpc>
                <a:spcPts val="3018"/>
              </a:lnSpc>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采样：</a:t>
            </a:r>
            <a:r>
              <a:rPr sz="2565" dirty="0">
                <a:solidFill>
                  <a:srgbClr val="FF0000"/>
                </a:solidFill>
                <a:latin typeface="华文新魏"/>
                <a:cs typeface="华文新魏"/>
              </a:rPr>
              <a:t>给定概率分布</a:t>
            </a:r>
            <a:r>
              <a:rPr sz="2565" dirty="0">
                <a:solidFill>
                  <a:srgbClr val="FF0000"/>
                </a:solidFill>
                <a:latin typeface="Times New Roman"/>
                <a:cs typeface="Times New Roman"/>
              </a:rPr>
              <a:t>p(</a:t>
            </a:r>
            <a:r>
              <a:rPr sz="2565" spc="-4" dirty="0">
                <a:solidFill>
                  <a:srgbClr val="FF0000"/>
                </a:solidFill>
                <a:latin typeface="Times New Roman"/>
                <a:cs typeface="Times New Roman"/>
              </a:rPr>
              <a:t>x)</a:t>
            </a:r>
            <a:r>
              <a:rPr sz="2565" spc="9" dirty="0">
                <a:solidFill>
                  <a:srgbClr val="FF0000"/>
                </a:solidFill>
                <a:latin typeface="华文新魏"/>
                <a:cs typeface="华文新魏"/>
              </a:rPr>
              <a:t>，</a:t>
            </a:r>
            <a:r>
              <a:rPr sz="2565" dirty="0">
                <a:solidFill>
                  <a:srgbClr val="FF0000"/>
                </a:solidFill>
                <a:latin typeface="华文新魏"/>
                <a:cs typeface="华文新魏"/>
              </a:rPr>
              <a:t>如何在计算机中生成它的若干样本</a:t>
            </a:r>
            <a:r>
              <a:rPr sz="2565" dirty="0">
                <a:latin typeface="华文新魏"/>
                <a:cs typeface="华文新魏"/>
              </a:rPr>
              <a:t>？</a:t>
            </a:r>
          </a:p>
          <a:p>
            <a:pPr marL="10860">
              <a:spcBef>
                <a:spcPts val="534"/>
              </a:spcBef>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方法：马尔科夫链模型</a:t>
            </a:r>
          </a:p>
          <a:p>
            <a:pPr marL="412128" marR="4344" indent="-401811">
              <a:lnSpc>
                <a:spcPct val="99300"/>
              </a:lnSpc>
              <a:spcBef>
                <a:spcPts val="697"/>
              </a:spcBef>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考虑某随机过程π，它的状态有</a:t>
            </a:r>
            <a:r>
              <a:rPr sz="2565" dirty="0">
                <a:latin typeface="Times New Roman"/>
                <a:cs typeface="Times New Roman"/>
              </a:rPr>
              <a:t>n</a:t>
            </a:r>
            <a:r>
              <a:rPr sz="2565" dirty="0">
                <a:latin typeface="华文新魏"/>
                <a:cs typeface="华文新魏"/>
              </a:rPr>
              <a:t>个，用</a:t>
            </a:r>
            <a:r>
              <a:rPr sz="2565" dirty="0">
                <a:latin typeface="Times New Roman"/>
                <a:cs typeface="Times New Roman"/>
              </a:rPr>
              <a:t>1~n </a:t>
            </a:r>
            <a:r>
              <a:rPr sz="2565" dirty="0">
                <a:latin typeface="华文新魏"/>
                <a:cs typeface="华文新魏"/>
              </a:rPr>
              <a:t>表示。记在当前时刻</a:t>
            </a:r>
            <a:r>
              <a:rPr lang="zh-CN" altLang="en-US" sz="2565" dirty="0">
                <a:latin typeface="华文新魏"/>
                <a:cs typeface="华文新魏"/>
              </a:rPr>
              <a:t> </a:t>
            </a:r>
            <a:r>
              <a:rPr sz="2565" spc="-9" dirty="0">
                <a:latin typeface="Times New Roman"/>
                <a:cs typeface="Times New Roman"/>
              </a:rPr>
              <a:t>t</a:t>
            </a:r>
            <a:r>
              <a:rPr lang="zh-CN" altLang="en-US" sz="2565" spc="-9" dirty="0">
                <a:latin typeface="Times New Roman"/>
                <a:cs typeface="Times New Roman"/>
              </a:rPr>
              <a:t> </a:t>
            </a:r>
            <a:r>
              <a:rPr sz="2565" dirty="0">
                <a:latin typeface="华文新魏"/>
                <a:cs typeface="华文新魏"/>
              </a:rPr>
              <a:t>时位</a:t>
            </a:r>
            <a:r>
              <a:rPr sz="2565" spc="9" dirty="0">
                <a:latin typeface="华文新魏"/>
                <a:cs typeface="华文新魏"/>
              </a:rPr>
              <a:t>于</a:t>
            </a:r>
            <a:r>
              <a:rPr lang="zh-CN" altLang="en-US" sz="2565" spc="9" dirty="0">
                <a:latin typeface="华文新魏"/>
                <a:cs typeface="华文新魏"/>
              </a:rPr>
              <a:t> </a:t>
            </a:r>
            <a:r>
              <a:rPr sz="2565" spc="-9" dirty="0">
                <a:latin typeface="Times New Roman"/>
                <a:cs typeface="Times New Roman"/>
              </a:rPr>
              <a:t>i</a:t>
            </a:r>
            <a:r>
              <a:rPr lang="zh-CN" altLang="en-US" sz="2565" spc="-9" dirty="0">
                <a:latin typeface="Times New Roman"/>
                <a:cs typeface="Times New Roman"/>
              </a:rPr>
              <a:t> </a:t>
            </a:r>
            <a:r>
              <a:rPr sz="2565" dirty="0">
                <a:latin typeface="华文新魏"/>
                <a:cs typeface="华文新魏"/>
              </a:rPr>
              <a:t>状</a:t>
            </a:r>
            <a:r>
              <a:rPr sz="2565" spc="9" dirty="0">
                <a:latin typeface="华文新魏"/>
                <a:cs typeface="华文新魏"/>
              </a:rPr>
              <a:t>态</a:t>
            </a:r>
            <a:r>
              <a:rPr sz="2565" dirty="0">
                <a:latin typeface="华文新魏"/>
                <a:cs typeface="华文新魏"/>
              </a:rPr>
              <a:t>，它在</a:t>
            </a:r>
            <a:r>
              <a:rPr lang="zh-CN" altLang="en-US" sz="2565" dirty="0">
                <a:latin typeface="华文新魏"/>
                <a:cs typeface="华文新魏"/>
              </a:rPr>
              <a:t> </a:t>
            </a:r>
            <a:r>
              <a:rPr sz="2565" dirty="0">
                <a:latin typeface="Times New Roman"/>
                <a:cs typeface="Times New Roman"/>
              </a:rPr>
              <a:t>t+1</a:t>
            </a:r>
            <a:r>
              <a:rPr lang="zh-CN" altLang="en-US" sz="2565" dirty="0">
                <a:latin typeface="Times New Roman"/>
                <a:cs typeface="Times New Roman"/>
              </a:rPr>
              <a:t> </a:t>
            </a:r>
            <a:r>
              <a:rPr sz="2565" dirty="0">
                <a:latin typeface="华文新魏"/>
                <a:cs typeface="华文新魏"/>
              </a:rPr>
              <a:t>时刻位于</a:t>
            </a:r>
            <a:r>
              <a:rPr lang="zh-CN" altLang="en-US" sz="2565" dirty="0">
                <a:latin typeface="华文新魏"/>
                <a:cs typeface="华文新魏"/>
              </a:rPr>
              <a:t> </a:t>
            </a:r>
            <a:r>
              <a:rPr sz="2565" spc="-9" dirty="0">
                <a:latin typeface="Times New Roman"/>
                <a:cs typeface="Times New Roman"/>
              </a:rPr>
              <a:t>j</a:t>
            </a:r>
            <a:r>
              <a:rPr lang="zh-CN" altLang="en-US" sz="2565" spc="-9" dirty="0">
                <a:latin typeface="Times New Roman"/>
                <a:cs typeface="Times New Roman"/>
              </a:rPr>
              <a:t> </a:t>
            </a:r>
            <a:r>
              <a:rPr sz="2565" dirty="0">
                <a:latin typeface="华文新魏"/>
                <a:cs typeface="华文新魏"/>
              </a:rPr>
              <a:t>状态的概率</a:t>
            </a:r>
            <a:r>
              <a:rPr sz="2565" spc="9" dirty="0">
                <a:latin typeface="华文新魏"/>
                <a:cs typeface="华文新魏"/>
              </a:rPr>
              <a:t>为</a:t>
            </a:r>
            <a:r>
              <a:rPr lang="zh-CN" altLang="en-US" sz="2565" spc="9" dirty="0">
                <a:latin typeface="华文新魏"/>
                <a:cs typeface="华文新魏"/>
              </a:rPr>
              <a:t> </a:t>
            </a:r>
            <a:r>
              <a:rPr sz="2565" dirty="0">
                <a:latin typeface="Times New Roman"/>
                <a:cs typeface="Times New Roman"/>
              </a:rPr>
              <a:t>P(i,</a:t>
            </a:r>
            <a:r>
              <a:rPr lang="zh-CN" altLang="en-US" sz="2565" dirty="0">
                <a:latin typeface="Times New Roman"/>
                <a:cs typeface="Times New Roman"/>
              </a:rPr>
              <a:t> </a:t>
            </a:r>
            <a:r>
              <a:rPr sz="2565" spc="-9" dirty="0">
                <a:latin typeface="Times New Roman"/>
                <a:cs typeface="Times New Roman"/>
              </a:rPr>
              <a:t>j</a:t>
            </a:r>
            <a:r>
              <a:rPr sz="2565" dirty="0">
                <a:latin typeface="Times New Roman"/>
                <a:cs typeface="Times New Roman"/>
              </a:rPr>
              <a:t>)</a:t>
            </a:r>
            <a:r>
              <a:rPr sz="2565" spc="-4" dirty="0">
                <a:latin typeface="Times New Roman"/>
                <a:cs typeface="Times New Roman"/>
              </a:rPr>
              <a:t>=</a:t>
            </a:r>
            <a:r>
              <a:rPr sz="2565" dirty="0">
                <a:latin typeface="Times New Roman"/>
                <a:cs typeface="Times New Roman"/>
              </a:rPr>
              <a:t>P(j|</a:t>
            </a:r>
            <a:r>
              <a:rPr sz="2565" spc="4" dirty="0">
                <a:latin typeface="Times New Roman"/>
                <a:cs typeface="Times New Roman"/>
              </a:rPr>
              <a:t>i)</a:t>
            </a:r>
            <a:r>
              <a:rPr sz="2565" dirty="0">
                <a:latin typeface="华文新魏"/>
                <a:cs typeface="华文新魏"/>
              </a:rPr>
              <a:t>：即状态 转移的概率只依赖于前一个状态。</a:t>
            </a:r>
          </a:p>
        </p:txBody>
      </p:sp>
      <p:sp>
        <p:nvSpPr>
          <p:cNvPr id="9" name="object 9"/>
          <p:cNvSpPr/>
          <p:nvPr/>
        </p:nvSpPr>
        <p:spPr>
          <a:xfrm>
            <a:off x="1027342" y="4572000"/>
            <a:ext cx="6648839" cy="562975"/>
          </a:xfrm>
          <a:prstGeom prst="rect">
            <a:avLst/>
          </a:prstGeom>
          <a:blipFill>
            <a:blip r:embed="rId2" cstate="print"/>
            <a:stretch>
              <a:fillRect/>
            </a:stretch>
          </a:blipFill>
        </p:spPr>
        <p:txBody>
          <a:bodyPr wrap="square" lIns="0" tIns="0" rIns="0" bIns="0" rtlCol="0"/>
          <a:lstStyle/>
          <a:p>
            <a:endParaRPr sz="1539"/>
          </a:p>
        </p:txBody>
      </p:sp>
    </p:spTree>
    <p:extLst>
      <p:ext uri="{BB962C8B-B14F-4D97-AF65-F5344CB8AC3E}">
        <p14:creationId xmlns:p14="http://schemas.microsoft.com/office/powerpoint/2010/main" val="53000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章节目录</a:t>
            </a:r>
          </a:p>
        </p:txBody>
      </p:sp>
      <p:sp>
        <p:nvSpPr>
          <p:cNvPr id="4" name="内容占位符 3"/>
          <p:cNvSpPr>
            <a:spLocks noGrp="1"/>
          </p:cNvSpPr>
          <p:nvPr>
            <p:ph idx="1"/>
          </p:nvPr>
        </p:nvSpPr>
        <p:spPr>
          <a:xfrm>
            <a:off x="260350" y="1295400"/>
            <a:ext cx="8616950" cy="4548638"/>
          </a:xfrm>
        </p:spPr>
        <p:txBody>
          <a:bodyPr>
            <a:noAutofit/>
          </a:bodyPr>
          <a:lstStyle/>
          <a:p>
            <a:pPr>
              <a:lnSpc>
                <a:spcPct val="150000"/>
              </a:lnSpc>
            </a:pPr>
            <a:r>
              <a:rPr lang="en-US" altLang="zh-CN" sz="2800" b="1" dirty="0">
                <a:latin typeface="Verdana" charset="0"/>
                <a:ea typeface="Verdana" charset="0"/>
                <a:cs typeface="Verdana" charset="0"/>
              </a:rPr>
              <a:t>Rejection</a:t>
            </a:r>
            <a:r>
              <a:rPr lang="zh-CN" altLang="en-US" sz="2800" b="1" dirty="0">
                <a:latin typeface="Verdana" charset="0"/>
                <a:ea typeface="Verdana" charset="0"/>
                <a:cs typeface="Verdana" charset="0"/>
              </a:rPr>
              <a:t> </a:t>
            </a:r>
            <a:r>
              <a:rPr lang="en-US" altLang="zh-CN" sz="2800" b="1" dirty="0">
                <a:latin typeface="Verdana" charset="0"/>
                <a:ea typeface="Verdana" charset="0"/>
                <a:cs typeface="Verdana" charset="0"/>
              </a:rPr>
              <a:t>Sampling</a:t>
            </a:r>
          </a:p>
          <a:p>
            <a:pPr>
              <a:lnSpc>
                <a:spcPct val="150000"/>
              </a:lnSpc>
            </a:pPr>
            <a:r>
              <a:rPr lang="en-US" altLang="zh-CN" sz="2800" b="1" dirty="0">
                <a:latin typeface="Verdana" charset="0"/>
                <a:ea typeface="Verdana" charset="0"/>
                <a:cs typeface="Verdana" charset="0"/>
              </a:rPr>
              <a:t>Importance</a:t>
            </a:r>
            <a:r>
              <a:rPr lang="zh-CN" altLang="en-US" sz="2800" b="1" dirty="0">
                <a:latin typeface="Verdana" charset="0"/>
                <a:ea typeface="Verdana" charset="0"/>
                <a:cs typeface="Verdana" charset="0"/>
              </a:rPr>
              <a:t> </a:t>
            </a:r>
            <a:r>
              <a:rPr lang="en-US" altLang="zh-CN" sz="2800" b="1" dirty="0">
                <a:latin typeface="Verdana" charset="0"/>
                <a:ea typeface="Verdana" charset="0"/>
                <a:cs typeface="Verdana" charset="0"/>
              </a:rPr>
              <a:t>Sampling</a:t>
            </a:r>
          </a:p>
          <a:p>
            <a:pPr>
              <a:lnSpc>
                <a:spcPct val="150000"/>
              </a:lnSpc>
            </a:pPr>
            <a:r>
              <a:rPr lang="en-US" altLang="zh-CN" sz="2800" b="1" dirty="0">
                <a:latin typeface="Verdana" charset="0"/>
                <a:ea typeface="Verdana" charset="0"/>
                <a:cs typeface="Verdana" charset="0"/>
              </a:rPr>
              <a:t>Markov</a:t>
            </a:r>
            <a:r>
              <a:rPr lang="zh-CN" altLang="en-US" sz="2800" b="1" dirty="0">
                <a:latin typeface="Verdana" charset="0"/>
                <a:ea typeface="Verdana" charset="0"/>
                <a:cs typeface="Verdana" charset="0"/>
              </a:rPr>
              <a:t> </a:t>
            </a:r>
            <a:r>
              <a:rPr lang="en-US" altLang="zh-CN" sz="2800" b="1" dirty="0">
                <a:latin typeface="Verdana" charset="0"/>
                <a:ea typeface="Verdana" charset="0"/>
                <a:cs typeface="Verdana" charset="0"/>
              </a:rPr>
              <a:t>Chain</a:t>
            </a:r>
            <a:r>
              <a:rPr lang="zh-CN" altLang="en-US" sz="2800" b="1" dirty="0">
                <a:latin typeface="Verdana" charset="0"/>
                <a:ea typeface="Verdana" charset="0"/>
                <a:cs typeface="Verdana" charset="0"/>
              </a:rPr>
              <a:t> </a:t>
            </a:r>
            <a:r>
              <a:rPr lang="en-US" altLang="zh-CN" sz="2800" b="1" dirty="0">
                <a:latin typeface="Verdana" charset="0"/>
                <a:ea typeface="Verdana" charset="0"/>
                <a:cs typeface="Verdana" charset="0"/>
              </a:rPr>
              <a:t>Monte</a:t>
            </a:r>
            <a:r>
              <a:rPr lang="zh-CN" altLang="en-US" sz="2800" b="1" dirty="0">
                <a:latin typeface="Verdana" charset="0"/>
                <a:ea typeface="Verdana" charset="0"/>
                <a:cs typeface="Verdana" charset="0"/>
              </a:rPr>
              <a:t> </a:t>
            </a:r>
            <a:r>
              <a:rPr lang="en-US" altLang="zh-CN" sz="2800" b="1" dirty="0">
                <a:latin typeface="Verdana" charset="0"/>
                <a:ea typeface="Verdana" charset="0"/>
                <a:cs typeface="Verdana" charset="0"/>
              </a:rPr>
              <a:t>Carlo,</a:t>
            </a:r>
            <a:r>
              <a:rPr lang="zh-CN" altLang="en-US" sz="2800" b="1" dirty="0">
                <a:latin typeface="Verdana" charset="0"/>
                <a:ea typeface="Verdana" charset="0"/>
                <a:cs typeface="Verdana" charset="0"/>
              </a:rPr>
              <a:t> </a:t>
            </a:r>
            <a:r>
              <a:rPr lang="en-US" altLang="zh-CN" sz="2800" b="1" dirty="0">
                <a:latin typeface="Verdana" charset="0"/>
                <a:ea typeface="Verdana" charset="0"/>
                <a:cs typeface="Verdana" charset="0"/>
              </a:rPr>
              <a:t>MCMC</a:t>
            </a:r>
          </a:p>
          <a:p>
            <a:pPr>
              <a:lnSpc>
                <a:spcPct val="150000"/>
              </a:lnSpc>
            </a:pPr>
            <a:r>
              <a:rPr lang="en-US" altLang="zh-CN" sz="2800" b="1" dirty="0">
                <a:latin typeface="Verdana" charset="0"/>
                <a:ea typeface="Verdana" charset="0"/>
                <a:cs typeface="Verdana" charset="0"/>
              </a:rPr>
              <a:t>Metropolis-Hastings</a:t>
            </a:r>
            <a:endParaRPr lang="en-US" altLang="zh-CN" sz="2800" b="1" dirty="0">
              <a:latin typeface="+mn-ea"/>
              <a:cs typeface="宋体"/>
            </a:endParaRPr>
          </a:p>
          <a:p>
            <a:pPr>
              <a:lnSpc>
                <a:spcPct val="150000"/>
              </a:lnSpc>
            </a:pPr>
            <a:r>
              <a:rPr lang="en-US" altLang="zh-CN" sz="2800" b="1" dirty="0">
                <a:latin typeface="Verdana" charset="0"/>
                <a:ea typeface="Verdana" charset="0"/>
                <a:cs typeface="Verdana" charset="0"/>
              </a:rPr>
              <a:t>Gibbs</a:t>
            </a:r>
            <a:r>
              <a:rPr lang="zh-CN" altLang="en-US" sz="2800" b="1" dirty="0">
                <a:latin typeface="Verdana" charset="0"/>
                <a:ea typeface="Verdana" charset="0"/>
                <a:cs typeface="Verdana" charset="0"/>
              </a:rPr>
              <a:t> </a:t>
            </a:r>
            <a:r>
              <a:rPr lang="en-US" altLang="zh-CN" sz="2800" b="1" dirty="0">
                <a:latin typeface="Verdana" charset="0"/>
                <a:ea typeface="Verdana" charset="0"/>
                <a:cs typeface="Verdana" charset="0"/>
              </a:rPr>
              <a:t>Sampling</a:t>
            </a:r>
            <a:endParaRPr lang="en-US" altLang="zh-CN" sz="2800" b="1" dirty="0">
              <a:latin typeface="+mn-ea"/>
              <a:ea typeface="+mn-ea"/>
              <a:cs typeface="宋体"/>
            </a:endParaRPr>
          </a:p>
        </p:txBody>
      </p:sp>
    </p:spTree>
    <p:extLst>
      <p:ext uri="{BB962C8B-B14F-4D97-AF65-F5344CB8AC3E}">
        <p14:creationId xmlns:p14="http://schemas.microsoft.com/office/powerpoint/2010/main" val="163313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087" y="151098"/>
            <a:ext cx="6743971" cy="636266"/>
          </a:xfrm>
          <a:prstGeom prst="rect">
            <a:avLst/>
          </a:prstGeom>
        </p:spPr>
        <p:txBody>
          <a:bodyPr vert="horz" wrap="square" lIns="0" tIns="147513" rIns="0" bIns="0" rtlCol="0" anchor="ctr">
            <a:spAutoFit/>
          </a:bodyPr>
          <a:lstStyle/>
          <a:p>
            <a:pPr marL="233485">
              <a:lnSpc>
                <a:spcPts val="3792"/>
              </a:lnSpc>
            </a:pPr>
            <a:r>
              <a:rPr lang="zh-CN" altLang="en-US" dirty="0"/>
              <a:t>举例</a:t>
            </a:r>
            <a:endParaRPr dirty="0"/>
          </a:p>
        </p:txBody>
      </p:sp>
      <p:sp>
        <p:nvSpPr>
          <p:cNvPr id="8" name="object 8"/>
          <p:cNvSpPr txBox="1"/>
          <p:nvPr/>
        </p:nvSpPr>
        <p:spPr>
          <a:xfrm>
            <a:off x="263098" y="1066800"/>
            <a:ext cx="8629559" cy="1923604"/>
          </a:xfrm>
          <a:prstGeom prst="rect">
            <a:avLst/>
          </a:prstGeom>
        </p:spPr>
        <p:txBody>
          <a:bodyPr vert="horz" wrap="square" lIns="0" tIns="0" rIns="0" bIns="0" rtlCol="0">
            <a:spAutoFit/>
          </a:bodyPr>
          <a:lstStyle/>
          <a:p>
            <a:pPr marL="467517" marR="125430" indent="-457200">
              <a:lnSpc>
                <a:spcPts val="3018"/>
              </a:lnSpc>
              <a:buFont typeface="Wingdings" charset="2"/>
              <a:buChar char="p"/>
            </a:pPr>
            <a:r>
              <a:rPr lang="zh-CN" altLang="en-US" sz="2800" dirty="0">
                <a:latin typeface="华文新魏"/>
                <a:cs typeface="华文新魏"/>
              </a:rPr>
              <a:t>假定按照经济状况将人群分成上、中、下三</a:t>
            </a:r>
            <a:r>
              <a:rPr lang="zh-CN" altLang="en-US" sz="2800" dirty="0"/>
              <a:t>个阶层，用</a:t>
            </a:r>
            <a:r>
              <a:rPr lang="en-US" altLang="zh-CN" sz="2800" dirty="0">
                <a:latin typeface="Times New Roman"/>
                <a:cs typeface="Times New Roman"/>
              </a:rPr>
              <a:t>1</a:t>
            </a:r>
            <a:r>
              <a:rPr lang="zh-CN" altLang="en-US" sz="2800" dirty="0"/>
              <a:t>、</a:t>
            </a:r>
            <a:r>
              <a:rPr lang="en-US" altLang="zh-CN" sz="2800" dirty="0">
                <a:latin typeface="Times New Roman"/>
                <a:cs typeface="Times New Roman"/>
              </a:rPr>
              <a:t>2</a:t>
            </a:r>
            <a:r>
              <a:rPr lang="zh-CN" altLang="en-US" sz="2800" dirty="0"/>
              <a:t>、</a:t>
            </a:r>
            <a:r>
              <a:rPr lang="en-US" altLang="zh-CN" sz="2800" dirty="0">
                <a:latin typeface="Times New Roman"/>
                <a:cs typeface="Times New Roman"/>
              </a:rPr>
              <a:t>3</a:t>
            </a:r>
            <a:r>
              <a:rPr lang="zh-CN" altLang="en-US" sz="2800" dirty="0"/>
              <a:t>表示。假定当前处于某阶层只和上一代有关，即：考察父代为第 </a:t>
            </a:r>
            <a:r>
              <a:rPr lang="en-US" altLang="zh-CN" sz="2800" spc="-10" dirty="0">
                <a:latin typeface="Times New Roman"/>
                <a:cs typeface="Times New Roman"/>
              </a:rPr>
              <a:t>i</a:t>
            </a:r>
            <a:r>
              <a:rPr lang="zh-CN" altLang="en-US" sz="2800" spc="-10" dirty="0">
                <a:latin typeface="Times New Roman"/>
                <a:cs typeface="Times New Roman"/>
              </a:rPr>
              <a:t> </a:t>
            </a:r>
            <a:r>
              <a:rPr lang="zh-CN" altLang="en-US" sz="2800" dirty="0"/>
              <a:t>阶层，则子代为第 </a:t>
            </a:r>
            <a:r>
              <a:rPr lang="en-US" altLang="zh-CN" sz="2800" spc="5" dirty="0">
                <a:latin typeface="Times New Roman"/>
                <a:cs typeface="Times New Roman"/>
              </a:rPr>
              <a:t>j</a:t>
            </a:r>
            <a:r>
              <a:rPr lang="zh-CN" altLang="en-US" sz="2800" spc="5" dirty="0">
                <a:latin typeface="Times New Roman"/>
                <a:cs typeface="Times New Roman"/>
              </a:rPr>
              <a:t> </a:t>
            </a:r>
            <a:r>
              <a:rPr lang="zh-CN" altLang="en-US" sz="2800" dirty="0"/>
              <a:t>阶层的概率。假定为如下转移概率矩阵：</a:t>
            </a:r>
          </a:p>
          <a:p>
            <a:pPr marL="467517" marR="125430" indent="-457200">
              <a:lnSpc>
                <a:spcPts val="3018"/>
              </a:lnSpc>
              <a:buFont typeface="Wingdings" charset="2"/>
              <a:buChar char="p"/>
            </a:pPr>
            <a:endParaRPr sz="2565">
              <a:latin typeface="华文新魏"/>
              <a:cs typeface="华文新魏"/>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69840"/>
            <a:ext cx="3200400" cy="1756541"/>
          </a:xfrm>
          <a:prstGeom prst="rect">
            <a:avLst/>
          </a:prstGeom>
        </p:spPr>
      </p:pic>
      <p:sp>
        <p:nvSpPr>
          <p:cNvPr id="6" name="object 10"/>
          <p:cNvSpPr/>
          <p:nvPr/>
        </p:nvSpPr>
        <p:spPr>
          <a:xfrm>
            <a:off x="4343400" y="3048000"/>
            <a:ext cx="4038600" cy="28194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0130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2627" y="246580"/>
            <a:ext cx="6743971" cy="636266"/>
          </a:xfrm>
          <a:prstGeom prst="rect">
            <a:avLst/>
          </a:prstGeom>
        </p:spPr>
        <p:txBody>
          <a:bodyPr vert="horz" wrap="square" lIns="0" tIns="147513" rIns="0" bIns="0" rtlCol="0" anchor="ctr">
            <a:spAutoFit/>
          </a:bodyPr>
          <a:lstStyle/>
          <a:p>
            <a:pPr marL="233485">
              <a:lnSpc>
                <a:spcPts val="3792"/>
              </a:lnSpc>
            </a:pPr>
            <a:r>
              <a:rPr dirty="0"/>
              <a:t>概率转</a:t>
            </a:r>
            <a:r>
              <a:rPr spc="-13" dirty="0"/>
              <a:t>移</a:t>
            </a:r>
            <a:r>
              <a:rPr dirty="0"/>
              <a:t>矩阵</a:t>
            </a:r>
          </a:p>
        </p:txBody>
      </p:sp>
      <p:sp>
        <p:nvSpPr>
          <p:cNvPr id="8" name="object 8"/>
          <p:cNvSpPr txBox="1"/>
          <p:nvPr/>
        </p:nvSpPr>
        <p:spPr>
          <a:xfrm>
            <a:off x="304800" y="1265014"/>
            <a:ext cx="7684036" cy="584904"/>
          </a:xfrm>
          <a:prstGeom prst="rect">
            <a:avLst/>
          </a:prstGeom>
        </p:spPr>
        <p:txBody>
          <a:bodyPr vert="horz" wrap="square" lIns="0" tIns="0" rIns="0" bIns="0" rtlCol="0">
            <a:spAutoFit/>
          </a:bodyPr>
          <a:lstStyle/>
          <a:p>
            <a:pPr>
              <a:lnSpc>
                <a:spcPct val="100000"/>
              </a:lnSpc>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显然，第</a:t>
            </a:r>
            <a:r>
              <a:rPr lang="zh-CN" altLang="en-US" sz="2565" dirty="0">
                <a:latin typeface="华文新魏"/>
                <a:cs typeface="华文新魏"/>
              </a:rPr>
              <a:t> </a:t>
            </a:r>
            <a:r>
              <a:rPr sz="2565" dirty="0">
                <a:latin typeface="Times New Roman"/>
                <a:cs typeface="Times New Roman"/>
              </a:rPr>
              <a:t>n+1</a:t>
            </a:r>
            <a:r>
              <a:rPr lang="zh-CN" altLang="en-US" sz="2565" dirty="0">
                <a:latin typeface="Times New Roman"/>
                <a:cs typeface="Times New Roman"/>
              </a:rPr>
              <a:t> </a:t>
            </a:r>
            <a:r>
              <a:rPr sz="2565" dirty="0">
                <a:latin typeface="华文新魏"/>
                <a:cs typeface="华文新魏"/>
              </a:rPr>
              <a:t>代中处于第</a:t>
            </a:r>
            <a:r>
              <a:rPr lang="zh-CN" altLang="en-US" sz="2565" dirty="0">
                <a:latin typeface="华文新魏"/>
                <a:cs typeface="华文新魏"/>
              </a:rPr>
              <a:t>  </a:t>
            </a:r>
            <a:r>
              <a:rPr sz="2565" spc="4" dirty="0">
                <a:latin typeface="Times New Roman"/>
                <a:cs typeface="Times New Roman"/>
              </a:rPr>
              <a:t>j</a:t>
            </a:r>
            <a:r>
              <a:rPr lang="zh-CN" altLang="en-US" sz="2565" spc="4" dirty="0">
                <a:latin typeface="Times New Roman"/>
                <a:cs typeface="Times New Roman"/>
              </a:rPr>
              <a:t>  </a:t>
            </a:r>
            <a:r>
              <a:rPr sz="2565" dirty="0">
                <a:latin typeface="华文新魏"/>
                <a:cs typeface="华文新魏"/>
              </a:rPr>
              <a:t>个阶层的概率为：</a:t>
            </a:r>
          </a:p>
          <a:p>
            <a:pPr marR="1439463">
              <a:spcBef>
                <a:spcPts val="158"/>
              </a:spcBef>
            </a:pPr>
            <a:endParaRPr sz="1069" dirty="0">
              <a:latin typeface="Times New Roman"/>
              <a:cs typeface="Times New Roman"/>
            </a:endParaRPr>
          </a:p>
        </p:txBody>
      </p:sp>
      <p:sp>
        <p:nvSpPr>
          <p:cNvPr id="9" name="object 9"/>
          <p:cNvSpPr txBox="1"/>
          <p:nvPr/>
        </p:nvSpPr>
        <p:spPr>
          <a:xfrm>
            <a:off x="76200" y="2950188"/>
            <a:ext cx="8991600" cy="1200329"/>
          </a:xfrm>
          <a:prstGeom prst="rect">
            <a:avLst/>
          </a:prstGeom>
        </p:spPr>
        <p:txBody>
          <a:bodyPr vert="horz" wrap="square" lIns="0" tIns="0" rIns="0" bIns="0" rtlCol="0">
            <a:spAutoFit/>
          </a:bodyPr>
          <a:lstStyle/>
          <a:p>
            <a:pPr marL="412128" marR="4344" indent="-401811">
              <a:lnSpc>
                <a:spcPts val="3018"/>
              </a:lnSpc>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因此，矩阵</a:t>
            </a:r>
            <a:r>
              <a:rPr lang="zh-CN" altLang="en-US" sz="2565" dirty="0">
                <a:latin typeface="华文新魏"/>
                <a:cs typeface="华文新魏"/>
              </a:rPr>
              <a:t> </a:t>
            </a:r>
            <a:r>
              <a:rPr sz="2565" dirty="0">
                <a:latin typeface="Times New Roman"/>
                <a:cs typeface="Times New Roman"/>
              </a:rPr>
              <a:t>P</a:t>
            </a:r>
            <a:r>
              <a:rPr lang="zh-CN" altLang="en-US" sz="2565" dirty="0">
                <a:latin typeface="Times New Roman"/>
                <a:cs typeface="Times New Roman"/>
              </a:rPr>
              <a:t> </a:t>
            </a:r>
            <a:r>
              <a:rPr sz="2565" dirty="0">
                <a:latin typeface="华文新魏"/>
                <a:cs typeface="华文新魏"/>
              </a:rPr>
              <a:t>即贝叶斯网络中描述的</a:t>
            </a:r>
            <a:r>
              <a:rPr sz="2565" spc="-4" dirty="0">
                <a:solidFill>
                  <a:srgbClr val="FF0000"/>
                </a:solidFill>
                <a:latin typeface="Times New Roman"/>
                <a:cs typeface="Times New Roman"/>
              </a:rPr>
              <a:t>(</a:t>
            </a:r>
            <a:r>
              <a:rPr sz="2565" dirty="0">
                <a:solidFill>
                  <a:srgbClr val="FF0000"/>
                </a:solidFill>
                <a:latin typeface="华文新魏"/>
                <a:cs typeface="华文新魏"/>
              </a:rPr>
              <a:t>条件</a:t>
            </a:r>
            <a:r>
              <a:rPr sz="2565" spc="-4" dirty="0">
                <a:solidFill>
                  <a:srgbClr val="FF0000"/>
                </a:solidFill>
                <a:latin typeface="Times New Roman"/>
                <a:cs typeface="Times New Roman"/>
              </a:rPr>
              <a:t>)</a:t>
            </a:r>
            <a:r>
              <a:rPr sz="2565" dirty="0">
                <a:solidFill>
                  <a:srgbClr val="FF0000"/>
                </a:solidFill>
                <a:latin typeface="华文新魏"/>
                <a:cs typeface="华文新魏"/>
              </a:rPr>
              <a:t>概率转移矩阵</a:t>
            </a:r>
            <a:r>
              <a:rPr sz="2565" dirty="0">
                <a:latin typeface="华文新魏"/>
                <a:cs typeface="华文新魏"/>
              </a:rPr>
              <a:t>。</a:t>
            </a:r>
          </a:p>
          <a:p>
            <a:pPr marL="787333" marR="364888" indent="-374119">
              <a:spcBef>
                <a:spcPts val="552"/>
              </a:spcBef>
              <a:tabLst>
                <a:tab pos="787333" algn="l"/>
              </a:tabLst>
            </a:pPr>
            <a:r>
              <a:rPr sz="2223" dirty="0">
                <a:solidFill>
                  <a:srgbClr val="CC0000"/>
                </a:solidFill>
                <a:latin typeface="Wingdings"/>
                <a:cs typeface="Wingdings"/>
              </a:rPr>
              <a:t></a:t>
            </a:r>
            <a:r>
              <a:rPr sz="2223" dirty="0">
                <a:solidFill>
                  <a:srgbClr val="CC0000"/>
                </a:solidFill>
                <a:latin typeface="Times New Roman"/>
                <a:cs typeface="Times New Roman"/>
              </a:rPr>
              <a:t>	</a:t>
            </a:r>
            <a:r>
              <a:rPr sz="2400" dirty="0">
                <a:latin typeface="华文新魏"/>
                <a:cs typeface="华文新魏"/>
              </a:rPr>
              <a:t>第</a:t>
            </a:r>
            <a:r>
              <a:rPr lang="zh-CN" altLang="en-US" sz="2400" dirty="0">
                <a:latin typeface="华文新魏"/>
                <a:cs typeface="华文新魏"/>
              </a:rPr>
              <a:t> </a:t>
            </a:r>
            <a:r>
              <a:rPr sz="2400" spc="-9" dirty="0">
                <a:latin typeface="Times New Roman"/>
                <a:cs typeface="Times New Roman"/>
              </a:rPr>
              <a:t>i</a:t>
            </a:r>
            <a:r>
              <a:rPr lang="zh-CN" altLang="en-US" sz="2400" spc="-9" dirty="0">
                <a:latin typeface="Times New Roman"/>
                <a:cs typeface="Times New Roman"/>
              </a:rPr>
              <a:t> </a:t>
            </a:r>
            <a:r>
              <a:rPr sz="2400" dirty="0">
                <a:latin typeface="华文新魏"/>
                <a:cs typeface="华文新魏"/>
              </a:rPr>
              <a:t>行元素表</a:t>
            </a:r>
            <a:r>
              <a:rPr sz="2400" spc="-13" dirty="0">
                <a:latin typeface="华文新魏"/>
                <a:cs typeface="华文新魏"/>
              </a:rPr>
              <a:t>示</a:t>
            </a:r>
            <a:r>
              <a:rPr sz="2400" dirty="0">
                <a:latin typeface="华文新魏"/>
                <a:cs typeface="华文新魏"/>
              </a:rPr>
              <a:t>：在上一个</a:t>
            </a:r>
            <a:r>
              <a:rPr sz="2400" spc="-21" dirty="0">
                <a:latin typeface="华文新魏"/>
                <a:cs typeface="华文新魏"/>
              </a:rPr>
              <a:t>状</a:t>
            </a:r>
            <a:r>
              <a:rPr sz="2400" dirty="0">
                <a:latin typeface="华文新魏"/>
                <a:cs typeface="华文新魏"/>
              </a:rPr>
              <a:t>态</a:t>
            </a:r>
            <a:r>
              <a:rPr sz="2400" spc="-4" dirty="0">
                <a:latin typeface="华文新魏"/>
                <a:cs typeface="华文新魏"/>
              </a:rPr>
              <a:t>为</a:t>
            </a:r>
            <a:r>
              <a:rPr lang="zh-CN" altLang="en-US" sz="2400" spc="-4" dirty="0">
                <a:latin typeface="华文新魏"/>
                <a:cs typeface="华文新魏"/>
              </a:rPr>
              <a:t> </a:t>
            </a:r>
            <a:r>
              <a:rPr sz="2400" spc="-4" dirty="0">
                <a:latin typeface="Times New Roman"/>
                <a:cs typeface="Times New Roman"/>
              </a:rPr>
              <a:t>i</a:t>
            </a:r>
            <a:r>
              <a:rPr lang="zh-CN" altLang="en-US" sz="2400" spc="-4" dirty="0">
                <a:latin typeface="Times New Roman"/>
                <a:cs typeface="Times New Roman"/>
              </a:rPr>
              <a:t> </a:t>
            </a:r>
            <a:r>
              <a:rPr sz="2400" dirty="0">
                <a:latin typeface="华文新魏"/>
                <a:cs typeface="华文新魏"/>
              </a:rPr>
              <a:t>时的分布概 率，即</a:t>
            </a:r>
            <a:r>
              <a:rPr sz="2400" spc="-13" dirty="0">
                <a:latin typeface="华文新魏"/>
                <a:cs typeface="华文新魏"/>
              </a:rPr>
              <a:t>：</a:t>
            </a:r>
            <a:r>
              <a:rPr sz="2400" dirty="0">
                <a:latin typeface="华文新魏"/>
                <a:cs typeface="华文新魏"/>
              </a:rPr>
              <a:t>每一行元素的和</a:t>
            </a:r>
            <a:r>
              <a:rPr sz="2400" spc="-21" dirty="0">
                <a:latin typeface="华文新魏"/>
                <a:cs typeface="华文新魏"/>
              </a:rPr>
              <a:t>为</a:t>
            </a:r>
            <a:r>
              <a:rPr sz="2400" spc="-9" dirty="0">
                <a:latin typeface="Times New Roman"/>
                <a:cs typeface="Times New Roman"/>
              </a:rPr>
              <a:t>1</a:t>
            </a:r>
            <a:r>
              <a:rPr sz="2400" dirty="0">
                <a:latin typeface="华文新魏"/>
                <a:cs typeface="华文新魏"/>
              </a:rPr>
              <a:t>。</a:t>
            </a: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839" y="1981200"/>
            <a:ext cx="5473700" cy="789561"/>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445" y="4318105"/>
            <a:ext cx="3608746" cy="1980662"/>
          </a:xfrm>
          <a:prstGeom prst="rect">
            <a:avLst/>
          </a:prstGeom>
        </p:spPr>
      </p:pic>
    </p:spTree>
    <p:extLst>
      <p:ext uri="{BB962C8B-B14F-4D97-AF65-F5344CB8AC3E}">
        <p14:creationId xmlns:p14="http://schemas.microsoft.com/office/powerpoint/2010/main" val="1099070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2400" y="152400"/>
            <a:ext cx="6743971" cy="617825"/>
          </a:xfrm>
          <a:prstGeom prst="rect">
            <a:avLst/>
          </a:prstGeom>
        </p:spPr>
        <p:txBody>
          <a:bodyPr vert="horz" wrap="square" lIns="0" tIns="168810" rIns="0" bIns="0" rtlCol="0" anchor="ctr">
            <a:spAutoFit/>
          </a:bodyPr>
          <a:lstStyle/>
          <a:p>
            <a:pPr marL="233485">
              <a:lnSpc>
                <a:spcPct val="100000"/>
              </a:lnSpc>
            </a:pPr>
            <a:r>
              <a:rPr sz="2907" spc="-4" dirty="0"/>
              <a:t>初始概</a:t>
            </a:r>
            <a:r>
              <a:rPr sz="2907" spc="9" dirty="0"/>
              <a:t>率</a:t>
            </a:r>
            <a:r>
              <a:rPr lang="zh-CN" altLang="en-US" sz="2907" spc="9" dirty="0"/>
              <a:t> </a:t>
            </a:r>
            <a:r>
              <a:rPr sz="2907" spc="-4" dirty="0">
                <a:latin typeface="Symbol Tiger Expert" charset="2"/>
                <a:ea typeface="Symbol Tiger Expert" charset="2"/>
                <a:cs typeface="Symbol Tiger Expert" charset="2"/>
              </a:rPr>
              <a:t>π</a:t>
            </a:r>
            <a:r>
              <a:rPr lang="en-US" altLang="zh-CN" sz="2907" spc="-4" baseline="-25000" dirty="0">
                <a:latin typeface="Symbol Tiger Expert" charset="2"/>
                <a:ea typeface="Symbol Tiger Expert" charset="2"/>
                <a:cs typeface="Symbol Tiger Expert" charset="2"/>
              </a:rPr>
              <a:t>0</a:t>
            </a:r>
            <a:r>
              <a:rPr sz="2907" spc="-4" dirty="0">
                <a:latin typeface="Times New Roman"/>
                <a:cs typeface="Times New Roman"/>
              </a:rPr>
              <a:t>= [0</a:t>
            </a:r>
            <a:r>
              <a:rPr sz="2907" dirty="0">
                <a:latin typeface="Times New Roman"/>
                <a:cs typeface="Times New Roman"/>
              </a:rPr>
              <a:t>.</a:t>
            </a:r>
            <a:r>
              <a:rPr sz="2907" spc="-4" dirty="0">
                <a:latin typeface="Times New Roman"/>
                <a:cs typeface="Times New Roman"/>
              </a:rPr>
              <a:t>2</a:t>
            </a:r>
            <a:r>
              <a:rPr sz="2907" dirty="0">
                <a:latin typeface="Times New Roman"/>
                <a:cs typeface="Times New Roman"/>
              </a:rPr>
              <a:t>1</a:t>
            </a:r>
            <a:r>
              <a:rPr sz="2907" spc="-4" dirty="0">
                <a:latin typeface="Times New Roman"/>
                <a:cs typeface="Times New Roman"/>
              </a:rPr>
              <a:t>, 0.68, </a:t>
            </a:r>
            <a:r>
              <a:rPr sz="2907" spc="4" dirty="0">
                <a:latin typeface="Times New Roman"/>
                <a:cs typeface="Times New Roman"/>
              </a:rPr>
              <a:t>0</a:t>
            </a:r>
            <a:r>
              <a:rPr sz="2907" spc="-4" dirty="0">
                <a:latin typeface="Times New Roman"/>
                <a:cs typeface="Times New Roman"/>
              </a:rPr>
              <a:t>.1</a:t>
            </a:r>
            <a:r>
              <a:rPr sz="2907" spc="-9" dirty="0">
                <a:latin typeface="Times New Roman"/>
                <a:cs typeface="Times New Roman"/>
              </a:rPr>
              <a:t>]</a:t>
            </a:r>
            <a:r>
              <a:rPr sz="2907" spc="-4" dirty="0"/>
              <a:t>的</a:t>
            </a:r>
            <a:r>
              <a:rPr sz="2907" spc="9" dirty="0"/>
              <a:t>迭</a:t>
            </a:r>
            <a:r>
              <a:rPr sz="2907" spc="-4" dirty="0"/>
              <a:t>代结果</a:t>
            </a:r>
            <a:endParaRPr sz="2907" dirty="0">
              <a:latin typeface="Times New Roman"/>
              <a:cs typeface="Times New Roman"/>
            </a:endParaRPr>
          </a:p>
        </p:txBody>
      </p:sp>
      <p:sp>
        <p:nvSpPr>
          <p:cNvPr id="8" name="object 8"/>
          <p:cNvSpPr/>
          <p:nvPr/>
        </p:nvSpPr>
        <p:spPr>
          <a:xfrm>
            <a:off x="5410200" y="2590800"/>
            <a:ext cx="3610183" cy="3660043"/>
          </a:xfrm>
          <a:prstGeom prst="rect">
            <a:avLst/>
          </a:prstGeom>
          <a:blipFill>
            <a:blip r:embed="rId2" cstate="print"/>
            <a:stretch>
              <a:fillRect/>
            </a:stretch>
          </a:blipFill>
        </p:spPr>
        <p:txBody>
          <a:bodyPr wrap="square" lIns="0" tIns="0" rIns="0" bIns="0" rtlCol="0"/>
          <a:lstStyle/>
          <a:p>
            <a:endParaRPr sz="1539"/>
          </a:p>
        </p:txBody>
      </p:sp>
      <p:sp>
        <p:nvSpPr>
          <p:cNvPr id="12" name="object 8"/>
          <p:cNvSpPr txBox="1"/>
          <p:nvPr/>
        </p:nvSpPr>
        <p:spPr>
          <a:xfrm>
            <a:off x="152400" y="1160324"/>
            <a:ext cx="5029200" cy="4062651"/>
          </a:xfrm>
          <a:prstGeom prst="rect">
            <a:avLst/>
          </a:prstGeom>
        </p:spPr>
        <p:txBody>
          <a:bodyPr vert="horz" wrap="square" lIns="0" tIns="0" rIns="0" bIns="0" rtlCol="0">
            <a:spAutoFit/>
          </a:bodyPr>
          <a:lstStyle/>
          <a:p>
            <a:pPr>
              <a:lnSpc>
                <a:spcPct val="100000"/>
              </a:lnSpc>
            </a:pPr>
            <a:r>
              <a:rPr sz="2400" dirty="0">
                <a:solidFill>
                  <a:srgbClr val="CC0000"/>
                </a:solidFill>
                <a:latin typeface="Wingdings"/>
                <a:cs typeface="Wingdings"/>
              </a:rPr>
              <a:t></a:t>
            </a:r>
            <a:r>
              <a:rPr lang="zh-CN" altLang="en-US" sz="2400" spc="231" dirty="0">
                <a:solidFill>
                  <a:srgbClr val="CC0000"/>
                </a:solidFill>
                <a:latin typeface="Times New Roman"/>
                <a:cs typeface="Times New Roman"/>
              </a:rPr>
              <a:t> </a:t>
            </a:r>
            <a:r>
              <a:rPr lang="zh-CN" altLang="en-US" sz="2400" dirty="0">
                <a:latin typeface="华文新魏"/>
                <a:cs typeface="华文新魏"/>
              </a:rPr>
              <a:t>假设当前这一代人处在下层、中层、上层的人的比例是概率分布向量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0</a:t>
            </a:r>
            <a:r>
              <a:rPr lang="zh-CN" altLang="en-US" sz="2400" dirty="0">
                <a:latin typeface="华文新魏"/>
                <a:cs typeface="华文新魏"/>
              </a:rPr>
              <a:t> </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华文新魏"/>
                <a:cs typeface="华文新魏"/>
              </a:rPr>
              <a:t>[</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0</a:t>
            </a:r>
            <a:r>
              <a:rPr lang="en-US" altLang="zh-CN" sz="2400" dirty="0">
                <a:latin typeface="Times New Roman" charset="0"/>
                <a:ea typeface="Times New Roman" charset="0"/>
                <a:cs typeface="Times New Roman" charset="0"/>
              </a:rPr>
              <a:t>(1),</a:t>
            </a:r>
            <a:r>
              <a:rPr lang="zh-CN" altLang="en-US" sz="2400" dirty="0">
                <a:latin typeface="Times New Roman" charset="0"/>
                <a:ea typeface="Times New Roman" charset="0"/>
                <a:cs typeface="Times New Roman" charset="0"/>
              </a:rPr>
              <a:t>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0</a:t>
            </a:r>
            <a:r>
              <a:rPr lang="en-US" altLang="zh-CN" sz="2400" dirty="0">
                <a:latin typeface="Times New Roman" charset="0"/>
                <a:ea typeface="Times New Roman" charset="0"/>
                <a:cs typeface="Times New Roman" charset="0"/>
              </a:rPr>
              <a:t>(2),</a:t>
            </a:r>
            <a:r>
              <a:rPr lang="zh-CN" altLang="en-US" sz="2400" dirty="0">
                <a:latin typeface="Times New Roman" charset="0"/>
                <a:ea typeface="Times New Roman" charset="0"/>
                <a:cs typeface="Times New Roman" charset="0"/>
              </a:rPr>
              <a:t>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0</a:t>
            </a:r>
            <a:r>
              <a:rPr lang="en-US" altLang="zh-CN" sz="2400" dirty="0">
                <a:latin typeface="Times New Roman" charset="0"/>
                <a:ea typeface="Times New Roman" charset="0"/>
                <a:cs typeface="Times New Roman" charset="0"/>
              </a:rPr>
              <a:t>(3)</a:t>
            </a:r>
            <a:r>
              <a:rPr lang="en-US" altLang="zh-CN" sz="2400" dirty="0">
                <a:latin typeface="华文新魏"/>
                <a:cs typeface="华文新魏"/>
              </a:rPr>
              <a:t>]</a:t>
            </a:r>
          </a:p>
          <a:p>
            <a:pPr>
              <a:lnSpc>
                <a:spcPct val="100000"/>
              </a:lnSpc>
            </a:pPr>
            <a:r>
              <a:rPr lang="zh-CN" altLang="en-US" sz="2400" dirty="0">
                <a:solidFill>
                  <a:srgbClr val="CC0000"/>
                </a:solidFill>
                <a:latin typeface="Wingdings"/>
                <a:cs typeface="Wingdings"/>
              </a:rPr>
              <a:t></a:t>
            </a:r>
            <a:r>
              <a:rPr lang="zh-CN" altLang="en-US" sz="2400" spc="231" dirty="0">
                <a:solidFill>
                  <a:srgbClr val="CC0000"/>
                </a:solidFill>
                <a:latin typeface="Times New Roman"/>
                <a:cs typeface="Times New Roman"/>
              </a:rPr>
              <a:t> </a:t>
            </a:r>
            <a:r>
              <a:rPr lang="zh-CN" altLang="en-US" sz="2400" dirty="0">
                <a:latin typeface="华文新魏"/>
                <a:cs typeface="华文新魏"/>
              </a:rPr>
              <a:t>那么他们的</a:t>
            </a:r>
            <a:r>
              <a:rPr lang="zh-CN" altLang="en-US" sz="2400" dirty="0">
                <a:solidFill>
                  <a:srgbClr val="FF0000"/>
                </a:solidFill>
                <a:latin typeface="华文新魏"/>
                <a:cs typeface="华文新魏"/>
              </a:rPr>
              <a:t>子女</a:t>
            </a:r>
            <a:r>
              <a:rPr lang="zh-CN" altLang="en-US" sz="2400" dirty="0">
                <a:latin typeface="华文新魏"/>
                <a:cs typeface="华文新魏"/>
              </a:rPr>
              <a:t>的分布比例将是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1</a:t>
            </a:r>
            <a:r>
              <a:rPr lang="zh-CN" altLang="en-US" sz="2400" dirty="0">
                <a:latin typeface="华文新魏"/>
                <a:cs typeface="华文新魏"/>
              </a:rPr>
              <a:t> </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Symbol Tiger Expert" charset="2"/>
                <a:cs typeface="Times New Roman" charset="0"/>
              </a:rPr>
              <a:t>0</a:t>
            </a:r>
            <a:r>
              <a:rPr lang="en-US" altLang="zh-CN" sz="2400" dirty="0">
                <a:latin typeface="Times New Roman" charset="0"/>
                <a:ea typeface="Times New Roman" charset="0"/>
                <a:cs typeface="Times New Roman" charset="0"/>
              </a:rPr>
              <a:t>P</a:t>
            </a:r>
            <a:r>
              <a:rPr lang="zh-CN" altLang="en-US" sz="2400" dirty="0">
                <a:latin typeface="Times New Roman" charset="0"/>
                <a:ea typeface="Times New Roman" charset="0"/>
                <a:cs typeface="Times New Roman" charset="0"/>
              </a:rPr>
              <a:t>，</a:t>
            </a:r>
            <a:endParaRPr lang="en-US" altLang="zh-CN" sz="2400" dirty="0">
              <a:latin typeface="Times New Roman" charset="0"/>
              <a:ea typeface="Times New Roman" charset="0"/>
              <a:cs typeface="Times New Roman" charset="0"/>
            </a:endParaRPr>
          </a:p>
          <a:p>
            <a:r>
              <a:rPr lang="zh-CN" altLang="en-US" sz="2400" dirty="0">
                <a:solidFill>
                  <a:srgbClr val="CC0000"/>
                </a:solidFill>
                <a:latin typeface="Wingdings"/>
                <a:cs typeface="Wingdings"/>
              </a:rPr>
              <a:t></a:t>
            </a:r>
            <a:r>
              <a:rPr lang="zh-CN" altLang="en-US" sz="2400" spc="231" dirty="0">
                <a:solidFill>
                  <a:srgbClr val="CC0000"/>
                </a:solidFill>
                <a:latin typeface="Times New Roman"/>
                <a:cs typeface="Times New Roman"/>
              </a:rPr>
              <a:t> </a:t>
            </a:r>
            <a:r>
              <a:rPr lang="zh-CN" altLang="en-US" sz="2400" dirty="0">
                <a:latin typeface="华文新魏"/>
                <a:cs typeface="华文新魏"/>
              </a:rPr>
              <a:t>他们的</a:t>
            </a:r>
            <a:r>
              <a:rPr lang="zh-CN" altLang="en-US" sz="2400" dirty="0">
                <a:solidFill>
                  <a:srgbClr val="FF0000"/>
                </a:solidFill>
                <a:latin typeface="华文新魏"/>
                <a:cs typeface="华文新魏"/>
              </a:rPr>
              <a:t>子孙</a:t>
            </a:r>
            <a:r>
              <a:rPr lang="zh-CN" altLang="en-US" sz="2400" dirty="0">
                <a:latin typeface="华文新魏"/>
                <a:cs typeface="华文新魏"/>
              </a:rPr>
              <a:t>代的分布比例将是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2</a:t>
            </a:r>
            <a:r>
              <a:rPr lang="zh-CN" altLang="en-US" sz="2400" dirty="0">
                <a:latin typeface="华文新魏"/>
                <a:cs typeface="华文新魏"/>
              </a:rPr>
              <a:t> </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1</a:t>
            </a:r>
            <a:r>
              <a:rPr lang="en-US" altLang="zh-CN" sz="2400" dirty="0">
                <a:latin typeface="Times New Roman" charset="0"/>
                <a:ea typeface="Times New Roman" charset="0"/>
                <a:cs typeface="Times New Roman" charset="0"/>
              </a:rPr>
              <a:t>P</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0</a:t>
            </a:r>
            <a:r>
              <a:rPr lang="en-US" altLang="zh-CN" sz="2400" dirty="0">
                <a:latin typeface="Times New Roman" charset="0"/>
                <a:ea typeface="Times New Roman" charset="0"/>
                <a:cs typeface="Times New Roman" charset="0"/>
              </a:rPr>
              <a:t>P</a:t>
            </a:r>
            <a:r>
              <a:rPr lang="en-US" altLang="zh-CN" sz="2400" baseline="30000" dirty="0">
                <a:latin typeface="Times New Roman" charset="0"/>
                <a:ea typeface="Times New Roman" charset="0"/>
                <a:cs typeface="Times New Roman" charset="0"/>
              </a:rPr>
              <a:t>2</a:t>
            </a:r>
            <a:r>
              <a:rPr lang="en-US" altLang="zh-CN" sz="2400" dirty="0">
                <a:latin typeface="Times New Roman" charset="0"/>
                <a:ea typeface="Times New Roman" charset="0"/>
                <a:cs typeface="Times New Roman" charset="0"/>
              </a:rPr>
              <a:t>,</a:t>
            </a:r>
            <a:r>
              <a:rPr lang="mr-IN" altLang="zh-CN" sz="2400" dirty="0">
                <a:latin typeface="Times New Roman" charset="0"/>
                <a:ea typeface="Times New Roman" charset="0"/>
                <a:cs typeface="Times New Roman" charset="0"/>
              </a:rPr>
              <a:t>…</a:t>
            </a:r>
            <a:r>
              <a:rPr lang="en-US" altLang="zh-CN" sz="2400" dirty="0">
                <a:latin typeface="Times New Roman" charset="0"/>
                <a:ea typeface="Times New Roman" charset="0"/>
                <a:cs typeface="Times New Roman" charset="0"/>
              </a:rPr>
              <a:t>,</a:t>
            </a:r>
            <a:endParaRPr lang="en-US" altLang="zh-CN" sz="2400" dirty="0">
              <a:latin typeface="华文新魏"/>
              <a:cs typeface="华文新魏"/>
            </a:endParaRPr>
          </a:p>
          <a:p>
            <a:r>
              <a:rPr lang="zh-CN" altLang="en-US" sz="2400" dirty="0">
                <a:solidFill>
                  <a:srgbClr val="CC0000"/>
                </a:solidFill>
                <a:latin typeface="Wingdings"/>
                <a:cs typeface="Wingdings"/>
              </a:rPr>
              <a:t></a:t>
            </a:r>
            <a:r>
              <a:rPr lang="zh-CN" altLang="en-US" sz="2400" spc="231" dirty="0">
                <a:solidFill>
                  <a:srgbClr val="CC0000"/>
                </a:solidFill>
                <a:latin typeface="Times New Roman"/>
                <a:cs typeface="Times New Roman"/>
              </a:rPr>
              <a:t> </a:t>
            </a:r>
            <a:r>
              <a:rPr lang="zh-CN" altLang="en-US" sz="2400" dirty="0">
                <a:latin typeface="华文新魏"/>
                <a:cs typeface="华文新魏"/>
              </a:rPr>
              <a:t>第 </a:t>
            </a:r>
            <a:r>
              <a:rPr lang="en-US" altLang="zh-CN" sz="2400" dirty="0">
                <a:latin typeface="华文新魏"/>
                <a:cs typeface="华文新魏"/>
              </a:rPr>
              <a:t>n</a:t>
            </a:r>
            <a:r>
              <a:rPr lang="zh-CN" altLang="en-US" sz="2400" dirty="0">
                <a:latin typeface="华文新魏"/>
                <a:cs typeface="华文新魏"/>
              </a:rPr>
              <a:t> 代子孙的分布比例将是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n</a:t>
            </a:r>
            <a:r>
              <a:rPr lang="zh-CN" altLang="en-US" sz="2400" dirty="0">
                <a:latin typeface="华文新魏"/>
                <a:cs typeface="华文新魏"/>
              </a:rPr>
              <a:t> </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n-1</a:t>
            </a:r>
            <a:r>
              <a:rPr lang="en-US" altLang="zh-CN" sz="2400" dirty="0">
                <a:latin typeface="Times New Roman" charset="0"/>
                <a:ea typeface="Times New Roman" charset="0"/>
                <a:cs typeface="Times New Roman" charset="0"/>
              </a:rPr>
              <a:t>P</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0</a:t>
            </a:r>
            <a:r>
              <a:rPr lang="en-US" altLang="zh-CN" sz="2400" dirty="0">
                <a:latin typeface="Times New Roman" charset="0"/>
                <a:ea typeface="Times New Roman" charset="0"/>
                <a:cs typeface="Times New Roman" charset="0"/>
              </a:rPr>
              <a:t>P</a:t>
            </a:r>
            <a:r>
              <a:rPr lang="en-US" altLang="zh-CN" sz="2400" baseline="30000" dirty="0">
                <a:latin typeface="Times New Roman" charset="0"/>
                <a:ea typeface="Times New Roman" charset="0"/>
                <a:cs typeface="Times New Roman" charset="0"/>
              </a:rPr>
              <a:t>n</a:t>
            </a:r>
            <a:r>
              <a:rPr lang="en-US" altLang="zh-CN" sz="2400" dirty="0">
                <a:latin typeface="Times New Roman" charset="0"/>
                <a:ea typeface="Times New Roman" charset="0"/>
                <a:cs typeface="Times New Roman" charset="0"/>
              </a:rPr>
              <a:t>,</a:t>
            </a:r>
            <a:r>
              <a:rPr lang="mr-IN" altLang="zh-CN" sz="2400" dirty="0">
                <a:latin typeface="Times New Roman" charset="0"/>
                <a:ea typeface="Times New Roman" charset="0"/>
                <a:cs typeface="Times New Roman" charset="0"/>
              </a:rPr>
              <a:t>…</a:t>
            </a:r>
            <a:r>
              <a:rPr lang="en-US" altLang="zh-CN" sz="2400" dirty="0">
                <a:latin typeface="Times New Roman" charset="0"/>
                <a:ea typeface="Times New Roman" charset="0"/>
                <a:cs typeface="Times New Roman" charset="0"/>
              </a:rPr>
              <a:t>,</a:t>
            </a:r>
          </a:p>
          <a:p>
            <a:r>
              <a:rPr lang="zh-CN" altLang="en-US" sz="2400" dirty="0">
                <a:solidFill>
                  <a:srgbClr val="CC0000"/>
                </a:solidFill>
                <a:latin typeface="Wingdings"/>
                <a:cs typeface="Wingdings"/>
              </a:rPr>
              <a:t></a:t>
            </a:r>
            <a:r>
              <a:rPr lang="zh-CN" altLang="en-US" sz="2400" spc="231" dirty="0">
                <a:solidFill>
                  <a:srgbClr val="CC0000"/>
                </a:solidFill>
                <a:latin typeface="Times New Roman"/>
                <a:cs typeface="Times New Roman"/>
              </a:rPr>
              <a:t> </a:t>
            </a:r>
            <a:r>
              <a:rPr lang="zh-CN" altLang="en-US" sz="2400" dirty="0">
                <a:latin typeface="华文新魏"/>
                <a:cs typeface="华文新魏"/>
              </a:rPr>
              <a:t>假设初始概率分布为 </a:t>
            </a:r>
            <a:r>
              <a:rPr lang="en-US" altLang="zh-CN" sz="2400" dirty="0">
                <a:latin typeface="Symbol Tiger Expert" charset="2"/>
                <a:ea typeface="Symbol Tiger Expert" charset="2"/>
                <a:cs typeface="Symbol Tiger Expert" charset="2"/>
              </a:rPr>
              <a:t>p</a:t>
            </a:r>
            <a:r>
              <a:rPr lang="en-US" altLang="zh-CN" sz="2400" baseline="-25000" dirty="0">
                <a:latin typeface="Times New Roman" charset="0"/>
                <a:ea typeface="Times New Roman" charset="0"/>
                <a:cs typeface="Times New Roman" charset="0"/>
              </a:rPr>
              <a:t>0</a:t>
            </a:r>
            <a:r>
              <a:rPr lang="zh-CN" altLang="en-US" sz="2400" dirty="0">
                <a:latin typeface="华文新魏"/>
                <a:cs typeface="华文新魏"/>
              </a:rPr>
              <a:t> </a:t>
            </a:r>
            <a:r>
              <a:rPr lang="en-US" altLang="zh-CN" sz="2400" dirty="0">
                <a:latin typeface="华文新魏"/>
                <a:cs typeface="华文新魏"/>
              </a:rPr>
              <a:t>=</a:t>
            </a:r>
            <a:r>
              <a:rPr lang="mr-IN" altLang="zh-CN" sz="2400" spc="-4" dirty="0">
                <a:latin typeface="Times New Roman"/>
                <a:cs typeface="Times New Roman"/>
              </a:rPr>
              <a:t> [0</a:t>
            </a:r>
            <a:r>
              <a:rPr lang="mr-IN" altLang="zh-CN" sz="2400" dirty="0">
                <a:latin typeface="Times New Roman"/>
                <a:cs typeface="Times New Roman"/>
              </a:rPr>
              <a:t>.</a:t>
            </a:r>
            <a:r>
              <a:rPr lang="mr-IN" altLang="zh-CN" sz="2400" spc="-4" dirty="0">
                <a:latin typeface="Times New Roman"/>
                <a:cs typeface="Times New Roman"/>
              </a:rPr>
              <a:t>2</a:t>
            </a:r>
            <a:r>
              <a:rPr lang="mr-IN" altLang="zh-CN" sz="2400" dirty="0">
                <a:latin typeface="Times New Roman"/>
                <a:cs typeface="Times New Roman"/>
              </a:rPr>
              <a:t>1</a:t>
            </a:r>
            <a:r>
              <a:rPr lang="mr-IN" altLang="zh-CN" sz="2400" spc="-4" dirty="0">
                <a:latin typeface="Times New Roman"/>
                <a:cs typeface="Times New Roman"/>
              </a:rPr>
              <a:t>, 0.68, </a:t>
            </a:r>
            <a:r>
              <a:rPr lang="mr-IN" altLang="zh-CN" sz="2400" spc="4" dirty="0">
                <a:latin typeface="Times New Roman"/>
                <a:cs typeface="Times New Roman"/>
              </a:rPr>
              <a:t>0</a:t>
            </a:r>
            <a:r>
              <a:rPr lang="mr-IN" altLang="zh-CN" sz="2400" spc="-4" dirty="0">
                <a:latin typeface="Times New Roman"/>
                <a:cs typeface="Times New Roman"/>
              </a:rPr>
              <a:t>.1</a:t>
            </a:r>
            <a:r>
              <a:rPr lang="mr-IN" altLang="zh-CN" sz="2400" spc="-9" dirty="0">
                <a:latin typeface="Times New Roman"/>
                <a:cs typeface="Times New Roman"/>
              </a:rPr>
              <a:t>]</a:t>
            </a:r>
            <a:r>
              <a:rPr lang="zh-CN" altLang="en-US" sz="2400" dirty="0">
                <a:latin typeface="华文新魏"/>
                <a:cs typeface="华文新魏"/>
              </a:rPr>
              <a:t> </a:t>
            </a:r>
            <a:r>
              <a:rPr lang="en-US" altLang="zh-CN" sz="2400" dirty="0">
                <a:latin typeface="华文新魏"/>
                <a:cs typeface="华文新魏"/>
              </a:rPr>
              <a:t>,</a:t>
            </a:r>
            <a:r>
              <a:rPr lang="zh-CN" altLang="en-US" sz="2400" dirty="0">
                <a:latin typeface="华文新魏"/>
                <a:cs typeface="华文新魏"/>
              </a:rPr>
              <a:t>则第前</a:t>
            </a:r>
            <a:r>
              <a:rPr lang="en-US" altLang="zh-CN" sz="2400" dirty="0">
                <a:latin typeface="华文新魏"/>
                <a:cs typeface="华文新魏"/>
              </a:rPr>
              <a:t>n</a:t>
            </a:r>
            <a:r>
              <a:rPr lang="zh-CN" altLang="en-US" sz="2400" dirty="0">
                <a:latin typeface="华文新魏"/>
                <a:cs typeface="华文新魏"/>
              </a:rPr>
              <a:t>代人的分布：</a:t>
            </a:r>
            <a:endParaRPr lang="en-US" altLang="zh-CN" sz="2400" dirty="0">
              <a:latin typeface="华文新魏"/>
              <a:cs typeface="华文新魏"/>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724" y="915060"/>
            <a:ext cx="2789293" cy="1530905"/>
          </a:xfrm>
          <a:prstGeom prst="rect">
            <a:avLst/>
          </a:prstGeom>
        </p:spPr>
      </p:pic>
      <p:sp>
        <p:nvSpPr>
          <p:cNvPr id="14" name="矩形 13"/>
          <p:cNvSpPr/>
          <p:nvPr/>
        </p:nvSpPr>
        <p:spPr>
          <a:xfrm>
            <a:off x="838200" y="5604512"/>
            <a:ext cx="3962400" cy="461665"/>
          </a:xfrm>
          <a:prstGeom prst="rect">
            <a:avLst/>
          </a:prstGeom>
        </p:spPr>
        <p:txBody>
          <a:bodyPr wrap="square">
            <a:spAutoFit/>
          </a:bodyPr>
          <a:lstStyle/>
          <a:p>
            <a:r>
              <a:rPr lang="zh-CN" altLang="en-US" sz="2400" b="1" dirty="0">
                <a:solidFill>
                  <a:srgbClr val="CC0000"/>
                </a:solidFill>
                <a:latin typeface="+mn-ea"/>
                <a:cs typeface="Wingdings"/>
              </a:rPr>
              <a:t>第 </a:t>
            </a:r>
            <a:r>
              <a:rPr lang="en-US" altLang="zh-CN" sz="2400" b="1" dirty="0">
                <a:solidFill>
                  <a:srgbClr val="CC0000"/>
                </a:solidFill>
                <a:latin typeface="+mn-ea"/>
                <a:cs typeface="Wingdings"/>
              </a:rPr>
              <a:t>6</a:t>
            </a:r>
            <a:r>
              <a:rPr lang="zh-CN" altLang="en-US" sz="2400" b="1" dirty="0">
                <a:solidFill>
                  <a:srgbClr val="CC0000"/>
                </a:solidFill>
                <a:latin typeface="+mn-ea"/>
                <a:cs typeface="Wingdings"/>
              </a:rPr>
              <a:t> 代开始分布变得稳定！</a:t>
            </a:r>
            <a:endParaRPr lang="en-US" altLang="zh-CN" sz="2400" b="1" dirty="0">
              <a:latin typeface="+mn-ea"/>
              <a:cs typeface="华文新魏"/>
            </a:endParaRPr>
          </a:p>
        </p:txBody>
      </p:sp>
    </p:spTree>
    <p:extLst>
      <p:ext uri="{BB962C8B-B14F-4D97-AF65-F5344CB8AC3E}">
        <p14:creationId xmlns:p14="http://schemas.microsoft.com/office/powerpoint/2010/main" val="210127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76200"/>
            <a:ext cx="6743971" cy="617825"/>
          </a:xfrm>
          <a:prstGeom prst="rect">
            <a:avLst/>
          </a:prstGeom>
        </p:spPr>
        <p:txBody>
          <a:bodyPr vert="horz" wrap="square" lIns="0" tIns="168810" rIns="0" bIns="0" rtlCol="0" anchor="ctr">
            <a:spAutoFit/>
          </a:bodyPr>
          <a:lstStyle/>
          <a:p>
            <a:pPr marL="233485">
              <a:lnSpc>
                <a:spcPct val="100000"/>
              </a:lnSpc>
            </a:pPr>
            <a:r>
              <a:rPr sz="2907" spc="-4" dirty="0"/>
              <a:t>初始概</a:t>
            </a:r>
            <a:r>
              <a:rPr sz="2907" spc="9" dirty="0"/>
              <a:t>率</a:t>
            </a:r>
            <a:r>
              <a:rPr lang="zh-CN" altLang="en-US" sz="2907" spc="9" dirty="0"/>
              <a:t> </a:t>
            </a:r>
            <a:r>
              <a:rPr sz="2907" spc="-4" dirty="0">
                <a:latin typeface="Symbol Tiger Expert" charset="2"/>
                <a:ea typeface="Symbol Tiger Expert" charset="2"/>
                <a:cs typeface="Symbol Tiger Expert" charset="2"/>
              </a:rPr>
              <a:t>π</a:t>
            </a:r>
            <a:r>
              <a:rPr lang="en-US" altLang="zh-CN" sz="2907" spc="-4" baseline="-25000" dirty="0">
                <a:latin typeface="Symbol Tiger Expert" charset="2"/>
                <a:ea typeface="Symbol Tiger Expert" charset="2"/>
                <a:cs typeface="Symbol Tiger Expert" charset="2"/>
              </a:rPr>
              <a:t>0</a:t>
            </a:r>
            <a:r>
              <a:rPr sz="2907" spc="-4" dirty="0">
                <a:latin typeface="Times New Roman"/>
                <a:cs typeface="Times New Roman"/>
              </a:rPr>
              <a:t>= [0</a:t>
            </a:r>
            <a:r>
              <a:rPr sz="2907" dirty="0">
                <a:latin typeface="Times New Roman"/>
                <a:cs typeface="Times New Roman"/>
              </a:rPr>
              <a:t>.</a:t>
            </a:r>
            <a:r>
              <a:rPr sz="2907" spc="-4" dirty="0">
                <a:latin typeface="Times New Roman"/>
                <a:cs typeface="Times New Roman"/>
              </a:rPr>
              <a:t>7</a:t>
            </a:r>
            <a:r>
              <a:rPr sz="2907" dirty="0">
                <a:latin typeface="Times New Roman"/>
                <a:cs typeface="Times New Roman"/>
              </a:rPr>
              <a:t>5</a:t>
            </a:r>
            <a:r>
              <a:rPr sz="2907" spc="-4" dirty="0">
                <a:latin typeface="Times New Roman"/>
                <a:cs typeface="Times New Roman"/>
              </a:rPr>
              <a:t>, 0.15, </a:t>
            </a:r>
            <a:r>
              <a:rPr sz="2907" spc="4" dirty="0">
                <a:latin typeface="Times New Roman"/>
                <a:cs typeface="Times New Roman"/>
              </a:rPr>
              <a:t>0</a:t>
            </a:r>
            <a:r>
              <a:rPr sz="2907" spc="-4" dirty="0">
                <a:latin typeface="Times New Roman"/>
                <a:cs typeface="Times New Roman"/>
              </a:rPr>
              <a:t>.1</a:t>
            </a:r>
            <a:r>
              <a:rPr sz="2907" spc="-9" dirty="0">
                <a:latin typeface="Times New Roman"/>
                <a:cs typeface="Times New Roman"/>
              </a:rPr>
              <a:t>]</a:t>
            </a:r>
            <a:r>
              <a:rPr sz="2907" spc="-4" dirty="0"/>
              <a:t>的</a:t>
            </a:r>
            <a:r>
              <a:rPr sz="2907" spc="9" dirty="0"/>
              <a:t>迭</a:t>
            </a:r>
            <a:r>
              <a:rPr sz="2907" spc="-4" dirty="0"/>
              <a:t>代结果</a:t>
            </a:r>
            <a:endParaRPr sz="2907" dirty="0">
              <a:latin typeface="Times New Roman"/>
              <a:cs typeface="Times New Roman"/>
            </a:endParaRPr>
          </a:p>
        </p:txBody>
      </p:sp>
      <p:sp>
        <p:nvSpPr>
          <p:cNvPr id="8" name="object 8"/>
          <p:cNvSpPr/>
          <p:nvPr/>
        </p:nvSpPr>
        <p:spPr>
          <a:xfrm>
            <a:off x="4724400" y="1017529"/>
            <a:ext cx="3818326" cy="3846996"/>
          </a:xfrm>
          <a:prstGeom prst="rect">
            <a:avLst/>
          </a:prstGeom>
          <a:blipFill>
            <a:blip r:embed="rId2" cstate="print"/>
            <a:stretch>
              <a:fillRect/>
            </a:stretch>
          </a:blipFill>
        </p:spPr>
        <p:txBody>
          <a:bodyPr wrap="square" lIns="0" tIns="0" rIns="0" bIns="0" rtlCol="0"/>
          <a:lstStyle/>
          <a:p>
            <a:endParaRPr sz="1539"/>
          </a:p>
        </p:txBody>
      </p:sp>
      <p:sp>
        <p:nvSpPr>
          <p:cNvPr id="11" name="矩形 10"/>
          <p:cNvSpPr/>
          <p:nvPr/>
        </p:nvSpPr>
        <p:spPr>
          <a:xfrm>
            <a:off x="247135" y="1042243"/>
            <a:ext cx="3962400" cy="1569660"/>
          </a:xfrm>
          <a:prstGeom prst="rect">
            <a:avLst/>
          </a:prstGeom>
        </p:spPr>
        <p:txBody>
          <a:bodyPr wrap="square">
            <a:spAutoFit/>
          </a:bodyPr>
          <a:lstStyle/>
          <a:p>
            <a:pPr marL="342900" indent="-342900">
              <a:buFont typeface="Arial" charset="0"/>
              <a:buChar char="•"/>
            </a:pPr>
            <a:r>
              <a:rPr lang="zh-CN" altLang="en-US" sz="2400" b="1" dirty="0">
                <a:solidFill>
                  <a:srgbClr val="CC0000"/>
                </a:solidFill>
                <a:latin typeface="+mn-ea"/>
                <a:cs typeface="Wingdings"/>
              </a:rPr>
              <a:t>第 </a:t>
            </a:r>
            <a:r>
              <a:rPr lang="en-US" altLang="zh-CN" sz="2400" b="1" dirty="0">
                <a:solidFill>
                  <a:srgbClr val="CC0000"/>
                </a:solidFill>
                <a:latin typeface="+mn-ea"/>
                <a:cs typeface="Wingdings"/>
              </a:rPr>
              <a:t>9</a:t>
            </a:r>
            <a:r>
              <a:rPr lang="zh-CN" altLang="en-US" sz="2400" b="1" dirty="0">
                <a:solidFill>
                  <a:srgbClr val="CC0000"/>
                </a:solidFill>
                <a:latin typeface="+mn-ea"/>
                <a:cs typeface="Wingdings"/>
              </a:rPr>
              <a:t> 代开始分布变得稳定</a:t>
            </a:r>
            <a:endParaRPr lang="en-US" altLang="zh-CN" sz="2400" b="1" dirty="0">
              <a:solidFill>
                <a:srgbClr val="CC0000"/>
              </a:solidFill>
              <a:latin typeface="+mn-ea"/>
              <a:cs typeface="Wingdings"/>
            </a:endParaRPr>
          </a:p>
          <a:p>
            <a:endParaRPr lang="en-US" altLang="zh-CN" sz="2400" b="1" dirty="0">
              <a:solidFill>
                <a:srgbClr val="CC0000"/>
              </a:solidFill>
              <a:latin typeface="+mn-ea"/>
              <a:cs typeface="Wingdings"/>
            </a:endParaRPr>
          </a:p>
          <a:p>
            <a:pPr marL="342900" indent="-342900">
              <a:buFont typeface="Arial" charset="0"/>
              <a:buChar char="•"/>
            </a:pPr>
            <a:r>
              <a:rPr lang="zh-CN" altLang="en-US" sz="2400" b="1" dirty="0">
                <a:solidFill>
                  <a:srgbClr val="CC0000"/>
                </a:solidFill>
                <a:latin typeface="+mn-ea"/>
                <a:cs typeface="Wingdings"/>
              </a:rPr>
              <a:t>收敛行为和初始状态无关，只由概率转移矩阵 </a:t>
            </a:r>
            <a:r>
              <a:rPr lang="en-US" altLang="zh-CN" sz="2400" b="1" dirty="0">
                <a:solidFill>
                  <a:srgbClr val="CC0000"/>
                </a:solidFill>
                <a:latin typeface="+mn-ea"/>
                <a:cs typeface="Wingdings"/>
              </a:rPr>
              <a:t>P</a:t>
            </a:r>
            <a:r>
              <a:rPr lang="zh-CN" altLang="en-US" sz="2400" b="1" dirty="0">
                <a:solidFill>
                  <a:srgbClr val="CC0000"/>
                </a:solidFill>
                <a:latin typeface="+mn-ea"/>
                <a:cs typeface="Wingdings"/>
              </a:rPr>
              <a:t> 决定。</a:t>
            </a:r>
            <a:endParaRPr lang="en-US" altLang="zh-CN" sz="2400" b="1" dirty="0">
              <a:solidFill>
                <a:srgbClr val="CC0000"/>
              </a:solidFill>
              <a:latin typeface="+mn-ea"/>
              <a:cs typeface="Wingdings"/>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735" y="2660864"/>
            <a:ext cx="2789293" cy="1530905"/>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530" y="5018176"/>
            <a:ext cx="6197600" cy="1320800"/>
          </a:xfrm>
          <a:prstGeom prst="rect">
            <a:avLst/>
          </a:prstGeom>
        </p:spPr>
      </p:pic>
      <p:sp>
        <p:nvSpPr>
          <p:cNvPr id="14" name="矩形 13"/>
          <p:cNvSpPr/>
          <p:nvPr/>
        </p:nvSpPr>
        <p:spPr>
          <a:xfrm>
            <a:off x="457200" y="4556511"/>
            <a:ext cx="2448106" cy="461665"/>
          </a:xfrm>
          <a:prstGeom prst="rect">
            <a:avLst/>
          </a:prstGeom>
        </p:spPr>
        <p:txBody>
          <a:bodyPr wrap="none">
            <a:spAutoFit/>
          </a:bodyPr>
          <a:lstStyle/>
          <a:p>
            <a:pPr marL="342900" indent="-342900">
              <a:buFont typeface="Arial" charset="0"/>
              <a:buChar char="•"/>
            </a:pPr>
            <a:r>
              <a:rPr lang="zh-CN" altLang="en-US" sz="2400" b="1" dirty="0">
                <a:solidFill>
                  <a:srgbClr val="CC0000"/>
                </a:solidFill>
                <a:latin typeface="+mn-ea"/>
                <a:cs typeface="Wingdings"/>
              </a:rPr>
              <a:t>计算一下 </a:t>
            </a:r>
            <a:r>
              <a:rPr lang="en-US" altLang="zh-CN" sz="2400" b="1" dirty="0">
                <a:solidFill>
                  <a:srgbClr val="CC0000"/>
                </a:solidFill>
                <a:latin typeface="+mn-ea"/>
                <a:cs typeface="Wingdings"/>
              </a:rPr>
              <a:t>P</a:t>
            </a:r>
            <a:r>
              <a:rPr lang="en-US" altLang="zh-CN" sz="2400" b="1" baseline="30000" dirty="0">
                <a:solidFill>
                  <a:srgbClr val="CC0000"/>
                </a:solidFill>
                <a:latin typeface="+mn-ea"/>
                <a:cs typeface="Wingdings"/>
              </a:rPr>
              <a:t>n</a:t>
            </a:r>
            <a:r>
              <a:rPr lang="zh-CN" altLang="en-US" sz="2400" b="1" dirty="0">
                <a:solidFill>
                  <a:srgbClr val="CC0000"/>
                </a:solidFill>
                <a:latin typeface="+mn-ea"/>
                <a:cs typeface="Wingdings"/>
              </a:rPr>
              <a:t>：</a:t>
            </a:r>
            <a:endParaRPr lang="en-US" altLang="zh-CN" sz="2400" b="1" dirty="0">
              <a:solidFill>
                <a:srgbClr val="CC0000"/>
              </a:solidFill>
              <a:latin typeface="+mn-ea"/>
              <a:cs typeface="Wingdings"/>
            </a:endParaRPr>
          </a:p>
        </p:txBody>
      </p:sp>
      <p:sp>
        <p:nvSpPr>
          <p:cNvPr id="15" name="矩形 14"/>
          <p:cNvSpPr/>
          <p:nvPr/>
        </p:nvSpPr>
        <p:spPr>
          <a:xfrm>
            <a:off x="6617087" y="5078411"/>
            <a:ext cx="2297669" cy="1200329"/>
          </a:xfrm>
          <a:prstGeom prst="rect">
            <a:avLst/>
          </a:prstGeom>
        </p:spPr>
        <p:txBody>
          <a:bodyPr wrap="square">
            <a:spAutoFit/>
          </a:bodyPr>
          <a:lstStyle/>
          <a:p>
            <a:r>
              <a:rPr lang="zh-CN" altLang="en-US" sz="2400" b="1">
                <a:solidFill>
                  <a:srgbClr val="151FFF"/>
                </a:solidFill>
                <a:effectLst/>
                <a:latin typeface="Times New Roman" charset="0"/>
                <a:ea typeface="Times New Roman" charset="0"/>
                <a:cs typeface="Times New Roman" charset="0"/>
              </a:rPr>
              <a:t>当 </a:t>
            </a:r>
            <a:r>
              <a:rPr lang="en-US" altLang="zh-CN" sz="2400" b="1">
                <a:solidFill>
                  <a:srgbClr val="151FFF"/>
                </a:solidFill>
                <a:effectLst/>
                <a:latin typeface="Times New Roman" charset="0"/>
                <a:ea typeface="Times New Roman" charset="0"/>
                <a:cs typeface="Times New Roman" charset="0"/>
              </a:rPr>
              <a:t>n</a:t>
            </a:r>
            <a:r>
              <a:rPr lang="zh-CN" altLang="en-US" sz="2400" b="1">
                <a:solidFill>
                  <a:srgbClr val="151FFF"/>
                </a:solidFill>
                <a:effectLst/>
                <a:latin typeface="Times New Roman" charset="0"/>
                <a:ea typeface="Times New Roman" charset="0"/>
                <a:cs typeface="Times New Roman" charset="0"/>
              </a:rPr>
              <a:t> 足够大，</a:t>
            </a:r>
            <a:r>
              <a:rPr lang="en-US" altLang="zh-CN" sz="2400" b="1">
                <a:solidFill>
                  <a:srgbClr val="151FFF"/>
                </a:solidFill>
                <a:effectLst/>
                <a:latin typeface="Times New Roman" charset="0"/>
                <a:ea typeface="Times New Roman" charset="0"/>
                <a:cs typeface="Times New Roman" charset="0"/>
              </a:rPr>
              <a:t>P</a:t>
            </a:r>
            <a:r>
              <a:rPr lang="en-US" altLang="zh-CN" sz="2400" b="1" baseline="30000">
                <a:solidFill>
                  <a:srgbClr val="151FFF"/>
                </a:solidFill>
                <a:effectLst/>
                <a:latin typeface="Times New Roman" charset="0"/>
                <a:ea typeface="Times New Roman" charset="0"/>
                <a:cs typeface="Times New Roman" charset="0"/>
              </a:rPr>
              <a:t>n</a:t>
            </a:r>
            <a:r>
              <a:rPr lang="zh-CN" altLang="en-US" sz="2400" b="1">
                <a:solidFill>
                  <a:srgbClr val="151FFF"/>
                </a:solidFill>
                <a:effectLst/>
                <a:latin typeface="Times New Roman" charset="0"/>
                <a:ea typeface="Times New Roman" charset="0"/>
                <a:cs typeface="Times New Roman" charset="0"/>
              </a:rPr>
              <a:t> 稳定地收敛到一个分布</a:t>
            </a:r>
            <a:endParaRPr lang="de-DE" altLang="zh-CN" sz="2400" b="1">
              <a:solidFill>
                <a:srgbClr val="151FFF"/>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78849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2400" y="63693"/>
            <a:ext cx="6743971" cy="636266"/>
          </a:xfrm>
          <a:prstGeom prst="rect">
            <a:avLst/>
          </a:prstGeom>
        </p:spPr>
        <p:txBody>
          <a:bodyPr vert="horz" wrap="square" lIns="0" tIns="147513" rIns="0" bIns="0" rtlCol="0" anchor="ctr">
            <a:spAutoFit/>
          </a:bodyPr>
          <a:lstStyle/>
          <a:p>
            <a:pPr marL="233485">
              <a:lnSpc>
                <a:spcPts val="3792"/>
              </a:lnSpc>
            </a:pPr>
            <a:r>
              <a:rPr dirty="0"/>
              <a:t>马尔科</a:t>
            </a:r>
            <a:r>
              <a:rPr spc="-13" dirty="0"/>
              <a:t>夫</a:t>
            </a:r>
            <a:r>
              <a:rPr dirty="0"/>
              <a:t>随</a:t>
            </a:r>
            <a:r>
              <a:rPr spc="-13" dirty="0"/>
              <a:t>机</a:t>
            </a:r>
            <a:r>
              <a:rPr dirty="0"/>
              <a:t>过程</a:t>
            </a:r>
            <a:r>
              <a:rPr spc="-13" dirty="0"/>
              <a:t>的</a:t>
            </a:r>
            <a:r>
              <a:rPr dirty="0"/>
              <a:t>平稳分布</a:t>
            </a:r>
          </a:p>
        </p:txBody>
      </p:sp>
      <p:sp>
        <p:nvSpPr>
          <p:cNvPr id="8" name="object 8"/>
          <p:cNvSpPr txBox="1"/>
          <p:nvPr/>
        </p:nvSpPr>
        <p:spPr>
          <a:xfrm>
            <a:off x="535762" y="2264448"/>
            <a:ext cx="4658879" cy="394723"/>
          </a:xfrm>
          <a:prstGeom prst="rect">
            <a:avLst/>
          </a:prstGeom>
        </p:spPr>
        <p:txBody>
          <a:bodyPr vert="horz" wrap="square" lIns="0" tIns="0" rIns="0" bIns="0" rtlCol="0">
            <a:spAutoFit/>
          </a:bodyPr>
          <a:lstStyle/>
          <a:p>
            <a:pPr marL="10860"/>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下面两种写法等价：</a:t>
            </a:r>
            <a:endParaRPr sz="2565">
              <a:latin typeface="华文新魏"/>
              <a:cs typeface="华文新魏"/>
            </a:endParaRPr>
          </a:p>
        </p:txBody>
      </p:sp>
      <p:sp>
        <p:nvSpPr>
          <p:cNvPr id="9" name="object 9"/>
          <p:cNvSpPr txBox="1"/>
          <p:nvPr/>
        </p:nvSpPr>
        <p:spPr>
          <a:xfrm>
            <a:off x="535762" y="4495800"/>
            <a:ext cx="8303438" cy="877163"/>
          </a:xfrm>
          <a:prstGeom prst="rect">
            <a:avLst/>
          </a:prstGeom>
        </p:spPr>
        <p:txBody>
          <a:bodyPr vert="horz" wrap="square" lIns="0" tIns="0" rIns="0" bIns="0" rtlCol="0">
            <a:spAutoFit/>
          </a:bodyPr>
          <a:lstStyle/>
          <a:p>
            <a:pPr marL="10860"/>
            <a:r>
              <a:rPr sz="2800" dirty="0">
                <a:solidFill>
                  <a:srgbClr val="CC0000"/>
                </a:solidFill>
                <a:latin typeface="Wingdings"/>
                <a:cs typeface="Wingdings"/>
              </a:rPr>
              <a:t></a:t>
            </a:r>
            <a:r>
              <a:rPr sz="2800" spc="231" dirty="0">
                <a:solidFill>
                  <a:srgbClr val="CC0000"/>
                </a:solidFill>
                <a:latin typeface="Times New Roman"/>
                <a:cs typeface="Times New Roman"/>
              </a:rPr>
              <a:t> </a:t>
            </a:r>
            <a:r>
              <a:rPr sz="2800" dirty="0">
                <a:latin typeface="华文新魏"/>
                <a:cs typeface="华文新魏"/>
              </a:rPr>
              <a:t>同时，若某概率分布π</a:t>
            </a:r>
            <a:r>
              <a:rPr sz="2800" dirty="0">
                <a:latin typeface="Times New Roman"/>
                <a:cs typeface="Times New Roman"/>
              </a:rPr>
              <a:t>P</a:t>
            </a:r>
            <a:r>
              <a:rPr sz="2800" spc="-13" dirty="0">
                <a:latin typeface="Times New Roman"/>
                <a:cs typeface="Times New Roman"/>
              </a:rPr>
              <a:t>=</a:t>
            </a:r>
            <a:r>
              <a:rPr sz="2800" dirty="0">
                <a:latin typeface="华文新魏"/>
                <a:cs typeface="华文新魏"/>
              </a:rPr>
              <a:t>π，</a:t>
            </a:r>
            <a:r>
              <a:rPr lang="zh-CN" altLang="en-US" sz="2800" dirty="0">
                <a:latin typeface="华文新魏"/>
                <a:cs typeface="华文新魏"/>
              </a:rPr>
              <a:t>则</a:t>
            </a:r>
            <a:endParaRPr sz="2800" dirty="0">
              <a:latin typeface="华文新魏"/>
              <a:cs typeface="华文新魏"/>
            </a:endParaRPr>
          </a:p>
          <a:p>
            <a:pPr marL="413213">
              <a:spcBef>
                <a:spcPts val="569"/>
              </a:spcBef>
              <a:tabLst>
                <a:tab pos="787333" algn="l"/>
              </a:tabLst>
            </a:pPr>
            <a:r>
              <a:rPr sz="2400" dirty="0">
                <a:solidFill>
                  <a:srgbClr val="CC0000"/>
                </a:solidFill>
                <a:latin typeface="Wingdings"/>
                <a:cs typeface="Wingdings"/>
              </a:rPr>
              <a:t></a:t>
            </a:r>
            <a:r>
              <a:rPr sz="2400" dirty="0">
                <a:solidFill>
                  <a:srgbClr val="CC0000"/>
                </a:solidFill>
                <a:latin typeface="Times New Roman"/>
                <a:cs typeface="Times New Roman"/>
              </a:rPr>
              <a:t>	</a:t>
            </a:r>
            <a:r>
              <a:rPr sz="2400" dirty="0">
                <a:latin typeface="华文新魏"/>
                <a:cs typeface="华文新魏"/>
              </a:rPr>
              <a:t>该多项分</a:t>
            </a:r>
            <a:r>
              <a:rPr sz="2400" spc="-13" dirty="0">
                <a:latin typeface="华文新魏"/>
                <a:cs typeface="华文新魏"/>
              </a:rPr>
              <a:t>布</a:t>
            </a:r>
            <a:r>
              <a:rPr sz="2400" dirty="0">
                <a:latin typeface="华文新魏"/>
                <a:cs typeface="华文新魏"/>
              </a:rPr>
              <a:t>π是状态转移</a:t>
            </a:r>
            <a:r>
              <a:rPr sz="2400" spc="-21" dirty="0">
                <a:latin typeface="华文新魏"/>
                <a:cs typeface="华文新魏"/>
              </a:rPr>
              <a:t>矩</a:t>
            </a:r>
            <a:r>
              <a:rPr sz="2400" dirty="0">
                <a:latin typeface="华文新魏"/>
                <a:cs typeface="华文新魏"/>
              </a:rPr>
              <a:t>阵</a:t>
            </a:r>
            <a:r>
              <a:rPr lang="zh-CN" altLang="en-US" sz="2400" dirty="0">
                <a:latin typeface="华文新魏"/>
                <a:cs typeface="华文新魏"/>
              </a:rPr>
              <a:t> </a:t>
            </a:r>
            <a:r>
              <a:rPr sz="2400" spc="4" dirty="0">
                <a:latin typeface="Times New Roman"/>
                <a:cs typeface="Times New Roman"/>
              </a:rPr>
              <a:t>P</a:t>
            </a:r>
            <a:r>
              <a:rPr lang="zh-CN" altLang="en-US" sz="2400" spc="4" dirty="0">
                <a:latin typeface="Times New Roman"/>
                <a:cs typeface="Times New Roman"/>
              </a:rPr>
              <a:t> </a:t>
            </a:r>
            <a:r>
              <a:rPr sz="2400" dirty="0" err="1">
                <a:latin typeface="华文新魏"/>
                <a:cs typeface="华文新魏"/>
              </a:rPr>
              <a:t>的</a:t>
            </a:r>
            <a:r>
              <a:rPr sz="2400" dirty="0" err="1">
                <a:solidFill>
                  <a:srgbClr val="151FFF"/>
                </a:solidFill>
                <a:latin typeface="华文新魏"/>
                <a:cs typeface="华文新魏"/>
              </a:rPr>
              <a:t>平</a:t>
            </a:r>
            <a:r>
              <a:rPr sz="2400" spc="-21" dirty="0" err="1">
                <a:solidFill>
                  <a:srgbClr val="151FFF"/>
                </a:solidFill>
                <a:latin typeface="华文新魏"/>
                <a:cs typeface="华文新魏"/>
              </a:rPr>
              <a:t>稳</a:t>
            </a:r>
            <a:r>
              <a:rPr sz="2400" dirty="0" err="1">
                <a:solidFill>
                  <a:srgbClr val="151FFF"/>
                </a:solidFill>
                <a:latin typeface="华文新魏"/>
                <a:cs typeface="华文新魏"/>
              </a:rPr>
              <a:t>分</a:t>
            </a:r>
            <a:r>
              <a:rPr sz="2400" spc="-4" dirty="0" err="1">
                <a:solidFill>
                  <a:srgbClr val="151FFF"/>
                </a:solidFill>
                <a:latin typeface="华文新魏"/>
                <a:cs typeface="华文新魏"/>
              </a:rPr>
              <a:t>布</a:t>
            </a:r>
            <a:r>
              <a:rPr sz="2400" dirty="0">
                <a:latin typeface="华文新魏"/>
                <a:cs typeface="华文新魏"/>
              </a:rPr>
              <a:t>；</a:t>
            </a: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434" y="2783735"/>
            <a:ext cx="5626980" cy="1587500"/>
          </a:xfrm>
          <a:prstGeom prst="rect">
            <a:avLst/>
          </a:prstGeom>
        </p:spPr>
      </p:pic>
      <p:sp>
        <p:nvSpPr>
          <p:cNvPr id="28" name="object 8"/>
          <p:cNvSpPr txBox="1"/>
          <p:nvPr/>
        </p:nvSpPr>
        <p:spPr>
          <a:xfrm>
            <a:off x="511048" y="839615"/>
            <a:ext cx="8175752" cy="861774"/>
          </a:xfrm>
          <a:prstGeom prst="rect">
            <a:avLst/>
          </a:prstGeom>
        </p:spPr>
        <p:txBody>
          <a:bodyPr vert="horz" wrap="square" lIns="0" tIns="0" rIns="0" bIns="0" rtlCol="0">
            <a:spAutoFit/>
          </a:bodyPr>
          <a:lstStyle/>
          <a:p>
            <a:pPr marL="10860"/>
            <a:r>
              <a:rPr sz="2565" dirty="0">
                <a:solidFill>
                  <a:srgbClr val="CC0000"/>
                </a:solidFill>
                <a:latin typeface="Wingdings"/>
                <a:cs typeface="Wingdings"/>
              </a:rPr>
              <a:t></a:t>
            </a:r>
            <a:r>
              <a:rPr lang="zh-CN" altLang="en-US" sz="2800" dirty="0"/>
              <a:t>如果一个非周期马尔科夫随机过程具有转移概率矩阵 </a:t>
            </a:r>
            <a:r>
              <a:rPr lang="en-US" altLang="zh-CN" sz="2800" dirty="0">
                <a:latin typeface="Times New Roman"/>
                <a:cs typeface="Times New Roman"/>
              </a:rPr>
              <a:t>P</a:t>
            </a:r>
            <a:r>
              <a:rPr lang="zh-CN" altLang="en-US" sz="2800" dirty="0"/>
              <a:t>，且它的</a:t>
            </a:r>
            <a:r>
              <a:rPr lang="zh-CN" altLang="en-US" sz="2800" dirty="0">
                <a:solidFill>
                  <a:srgbClr val="FF0000"/>
                </a:solidFill>
              </a:rPr>
              <a:t>任意两个状态都是连通的</a:t>
            </a:r>
            <a:r>
              <a:rPr lang="zh-CN" altLang="en-US" sz="2800" dirty="0"/>
              <a:t>。</a:t>
            </a:r>
            <a:endParaRPr sz="2565" dirty="0">
              <a:latin typeface="华文新魏"/>
              <a:cs typeface="华文新魏"/>
            </a:endParaRPr>
          </a:p>
        </p:txBody>
      </p:sp>
      <p:sp>
        <p:nvSpPr>
          <p:cNvPr id="29" name="矩形 28"/>
          <p:cNvSpPr/>
          <p:nvPr/>
        </p:nvSpPr>
        <p:spPr>
          <a:xfrm>
            <a:off x="2419595" y="2852898"/>
            <a:ext cx="1104790" cy="369332"/>
          </a:xfrm>
          <a:prstGeom prst="rect">
            <a:avLst/>
          </a:prstGeom>
        </p:spPr>
        <p:txBody>
          <a:bodyPr wrap="none">
            <a:spAutoFit/>
          </a:bodyPr>
          <a:lstStyle/>
          <a:p>
            <a:r>
              <a:rPr lang="zh-CN" altLang="en-US" dirty="0">
                <a:solidFill>
                  <a:srgbClr val="151FFF"/>
                </a:solidFill>
                <a:latin typeface="华文新魏"/>
                <a:cs typeface="华文新魏"/>
              </a:rPr>
              <a:t>平</a:t>
            </a:r>
            <a:r>
              <a:rPr lang="zh-CN" altLang="en-US" spc="-21" dirty="0">
                <a:solidFill>
                  <a:srgbClr val="151FFF"/>
                </a:solidFill>
                <a:latin typeface="华文新魏"/>
                <a:cs typeface="华文新魏"/>
              </a:rPr>
              <a:t>稳</a:t>
            </a:r>
            <a:r>
              <a:rPr lang="zh-CN" altLang="en-US" dirty="0">
                <a:solidFill>
                  <a:srgbClr val="151FFF"/>
                </a:solidFill>
                <a:latin typeface="华文新魏"/>
                <a:cs typeface="华文新魏"/>
              </a:rPr>
              <a:t>分</a:t>
            </a:r>
            <a:r>
              <a:rPr lang="zh-CN" altLang="en-US" spc="-4" dirty="0">
                <a:solidFill>
                  <a:srgbClr val="151FFF"/>
                </a:solidFill>
                <a:latin typeface="华文新魏"/>
                <a:cs typeface="华文新魏"/>
              </a:rPr>
              <a:t>布</a:t>
            </a:r>
            <a:endParaRPr lang="zh-CN" altLang="en-US"/>
          </a:p>
        </p:txBody>
      </p:sp>
      <p:sp>
        <p:nvSpPr>
          <p:cNvPr id="30" name="矩形 29"/>
          <p:cNvSpPr/>
          <p:nvPr/>
        </p:nvSpPr>
        <p:spPr>
          <a:xfrm>
            <a:off x="2667000" y="3263796"/>
            <a:ext cx="548940" cy="565940"/>
          </a:xfrm>
          <a:prstGeom prst="rect">
            <a:avLst/>
          </a:prstGeom>
          <a:noFill/>
          <a:ln w="38100">
            <a:solidFill>
              <a:srgbClr val="151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64702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2627" y="246580"/>
            <a:ext cx="6743971" cy="636266"/>
          </a:xfrm>
          <a:prstGeom prst="rect">
            <a:avLst/>
          </a:prstGeom>
        </p:spPr>
        <p:txBody>
          <a:bodyPr vert="horz" wrap="square" lIns="0" tIns="147513" rIns="0" bIns="0" rtlCol="0" anchor="ctr">
            <a:spAutoFit/>
          </a:bodyPr>
          <a:lstStyle/>
          <a:p>
            <a:pPr marL="233485">
              <a:lnSpc>
                <a:spcPts val="3792"/>
              </a:lnSpc>
            </a:pPr>
            <a:r>
              <a:rPr dirty="0"/>
              <a:t>马尔科</a:t>
            </a:r>
            <a:r>
              <a:rPr spc="-13" dirty="0"/>
              <a:t>夫</a:t>
            </a:r>
            <a:r>
              <a:rPr dirty="0"/>
              <a:t>随</a:t>
            </a:r>
            <a:r>
              <a:rPr spc="-13" dirty="0"/>
              <a:t>机</a:t>
            </a:r>
            <a:r>
              <a:rPr dirty="0"/>
              <a:t>过程</a:t>
            </a:r>
            <a:r>
              <a:rPr spc="-13" dirty="0"/>
              <a:t>与</a:t>
            </a:r>
            <a:r>
              <a:rPr dirty="0"/>
              <a:t>采样</a:t>
            </a:r>
          </a:p>
        </p:txBody>
      </p:sp>
      <p:sp>
        <p:nvSpPr>
          <p:cNvPr id="8" name="object 8"/>
          <p:cNvSpPr txBox="1">
            <a:spLocks noGrp="1"/>
          </p:cNvSpPr>
          <p:nvPr>
            <p:ph type="body" idx="1"/>
          </p:nvPr>
        </p:nvSpPr>
        <p:spPr>
          <a:xfrm>
            <a:off x="222627" y="1186150"/>
            <a:ext cx="8616573" cy="4565352"/>
          </a:xfrm>
          <a:prstGeom prst="rect">
            <a:avLst/>
          </a:prstGeom>
        </p:spPr>
        <p:txBody>
          <a:bodyPr vert="horz" wrap="square" lIns="0" tIns="0" rIns="0" bIns="0" rtlCol="0">
            <a:spAutoFit/>
          </a:bodyPr>
          <a:lstStyle/>
          <a:p>
            <a:pPr marL="10317" marR="4344" indent="0">
              <a:lnSpc>
                <a:spcPct val="100000"/>
              </a:lnSpc>
              <a:buNone/>
            </a:pPr>
            <a:r>
              <a:rPr sz="2800" dirty="0">
                <a:solidFill>
                  <a:srgbClr val="CC0000"/>
                </a:solidFill>
                <a:latin typeface="Wingdings"/>
                <a:cs typeface="Wingdings"/>
              </a:rPr>
              <a:t></a:t>
            </a:r>
            <a:r>
              <a:rPr lang="zh-CN" altLang="en-US" sz="2800" dirty="0"/>
              <a:t>对于给定的概率分布</a:t>
            </a:r>
            <a:r>
              <a:rPr lang="en-US" altLang="zh-CN" sz="2800" dirty="0"/>
              <a:t>p(x),</a:t>
            </a:r>
            <a:r>
              <a:rPr lang="zh-CN" altLang="en-US" sz="2800" dirty="0"/>
              <a:t> 如果我们能构造一个转移矩阵为 </a:t>
            </a:r>
            <a:r>
              <a:rPr lang="en-US" altLang="zh-CN" sz="2800" dirty="0"/>
              <a:t>P</a:t>
            </a:r>
            <a:r>
              <a:rPr lang="zh-CN" altLang="en-US" sz="2800" dirty="0"/>
              <a:t> 的马氏链，</a:t>
            </a:r>
            <a:r>
              <a:rPr lang="zh-CN" altLang="en-US" sz="2800" dirty="0">
                <a:solidFill>
                  <a:srgbClr val="151FFF"/>
                </a:solidFill>
              </a:rPr>
              <a:t>使得该马氏链的平稳分布恰好是</a:t>
            </a:r>
            <a:r>
              <a:rPr lang="en-US" altLang="zh-CN" sz="2800" dirty="0">
                <a:solidFill>
                  <a:srgbClr val="151FFF"/>
                </a:solidFill>
              </a:rPr>
              <a:t>p(x), </a:t>
            </a:r>
            <a:r>
              <a:rPr lang="zh-CN" altLang="en-US" sz="2800" dirty="0"/>
              <a:t>那么我们从任何一个初始状态 </a:t>
            </a:r>
            <a:r>
              <a:rPr lang="en-US" altLang="zh-CN" sz="2800" dirty="0"/>
              <a:t>x</a:t>
            </a:r>
            <a:r>
              <a:rPr lang="en-US" altLang="zh-CN" sz="2800" baseline="-25000" dirty="0"/>
              <a:t>0</a:t>
            </a:r>
            <a:r>
              <a:rPr lang="zh-CN" altLang="en-US" sz="2800" baseline="-25000" dirty="0"/>
              <a:t> </a:t>
            </a:r>
            <a:r>
              <a:rPr lang="zh-CN" altLang="en-US" sz="2800" dirty="0"/>
              <a:t>出发沿着马氏链转移</a:t>
            </a:r>
            <a:r>
              <a:rPr lang="en-US" altLang="zh-CN" sz="2800" dirty="0"/>
              <a:t>, </a:t>
            </a:r>
            <a:r>
              <a:rPr lang="zh-CN" altLang="en-US" sz="2800" dirty="0"/>
              <a:t>得到一个转移序列 </a:t>
            </a:r>
            <a:r>
              <a:rPr lang="en-US" altLang="zh-CN" sz="2800" dirty="0"/>
              <a:t>x</a:t>
            </a:r>
            <a:r>
              <a:rPr lang="en-US" altLang="zh-CN" sz="2800" baseline="-25000" dirty="0"/>
              <a:t>0</a:t>
            </a:r>
            <a:r>
              <a:rPr lang="en-US" altLang="zh-CN" sz="2800" dirty="0"/>
              <a:t>,</a:t>
            </a:r>
            <a:r>
              <a:rPr lang="zh-CN" altLang="en-US" sz="2800" dirty="0"/>
              <a:t> </a:t>
            </a:r>
            <a:r>
              <a:rPr lang="en-US" altLang="zh-CN" sz="2800" dirty="0"/>
              <a:t>x</a:t>
            </a:r>
            <a:r>
              <a:rPr lang="en-US" altLang="zh-CN" sz="2800" baseline="-25000" dirty="0"/>
              <a:t>1</a:t>
            </a:r>
            <a:r>
              <a:rPr lang="en-US" altLang="zh-CN" sz="2800" dirty="0"/>
              <a:t>,</a:t>
            </a:r>
            <a:r>
              <a:rPr lang="zh-CN" altLang="en-US" sz="2800" dirty="0"/>
              <a:t> </a:t>
            </a:r>
            <a:r>
              <a:rPr lang="en-US" altLang="zh-CN" sz="2800" dirty="0"/>
              <a:t>x</a:t>
            </a:r>
            <a:r>
              <a:rPr lang="en-US" altLang="zh-CN" sz="2800" baseline="-25000" dirty="0"/>
              <a:t>2</a:t>
            </a:r>
            <a:r>
              <a:rPr lang="en-US" altLang="zh-CN" sz="2800" dirty="0"/>
              <a:t>,⋯</a:t>
            </a:r>
            <a:r>
              <a:rPr lang="zh-CN" altLang="en-US" sz="2800" dirty="0"/>
              <a:t> </a:t>
            </a:r>
            <a:r>
              <a:rPr lang="en-US" altLang="zh-CN" sz="2800" dirty="0"/>
              <a:t>,</a:t>
            </a:r>
            <a:r>
              <a:rPr lang="zh-CN" altLang="en-US" sz="2800" dirty="0"/>
              <a:t> </a:t>
            </a:r>
            <a:r>
              <a:rPr lang="en-US" altLang="zh-CN" sz="2800" dirty="0"/>
              <a:t>x</a:t>
            </a:r>
            <a:r>
              <a:rPr lang="en-US" altLang="zh-CN" sz="2800" baseline="-25000" dirty="0"/>
              <a:t>n</a:t>
            </a:r>
            <a:r>
              <a:rPr lang="en-US" altLang="zh-CN" sz="2800" dirty="0"/>
              <a:t>,</a:t>
            </a:r>
            <a:r>
              <a:rPr lang="zh-CN" altLang="en-US" sz="2800" dirty="0"/>
              <a:t> </a:t>
            </a:r>
            <a:r>
              <a:rPr lang="en-US" altLang="zh-CN" sz="2800" dirty="0"/>
              <a:t>x</a:t>
            </a:r>
            <a:r>
              <a:rPr lang="en-US" altLang="zh-CN" sz="2800" baseline="-25000" dirty="0"/>
              <a:t>n+1</a:t>
            </a:r>
            <a:r>
              <a:rPr lang="en-US" altLang="zh-CN" sz="2800" dirty="0"/>
              <a:t>⋯,</a:t>
            </a:r>
            <a:r>
              <a:rPr lang="zh-CN" altLang="en-US" sz="2800" dirty="0"/>
              <a:t>， 如果马氏链在</a:t>
            </a:r>
            <a:r>
              <a:rPr lang="zh-CN" altLang="en-US" sz="2800" dirty="0">
                <a:solidFill>
                  <a:srgbClr val="FF0000"/>
                </a:solidFill>
              </a:rPr>
              <a:t>第 </a:t>
            </a:r>
            <a:r>
              <a:rPr lang="en-US" altLang="zh-CN" sz="2800" dirty="0">
                <a:solidFill>
                  <a:srgbClr val="FF0000"/>
                </a:solidFill>
              </a:rPr>
              <a:t>n</a:t>
            </a:r>
            <a:r>
              <a:rPr lang="zh-CN" altLang="en-US" sz="2800" dirty="0">
                <a:solidFill>
                  <a:srgbClr val="FF0000"/>
                </a:solidFill>
              </a:rPr>
              <a:t> 步已经收敛</a:t>
            </a:r>
            <a:r>
              <a:rPr lang="zh-CN" altLang="en-US" sz="2800" dirty="0"/>
              <a:t>了，于是我们就得到了 </a:t>
            </a:r>
            <a:r>
              <a:rPr lang="en-US" altLang="zh-CN" sz="2800" dirty="0">
                <a:latin typeface="Times New Roman" charset="0"/>
                <a:ea typeface="Times New Roman" charset="0"/>
                <a:cs typeface="Times New Roman" charset="0"/>
              </a:rPr>
              <a:t>p</a:t>
            </a:r>
            <a:r>
              <a:rPr lang="en-US" altLang="zh-CN" sz="2800" dirty="0"/>
              <a:t>(x) </a:t>
            </a:r>
            <a:r>
              <a:rPr lang="zh-CN" altLang="en-US" sz="2800" dirty="0"/>
              <a:t>的样本 </a:t>
            </a:r>
            <a:r>
              <a:rPr lang="en-US" altLang="zh-CN" sz="2800" dirty="0">
                <a:solidFill>
                  <a:srgbClr val="151FFF"/>
                </a:solidFill>
              </a:rPr>
              <a:t>x</a:t>
            </a:r>
            <a:r>
              <a:rPr lang="en-US" altLang="zh-CN" sz="2800" baseline="-25000" dirty="0">
                <a:solidFill>
                  <a:srgbClr val="151FFF"/>
                </a:solidFill>
              </a:rPr>
              <a:t>n</a:t>
            </a:r>
            <a:r>
              <a:rPr lang="en-US" altLang="zh-CN" sz="2800" dirty="0">
                <a:solidFill>
                  <a:srgbClr val="151FFF"/>
                </a:solidFill>
              </a:rPr>
              <a:t>,</a:t>
            </a:r>
            <a:r>
              <a:rPr lang="zh-CN" altLang="en-US" sz="2800" dirty="0">
                <a:solidFill>
                  <a:srgbClr val="151FFF"/>
                </a:solidFill>
              </a:rPr>
              <a:t> </a:t>
            </a:r>
            <a:r>
              <a:rPr lang="en-US" altLang="zh-CN" sz="2800" dirty="0">
                <a:solidFill>
                  <a:srgbClr val="151FFF"/>
                </a:solidFill>
              </a:rPr>
              <a:t>x</a:t>
            </a:r>
            <a:r>
              <a:rPr lang="en-US" altLang="zh-CN" sz="2800" baseline="-25000" dirty="0">
                <a:solidFill>
                  <a:srgbClr val="151FFF"/>
                </a:solidFill>
              </a:rPr>
              <a:t>n+1</a:t>
            </a:r>
            <a:r>
              <a:rPr lang="en-US" altLang="zh-CN" sz="2800" dirty="0">
                <a:solidFill>
                  <a:srgbClr val="151FFF"/>
                </a:solidFill>
              </a:rPr>
              <a:t>⋯</a:t>
            </a:r>
            <a:r>
              <a:rPr lang="zh-CN" altLang="en-US" sz="2800" dirty="0"/>
              <a:t>。 </a:t>
            </a:r>
            <a:endParaRPr lang="en-US" altLang="zh-CN" sz="2800" dirty="0"/>
          </a:p>
          <a:p>
            <a:pPr marL="467517" marR="4344" indent="-457200">
              <a:lnSpc>
                <a:spcPct val="100000"/>
              </a:lnSpc>
              <a:buFont typeface="Wingdings" pitchFamily="2" charset="2"/>
              <a:buChar char="o"/>
            </a:pPr>
            <a:r>
              <a:rPr sz="2800" dirty="0"/>
              <a:t>该方法可使用</a:t>
            </a:r>
            <a:r>
              <a:rPr sz="2800" dirty="0">
                <a:latin typeface="Times New Roman"/>
                <a:cs typeface="Times New Roman"/>
              </a:rPr>
              <a:t>Monte Carl</a:t>
            </a:r>
            <a:r>
              <a:rPr sz="2800" spc="13" dirty="0">
                <a:latin typeface="Times New Roman"/>
                <a:cs typeface="Times New Roman"/>
              </a:rPr>
              <a:t>o</a:t>
            </a:r>
            <a:r>
              <a:rPr sz="2800" dirty="0"/>
              <a:t>模拟来完成，称之为</a:t>
            </a:r>
            <a:r>
              <a:rPr sz="2800" dirty="0">
                <a:latin typeface="Times New Roman"/>
                <a:cs typeface="Times New Roman"/>
              </a:rPr>
              <a:t>MC</a:t>
            </a:r>
            <a:r>
              <a:rPr sz="2800" spc="-13" dirty="0">
                <a:latin typeface="Times New Roman"/>
                <a:cs typeface="Times New Roman"/>
              </a:rPr>
              <a:t>M</a:t>
            </a:r>
            <a:r>
              <a:rPr sz="2800" dirty="0">
                <a:latin typeface="Times New Roman"/>
                <a:cs typeface="Times New Roman"/>
              </a:rPr>
              <a:t>C(Markov</a:t>
            </a:r>
            <a:r>
              <a:rPr sz="2800" spc="9" dirty="0">
                <a:latin typeface="Times New Roman"/>
                <a:cs typeface="Times New Roman"/>
              </a:rPr>
              <a:t> </a:t>
            </a:r>
            <a:r>
              <a:rPr sz="2800" dirty="0">
                <a:latin typeface="Times New Roman"/>
                <a:cs typeface="Times New Roman"/>
              </a:rPr>
              <a:t>Chain Monte C</a:t>
            </a:r>
            <a:r>
              <a:rPr sz="2800" spc="13" dirty="0">
                <a:latin typeface="Times New Roman"/>
                <a:cs typeface="Times New Roman"/>
              </a:rPr>
              <a:t>a</a:t>
            </a:r>
            <a:r>
              <a:rPr sz="2800" dirty="0">
                <a:latin typeface="Times New Roman"/>
                <a:cs typeface="Times New Roman"/>
              </a:rPr>
              <a:t>rlo</a:t>
            </a:r>
            <a:r>
              <a:rPr sz="2800" spc="-13" dirty="0">
                <a:latin typeface="Times New Roman"/>
                <a:cs typeface="Times New Roman"/>
              </a:rPr>
              <a:t>)</a:t>
            </a:r>
            <a:r>
              <a:rPr sz="2800" dirty="0"/>
              <a:t>。</a:t>
            </a:r>
            <a:endParaRPr lang="en-US" altLang="zh-CN" sz="2800" dirty="0"/>
          </a:p>
          <a:p>
            <a:pPr marL="467517" marR="4344" indent="-457200">
              <a:lnSpc>
                <a:spcPct val="100000"/>
              </a:lnSpc>
              <a:buFont typeface="Wingdings" pitchFamily="2" charset="2"/>
              <a:buChar char="o"/>
            </a:pPr>
            <a:r>
              <a:rPr lang="zh-CN" altLang="en-US" sz="2800" dirty="0"/>
              <a:t>由</a:t>
            </a:r>
            <a:r>
              <a:rPr lang="en-US" altLang="zh-CN" sz="2800" dirty="0"/>
              <a:t>	Metropolis</a:t>
            </a:r>
            <a:r>
              <a:rPr lang="zh-CN" altLang="en-US" sz="2800" dirty="0"/>
              <a:t>提出，论文被收录入</a:t>
            </a:r>
            <a:r>
              <a:rPr lang="en-US" altLang="zh-CN" sz="2800" dirty="0"/>
              <a:t>【</a:t>
            </a:r>
            <a:r>
              <a:rPr lang="zh-CN" altLang="en-US" sz="2800" dirty="0"/>
              <a:t>统计学的重大突破</a:t>
            </a:r>
            <a:r>
              <a:rPr lang="en-US" altLang="zh-CN" sz="2800" dirty="0"/>
              <a:t>】</a:t>
            </a:r>
            <a:r>
              <a:rPr lang="zh-CN" altLang="en-US" sz="2800" dirty="0"/>
              <a:t>，列为二十世纪最重要的算法之一。</a:t>
            </a:r>
            <a:endParaRPr lang="en-US" altLang="zh-CN" sz="2800" dirty="0"/>
          </a:p>
        </p:txBody>
      </p:sp>
    </p:spTree>
    <p:extLst>
      <p:ext uri="{BB962C8B-B14F-4D97-AF65-F5344CB8AC3E}">
        <p14:creationId xmlns:p14="http://schemas.microsoft.com/office/powerpoint/2010/main" val="1114733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12330" y="178323"/>
            <a:ext cx="6743971" cy="636266"/>
          </a:xfrm>
          <a:prstGeom prst="rect">
            <a:avLst/>
          </a:prstGeom>
        </p:spPr>
        <p:txBody>
          <a:bodyPr vert="horz" wrap="square" lIns="0" tIns="147513" rIns="0" bIns="0" rtlCol="0" anchor="ctr">
            <a:spAutoFit/>
          </a:bodyPr>
          <a:lstStyle/>
          <a:p>
            <a:pPr marL="233485">
              <a:lnSpc>
                <a:spcPts val="3792"/>
              </a:lnSpc>
            </a:pPr>
            <a:r>
              <a:rPr dirty="0"/>
              <a:t>细致平</a:t>
            </a:r>
            <a:r>
              <a:rPr spc="-13" dirty="0"/>
              <a:t>稳</a:t>
            </a:r>
            <a:r>
              <a:rPr dirty="0"/>
              <a:t>条件</a:t>
            </a:r>
          </a:p>
        </p:txBody>
      </p:sp>
      <p:sp>
        <p:nvSpPr>
          <p:cNvPr id="8" name="object 8"/>
          <p:cNvSpPr txBox="1"/>
          <p:nvPr/>
        </p:nvSpPr>
        <p:spPr>
          <a:xfrm>
            <a:off x="222627" y="1299922"/>
            <a:ext cx="8692773" cy="861774"/>
          </a:xfrm>
          <a:prstGeom prst="rect">
            <a:avLst/>
          </a:prstGeom>
        </p:spPr>
        <p:txBody>
          <a:bodyPr vert="horz" wrap="square" lIns="0" tIns="0" rIns="0" bIns="0" rtlCol="0">
            <a:spAutoFit/>
          </a:bodyPr>
          <a:lstStyle/>
          <a:p>
            <a:pPr marL="10860">
              <a:tabLst>
                <a:tab pos="412128" algn="l"/>
              </a:tabLst>
            </a:pPr>
            <a:r>
              <a:rPr sz="2800" dirty="0">
                <a:solidFill>
                  <a:srgbClr val="CC0000"/>
                </a:solidFill>
                <a:latin typeface="Wingdings"/>
                <a:cs typeface="Wingdings"/>
              </a:rPr>
              <a:t></a:t>
            </a:r>
            <a:r>
              <a:rPr sz="2800" dirty="0">
                <a:solidFill>
                  <a:srgbClr val="CC0000"/>
                </a:solidFill>
                <a:latin typeface="Times New Roman"/>
                <a:cs typeface="Times New Roman"/>
              </a:rPr>
              <a:t>	</a:t>
            </a:r>
            <a:r>
              <a:rPr sz="2800" dirty="0">
                <a:latin typeface="华文新魏"/>
                <a:cs typeface="华文新魏"/>
              </a:rPr>
              <a:t>从稳定分布满</a:t>
            </a:r>
            <a:r>
              <a:rPr sz="2800" spc="-13" dirty="0">
                <a:latin typeface="华文新魏"/>
                <a:cs typeface="华文新魏"/>
              </a:rPr>
              <a:t>足π</a:t>
            </a:r>
            <a:r>
              <a:rPr sz="2800" spc="-9" dirty="0">
                <a:latin typeface="Times New Roman"/>
                <a:cs typeface="Times New Roman"/>
              </a:rPr>
              <a:t>P</a:t>
            </a:r>
            <a:r>
              <a:rPr sz="2800" spc="-4" dirty="0">
                <a:latin typeface="Times New Roman"/>
                <a:cs typeface="Times New Roman"/>
              </a:rPr>
              <a:t>=</a:t>
            </a:r>
            <a:r>
              <a:rPr sz="2800" dirty="0">
                <a:latin typeface="华文新魏"/>
                <a:cs typeface="华文新魏"/>
              </a:rPr>
              <a:t>π可以抽象出如</a:t>
            </a:r>
            <a:r>
              <a:rPr sz="2800" spc="-21" dirty="0">
                <a:latin typeface="华文新魏"/>
                <a:cs typeface="华文新魏"/>
              </a:rPr>
              <a:t>下</a:t>
            </a:r>
            <a:r>
              <a:rPr sz="2800" dirty="0">
                <a:latin typeface="华文新魏"/>
                <a:cs typeface="华文新魏"/>
              </a:rPr>
              <a:t>定</a:t>
            </a:r>
            <a:r>
              <a:rPr sz="2800" spc="-4" dirty="0">
                <a:latin typeface="华文新魏"/>
                <a:cs typeface="华文新魏"/>
              </a:rPr>
              <a:t>义</a:t>
            </a:r>
            <a:r>
              <a:rPr sz="2800" dirty="0">
                <a:latin typeface="华文新魏"/>
                <a:cs typeface="华文新魏"/>
              </a:rPr>
              <a:t>：如果非周期马尔</a:t>
            </a:r>
            <a:r>
              <a:rPr sz="2800" spc="-21" dirty="0">
                <a:latin typeface="华文新魏"/>
                <a:cs typeface="华文新魏"/>
              </a:rPr>
              <a:t>科</a:t>
            </a:r>
            <a:r>
              <a:rPr sz="2800" dirty="0">
                <a:latin typeface="华文新魏"/>
                <a:cs typeface="华文新魏"/>
              </a:rPr>
              <a:t>夫过程的转移矩</a:t>
            </a:r>
            <a:r>
              <a:rPr sz="2800" spc="-26" dirty="0">
                <a:latin typeface="华文新魏"/>
                <a:cs typeface="华文新魏"/>
              </a:rPr>
              <a:t>阵</a:t>
            </a:r>
            <a:r>
              <a:rPr lang="zh-CN" altLang="en-US" sz="2800" spc="-26" dirty="0">
                <a:latin typeface="华文新魏"/>
                <a:cs typeface="华文新魏"/>
              </a:rPr>
              <a:t> </a:t>
            </a:r>
            <a:r>
              <a:rPr sz="2800" spc="-9" dirty="0">
                <a:latin typeface="Times New Roman"/>
                <a:cs typeface="Times New Roman"/>
              </a:rPr>
              <a:t>P</a:t>
            </a:r>
            <a:r>
              <a:rPr lang="zh-CN" altLang="en-US" sz="2800" spc="-9" dirty="0">
                <a:latin typeface="Times New Roman"/>
                <a:cs typeface="Times New Roman"/>
              </a:rPr>
              <a:t> </a:t>
            </a:r>
            <a:r>
              <a:rPr sz="2800" dirty="0">
                <a:latin typeface="华文新魏"/>
                <a:cs typeface="华文新魏"/>
              </a:rPr>
              <a:t>和</a:t>
            </a:r>
            <a:r>
              <a:rPr lang="zh-CN" altLang="en-US" sz="2800" dirty="0">
                <a:latin typeface="华文新魏"/>
                <a:cs typeface="华文新魏"/>
              </a:rPr>
              <a:t>分</a:t>
            </a:r>
            <a:r>
              <a:rPr sz="2800" dirty="0">
                <a:latin typeface="华文新魏"/>
                <a:cs typeface="华文新魏"/>
              </a:rPr>
              <a:t>布π</a:t>
            </a:r>
            <a:r>
              <a:rPr sz="2800" spc="-17" dirty="0">
                <a:latin typeface="Times New Roman"/>
                <a:cs typeface="Times New Roman"/>
              </a:rPr>
              <a:t>(</a:t>
            </a:r>
            <a:r>
              <a:rPr sz="2800" spc="4" dirty="0">
                <a:latin typeface="Times New Roman"/>
                <a:cs typeface="Times New Roman"/>
              </a:rPr>
              <a:t>x</a:t>
            </a:r>
            <a:r>
              <a:rPr sz="2800" dirty="0">
                <a:latin typeface="Times New Roman"/>
                <a:cs typeface="Times New Roman"/>
              </a:rPr>
              <a:t>)</a:t>
            </a:r>
            <a:r>
              <a:rPr lang="zh-CN" altLang="en-US" sz="2800" dirty="0">
                <a:latin typeface="Times New Roman"/>
                <a:cs typeface="Times New Roman"/>
              </a:rPr>
              <a:t> 满足</a:t>
            </a:r>
            <a:endParaRPr sz="2800" dirty="0">
              <a:latin typeface="Times New Roman"/>
              <a:cs typeface="Times New Roman"/>
            </a:endParaRPr>
          </a:p>
        </p:txBody>
      </p:sp>
      <p:sp>
        <p:nvSpPr>
          <p:cNvPr id="10" name="object 10"/>
          <p:cNvSpPr txBox="1"/>
          <p:nvPr/>
        </p:nvSpPr>
        <p:spPr>
          <a:xfrm>
            <a:off x="249400" y="3505200"/>
            <a:ext cx="8513600" cy="2862322"/>
          </a:xfrm>
          <a:prstGeom prst="rect">
            <a:avLst/>
          </a:prstGeom>
        </p:spPr>
        <p:txBody>
          <a:bodyPr vert="horz" wrap="square" lIns="0" tIns="0" rIns="0" bIns="0" rtlCol="0">
            <a:spAutoFit/>
          </a:bodyPr>
          <a:lstStyle/>
          <a:p>
            <a:pPr marL="412128" marR="96652" indent="-401811">
              <a:spcBef>
                <a:spcPts val="600"/>
              </a:spcBef>
              <a:tabLst>
                <a:tab pos="412128" algn="l"/>
              </a:tabLst>
            </a:pPr>
            <a:r>
              <a:rPr sz="2800" dirty="0">
                <a:latin typeface="华文新魏"/>
                <a:cs typeface="华文新魏"/>
              </a:rPr>
              <a:t>则π</a:t>
            </a:r>
            <a:r>
              <a:rPr sz="2800" dirty="0">
                <a:latin typeface="Times New Roman"/>
                <a:cs typeface="Times New Roman"/>
              </a:rPr>
              <a:t>(</a:t>
            </a:r>
            <a:r>
              <a:rPr sz="2800" spc="-13" dirty="0">
                <a:latin typeface="Times New Roman"/>
                <a:cs typeface="Times New Roman"/>
              </a:rPr>
              <a:t>x</a:t>
            </a:r>
            <a:r>
              <a:rPr sz="2800" spc="-4" dirty="0">
                <a:latin typeface="Times New Roman"/>
                <a:cs typeface="Times New Roman"/>
              </a:rPr>
              <a:t>)</a:t>
            </a:r>
            <a:r>
              <a:rPr sz="2800" dirty="0">
                <a:latin typeface="华文新魏"/>
                <a:cs typeface="华文新魏"/>
              </a:rPr>
              <a:t>是马尔科</a:t>
            </a:r>
            <a:r>
              <a:rPr sz="2800" spc="-21" dirty="0">
                <a:latin typeface="华文新魏"/>
                <a:cs typeface="华文新魏"/>
              </a:rPr>
              <a:t>夫</a:t>
            </a:r>
            <a:r>
              <a:rPr sz="2800" dirty="0">
                <a:latin typeface="华文新魏"/>
                <a:cs typeface="华文新魏"/>
              </a:rPr>
              <a:t>过程的</a:t>
            </a:r>
            <a:r>
              <a:rPr sz="2800" dirty="0">
                <a:solidFill>
                  <a:srgbClr val="151FFF"/>
                </a:solidFill>
                <a:latin typeface="华文新魏"/>
                <a:cs typeface="华文新魏"/>
              </a:rPr>
              <a:t>平稳分</a:t>
            </a:r>
            <a:r>
              <a:rPr sz="2800" spc="-13" dirty="0">
                <a:solidFill>
                  <a:srgbClr val="151FFF"/>
                </a:solidFill>
                <a:latin typeface="华文新魏"/>
                <a:cs typeface="华文新魏"/>
              </a:rPr>
              <a:t>布</a:t>
            </a:r>
            <a:r>
              <a:rPr sz="2800" spc="-13" dirty="0">
                <a:latin typeface="华文新魏"/>
                <a:cs typeface="华文新魏"/>
              </a:rPr>
              <a:t>。</a:t>
            </a:r>
            <a:r>
              <a:rPr sz="2800" dirty="0">
                <a:latin typeface="华文新魏"/>
                <a:cs typeface="华文新魏"/>
              </a:rPr>
              <a:t>上式又被称作 </a:t>
            </a:r>
            <a:r>
              <a:rPr sz="2800" dirty="0">
                <a:solidFill>
                  <a:srgbClr val="151FFF"/>
                </a:solidFill>
                <a:latin typeface="华文新魏"/>
                <a:cs typeface="华文新魏"/>
              </a:rPr>
              <a:t>细致平稳条件</a:t>
            </a:r>
            <a:r>
              <a:rPr sz="2800" dirty="0">
                <a:latin typeface="华文新魏"/>
                <a:cs typeface="华文新魏"/>
              </a:rPr>
              <a:t> </a:t>
            </a:r>
            <a:r>
              <a:rPr sz="2800" dirty="0">
                <a:latin typeface="Times New Roman"/>
                <a:cs typeface="Times New Roman"/>
              </a:rPr>
              <a:t>(deta</a:t>
            </a:r>
            <a:r>
              <a:rPr sz="2800" spc="-26" dirty="0">
                <a:latin typeface="Times New Roman"/>
                <a:cs typeface="Times New Roman"/>
              </a:rPr>
              <a:t>i</a:t>
            </a:r>
            <a:r>
              <a:rPr sz="2800" dirty="0">
                <a:latin typeface="Times New Roman"/>
                <a:cs typeface="Times New Roman"/>
              </a:rPr>
              <a:t>led bal</a:t>
            </a:r>
            <a:r>
              <a:rPr sz="2800" spc="-21" dirty="0">
                <a:latin typeface="Times New Roman"/>
                <a:cs typeface="Times New Roman"/>
              </a:rPr>
              <a:t>a</a:t>
            </a:r>
            <a:r>
              <a:rPr sz="2800" dirty="0">
                <a:latin typeface="Times New Roman"/>
                <a:cs typeface="Times New Roman"/>
              </a:rPr>
              <a:t>nce</a:t>
            </a:r>
            <a:r>
              <a:rPr sz="2800" spc="-13" dirty="0">
                <a:latin typeface="Times New Roman"/>
                <a:cs typeface="Times New Roman"/>
              </a:rPr>
              <a:t> </a:t>
            </a:r>
            <a:r>
              <a:rPr sz="2800" dirty="0">
                <a:latin typeface="Times New Roman"/>
                <a:cs typeface="Times New Roman"/>
              </a:rPr>
              <a:t>condit</a:t>
            </a:r>
            <a:r>
              <a:rPr sz="2800" spc="-13" dirty="0">
                <a:latin typeface="Times New Roman"/>
                <a:cs typeface="Times New Roman"/>
              </a:rPr>
              <a:t>i</a:t>
            </a:r>
            <a:r>
              <a:rPr sz="2800" dirty="0">
                <a:latin typeface="Times New Roman"/>
                <a:cs typeface="Times New Roman"/>
              </a:rPr>
              <a:t>on)</a:t>
            </a:r>
            <a:r>
              <a:rPr sz="2800" spc="-9" dirty="0">
                <a:latin typeface="Times New Roman"/>
                <a:cs typeface="Times New Roman"/>
              </a:rPr>
              <a:t> </a:t>
            </a:r>
            <a:r>
              <a:rPr sz="2800" dirty="0">
                <a:latin typeface="华文新魏"/>
                <a:cs typeface="华文新魏"/>
              </a:rPr>
              <a:t>。</a:t>
            </a:r>
          </a:p>
          <a:p>
            <a:pPr marL="787333" marR="4344" indent="-374119">
              <a:spcBef>
                <a:spcPts val="600"/>
              </a:spcBef>
              <a:tabLst>
                <a:tab pos="787333" algn="l"/>
              </a:tabLst>
            </a:pPr>
            <a:r>
              <a:rPr sz="2400" spc="-4" dirty="0">
                <a:solidFill>
                  <a:srgbClr val="CC0000"/>
                </a:solidFill>
                <a:latin typeface="Wingdings"/>
                <a:cs typeface="Wingdings"/>
              </a:rPr>
              <a:t></a:t>
            </a:r>
            <a:r>
              <a:rPr sz="2400" spc="-4" dirty="0">
                <a:solidFill>
                  <a:srgbClr val="CC0000"/>
                </a:solidFill>
                <a:latin typeface="Times New Roman"/>
                <a:cs typeface="Times New Roman"/>
              </a:rPr>
              <a:t>	</a:t>
            </a:r>
            <a:r>
              <a:rPr sz="2400" spc="-4" dirty="0">
                <a:latin typeface="Times New Roman"/>
                <a:cs typeface="Times New Roman"/>
              </a:rPr>
              <a:t>P(i,</a:t>
            </a:r>
            <a:r>
              <a:rPr lang="zh-CN" altLang="en-US" sz="2400" spc="-4" dirty="0">
                <a:latin typeface="Times New Roman"/>
                <a:cs typeface="Times New Roman"/>
              </a:rPr>
              <a:t> </a:t>
            </a:r>
            <a:r>
              <a:rPr sz="2400" dirty="0">
                <a:latin typeface="Times New Roman"/>
                <a:cs typeface="Times New Roman"/>
              </a:rPr>
              <a:t>j</a:t>
            </a:r>
            <a:r>
              <a:rPr sz="2400" spc="-4" dirty="0">
                <a:latin typeface="Times New Roman"/>
                <a:cs typeface="Times New Roman"/>
              </a:rPr>
              <a:t>)</a:t>
            </a:r>
            <a:r>
              <a:rPr sz="2400" dirty="0">
                <a:latin typeface="华文新魏"/>
                <a:cs typeface="华文新魏"/>
              </a:rPr>
              <a:t>为</a:t>
            </a:r>
            <a:r>
              <a:rPr sz="2400" spc="-4" dirty="0">
                <a:latin typeface="华文新魏"/>
                <a:cs typeface="华文新魏"/>
              </a:rPr>
              <a:t>矩</a:t>
            </a:r>
            <a:r>
              <a:rPr sz="2400" dirty="0">
                <a:latin typeface="华文新魏"/>
                <a:cs typeface="华文新魏"/>
              </a:rPr>
              <a:t>阵</a:t>
            </a:r>
            <a:r>
              <a:rPr lang="zh-CN" altLang="en-US" sz="2400" dirty="0">
                <a:latin typeface="华文新魏"/>
                <a:cs typeface="华文新魏"/>
              </a:rPr>
              <a:t> </a:t>
            </a:r>
            <a:r>
              <a:rPr sz="2400" spc="-4" dirty="0">
                <a:latin typeface="Times New Roman"/>
                <a:cs typeface="Times New Roman"/>
              </a:rPr>
              <a:t>P</a:t>
            </a:r>
            <a:r>
              <a:rPr lang="zh-CN" altLang="en-US" sz="2400" spc="-4" dirty="0">
                <a:latin typeface="Times New Roman"/>
                <a:cs typeface="Times New Roman"/>
              </a:rPr>
              <a:t> </a:t>
            </a:r>
            <a:r>
              <a:rPr sz="2400" spc="-4" dirty="0">
                <a:latin typeface="华文新魏"/>
                <a:cs typeface="华文新魏"/>
              </a:rPr>
              <a:t>的第</a:t>
            </a:r>
            <a:r>
              <a:rPr lang="zh-CN" altLang="en-US" sz="2400" spc="-4" dirty="0">
                <a:latin typeface="华文新魏"/>
                <a:cs typeface="华文新魏"/>
              </a:rPr>
              <a:t> </a:t>
            </a:r>
            <a:r>
              <a:rPr sz="2400" spc="-4" dirty="0">
                <a:latin typeface="Times New Roman"/>
                <a:cs typeface="Times New Roman"/>
              </a:rPr>
              <a:t>i</a:t>
            </a:r>
            <a:r>
              <a:rPr lang="zh-CN" altLang="en-US" sz="2400" spc="-4" dirty="0">
                <a:latin typeface="Times New Roman"/>
                <a:cs typeface="Times New Roman"/>
              </a:rPr>
              <a:t> </a:t>
            </a:r>
            <a:r>
              <a:rPr sz="2400" spc="-4" dirty="0">
                <a:latin typeface="华文新魏"/>
                <a:cs typeface="华文新魏"/>
              </a:rPr>
              <a:t>行第</a:t>
            </a:r>
            <a:r>
              <a:rPr lang="zh-CN" altLang="en-US" sz="2400" spc="-4" dirty="0">
                <a:latin typeface="华文新魏"/>
                <a:cs typeface="华文新魏"/>
              </a:rPr>
              <a:t> </a:t>
            </a:r>
            <a:r>
              <a:rPr sz="2400" dirty="0">
                <a:latin typeface="Times New Roman"/>
                <a:cs typeface="Times New Roman"/>
              </a:rPr>
              <a:t>j</a:t>
            </a:r>
            <a:r>
              <a:rPr lang="zh-CN" altLang="en-US" sz="2400" dirty="0">
                <a:latin typeface="Times New Roman"/>
                <a:cs typeface="Times New Roman"/>
              </a:rPr>
              <a:t> </a:t>
            </a:r>
            <a:r>
              <a:rPr sz="2400" spc="-4" dirty="0">
                <a:latin typeface="华文新魏"/>
                <a:cs typeface="华文新魏"/>
              </a:rPr>
              <a:t>列，其</a:t>
            </a:r>
            <a:r>
              <a:rPr sz="2400" dirty="0">
                <a:latin typeface="华文新魏"/>
                <a:cs typeface="华文新魏"/>
              </a:rPr>
              <a:t>意思</a:t>
            </a:r>
            <a:r>
              <a:rPr sz="2400" spc="-4" dirty="0">
                <a:latin typeface="华文新魏"/>
                <a:cs typeface="华文新魏"/>
              </a:rPr>
              <a:t>为前一</a:t>
            </a:r>
            <a:r>
              <a:rPr sz="2400" dirty="0">
                <a:latin typeface="华文新魏"/>
                <a:cs typeface="华文新魏"/>
              </a:rPr>
              <a:t>个状</a:t>
            </a:r>
            <a:r>
              <a:rPr sz="2400" spc="-4" dirty="0">
                <a:latin typeface="华文新魏"/>
                <a:cs typeface="华文新魏"/>
              </a:rPr>
              <a:t>态为</a:t>
            </a:r>
            <a:r>
              <a:rPr lang="zh-CN" altLang="en-US" sz="2400" spc="-4" dirty="0">
                <a:latin typeface="华文新魏"/>
                <a:cs typeface="华文新魏"/>
              </a:rPr>
              <a:t> </a:t>
            </a:r>
            <a:r>
              <a:rPr sz="2400" spc="-4" dirty="0">
                <a:latin typeface="Times New Roman"/>
                <a:cs typeface="Times New Roman"/>
              </a:rPr>
              <a:t>i</a:t>
            </a:r>
            <a:r>
              <a:rPr lang="zh-CN" altLang="en-US" sz="2400" spc="-4" dirty="0">
                <a:latin typeface="Times New Roman"/>
                <a:cs typeface="Times New Roman"/>
              </a:rPr>
              <a:t> </a:t>
            </a:r>
            <a:r>
              <a:rPr sz="2400" spc="-4" dirty="0">
                <a:latin typeface="华文新魏"/>
                <a:cs typeface="华文新魏"/>
              </a:rPr>
              <a:t>时， 后一个</a:t>
            </a:r>
            <a:r>
              <a:rPr sz="2400" dirty="0">
                <a:latin typeface="华文新魏"/>
                <a:cs typeface="华文新魏"/>
              </a:rPr>
              <a:t>状态</a:t>
            </a:r>
            <a:r>
              <a:rPr sz="2400" spc="-4" dirty="0">
                <a:latin typeface="华文新魏"/>
                <a:cs typeface="华文新魏"/>
              </a:rPr>
              <a:t>为</a:t>
            </a:r>
            <a:r>
              <a:rPr lang="zh-CN" altLang="en-US" sz="2400" spc="-4" dirty="0">
                <a:latin typeface="华文新魏"/>
                <a:cs typeface="华文新魏"/>
              </a:rPr>
              <a:t> </a:t>
            </a:r>
            <a:r>
              <a:rPr sz="2400" spc="-4" dirty="0">
                <a:latin typeface="Times New Roman"/>
                <a:cs typeface="Times New Roman"/>
              </a:rPr>
              <a:t>j</a:t>
            </a:r>
            <a:r>
              <a:rPr lang="zh-CN" altLang="en-US" sz="2400" spc="-4" dirty="0">
                <a:latin typeface="Times New Roman"/>
                <a:cs typeface="Times New Roman"/>
              </a:rPr>
              <a:t> </a:t>
            </a:r>
            <a:r>
              <a:rPr sz="2400" spc="-4" dirty="0">
                <a:latin typeface="华文新魏"/>
                <a:cs typeface="华文新魏"/>
              </a:rPr>
              <a:t>的概</a:t>
            </a:r>
            <a:r>
              <a:rPr sz="2400" dirty="0">
                <a:latin typeface="华文新魏"/>
                <a:cs typeface="华文新魏"/>
              </a:rPr>
              <a:t>率：</a:t>
            </a:r>
            <a:r>
              <a:rPr sz="2400" spc="-4" dirty="0">
                <a:latin typeface="华文新魏"/>
                <a:cs typeface="华文新魏"/>
              </a:rPr>
              <a:t>即</a:t>
            </a:r>
            <a:r>
              <a:rPr lang="zh-CN" altLang="en-US" sz="2400" spc="-4" dirty="0">
                <a:latin typeface="华文新魏"/>
                <a:cs typeface="华文新魏"/>
              </a:rPr>
              <a:t> </a:t>
            </a:r>
            <a:r>
              <a:rPr sz="2400" spc="-4" dirty="0">
                <a:latin typeface="Times New Roman"/>
                <a:cs typeface="Times New Roman"/>
              </a:rPr>
              <a:t>P(j|</a:t>
            </a:r>
            <a:r>
              <a:rPr sz="2400" dirty="0">
                <a:latin typeface="Times New Roman"/>
                <a:cs typeface="Times New Roman"/>
              </a:rPr>
              <a:t>i</a:t>
            </a:r>
            <a:r>
              <a:rPr sz="2400" spc="-4" dirty="0">
                <a:latin typeface="Times New Roman"/>
                <a:cs typeface="Times New Roman"/>
              </a:rPr>
              <a:t>)</a:t>
            </a:r>
            <a:endParaRPr sz="2400" dirty="0">
              <a:latin typeface="Times New Roman"/>
              <a:cs typeface="Times New Roman"/>
            </a:endParaRPr>
          </a:p>
          <a:p>
            <a:pPr marL="787333" marR="116200" indent="-374119">
              <a:spcBef>
                <a:spcPts val="600"/>
              </a:spcBef>
              <a:tabLst>
                <a:tab pos="787333" algn="l"/>
              </a:tabLst>
            </a:pPr>
            <a:r>
              <a:rPr sz="2400" spc="-4" dirty="0">
                <a:solidFill>
                  <a:srgbClr val="CC0000"/>
                </a:solidFill>
                <a:latin typeface="Wingdings"/>
                <a:cs typeface="Wingdings"/>
              </a:rPr>
              <a:t></a:t>
            </a:r>
            <a:r>
              <a:rPr sz="2400" spc="-4" dirty="0">
                <a:solidFill>
                  <a:srgbClr val="CC0000"/>
                </a:solidFill>
                <a:latin typeface="Times New Roman"/>
                <a:cs typeface="Times New Roman"/>
              </a:rPr>
              <a:t>	</a:t>
            </a:r>
            <a:r>
              <a:rPr sz="2400" spc="-4" dirty="0">
                <a:solidFill>
                  <a:srgbClr val="FF0000"/>
                </a:solidFill>
                <a:latin typeface="华文新魏"/>
                <a:cs typeface="华文新魏"/>
              </a:rPr>
              <a:t>细致</a:t>
            </a:r>
            <a:r>
              <a:rPr sz="2400" spc="-4" dirty="0">
                <a:latin typeface="华文新魏"/>
                <a:cs typeface="华文新魏"/>
              </a:rPr>
              <a:t>平</a:t>
            </a:r>
            <a:r>
              <a:rPr sz="2400" dirty="0">
                <a:latin typeface="华文新魏"/>
                <a:cs typeface="华文新魏"/>
              </a:rPr>
              <a:t>稳的</a:t>
            </a:r>
            <a:r>
              <a:rPr sz="2400" spc="-4" dirty="0">
                <a:latin typeface="华文新魏"/>
                <a:cs typeface="华文新魏"/>
              </a:rPr>
              <a:t>理解：</a:t>
            </a:r>
            <a:r>
              <a:rPr sz="2400" dirty="0">
                <a:latin typeface="华文新魏"/>
                <a:cs typeface="华文新魏"/>
              </a:rPr>
              <a:t>根据</a:t>
            </a:r>
            <a:r>
              <a:rPr sz="2400" spc="-4" dirty="0">
                <a:latin typeface="华文新魏"/>
                <a:cs typeface="华文新魏"/>
              </a:rPr>
              <a:t>定义，</a:t>
            </a:r>
            <a:r>
              <a:rPr sz="2400" dirty="0">
                <a:latin typeface="华文新魏"/>
                <a:cs typeface="华文新魏"/>
              </a:rPr>
              <a:t>对于</a:t>
            </a:r>
            <a:r>
              <a:rPr sz="2400" spc="-4" dirty="0">
                <a:latin typeface="华文新魏"/>
                <a:cs typeface="华文新魏"/>
              </a:rPr>
              <a:t>任意两</a:t>
            </a:r>
            <a:r>
              <a:rPr sz="2400" dirty="0">
                <a:latin typeface="华文新魏"/>
                <a:cs typeface="华文新魏"/>
              </a:rPr>
              <a:t>个状</a:t>
            </a:r>
            <a:r>
              <a:rPr sz="2400" spc="-4" dirty="0">
                <a:latin typeface="华文新魏"/>
                <a:cs typeface="华文新魏"/>
              </a:rPr>
              <a:t>态</a:t>
            </a:r>
            <a:r>
              <a:rPr lang="zh-CN" altLang="en-US" sz="2400" spc="-4" dirty="0">
                <a:latin typeface="华文新魏"/>
                <a:cs typeface="华文新魏"/>
              </a:rPr>
              <a:t> </a:t>
            </a:r>
            <a:r>
              <a:rPr sz="2400" spc="-4" dirty="0">
                <a:latin typeface="Times New Roman"/>
                <a:cs typeface="Times New Roman"/>
              </a:rPr>
              <a:t>i</a:t>
            </a:r>
            <a:r>
              <a:rPr sz="2400" spc="-4" dirty="0">
                <a:latin typeface="华文新魏"/>
                <a:cs typeface="华文新魏"/>
              </a:rPr>
              <a:t>，</a:t>
            </a:r>
            <a:r>
              <a:rPr sz="2400" spc="-4" dirty="0">
                <a:latin typeface="Times New Roman"/>
                <a:cs typeface="Times New Roman"/>
              </a:rPr>
              <a:t>j</a:t>
            </a:r>
            <a:r>
              <a:rPr sz="2400" spc="-4" dirty="0">
                <a:latin typeface="华文新魏"/>
                <a:cs typeface="华文新魏"/>
              </a:rPr>
              <a:t>，从 </a:t>
            </a:r>
            <a:r>
              <a:rPr sz="2400" spc="-4" dirty="0">
                <a:latin typeface="Times New Roman"/>
                <a:cs typeface="Times New Roman"/>
              </a:rPr>
              <a:t>i</a:t>
            </a:r>
            <a:r>
              <a:rPr lang="zh-CN" altLang="en-US" sz="2400" spc="-4" dirty="0">
                <a:latin typeface="Times New Roman"/>
                <a:cs typeface="Times New Roman"/>
              </a:rPr>
              <a:t> </a:t>
            </a:r>
            <a:r>
              <a:rPr sz="2400" spc="-4" dirty="0">
                <a:latin typeface="华文新魏"/>
                <a:cs typeface="华文新魏"/>
              </a:rPr>
              <a:t>转移到</a:t>
            </a:r>
            <a:r>
              <a:rPr lang="zh-CN" altLang="en-US" sz="2400" spc="-4" dirty="0">
                <a:latin typeface="华文新魏"/>
                <a:cs typeface="华文新魏"/>
              </a:rPr>
              <a:t> </a:t>
            </a:r>
            <a:r>
              <a:rPr sz="2400" spc="-4" dirty="0">
                <a:latin typeface="Times New Roman"/>
                <a:cs typeface="Times New Roman"/>
              </a:rPr>
              <a:t>j</a:t>
            </a:r>
            <a:r>
              <a:rPr lang="zh-CN" altLang="en-US" sz="2400" spc="-4" dirty="0">
                <a:latin typeface="Times New Roman"/>
                <a:cs typeface="Times New Roman"/>
              </a:rPr>
              <a:t> </a:t>
            </a:r>
            <a:r>
              <a:rPr sz="2400" dirty="0">
                <a:latin typeface="华文新魏"/>
                <a:cs typeface="华文新魏"/>
              </a:rPr>
              <a:t>的概</a:t>
            </a:r>
            <a:r>
              <a:rPr sz="2400" spc="-4" dirty="0">
                <a:latin typeface="华文新魏"/>
                <a:cs typeface="华文新魏"/>
              </a:rPr>
              <a:t>率和从</a:t>
            </a:r>
            <a:r>
              <a:rPr lang="zh-CN" altLang="en-US" sz="2400" spc="-4" dirty="0">
                <a:latin typeface="华文新魏"/>
                <a:cs typeface="华文新魏"/>
              </a:rPr>
              <a:t> </a:t>
            </a:r>
            <a:r>
              <a:rPr sz="2400" spc="-4" dirty="0">
                <a:latin typeface="Times New Roman"/>
                <a:cs typeface="Times New Roman"/>
              </a:rPr>
              <a:t>j</a:t>
            </a:r>
            <a:r>
              <a:rPr lang="zh-CN" altLang="en-US" sz="2400" spc="-4" dirty="0">
                <a:latin typeface="Times New Roman"/>
                <a:cs typeface="Times New Roman"/>
              </a:rPr>
              <a:t> </a:t>
            </a:r>
            <a:r>
              <a:rPr sz="2400" dirty="0">
                <a:latin typeface="华文新魏"/>
                <a:cs typeface="华文新魏"/>
              </a:rPr>
              <a:t>转移</a:t>
            </a:r>
            <a:r>
              <a:rPr sz="2400" spc="-4" dirty="0">
                <a:latin typeface="华文新魏"/>
                <a:cs typeface="华文新魏"/>
              </a:rPr>
              <a:t>到</a:t>
            </a:r>
            <a:r>
              <a:rPr lang="zh-CN" altLang="en-US" sz="2400" spc="-4" dirty="0">
                <a:latin typeface="华文新魏"/>
                <a:cs typeface="华文新魏"/>
              </a:rPr>
              <a:t> </a:t>
            </a:r>
            <a:r>
              <a:rPr sz="2400" spc="-4" dirty="0">
                <a:latin typeface="Times New Roman"/>
                <a:cs typeface="Times New Roman"/>
              </a:rPr>
              <a:t>i</a:t>
            </a:r>
            <a:r>
              <a:rPr lang="zh-CN" altLang="en-US" sz="2400" spc="-4" dirty="0">
                <a:latin typeface="Times New Roman"/>
                <a:cs typeface="Times New Roman"/>
              </a:rPr>
              <a:t> </a:t>
            </a:r>
            <a:r>
              <a:rPr sz="2400" spc="-4" dirty="0">
                <a:latin typeface="华文新魏"/>
                <a:cs typeface="华文新魏"/>
              </a:rPr>
              <a:t>的概</a:t>
            </a:r>
            <a:r>
              <a:rPr sz="2400" dirty="0">
                <a:latin typeface="华文新魏"/>
                <a:cs typeface="华文新魏"/>
              </a:rPr>
              <a:t>率相</a:t>
            </a:r>
            <a:r>
              <a:rPr sz="2400" spc="-4" dirty="0">
                <a:latin typeface="华文新魏"/>
                <a:cs typeface="华文新魏"/>
              </a:rPr>
              <a:t>等。可</a:t>
            </a:r>
            <a:r>
              <a:rPr sz="2400" dirty="0">
                <a:latin typeface="华文新魏"/>
                <a:cs typeface="华文新魏"/>
              </a:rPr>
              <a:t>直观</a:t>
            </a:r>
            <a:r>
              <a:rPr sz="2400" spc="-4" dirty="0">
                <a:latin typeface="华文新魏"/>
                <a:cs typeface="华文新魏"/>
              </a:rPr>
              <a:t>的理解成</a:t>
            </a:r>
            <a:r>
              <a:rPr sz="2400" spc="-4" dirty="0">
                <a:solidFill>
                  <a:srgbClr val="FF0000"/>
                </a:solidFill>
                <a:latin typeface="华文新魏"/>
                <a:cs typeface="华文新魏"/>
              </a:rPr>
              <a:t>每一</a:t>
            </a:r>
            <a:r>
              <a:rPr sz="2400" dirty="0">
                <a:solidFill>
                  <a:srgbClr val="FF0000"/>
                </a:solidFill>
                <a:latin typeface="华文新魏"/>
                <a:cs typeface="华文新魏"/>
              </a:rPr>
              <a:t>个状</a:t>
            </a:r>
            <a:r>
              <a:rPr sz="2400" spc="-4" dirty="0">
                <a:solidFill>
                  <a:srgbClr val="FF0000"/>
                </a:solidFill>
                <a:latin typeface="华文新魏"/>
                <a:cs typeface="华文新魏"/>
              </a:rPr>
              <a:t>态</a:t>
            </a:r>
            <a:r>
              <a:rPr sz="2400" spc="-4" dirty="0">
                <a:latin typeface="华文新魏"/>
                <a:cs typeface="华文新魏"/>
              </a:rPr>
              <a:t>都是</a:t>
            </a:r>
            <a:r>
              <a:rPr sz="2400" dirty="0">
                <a:latin typeface="华文新魏"/>
                <a:cs typeface="华文新魏"/>
              </a:rPr>
              <a:t>平稳</a:t>
            </a:r>
            <a:r>
              <a:rPr sz="2400" spc="-4" dirty="0">
                <a:latin typeface="华文新魏"/>
                <a:cs typeface="华文新魏"/>
              </a:rPr>
              <a:t>的。</a:t>
            </a:r>
            <a:endParaRPr sz="2400" dirty="0">
              <a:latin typeface="华文新魏"/>
              <a:cs typeface="华文新魏"/>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499170"/>
            <a:ext cx="5486400" cy="668556"/>
          </a:xfrm>
          <a:prstGeom prst="rect">
            <a:avLst/>
          </a:prstGeom>
        </p:spPr>
      </p:pic>
    </p:spTree>
    <p:extLst>
      <p:ext uri="{BB962C8B-B14F-4D97-AF65-F5344CB8AC3E}">
        <p14:creationId xmlns:p14="http://schemas.microsoft.com/office/powerpoint/2010/main" val="177722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98065"/>
            <a:ext cx="6743971" cy="636266"/>
          </a:xfrm>
          <a:prstGeom prst="rect">
            <a:avLst/>
          </a:prstGeom>
        </p:spPr>
        <p:txBody>
          <a:bodyPr vert="horz" wrap="square" lIns="0" tIns="147513" rIns="0" bIns="0" rtlCol="0" anchor="ctr">
            <a:spAutoFit/>
          </a:bodyPr>
          <a:lstStyle/>
          <a:p>
            <a:pPr marL="233485">
              <a:lnSpc>
                <a:spcPts val="3792"/>
              </a:lnSpc>
            </a:pPr>
            <a:r>
              <a:rPr dirty="0"/>
              <a:t>细致平</a:t>
            </a:r>
            <a:r>
              <a:rPr spc="-13" dirty="0"/>
              <a:t>稳</a:t>
            </a:r>
            <a:r>
              <a:rPr dirty="0"/>
              <a:t>条</a:t>
            </a:r>
            <a:r>
              <a:rPr spc="-13" dirty="0"/>
              <a:t>件</a:t>
            </a:r>
            <a:r>
              <a:rPr dirty="0"/>
              <a:t>和平</a:t>
            </a:r>
            <a:r>
              <a:rPr spc="-13" dirty="0"/>
              <a:t>稳</a:t>
            </a:r>
            <a:r>
              <a:rPr dirty="0"/>
              <a:t>分布的关系</a:t>
            </a:r>
          </a:p>
        </p:txBody>
      </p:sp>
      <p:sp>
        <p:nvSpPr>
          <p:cNvPr id="8" name="object 8"/>
          <p:cNvSpPr txBox="1"/>
          <p:nvPr/>
        </p:nvSpPr>
        <p:spPr>
          <a:xfrm>
            <a:off x="556879" y="1089670"/>
            <a:ext cx="6298174" cy="615553"/>
          </a:xfrm>
          <a:prstGeom prst="rect">
            <a:avLst/>
          </a:prstGeom>
        </p:spPr>
        <p:txBody>
          <a:bodyPr vert="horz" wrap="square" lIns="0" tIns="0" rIns="0" bIns="0" rtlCol="0">
            <a:spAutoFit/>
          </a:bodyPr>
          <a:lstStyle/>
          <a:p>
            <a:pPr marL="10860"/>
            <a:r>
              <a:rPr sz="4000" baseline="4629" dirty="0">
                <a:solidFill>
                  <a:srgbClr val="CC0000"/>
                </a:solidFill>
                <a:latin typeface="Wingdings"/>
                <a:cs typeface="Wingdings"/>
              </a:rPr>
              <a:t></a:t>
            </a:r>
            <a:r>
              <a:rPr sz="4000" spc="346" baseline="4629" dirty="0">
                <a:solidFill>
                  <a:srgbClr val="CC0000"/>
                </a:solidFill>
                <a:latin typeface="Times New Roman"/>
                <a:cs typeface="Times New Roman"/>
              </a:rPr>
              <a:t> </a:t>
            </a:r>
            <a:r>
              <a:rPr sz="4000" baseline="4629" dirty="0">
                <a:latin typeface="华文新魏"/>
                <a:cs typeface="华文新魏"/>
              </a:rPr>
              <a:t>根据马尔科夫过程的定义</a:t>
            </a:r>
            <a:r>
              <a:rPr sz="4000" spc="-942" baseline="4629" dirty="0">
                <a:latin typeface="华文新魏"/>
                <a:cs typeface="华文新魏"/>
              </a:rPr>
              <a:t>：</a:t>
            </a:r>
            <a:endParaRPr sz="2800">
              <a:latin typeface="Segoe UI Symbol"/>
              <a:cs typeface="Segoe UI Symbol"/>
            </a:endParaRPr>
          </a:p>
        </p:txBody>
      </p:sp>
      <p:sp>
        <p:nvSpPr>
          <p:cNvPr id="9" name="object 9"/>
          <p:cNvSpPr txBox="1"/>
          <p:nvPr/>
        </p:nvSpPr>
        <p:spPr>
          <a:xfrm>
            <a:off x="556879" y="2145627"/>
            <a:ext cx="3355696" cy="394723"/>
          </a:xfrm>
          <a:prstGeom prst="rect">
            <a:avLst/>
          </a:prstGeom>
        </p:spPr>
        <p:txBody>
          <a:bodyPr vert="horz" wrap="square" lIns="0" tIns="0" rIns="0" bIns="0" rtlCol="0">
            <a:spAutoFit/>
          </a:bodyPr>
          <a:lstStyle/>
          <a:p>
            <a:pPr marL="10860"/>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根据细致平稳条件：</a:t>
            </a:r>
            <a:endParaRPr sz="2565">
              <a:latin typeface="华文新魏"/>
              <a:cs typeface="华文新魏"/>
            </a:endParaRPr>
          </a:p>
        </p:txBody>
      </p:sp>
      <p:sp>
        <p:nvSpPr>
          <p:cNvPr id="10" name="object 10"/>
          <p:cNvSpPr txBox="1"/>
          <p:nvPr/>
        </p:nvSpPr>
        <p:spPr>
          <a:xfrm>
            <a:off x="556879" y="3803060"/>
            <a:ext cx="1075126" cy="394723"/>
          </a:xfrm>
          <a:prstGeom prst="rect">
            <a:avLst/>
          </a:prstGeom>
        </p:spPr>
        <p:txBody>
          <a:bodyPr vert="horz" wrap="square" lIns="0" tIns="0" rIns="0" bIns="0" rtlCol="0">
            <a:spAutoFit/>
          </a:bodyPr>
          <a:lstStyle/>
          <a:p>
            <a:pPr marL="10860"/>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得：</a:t>
            </a:r>
            <a:endParaRPr sz="2565">
              <a:latin typeface="华文新魏"/>
              <a:cs typeface="华文新魏"/>
            </a:endParaRPr>
          </a:p>
        </p:txBody>
      </p:sp>
      <p:sp>
        <p:nvSpPr>
          <p:cNvPr id="11" name="object 11"/>
          <p:cNvSpPr txBox="1"/>
          <p:nvPr/>
        </p:nvSpPr>
        <p:spPr>
          <a:xfrm>
            <a:off x="556879" y="5020233"/>
            <a:ext cx="1400922" cy="394723"/>
          </a:xfrm>
          <a:prstGeom prst="rect">
            <a:avLst/>
          </a:prstGeom>
        </p:spPr>
        <p:txBody>
          <a:bodyPr vert="horz" wrap="square" lIns="0" tIns="0" rIns="0" bIns="0" rtlCol="0">
            <a:spAutoFit/>
          </a:bodyPr>
          <a:lstStyle/>
          <a:p>
            <a:pPr marL="10860"/>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从而：</a:t>
            </a:r>
            <a:endParaRPr sz="2565">
              <a:latin typeface="华文新魏"/>
              <a:cs typeface="华文新魏"/>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047553"/>
            <a:ext cx="2775164" cy="863600"/>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005" y="2721902"/>
            <a:ext cx="5486400" cy="668556"/>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461" y="3591332"/>
            <a:ext cx="3060227" cy="933118"/>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2461" y="4957756"/>
            <a:ext cx="1562100" cy="457200"/>
          </a:xfrm>
          <a:prstGeom prst="rect">
            <a:avLst/>
          </a:prstGeom>
        </p:spPr>
      </p:pic>
    </p:spTree>
    <p:extLst>
      <p:ext uri="{BB962C8B-B14F-4D97-AF65-F5344CB8AC3E}">
        <p14:creationId xmlns:p14="http://schemas.microsoft.com/office/powerpoint/2010/main" val="154900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6470" y="168279"/>
            <a:ext cx="6743971" cy="636266"/>
          </a:xfrm>
          <a:prstGeom prst="rect">
            <a:avLst/>
          </a:prstGeom>
        </p:spPr>
        <p:txBody>
          <a:bodyPr vert="horz" wrap="square" lIns="0" tIns="147513" rIns="0" bIns="0" rtlCol="0" anchor="ctr">
            <a:spAutoFit/>
          </a:bodyPr>
          <a:lstStyle/>
          <a:p>
            <a:pPr marL="233485">
              <a:lnSpc>
                <a:spcPts val="3792"/>
              </a:lnSpc>
            </a:pPr>
            <a:r>
              <a:rPr dirty="0"/>
              <a:t>设定接</a:t>
            </a:r>
            <a:r>
              <a:rPr spc="-13" dirty="0"/>
              <a:t>受</a:t>
            </a:r>
            <a:r>
              <a:rPr dirty="0"/>
              <a:t>率</a:t>
            </a:r>
          </a:p>
        </p:txBody>
      </p:sp>
      <p:sp>
        <p:nvSpPr>
          <p:cNvPr id="8" name="object 8"/>
          <p:cNvSpPr txBox="1"/>
          <p:nvPr/>
        </p:nvSpPr>
        <p:spPr>
          <a:xfrm>
            <a:off x="199973" y="1203943"/>
            <a:ext cx="8867827" cy="2231380"/>
          </a:xfrm>
          <a:prstGeom prst="rect">
            <a:avLst/>
          </a:prstGeom>
        </p:spPr>
        <p:txBody>
          <a:bodyPr vert="horz" wrap="square" lIns="0" tIns="0" rIns="0" bIns="0" rtlCol="0">
            <a:spAutoFit/>
          </a:bodyPr>
          <a:lstStyle/>
          <a:p>
            <a:pPr marL="412128" marR="93937" indent="-401811">
              <a:lnSpc>
                <a:spcPts val="2907"/>
              </a:lnSpc>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假定当前马尔科夫过程的</a:t>
            </a:r>
            <a:r>
              <a:rPr sz="2565" dirty="0">
                <a:solidFill>
                  <a:srgbClr val="FF0000"/>
                </a:solidFill>
                <a:latin typeface="华文新魏"/>
                <a:cs typeface="华文新魏"/>
              </a:rPr>
              <a:t>转移矩阵为</a:t>
            </a:r>
            <a:r>
              <a:rPr sz="2565" spc="4" dirty="0">
                <a:solidFill>
                  <a:srgbClr val="FF0000"/>
                </a:solidFill>
                <a:latin typeface="Times New Roman"/>
                <a:cs typeface="Times New Roman"/>
              </a:rPr>
              <a:t>Q</a:t>
            </a:r>
            <a:r>
              <a:rPr sz="2565" dirty="0">
                <a:latin typeface="华文新魏"/>
                <a:cs typeface="华文新魏"/>
              </a:rPr>
              <a:t>，对</a:t>
            </a:r>
            <a:r>
              <a:rPr sz="3848" baseline="-3703" dirty="0">
                <a:latin typeface="华文新魏"/>
                <a:cs typeface="华文新魏"/>
              </a:rPr>
              <a:t>于给定分布，一般的说</a:t>
            </a:r>
            <a:r>
              <a:rPr sz="3848" spc="-603" baseline="-3703" dirty="0">
                <a:latin typeface="华文新魏"/>
                <a:cs typeface="华文新魏"/>
              </a:rPr>
              <a:t>，</a:t>
            </a:r>
            <a:endParaRPr lang="en-US" sz="3848" spc="-603" baseline="-3703" dirty="0">
              <a:latin typeface="华文新魏"/>
              <a:cs typeface="华文新魏"/>
            </a:endParaRPr>
          </a:p>
          <a:p>
            <a:pPr marL="412128" marR="93937" indent="-401811">
              <a:lnSpc>
                <a:spcPts val="2907"/>
              </a:lnSpc>
            </a:pPr>
            <a:endParaRPr lang="en-US" sz="3848" spc="-603" baseline="-3703" dirty="0">
              <a:latin typeface="华文新魏"/>
              <a:cs typeface="华文新魏"/>
            </a:endParaRPr>
          </a:p>
          <a:p>
            <a:pPr marL="412128" marR="93937" indent="-401811">
              <a:lnSpc>
                <a:spcPts val="2907"/>
              </a:lnSpc>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通过加入因子</a:t>
            </a:r>
            <a:r>
              <a:rPr lang="en-US" altLang="zh-CN" sz="2565" dirty="0">
                <a:latin typeface="华文新魏"/>
                <a:cs typeface="华文新魏"/>
              </a:rPr>
              <a:t>(</a:t>
            </a:r>
            <a:r>
              <a:rPr lang="zh-CN" altLang="en-US" sz="2565" dirty="0">
                <a:solidFill>
                  <a:srgbClr val="151FFF"/>
                </a:solidFill>
                <a:latin typeface="华文新魏"/>
                <a:cs typeface="华文新魏"/>
              </a:rPr>
              <a:t>接受率</a:t>
            </a:r>
            <a:r>
              <a:rPr lang="en-US" altLang="zh-CN" sz="2565" dirty="0">
                <a:latin typeface="华文新魏"/>
                <a:cs typeface="华文新魏"/>
              </a:rPr>
              <a:t>)</a:t>
            </a:r>
            <a:r>
              <a:rPr sz="2565" dirty="0">
                <a:latin typeface="华文新魏"/>
                <a:cs typeface="华文新魏"/>
              </a:rPr>
              <a:t>α的方式，</a:t>
            </a:r>
            <a:r>
              <a:rPr sz="2565" dirty="0">
                <a:solidFill>
                  <a:srgbClr val="151FFF"/>
                </a:solidFill>
                <a:latin typeface="华文新魏"/>
                <a:cs typeface="华文新魏"/>
              </a:rPr>
              <a:t>使得上式满足细致</a:t>
            </a:r>
            <a:r>
              <a:rPr lang="zh-CN" altLang="en-US" sz="2565" dirty="0">
                <a:solidFill>
                  <a:srgbClr val="151FFF"/>
                </a:solidFill>
                <a:latin typeface="华文新魏"/>
                <a:cs typeface="华文新魏"/>
              </a:rPr>
              <a:t>平稳条件</a:t>
            </a:r>
          </a:p>
          <a:p>
            <a:pPr marL="412128" marR="93937" indent="-401811">
              <a:lnSpc>
                <a:spcPts val="2907"/>
              </a:lnSpc>
            </a:pPr>
            <a:endParaRPr sz="2565" dirty="0">
              <a:latin typeface="华文新魏"/>
              <a:cs typeface="华文新魏"/>
            </a:endParaRPr>
          </a:p>
        </p:txBody>
      </p:sp>
      <p:sp>
        <p:nvSpPr>
          <p:cNvPr id="14" name="object 14"/>
          <p:cNvSpPr txBox="1"/>
          <p:nvPr/>
        </p:nvSpPr>
        <p:spPr>
          <a:xfrm>
            <a:off x="222627" y="3624862"/>
            <a:ext cx="8235573" cy="1638654"/>
          </a:xfrm>
          <a:prstGeom prst="rect">
            <a:avLst/>
          </a:prstGeom>
        </p:spPr>
        <p:txBody>
          <a:bodyPr vert="horz" wrap="square" lIns="0" tIns="0" rIns="0" bIns="0" rtlCol="0">
            <a:spAutoFit/>
          </a:bodyPr>
          <a:lstStyle/>
          <a:p>
            <a:pPr marL="412128" marR="4344" indent="-401811">
              <a:lnSpc>
                <a:spcPts val="2975"/>
              </a:lnSpc>
              <a:tabLst>
                <a:tab pos="3668430" algn="l"/>
              </a:tabLst>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满足等式的因子α有很多，根据</a:t>
            </a:r>
            <a:r>
              <a:rPr sz="2565" dirty="0">
                <a:solidFill>
                  <a:srgbClr val="FF0000"/>
                </a:solidFill>
                <a:latin typeface="华文新魏"/>
                <a:cs typeface="华文新魏"/>
              </a:rPr>
              <a:t>对称性</a:t>
            </a:r>
            <a:r>
              <a:rPr sz="2565" dirty="0">
                <a:latin typeface="华文新魏"/>
                <a:cs typeface="华文新魏"/>
              </a:rPr>
              <a:t>，可</a:t>
            </a:r>
            <a:r>
              <a:rPr sz="3848" baseline="-1851" dirty="0">
                <a:latin typeface="华文新魏"/>
                <a:cs typeface="华文新魏"/>
              </a:rPr>
              <a:t>以取</a:t>
            </a:r>
            <a:r>
              <a:rPr sz="3848" spc="-545" baseline="-1851" dirty="0">
                <a:latin typeface="华文新魏"/>
                <a:cs typeface="华文新魏"/>
              </a:rPr>
              <a:t>：</a:t>
            </a:r>
            <a:endParaRPr lang="en-US" sz="3848" spc="-545" baseline="-1851" dirty="0">
              <a:latin typeface="华文新魏"/>
              <a:cs typeface="华文新魏"/>
            </a:endParaRPr>
          </a:p>
          <a:p>
            <a:pPr marL="412128" marR="4344" indent="-401811">
              <a:lnSpc>
                <a:spcPts val="2975"/>
              </a:lnSpc>
              <a:tabLst>
                <a:tab pos="3668430" algn="l"/>
              </a:tabLst>
            </a:pPr>
            <a:endParaRPr lang="en-US" sz="3848" spc="-545" baseline="-1851" dirty="0">
              <a:latin typeface="华文新魏"/>
              <a:cs typeface="华文新魏"/>
            </a:endParaRPr>
          </a:p>
          <a:p>
            <a:pPr marL="412128" marR="4344" indent="-401811">
              <a:lnSpc>
                <a:spcPts val="2975"/>
              </a:lnSpc>
              <a:tabLst>
                <a:tab pos="3668430" algn="l"/>
              </a:tabLst>
            </a:pPr>
            <a:endParaRPr sz="2779" dirty="0">
              <a:latin typeface="Segoe UI Symbol"/>
              <a:cs typeface="Segoe UI Symbol"/>
            </a:endParaRPr>
          </a:p>
          <a:p>
            <a:pPr marL="10860">
              <a:spcBef>
                <a:spcPts val="697"/>
              </a:spcBef>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根据</a:t>
            </a:r>
            <a:r>
              <a:rPr sz="2565" dirty="0">
                <a:solidFill>
                  <a:srgbClr val="FF0000"/>
                </a:solidFill>
                <a:latin typeface="华文新魏"/>
                <a:cs typeface="华文新魏"/>
              </a:rPr>
              <a:t>接受率α</a:t>
            </a:r>
            <a:r>
              <a:rPr sz="2565" dirty="0">
                <a:latin typeface="华文新魏"/>
                <a:cs typeface="华文新魏"/>
              </a:rPr>
              <a:t>改造转移矩阵</a:t>
            </a:r>
            <a:r>
              <a:rPr lang="zh-CN" altLang="en-US" sz="2565" dirty="0">
                <a:latin typeface="华文新魏"/>
                <a:cs typeface="华文新魏"/>
              </a:rPr>
              <a:t> </a:t>
            </a:r>
            <a:r>
              <a:rPr sz="2565" spc="4" dirty="0">
                <a:latin typeface="Times New Roman"/>
                <a:cs typeface="Times New Roman"/>
              </a:rPr>
              <a:t>Q</a:t>
            </a:r>
            <a:r>
              <a:rPr sz="2565" dirty="0">
                <a:latin typeface="华文新魏"/>
                <a:cs typeface="华文新魏"/>
              </a:rPr>
              <a:t>：</a:t>
            </a: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599930"/>
            <a:ext cx="3722682" cy="620447"/>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852493"/>
            <a:ext cx="5694026" cy="677600"/>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4156154"/>
            <a:ext cx="6123274" cy="571506"/>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5400412"/>
            <a:ext cx="5257800" cy="1062867"/>
          </a:xfrm>
          <a:prstGeom prst="rect">
            <a:avLst/>
          </a:prstGeom>
        </p:spPr>
      </p:pic>
      <p:cxnSp>
        <p:nvCxnSpPr>
          <p:cNvPr id="3" name="直线连接符 2"/>
          <p:cNvCxnSpPr/>
          <p:nvPr/>
        </p:nvCxnSpPr>
        <p:spPr>
          <a:xfrm>
            <a:off x="1676400" y="3435323"/>
            <a:ext cx="1600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4633886" y="3435323"/>
            <a:ext cx="1600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19" idx="2"/>
          </p:cNvCxnSpPr>
          <p:nvPr/>
        </p:nvCxnSpPr>
        <p:spPr>
          <a:xfrm flipV="1">
            <a:off x="2564911" y="3530093"/>
            <a:ext cx="1958502" cy="737107"/>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2564911" y="3530092"/>
            <a:ext cx="2617382" cy="831878"/>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64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9973" y="126305"/>
            <a:ext cx="6743971" cy="636266"/>
          </a:xfrm>
          <a:prstGeom prst="rect">
            <a:avLst/>
          </a:prstGeom>
        </p:spPr>
        <p:txBody>
          <a:bodyPr vert="horz" wrap="square" lIns="0" tIns="147513" rIns="0" bIns="0" rtlCol="0" anchor="ctr">
            <a:spAutoFit/>
          </a:bodyPr>
          <a:lstStyle/>
          <a:p>
            <a:pPr marL="233485">
              <a:lnSpc>
                <a:spcPts val="3792"/>
              </a:lnSpc>
            </a:pPr>
            <a:r>
              <a:rPr lang="zh-CN" altLang="en-US" dirty="0"/>
              <a:t>改造</a:t>
            </a:r>
            <a:r>
              <a:rPr lang="en-US" altLang="zh-CN" dirty="0"/>
              <a:t>Markov</a:t>
            </a:r>
            <a:r>
              <a:rPr lang="zh-CN" altLang="en-US" dirty="0"/>
              <a:t> </a:t>
            </a:r>
            <a:r>
              <a:rPr lang="en-US" altLang="zh-CN" dirty="0"/>
              <a:t>Chain</a:t>
            </a:r>
            <a:endParaRPr dirty="0"/>
          </a:p>
        </p:txBody>
      </p:sp>
      <p:sp>
        <p:nvSpPr>
          <p:cNvPr id="14" name="object 14"/>
          <p:cNvSpPr txBox="1"/>
          <p:nvPr/>
        </p:nvSpPr>
        <p:spPr>
          <a:xfrm>
            <a:off x="380999" y="984024"/>
            <a:ext cx="8235573" cy="394723"/>
          </a:xfrm>
          <a:prstGeom prst="rect">
            <a:avLst/>
          </a:prstGeom>
        </p:spPr>
        <p:txBody>
          <a:bodyPr vert="horz" wrap="square" lIns="0" tIns="0" rIns="0" bIns="0" rtlCol="0">
            <a:spAutoFit/>
          </a:bodyPr>
          <a:lstStyle/>
          <a:p>
            <a:pPr marL="10860">
              <a:spcBef>
                <a:spcPts val="697"/>
              </a:spcBef>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根据</a:t>
            </a:r>
            <a:r>
              <a:rPr sz="2565" dirty="0">
                <a:solidFill>
                  <a:srgbClr val="FF0000"/>
                </a:solidFill>
                <a:latin typeface="华文新魏"/>
                <a:cs typeface="华文新魏"/>
              </a:rPr>
              <a:t>接受率α</a:t>
            </a:r>
            <a:r>
              <a:rPr sz="2565" dirty="0">
                <a:latin typeface="华文新魏"/>
                <a:cs typeface="华文新魏"/>
              </a:rPr>
              <a:t>改造转移矩阵</a:t>
            </a:r>
            <a:r>
              <a:rPr lang="zh-CN" altLang="en-US" sz="2565" dirty="0">
                <a:latin typeface="华文新魏"/>
                <a:cs typeface="华文新魏"/>
              </a:rPr>
              <a:t> </a:t>
            </a:r>
            <a:r>
              <a:rPr sz="2565" spc="4" dirty="0">
                <a:latin typeface="Times New Roman"/>
                <a:cs typeface="Times New Roman"/>
              </a:rPr>
              <a:t>Q</a:t>
            </a:r>
            <a:r>
              <a:rPr sz="2565" dirty="0">
                <a:latin typeface="华文新魏"/>
                <a:cs typeface="华文新魏"/>
              </a:rPr>
              <a:t>：</a:t>
            </a:r>
            <a:endParaRPr sz="2565">
              <a:latin typeface="华文新魏"/>
              <a:cs typeface="华文新魏"/>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06028"/>
            <a:ext cx="5257800" cy="1062867"/>
          </a:xfrm>
          <a:prstGeom prst="rect">
            <a:avLst/>
          </a:prstGeom>
        </p:spPr>
      </p:pic>
      <p:sp>
        <p:nvSpPr>
          <p:cNvPr id="11" name="object 14"/>
          <p:cNvSpPr txBox="1"/>
          <p:nvPr/>
        </p:nvSpPr>
        <p:spPr>
          <a:xfrm>
            <a:off x="380999" y="3733800"/>
            <a:ext cx="8235573" cy="1668662"/>
          </a:xfrm>
          <a:prstGeom prst="rect">
            <a:avLst/>
          </a:prstGeom>
        </p:spPr>
        <p:txBody>
          <a:bodyPr vert="horz" wrap="square" lIns="0" tIns="0" rIns="0" bIns="0" rtlCol="0">
            <a:spAutoFit/>
          </a:bodyPr>
          <a:lstStyle/>
          <a:p>
            <a:pPr marL="10860">
              <a:spcBef>
                <a:spcPts val="697"/>
              </a:spcBef>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lang="zh-CN" altLang="en-US" sz="2565" spc="231" dirty="0">
                <a:latin typeface="Times New Roman"/>
                <a:cs typeface="Times New Roman"/>
              </a:rPr>
              <a:t>于是，把原来具有转移矩阵</a:t>
            </a:r>
            <a:r>
              <a:rPr lang="zh-CN" altLang="en-US" sz="2565" dirty="0">
                <a:latin typeface="华文新魏"/>
                <a:cs typeface="华文新魏"/>
              </a:rPr>
              <a:t> </a:t>
            </a:r>
            <a:r>
              <a:rPr sz="2565" spc="4" dirty="0">
                <a:latin typeface="Times New Roman"/>
                <a:cs typeface="Times New Roman"/>
              </a:rPr>
              <a:t>Q</a:t>
            </a:r>
            <a:r>
              <a:rPr lang="zh-CN" altLang="en-US" sz="2565" spc="4" dirty="0">
                <a:latin typeface="Times New Roman"/>
                <a:cs typeface="Times New Roman"/>
              </a:rPr>
              <a:t> 的一个 </a:t>
            </a:r>
            <a:r>
              <a:rPr lang="en-US" altLang="zh-CN" sz="2565" spc="4" dirty="0">
                <a:latin typeface="Times New Roman"/>
                <a:cs typeface="Times New Roman"/>
              </a:rPr>
              <a:t>chain</a:t>
            </a:r>
            <a:r>
              <a:rPr lang="zh-CN" altLang="en-US" sz="2565" spc="4" dirty="0">
                <a:latin typeface="Times New Roman"/>
                <a:cs typeface="Times New Roman"/>
              </a:rPr>
              <a:t> 改造成了具有转移矩阵 </a:t>
            </a:r>
            <a:r>
              <a:rPr lang="en-US" altLang="zh-CN" sz="2565" spc="4" dirty="0">
                <a:latin typeface="Times New Roman"/>
                <a:cs typeface="Times New Roman"/>
              </a:rPr>
              <a:t>Q'</a:t>
            </a:r>
            <a:r>
              <a:rPr lang="zh-CN" altLang="en-US" sz="2565" spc="4" dirty="0">
                <a:latin typeface="Times New Roman"/>
                <a:cs typeface="Times New Roman"/>
              </a:rPr>
              <a:t> 的 </a:t>
            </a:r>
            <a:r>
              <a:rPr lang="en-US" altLang="zh-CN" sz="2565" spc="4" dirty="0">
                <a:latin typeface="Times New Roman"/>
                <a:cs typeface="Times New Roman"/>
              </a:rPr>
              <a:t>Markov</a:t>
            </a:r>
            <a:r>
              <a:rPr lang="zh-CN" altLang="en-US" sz="2565" spc="4" dirty="0">
                <a:latin typeface="Times New Roman"/>
                <a:cs typeface="Times New Roman"/>
              </a:rPr>
              <a:t> </a:t>
            </a:r>
            <a:r>
              <a:rPr lang="en-US" altLang="zh-CN" sz="2565" spc="4" dirty="0">
                <a:latin typeface="Times New Roman"/>
                <a:cs typeface="Times New Roman"/>
              </a:rPr>
              <a:t>Chain</a:t>
            </a:r>
            <a:r>
              <a:rPr lang="zh-CN" altLang="en-US" sz="2565" dirty="0">
                <a:latin typeface="华文新魏"/>
                <a:cs typeface="华文新魏"/>
              </a:rPr>
              <a:t>，而</a:t>
            </a:r>
            <a:r>
              <a:rPr lang="en-US" altLang="zh-CN" sz="2565" dirty="0">
                <a:latin typeface="Times New Roman" charset="0"/>
                <a:ea typeface="Times New Roman" charset="0"/>
                <a:cs typeface="Times New Roman" charset="0"/>
              </a:rPr>
              <a:t>Q</a:t>
            </a:r>
            <a:r>
              <a:rPr lang="en-US" altLang="zh-CN" sz="2565" dirty="0">
                <a:latin typeface="华文新魏"/>
                <a:cs typeface="华文新魏"/>
              </a:rPr>
              <a:t>'</a:t>
            </a:r>
            <a:r>
              <a:rPr lang="zh-CN" altLang="en-US" sz="2565" dirty="0">
                <a:latin typeface="华文新魏"/>
                <a:cs typeface="华文新魏"/>
              </a:rPr>
              <a:t> 恰好</a:t>
            </a:r>
            <a:r>
              <a:rPr lang="zh-CN" altLang="en-US" sz="2565" dirty="0">
                <a:solidFill>
                  <a:srgbClr val="151FFF"/>
                </a:solidFill>
                <a:latin typeface="华文新魏"/>
                <a:cs typeface="华文新魏"/>
              </a:rPr>
              <a:t>满足细致平稳条件</a:t>
            </a:r>
            <a:r>
              <a:rPr lang="zh-CN" altLang="en-US" sz="2565" dirty="0">
                <a:latin typeface="华文新魏"/>
                <a:cs typeface="华文新魏"/>
              </a:rPr>
              <a:t>，由此 </a:t>
            </a:r>
            <a:r>
              <a:rPr lang="en-US" altLang="zh-CN" sz="2565" dirty="0">
                <a:latin typeface="Times New Roman" charset="0"/>
                <a:ea typeface="Times New Roman" charset="0"/>
                <a:cs typeface="Times New Roman" charset="0"/>
              </a:rPr>
              <a:t>Q</a:t>
            </a:r>
            <a:r>
              <a:rPr lang="en-US" altLang="zh-CN" sz="2565" dirty="0">
                <a:latin typeface="华文新魏"/>
                <a:cs typeface="华文新魏"/>
              </a:rPr>
              <a:t>'</a:t>
            </a:r>
            <a:r>
              <a:rPr lang="zh-CN" altLang="en-US" sz="2565" dirty="0">
                <a:latin typeface="华文新魏"/>
                <a:cs typeface="华文新魏"/>
              </a:rPr>
              <a:t> 的平稳分布就是 </a:t>
            </a:r>
            <a:r>
              <a:rPr lang="en-US" altLang="zh-CN" sz="2565" dirty="0">
                <a:latin typeface="华文新魏"/>
                <a:cs typeface="华文新魏"/>
              </a:rPr>
              <a:t>p(x)!</a:t>
            </a:r>
          </a:p>
          <a:p>
            <a:pPr marL="10860">
              <a:spcBef>
                <a:spcPts val="697"/>
              </a:spcBef>
            </a:pPr>
            <a:endParaRPr lang="en-US" altLang="zh-CN" sz="2565" dirty="0">
              <a:latin typeface="华文新魏"/>
              <a:cs typeface="华文新魏"/>
            </a:endParaRPr>
          </a:p>
        </p:txBody>
      </p:sp>
      <p:sp>
        <p:nvSpPr>
          <p:cNvPr id="5" name="矩形 4"/>
          <p:cNvSpPr/>
          <p:nvPr/>
        </p:nvSpPr>
        <p:spPr>
          <a:xfrm>
            <a:off x="2743200" y="2696176"/>
            <a:ext cx="2988767" cy="461665"/>
          </a:xfrm>
          <a:prstGeom prst="rect">
            <a:avLst/>
          </a:prstGeom>
        </p:spPr>
        <p:txBody>
          <a:bodyPr wrap="none">
            <a:spAutoFit/>
          </a:bodyPr>
          <a:lstStyle/>
          <a:p>
            <a:r>
              <a:rPr lang="zh-CN" altLang="en-US" sz="2400" spc="231" dirty="0">
                <a:solidFill>
                  <a:srgbClr val="151FFF"/>
                </a:solidFill>
                <a:latin typeface="Times New Roman"/>
                <a:cs typeface="Times New Roman"/>
              </a:rPr>
              <a:t>新的</a:t>
            </a:r>
            <a:r>
              <a:rPr lang="zh-CN" altLang="en-US" sz="2400" spc="231">
                <a:solidFill>
                  <a:srgbClr val="151FFF"/>
                </a:solidFill>
                <a:latin typeface="Times New Roman"/>
                <a:cs typeface="Times New Roman"/>
              </a:rPr>
              <a:t>转移概率矩阵</a:t>
            </a:r>
            <a:endParaRPr lang="zh-CN" altLang="en-US" sz="2400">
              <a:solidFill>
                <a:srgbClr val="151FFF"/>
              </a:solidFill>
            </a:endParaRPr>
          </a:p>
        </p:txBody>
      </p:sp>
    </p:spTree>
    <p:extLst>
      <p:ext uri="{BB962C8B-B14F-4D97-AF65-F5344CB8AC3E}">
        <p14:creationId xmlns:p14="http://schemas.microsoft.com/office/powerpoint/2010/main" val="39912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76200" y="1040891"/>
            <a:ext cx="8991599" cy="5198067"/>
          </a:xfrm>
        </p:spPr>
        <p:txBody>
          <a:bodyPr>
            <a:normAutofit/>
          </a:bodyPr>
          <a:lstStyle/>
          <a:p>
            <a:pPr>
              <a:lnSpc>
                <a:spcPct val="100000"/>
              </a:lnSpc>
            </a:pPr>
            <a:r>
              <a:rPr lang="zh-CN" altLang="en-US" dirty="0"/>
              <a:t>例如，在</a:t>
            </a:r>
            <a:r>
              <a:rPr lang="zh-CN" altLang="en-US" dirty="0">
                <a:solidFill>
                  <a:srgbClr val="151FFF"/>
                </a:solidFill>
              </a:rPr>
              <a:t>连续属性情形</a:t>
            </a:r>
            <a:r>
              <a:rPr lang="zh-CN" altLang="en-US" dirty="0"/>
              <a:t>下，假设</a:t>
            </a:r>
            <a:r>
              <a:rPr lang="zh-CN" altLang="en-US" b="1" dirty="0">
                <a:solidFill>
                  <a:srgbClr val="151FFF"/>
                </a:solidFill>
              </a:rPr>
              <a:t>概率密度函数</a:t>
            </a:r>
            <a:r>
              <a:rPr lang="zh-CN" altLang="en-US" dirty="0"/>
              <a:t>                           ，则参数     和     的</a:t>
            </a:r>
            <a:r>
              <a:rPr lang="zh-CN" altLang="en-US" dirty="0">
                <a:solidFill>
                  <a:srgbClr val="C00000"/>
                </a:solidFill>
              </a:rPr>
              <a:t>极大似然估计</a:t>
            </a:r>
            <a:r>
              <a:rPr lang="zh-CN" altLang="en-US" dirty="0"/>
              <a:t>为：</a:t>
            </a:r>
          </a:p>
          <a:p>
            <a:pPr>
              <a:lnSpc>
                <a:spcPct val="100000"/>
              </a:lnSpc>
            </a:pPr>
            <a:endParaRPr lang="zh-CN" altLang="en-US" dirty="0"/>
          </a:p>
          <a:p>
            <a:pPr>
              <a:lnSpc>
                <a:spcPct val="100000"/>
              </a:lnSpc>
            </a:pPr>
            <a:endParaRPr lang="zh-CN" altLang="en-US" dirty="0"/>
          </a:p>
          <a:p>
            <a:pPr marL="0" indent="0">
              <a:lnSpc>
                <a:spcPct val="100000"/>
              </a:lnSpc>
              <a:buNone/>
            </a:pPr>
            <a:endParaRPr lang="zh-CN" altLang="en-US" dirty="0"/>
          </a:p>
          <a:p>
            <a:pPr>
              <a:lnSpc>
                <a:spcPct val="100000"/>
              </a:lnSpc>
            </a:pPr>
            <a:endParaRPr lang="zh-CN" altLang="en-US" dirty="0"/>
          </a:p>
          <a:p>
            <a:pPr>
              <a:lnSpc>
                <a:spcPct val="100000"/>
              </a:lnSpc>
            </a:pPr>
            <a:r>
              <a:rPr lang="zh-CN" altLang="en-US" dirty="0"/>
              <a:t>也就是说，通过极大似然法得到的</a:t>
            </a:r>
            <a:r>
              <a:rPr lang="zh-CN" altLang="en-US" dirty="0">
                <a:solidFill>
                  <a:srgbClr val="C00000"/>
                </a:solidFill>
              </a:rPr>
              <a:t>正态分布均值</a:t>
            </a:r>
            <a:r>
              <a:rPr lang="zh-CN" altLang="en-US" dirty="0"/>
              <a:t>就是</a:t>
            </a:r>
            <a:r>
              <a:rPr lang="zh-CN" altLang="en-US" dirty="0">
                <a:solidFill>
                  <a:srgbClr val="C00000"/>
                </a:solidFill>
              </a:rPr>
              <a:t>样本均值</a:t>
            </a:r>
            <a:r>
              <a:rPr lang="zh-CN" altLang="en-US" dirty="0"/>
              <a:t>，</a:t>
            </a:r>
            <a:r>
              <a:rPr lang="zh-CN" altLang="en-US" dirty="0">
                <a:solidFill>
                  <a:srgbClr val="C00000"/>
                </a:solidFill>
              </a:rPr>
              <a:t>方差</a:t>
            </a:r>
            <a:r>
              <a:rPr lang="zh-CN" altLang="en-US" dirty="0"/>
              <a:t>就是高斯分布的方差，这显然是一个符合直觉的结果。</a:t>
            </a:r>
          </a:p>
          <a:p>
            <a:pPr>
              <a:lnSpc>
                <a:spcPct val="100000"/>
              </a:lnSpc>
            </a:pPr>
            <a:endParaRPr lang="zh-CN" altLang="en-US" dirty="0"/>
          </a:p>
          <a:p>
            <a:pPr>
              <a:lnSpc>
                <a:spcPct val="100000"/>
              </a:lnSpc>
            </a:pPr>
            <a:r>
              <a:rPr lang="zh-CN" altLang="en-US" dirty="0"/>
              <a:t>需注意的是，这种参数化的方法虽能使</a:t>
            </a:r>
            <a:r>
              <a:rPr lang="zh-CN" altLang="en-US" dirty="0">
                <a:solidFill>
                  <a:srgbClr val="151FFF"/>
                </a:solidFill>
              </a:rPr>
              <a:t>类条件概率估计</a:t>
            </a:r>
            <a:r>
              <a:rPr lang="zh-CN" altLang="en-US" dirty="0"/>
              <a:t>变得相对简单，但</a:t>
            </a:r>
            <a:r>
              <a:rPr lang="zh-CN" altLang="en-US" dirty="0">
                <a:solidFill>
                  <a:srgbClr val="C00000"/>
                </a:solidFill>
              </a:rPr>
              <a:t>估计结果的准确性严重依赖于所假设的概率分布形式是否符合潜在的真实数据分布。</a:t>
            </a:r>
            <a:endParaRPr lang="en-US" altLang="zh-CN" dirty="0">
              <a:solidFill>
                <a:srgbClr val="C00000"/>
              </a:solidFill>
            </a:endParaRPr>
          </a:p>
          <a:p>
            <a:pPr>
              <a:lnSpc>
                <a:spcPct val="100000"/>
              </a:lnSpc>
            </a:pPr>
            <a:endParaRPr lang="en-US" altLang="zh-CN" dirty="0"/>
          </a:p>
          <a:p>
            <a:pPr>
              <a:lnSpc>
                <a:spcPct val="100000"/>
              </a:lnSpc>
            </a:pPr>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594" y="1040891"/>
            <a:ext cx="2565400" cy="38192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422819"/>
            <a:ext cx="346736" cy="32593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1369836"/>
            <a:ext cx="367912" cy="431897"/>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2057400"/>
            <a:ext cx="3123887" cy="1295400"/>
          </a:xfrm>
          <a:prstGeom prst="rect">
            <a:avLst/>
          </a:prstGeom>
        </p:spPr>
      </p:pic>
    </p:spTree>
    <p:extLst>
      <p:ext uri="{BB962C8B-B14F-4D97-AF65-F5344CB8AC3E}">
        <p14:creationId xmlns:p14="http://schemas.microsoft.com/office/powerpoint/2010/main" val="1946504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5908" y="77589"/>
            <a:ext cx="6743971" cy="676671"/>
          </a:xfrm>
          <a:prstGeom prst="rect">
            <a:avLst/>
          </a:prstGeom>
        </p:spPr>
        <p:txBody>
          <a:bodyPr vert="horz" wrap="square" lIns="0" tIns="121487" rIns="0" bIns="0" rtlCol="0" anchor="ctr">
            <a:spAutoFit/>
          </a:bodyPr>
          <a:lstStyle/>
          <a:p>
            <a:pPr marL="233485">
              <a:lnSpc>
                <a:spcPct val="100000"/>
              </a:lnSpc>
            </a:pPr>
            <a:r>
              <a:rPr dirty="0">
                <a:latin typeface="Times New Roman"/>
                <a:cs typeface="Times New Roman"/>
              </a:rPr>
              <a:t>M</a:t>
            </a:r>
            <a:r>
              <a:rPr spc="-13" dirty="0">
                <a:latin typeface="Times New Roman"/>
                <a:cs typeface="Times New Roman"/>
              </a:rPr>
              <a:t>C</a:t>
            </a:r>
            <a:r>
              <a:rPr dirty="0">
                <a:latin typeface="Times New Roman"/>
                <a:cs typeface="Times New Roman"/>
              </a:rPr>
              <a:t>M</a:t>
            </a:r>
            <a:r>
              <a:rPr spc="-4" dirty="0">
                <a:latin typeface="Times New Roman"/>
                <a:cs typeface="Times New Roman"/>
              </a:rPr>
              <a:t>C</a:t>
            </a:r>
            <a:r>
              <a:rPr dirty="0"/>
              <a:t>算法</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1562"/>
            <a:ext cx="9144000" cy="4105092"/>
          </a:xfrm>
          <a:prstGeom prst="rect">
            <a:avLst/>
          </a:prstGeom>
        </p:spPr>
      </p:pic>
      <p:sp>
        <p:nvSpPr>
          <p:cNvPr id="2" name="矩形 1"/>
          <p:cNvSpPr/>
          <p:nvPr/>
        </p:nvSpPr>
        <p:spPr>
          <a:xfrm>
            <a:off x="195908" y="5181600"/>
            <a:ext cx="8164094" cy="920765"/>
          </a:xfrm>
          <a:prstGeom prst="rect">
            <a:avLst/>
          </a:prstGeom>
        </p:spPr>
        <p:txBody>
          <a:bodyPr wrap="none">
            <a:spAutoFit/>
          </a:bodyPr>
          <a:lstStyle/>
          <a:p>
            <a:pPr marL="353760" indent="-342900">
              <a:spcBef>
                <a:spcPts val="697"/>
              </a:spcBef>
              <a:buFont typeface="Wingdings" charset="2"/>
              <a:buChar char="o"/>
            </a:pPr>
            <a:r>
              <a:rPr lang="zh-CN" altLang="en-US" sz="2400" dirty="0">
                <a:solidFill>
                  <a:srgbClr val="FF0000"/>
                </a:solidFill>
                <a:latin typeface="华文新魏"/>
                <a:cs typeface="华文新魏"/>
              </a:rPr>
              <a:t>接受率</a:t>
            </a:r>
            <a:r>
              <a:rPr lang="en-US" altLang="zh-CN" sz="2400" dirty="0">
                <a:solidFill>
                  <a:srgbClr val="FF0000"/>
                </a:solidFill>
                <a:latin typeface="华文新魏"/>
                <a:cs typeface="华文新魏"/>
              </a:rPr>
              <a:t>α</a:t>
            </a:r>
            <a:r>
              <a:rPr lang="zh-CN" altLang="en-US" sz="2400" dirty="0">
                <a:latin typeface="华文新魏"/>
                <a:cs typeface="华文新魏"/>
              </a:rPr>
              <a:t>可能偏小，拒绝大部分的转移，收敛速度太慢！</a:t>
            </a:r>
            <a:endParaRPr lang="en-US" altLang="zh-CN" sz="2400" dirty="0">
              <a:latin typeface="华文新魏"/>
              <a:cs typeface="华文新魏"/>
            </a:endParaRPr>
          </a:p>
          <a:p>
            <a:pPr marL="353760" indent="-342900">
              <a:spcBef>
                <a:spcPts val="697"/>
              </a:spcBef>
              <a:buFont typeface="Wingdings" charset="2"/>
              <a:buChar char="o"/>
            </a:pPr>
            <a:r>
              <a:rPr lang="zh-CN" altLang="en-US" sz="2400" dirty="0">
                <a:solidFill>
                  <a:srgbClr val="CC0000"/>
                </a:solidFill>
                <a:latin typeface="Wingdings"/>
                <a:cs typeface="Wingdings"/>
              </a:rPr>
              <a:t>如何提升接受率？</a:t>
            </a:r>
            <a:endParaRPr lang="zh-CN" altLang="en-US" sz="2400" dirty="0">
              <a:latin typeface="华文新魏"/>
              <a:cs typeface="华文新魏"/>
            </a:endParaRPr>
          </a:p>
        </p:txBody>
      </p:sp>
    </p:spTree>
    <p:extLst>
      <p:ext uri="{BB962C8B-B14F-4D97-AF65-F5344CB8AC3E}">
        <p14:creationId xmlns:p14="http://schemas.microsoft.com/office/powerpoint/2010/main" val="139153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2869" y="109808"/>
            <a:ext cx="7854573" cy="676671"/>
          </a:xfrm>
          <a:prstGeom prst="rect">
            <a:avLst/>
          </a:prstGeom>
        </p:spPr>
        <p:txBody>
          <a:bodyPr vert="horz" wrap="square" lIns="0" tIns="121487" rIns="0" bIns="0" rtlCol="0" anchor="ctr">
            <a:spAutoFit/>
          </a:bodyPr>
          <a:lstStyle/>
          <a:p>
            <a:pPr marL="233485">
              <a:lnSpc>
                <a:spcPct val="100000"/>
              </a:lnSpc>
            </a:pPr>
            <a:r>
              <a:rPr dirty="0">
                <a:latin typeface="Times New Roman"/>
                <a:cs typeface="Times New Roman"/>
              </a:rPr>
              <a:t>MCM</a:t>
            </a:r>
            <a:r>
              <a:rPr spc="-17" dirty="0">
                <a:latin typeface="Times New Roman"/>
                <a:cs typeface="Times New Roman"/>
              </a:rPr>
              <a:t>C</a:t>
            </a:r>
            <a:r>
              <a:rPr dirty="0"/>
              <a:t>：</a:t>
            </a:r>
            <a:r>
              <a:rPr dirty="0">
                <a:latin typeface="Times New Roman"/>
                <a:cs typeface="Times New Roman"/>
              </a:rPr>
              <a:t>Me</a:t>
            </a:r>
            <a:r>
              <a:rPr spc="-21" dirty="0">
                <a:latin typeface="Times New Roman"/>
                <a:cs typeface="Times New Roman"/>
              </a:rPr>
              <a:t>t</a:t>
            </a:r>
            <a:r>
              <a:rPr dirty="0">
                <a:latin typeface="Times New Roman"/>
                <a:cs typeface="Times New Roman"/>
              </a:rPr>
              <a:t>rop</a:t>
            </a:r>
            <a:r>
              <a:rPr spc="-13" dirty="0">
                <a:latin typeface="Times New Roman"/>
                <a:cs typeface="Times New Roman"/>
              </a:rPr>
              <a:t>o</a:t>
            </a:r>
            <a:r>
              <a:rPr dirty="0">
                <a:latin typeface="Times New Roman"/>
                <a:cs typeface="Times New Roman"/>
              </a:rPr>
              <a:t>li</a:t>
            </a:r>
            <a:r>
              <a:rPr spc="-17" dirty="0">
                <a:latin typeface="Times New Roman"/>
                <a:cs typeface="Times New Roman"/>
              </a:rPr>
              <a:t>s</a:t>
            </a:r>
            <a:r>
              <a:rPr spc="-9" dirty="0">
                <a:latin typeface="Times New Roman"/>
                <a:cs typeface="Times New Roman"/>
              </a:rPr>
              <a:t>-</a:t>
            </a:r>
            <a:r>
              <a:rPr dirty="0">
                <a:latin typeface="Times New Roman"/>
                <a:cs typeface="Times New Roman"/>
              </a:rPr>
              <a:t>Hast</a:t>
            </a:r>
            <a:r>
              <a:rPr spc="-13" dirty="0">
                <a:latin typeface="Times New Roman"/>
                <a:cs typeface="Times New Roman"/>
              </a:rPr>
              <a:t>i</a:t>
            </a:r>
            <a:r>
              <a:rPr dirty="0">
                <a:latin typeface="Times New Roman"/>
                <a:cs typeface="Times New Roman"/>
              </a:rPr>
              <a:t>ng</a:t>
            </a:r>
            <a:r>
              <a:rPr spc="-17" dirty="0">
                <a:latin typeface="Times New Roman"/>
                <a:cs typeface="Times New Roman"/>
              </a:rPr>
              <a:t>s</a:t>
            </a:r>
            <a:r>
              <a:rPr dirty="0"/>
              <a:t>算法</a:t>
            </a:r>
          </a:p>
        </p:txBody>
      </p:sp>
      <p:sp>
        <p:nvSpPr>
          <p:cNvPr id="8" name="object 8"/>
          <p:cNvSpPr txBox="1"/>
          <p:nvPr/>
        </p:nvSpPr>
        <p:spPr>
          <a:xfrm>
            <a:off x="359678" y="1044189"/>
            <a:ext cx="7946121" cy="2688941"/>
          </a:xfrm>
          <a:prstGeom prst="rect">
            <a:avLst/>
          </a:prstGeom>
        </p:spPr>
        <p:txBody>
          <a:bodyPr vert="horz" wrap="square" lIns="0" tIns="0" rIns="0" bIns="0" rtlCol="0">
            <a:spAutoFit/>
          </a:bodyPr>
          <a:lstStyle/>
          <a:p>
            <a:pPr marL="10860"/>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根据需要满足的细致平稳条件</a:t>
            </a:r>
          </a:p>
          <a:p>
            <a:pPr marL="10860">
              <a:spcBef>
                <a:spcPts val="500"/>
              </a:spcBef>
            </a:pPr>
            <a:endParaRPr lang="en-US" sz="2565" dirty="0">
              <a:solidFill>
                <a:srgbClr val="CC0000"/>
              </a:solidFill>
              <a:latin typeface="Wingdings"/>
              <a:cs typeface="Wingdings"/>
            </a:endParaRPr>
          </a:p>
          <a:p>
            <a:pPr marL="10860">
              <a:spcBef>
                <a:spcPts val="500"/>
              </a:spcBef>
            </a:pPr>
            <a:endParaRPr lang="en-US" sz="2565" dirty="0">
              <a:solidFill>
                <a:srgbClr val="CC0000"/>
              </a:solidFill>
              <a:latin typeface="Wingdings"/>
              <a:cs typeface="Wingdings"/>
            </a:endParaRPr>
          </a:p>
          <a:p>
            <a:pPr marL="10860">
              <a:spcBef>
                <a:spcPts val="500"/>
              </a:spcBef>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若令α</a:t>
            </a:r>
            <a:r>
              <a:rPr sz="2565" dirty="0">
                <a:latin typeface="Times New Roman"/>
                <a:cs typeface="Times New Roman"/>
              </a:rPr>
              <a:t>(j,</a:t>
            </a:r>
            <a:r>
              <a:rPr lang="zh-CN" altLang="en-US" sz="2565" dirty="0">
                <a:latin typeface="Times New Roman"/>
                <a:cs typeface="Times New Roman"/>
              </a:rPr>
              <a:t> </a:t>
            </a:r>
            <a:r>
              <a:rPr sz="2565" dirty="0">
                <a:latin typeface="Times New Roman"/>
                <a:cs typeface="Times New Roman"/>
              </a:rPr>
              <a:t>i)=</a:t>
            </a:r>
            <a:r>
              <a:rPr sz="2565" spc="-4" dirty="0">
                <a:latin typeface="Times New Roman"/>
                <a:cs typeface="Times New Roman"/>
              </a:rPr>
              <a:t>1</a:t>
            </a:r>
            <a:r>
              <a:rPr sz="2565" dirty="0">
                <a:latin typeface="华文新魏"/>
                <a:cs typeface="华文新魏"/>
              </a:rPr>
              <a:t>，则</a:t>
            </a:r>
            <a:r>
              <a:rPr sz="2565" spc="9" dirty="0">
                <a:latin typeface="华文新魏"/>
                <a:cs typeface="华文新魏"/>
              </a:rPr>
              <a:t>有</a:t>
            </a:r>
            <a:r>
              <a:rPr sz="2565" dirty="0">
                <a:latin typeface="华文新魏"/>
                <a:cs typeface="华文新魏"/>
              </a:rPr>
              <a:t>：</a:t>
            </a:r>
            <a:r>
              <a:rPr sz="2565" spc="-342" dirty="0">
                <a:latin typeface="华文新魏"/>
                <a:cs typeface="华文新魏"/>
              </a:rPr>
              <a:t> </a:t>
            </a:r>
            <a:endParaRPr lang="en-US" sz="2565" spc="-342" dirty="0">
              <a:latin typeface="华文新魏"/>
              <a:cs typeface="华文新魏"/>
            </a:endParaRPr>
          </a:p>
          <a:p>
            <a:pPr marL="10860">
              <a:spcBef>
                <a:spcPts val="500"/>
              </a:spcBef>
            </a:pPr>
            <a:endParaRPr lang="en-US" sz="2565" spc="-342" dirty="0">
              <a:solidFill>
                <a:srgbClr val="CC0000"/>
              </a:solidFill>
              <a:latin typeface="华文新魏"/>
              <a:cs typeface="华文新魏"/>
            </a:endParaRPr>
          </a:p>
          <a:p>
            <a:pPr marL="10860">
              <a:spcBef>
                <a:spcPts val="500"/>
              </a:spcBef>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latin typeface="华文新魏"/>
                <a:cs typeface="华文新魏"/>
              </a:rPr>
              <a:t>从而：</a:t>
            </a:r>
          </a:p>
        </p:txBody>
      </p:sp>
      <p:sp>
        <p:nvSpPr>
          <p:cNvPr id="9" name="object 9"/>
          <p:cNvSpPr txBox="1"/>
          <p:nvPr/>
        </p:nvSpPr>
        <p:spPr>
          <a:xfrm>
            <a:off x="339958" y="4376460"/>
            <a:ext cx="4495981" cy="394723"/>
          </a:xfrm>
          <a:prstGeom prst="rect">
            <a:avLst/>
          </a:prstGeom>
        </p:spPr>
        <p:txBody>
          <a:bodyPr vert="horz" wrap="square" lIns="0" tIns="0" rIns="0" bIns="0" rtlCol="0">
            <a:spAutoFit/>
          </a:bodyPr>
          <a:lstStyle/>
          <a:p>
            <a:pPr marL="10860">
              <a:spcBef>
                <a:spcPts val="1291"/>
              </a:spcBef>
            </a:pPr>
            <a:r>
              <a:rPr sz="2565" dirty="0">
                <a:solidFill>
                  <a:srgbClr val="CC0000"/>
                </a:solidFill>
                <a:latin typeface="Wingdings"/>
                <a:cs typeface="Wingdings"/>
              </a:rPr>
              <a:t></a:t>
            </a:r>
            <a:r>
              <a:rPr sz="2565" spc="231" dirty="0">
                <a:solidFill>
                  <a:srgbClr val="CC0000"/>
                </a:solidFill>
                <a:latin typeface="Times New Roman"/>
                <a:cs typeface="Times New Roman"/>
              </a:rPr>
              <a:t> </a:t>
            </a:r>
            <a:r>
              <a:rPr sz="2565" dirty="0">
                <a:solidFill>
                  <a:srgbClr val="FF0000"/>
                </a:solidFill>
                <a:latin typeface="华文新魏"/>
                <a:cs typeface="华文新魏"/>
              </a:rPr>
              <a:t>将接受率置为恒小于</a:t>
            </a:r>
            <a:r>
              <a:rPr sz="2565" dirty="0">
                <a:solidFill>
                  <a:srgbClr val="FF0000"/>
                </a:solidFill>
                <a:latin typeface="Times New Roman"/>
                <a:cs typeface="Times New Roman"/>
              </a:rPr>
              <a:t>1</a:t>
            </a:r>
            <a:r>
              <a:rPr sz="2565" dirty="0">
                <a:latin typeface="华文新魏"/>
                <a:cs typeface="华文新魏"/>
              </a:rPr>
              <a:t>，从而</a:t>
            </a: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25" y="1489313"/>
            <a:ext cx="5694026" cy="677600"/>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312281"/>
            <a:ext cx="4548472" cy="560771"/>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176" y="3144948"/>
            <a:ext cx="2745349" cy="1033305"/>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0415" y="4959313"/>
            <a:ext cx="3871778" cy="1060487"/>
          </a:xfrm>
          <a:prstGeom prst="rect">
            <a:avLst/>
          </a:prstGeom>
        </p:spPr>
      </p:pic>
      <p:sp>
        <p:nvSpPr>
          <p:cNvPr id="23" name="矩形 22"/>
          <p:cNvSpPr/>
          <p:nvPr/>
        </p:nvSpPr>
        <p:spPr>
          <a:xfrm>
            <a:off x="6096000" y="1489313"/>
            <a:ext cx="990600" cy="654302"/>
          </a:xfrm>
          <a:prstGeom prst="rect">
            <a:avLst/>
          </a:prstGeom>
          <a:noFill/>
          <a:ln w="38100">
            <a:solidFill>
              <a:srgbClr val="151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7321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71CCFC-C3A5-5D45-80D7-FD481ADAF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82" y="228600"/>
            <a:ext cx="8001000" cy="5207000"/>
          </a:xfrm>
          <a:prstGeom prst="rect">
            <a:avLst/>
          </a:prstGeom>
        </p:spPr>
      </p:pic>
      <p:sp>
        <p:nvSpPr>
          <p:cNvPr id="20" name="矩形 19"/>
          <p:cNvSpPr/>
          <p:nvPr/>
        </p:nvSpPr>
        <p:spPr>
          <a:xfrm>
            <a:off x="9525" y="5638800"/>
            <a:ext cx="8883768" cy="461665"/>
          </a:xfrm>
          <a:prstGeom prst="rect">
            <a:avLst/>
          </a:prstGeom>
        </p:spPr>
        <p:txBody>
          <a:bodyPr wrap="square">
            <a:spAutoFit/>
          </a:bodyPr>
          <a:lstStyle/>
          <a:p>
            <a:r>
              <a:rPr lang="zh-CN" altLang="en-US" sz="2400" dirty="0">
                <a:latin typeface="华文新魏"/>
                <a:cs typeface="华文新魏"/>
              </a:rPr>
              <a:t>通常，接受率 </a:t>
            </a:r>
            <a:r>
              <a:rPr lang="en-US" altLang="zh-CN" sz="2400" dirty="0">
                <a:solidFill>
                  <a:srgbClr val="FF0000"/>
                </a:solidFill>
                <a:latin typeface="华文新魏"/>
                <a:cs typeface="华文新魏"/>
              </a:rPr>
              <a:t>α&lt;</a:t>
            </a:r>
            <a:r>
              <a:rPr lang="zh-CN" altLang="en-US" sz="2400" dirty="0">
                <a:solidFill>
                  <a:srgbClr val="FF0000"/>
                </a:solidFill>
                <a:latin typeface="华文新魏"/>
                <a:cs typeface="华文新魏"/>
              </a:rPr>
              <a:t> </a:t>
            </a:r>
            <a:r>
              <a:rPr lang="en-US" altLang="zh-CN" sz="2400" dirty="0">
                <a:solidFill>
                  <a:srgbClr val="FF0000"/>
                </a:solidFill>
                <a:latin typeface="华文新魏"/>
                <a:cs typeface="华文新魏"/>
              </a:rPr>
              <a:t>1</a:t>
            </a:r>
            <a:r>
              <a:rPr lang="en-US" altLang="zh-CN" sz="2400" dirty="0">
                <a:latin typeface="华文新魏"/>
                <a:cs typeface="华文新魏"/>
              </a:rPr>
              <a:t>,</a:t>
            </a:r>
            <a:r>
              <a:rPr lang="zh-CN" altLang="en-US" sz="2400" dirty="0">
                <a:latin typeface="华文新魏"/>
                <a:cs typeface="华文新魏"/>
              </a:rPr>
              <a:t> 能否找到一个转移矩阵 </a:t>
            </a:r>
            <a:r>
              <a:rPr lang="en-US" altLang="zh-CN" sz="2400" dirty="0">
                <a:latin typeface="华文新魏"/>
                <a:cs typeface="华文新魏"/>
              </a:rPr>
              <a:t>Q</a:t>
            </a:r>
            <a:r>
              <a:rPr lang="zh-CN" altLang="en-US" sz="2400" dirty="0">
                <a:latin typeface="华文新魏"/>
                <a:cs typeface="华文新魏"/>
              </a:rPr>
              <a:t> 使得接受率</a:t>
            </a:r>
            <a:r>
              <a:rPr lang="en-US" altLang="zh-CN" sz="2400" dirty="0">
                <a:solidFill>
                  <a:srgbClr val="FF0000"/>
                </a:solidFill>
                <a:latin typeface="华文新魏"/>
                <a:cs typeface="华文新魏"/>
              </a:rPr>
              <a:t>α=1</a:t>
            </a:r>
            <a:r>
              <a:rPr lang="zh-CN" altLang="en-US" sz="2400" dirty="0">
                <a:latin typeface="华文新魏"/>
                <a:cs typeface="华文新魏"/>
              </a:rPr>
              <a:t>？</a:t>
            </a:r>
            <a:endParaRPr lang="zh-CN" altLang="en-US" sz="2400" dirty="0"/>
          </a:p>
        </p:txBody>
      </p:sp>
      <p:sp>
        <p:nvSpPr>
          <p:cNvPr id="5" name="矩形 4"/>
          <p:cNvSpPr/>
          <p:nvPr/>
        </p:nvSpPr>
        <p:spPr>
          <a:xfrm>
            <a:off x="4343400" y="3116480"/>
            <a:ext cx="1319213" cy="922119"/>
          </a:xfrm>
          <a:prstGeom prst="rect">
            <a:avLst/>
          </a:prstGeom>
          <a:noFill/>
          <a:ln w="38100">
            <a:solidFill>
              <a:srgbClr val="151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5979652" y="2846387"/>
            <a:ext cx="2300630" cy="707886"/>
          </a:xfrm>
          <a:prstGeom prst="rect">
            <a:avLst/>
          </a:prstGeom>
        </p:spPr>
        <p:txBody>
          <a:bodyPr wrap="none">
            <a:spAutoFit/>
          </a:bodyPr>
          <a:lstStyle/>
          <a:p>
            <a:r>
              <a:rPr lang="en-US" altLang="zh-CN" sz="2000" b="1" dirty="0">
                <a:solidFill>
                  <a:srgbClr val="151FFF"/>
                </a:solidFill>
                <a:latin typeface="华文新魏"/>
                <a:cs typeface="华文新魏"/>
              </a:rPr>
              <a:t>&gt;</a:t>
            </a:r>
            <a:r>
              <a:rPr lang="zh-CN" altLang="en-US" sz="2000" b="1" dirty="0">
                <a:solidFill>
                  <a:srgbClr val="151FFF"/>
                </a:solidFill>
                <a:latin typeface="华文新魏"/>
                <a:cs typeface="华文新魏"/>
              </a:rPr>
              <a:t> </a:t>
            </a:r>
            <a:r>
              <a:rPr lang="en-US" altLang="zh-CN" sz="2000" b="1" dirty="0">
                <a:solidFill>
                  <a:srgbClr val="151FFF"/>
                </a:solidFill>
                <a:latin typeface="华文新魏"/>
                <a:cs typeface="华文新魏"/>
              </a:rPr>
              <a:t>1,</a:t>
            </a:r>
            <a:r>
              <a:rPr lang="zh-CN" altLang="en-US" sz="2000" b="1" dirty="0">
                <a:solidFill>
                  <a:srgbClr val="151FFF"/>
                </a:solidFill>
                <a:latin typeface="华文新魏"/>
                <a:cs typeface="华文新魏"/>
              </a:rPr>
              <a:t> 一定转移</a:t>
            </a:r>
            <a:endParaRPr lang="en-US" altLang="zh-CN" sz="2000" b="1" dirty="0">
              <a:solidFill>
                <a:srgbClr val="151FFF"/>
              </a:solidFill>
              <a:latin typeface="华文新魏"/>
              <a:cs typeface="华文新魏"/>
            </a:endParaRPr>
          </a:p>
          <a:p>
            <a:r>
              <a:rPr lang="en-US" altLang="zh-CN" sz="2000" b="1" dirty="0">
                <a:solidFill>
                  <a:srgbClr val="151FFF"/>
                </a:solidFill>
                <a:latin typeface="华文新魏"/>
                <a:cs typeface="华文新魏"/>
              </a:rPr>
              <a:t>&lt;</a:t>
            </a:r>
            <a:r>
              <a:rPr lang="zh-CN" altLang="en-US" sz="2000" b="1" dirty="0">
                <a:solidFill>
                  <a:srgbClr val="151FFF"/>
                </a:solidFill>
                <a:latin typeface="华文新魏"/>
                <a:cs typeface="华文新魏"/>
              </a:rPr>
              <a:t> </a:t>
            </a:r>
            <a:r>
              <a:rPr lang="en-US" altLang="zh-CN" sz="2000" b="1" dirty="0">
                <a:solidFill>
                  <a:srgbClr val="151FFF"/>
                </a:solidFill>
                <a:latin typeface="华文新魏"/>
                <a:cs typeface="华文新魏"/>
              </a:rPr>
              <a:t>1,</a:t>
            </a:r>
            <a:r>
              <a:rPr lang="zh-CN" altLang="en-US" sz="2000" b="1" dirty="0">
                <a:solidFill>
                  <a:srgbClr val="151FFF"/>
                </a:solidFill>
                <a:latin typeface="华文新魏"/>
                <a:cs typeface="华文新魏"/>
              </a:rPr>
              <a:t> 一定概率转移 </a:t>
            </a:r>
            <a:endParaRPr lang="zh-CN" altLang="en-US" sz="2000" b="1" dirty="0">
              <a:solidFill>
                <a:srgbClr val="151FFF"/>
              </a:solidFill>
            </a:endParaRPr>
          </a:p>
        </p:txBody>
      </p:sp>
    </p:spTree>
    <p:extLst>
      <p:ext uri="{BB962C8B-B14F-4D97-AF65-F5344CB8AC3E}">
        <p14:creationId xmlns:p14="http://schemas.microsoft.com/office/powerpoint/2010/main" val="1257843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3290" y="67577"/>
            <a:ext cx="6743971" cy="676671"/>
          </a:xfrm>
          <a:prstGeom prst="rect">
            <a:avLst/>
          </a:prstGeom>
        </p:spPr>
        <p:txBody>
          <a:bodyPr vert="horz" wrap="square" lIns="0" tIns="121487" rIns="0" bIns="0" rtlCol="0" anchor="ctr">
            <a:spAutoFit/>
          </a:bodyPr>
          <a:lstStyle/>
          <a:p>
            <a:pPr marL="233485">
              <a:lnSpc>
                <a:spcPct val="100000"/>
              </a:lnSpc>
            </a:pPr>
            <a:r>
              <a:rPr lang="en-US" altLang="zh-CN" dirty="0">
                <a:latin typeface="Times New Roman"/>
                <a:cs typeface="Times New Roman"/>
              </a:rPr>
              <a:t>Gibbs</a:t>
            </a:r>
            <a:r>
              <a:rPr lang="zh-CN" altLang="en-US" dirty="0">
                <a:latin typeface="Times New Roman"/>
                <a:cs typeface="Times New Roman"/>
              </a:rPr>
              <a:t> </a:t>
            </a:r>
            <a:r>
              <a:rPr lang="en-US" altLang="zh-CN" dirty="0">
                <a:latin typeface="Times New Roman"/>
                <a:cs typeface="Times New Roman"/>
              </a:rPr>
              <a:t>Sampling</a:t>
            </a:r>
            <a:endParaRPr dirty="0"/>
          </a:p>
        </p:txBody>
      </p:sp>
      <p:sp>
        <p:nvSpPr>
          <p:cNvPr id="5" name="object 8"/>
          <p:cNvSpPr txBox="1"/>
          <p:nvPr/>
        </p:nvSpPr>
        <p:spPr>
          <a:xfrm>
            <a:off x="263290" y="1143000"/>
            <a:ext cx="7701915" cy="4154984"/>
          </a:xfrm>
          <a:prstGeom prst="rect">
            <a:avLst/>
          </a:prstGeom>
        </p:spPr>
        <p:txBody>
          <a:bodyPr vert="horz" wrap="square" lIns="0" tIns="0" rIns="0" bIns="0" rtlCol="0">
            <a:spAutoFit/>
          </a:bodyPr>
          <a:lstStyle/>
          <a:p>
            <a:pPr marL="481965" indent="-469265">
              <a:buClr>
                <a:srgbClr val="CC0000"/>
              </a:buClr>
              <a:buFont typeface="Wingdings"/>
              <a:buChar char=""/>
              <a:tabLst>
                <a:tab pos="482600" algn="l"/>
              </a:tabLst>
            </a:pPr>
            <a:r>
              <a:rPr lang="zh-CN" altLang="en-US" sz="3000" dirty="0">
                <a:latin typeface="华文新魏"/>
                <a:cs typeface="华文新魏"/>
              </a:rPr>
              <a:t>假设</a:t>
            </a:r>
            <a:r>
              <a:rPr sz="3000" dirty="0">
                <a:latin typeface="华文新魏"/>
                <a:cs typeface="华文新魏"/>
              </a:rPr>
              <a:t>需要采样</a:t>
            </a:r>
            <a:r>
              <a:rPr sz="3000" dirty="0">
                <a:solidFill>
                  <a:srgbClr val="FF0000"/>
                </a:solidFill>
                <a:latin typeface="华文新魏"/>
                <a:cs typeface="华文新魏"/>
              </a:rPr>
              <a:t>二维联合</a:t>
            </a:r>
            <a:r>
              <a:rPr lang="zh-CN" altLang="en-US" sz="3000" dirty="0">
                <a:solidFill>
                  <a:srgbClr val="FF0000"/>
                </a:solidFill>
                <a:latin typeface="华文新魏"/>
                <a:cs typeface="华文新魏"/>
              </a:rPr>
              <a:t>概率</a:t>
            </a:r>
            <a:r>
              <a:rPr sz="3000" dirty="0">
                <a:solidFill>
                  <a:srgbClr val="FF0000"/>
                </a:solidFill>
                <a:latin typeface="华文新魏"/>
                <a:cs typeface="华文新魏"/>
              </a:rPr>
              <a:t>分布</a:t>
            </a:r>
            <a:r>
              <a:rPr lang="zh-CN" altLang="en-US" sz="3000" dirty="0">
                <a:latin typeface="华文新魏"/>
                <a:cs typeface="华文新魏"/>
              </a:rPr>
              <a:t> </a:t>
            </a:r>
            <a:r>
              <a:rPr sz="3000" dirty="0">
                <a:latin typeface="Times New Roman"/>
                <a:cs typeface="Times New Roman"/>
              </a:rPr>
              <a:t>p(x,</a:t>
            </a:r>
            <a:r>
              <a:rPr lang="zh-CN" altLang="en-US" sz="3000" dirty="0">
                <a:latin typeface="Times New Roman"/>
                <a:cs typeface="Times New Roman"/>
              </a:rPr>
              <a:t> </a:t>
            </a:r>
            <a:r>
              <a:rPr sz="3000" dirty="0">
                <a:latin typeface="Times New Roman"/>
                <a:cs typeface="Times New Roman"/>
              </a:rPr>
              <a:t>y</a:t>
            </a:r>
            <a:r>
              <a:rPr sz="3000" spc="-5" dirty="0">
                <a:latin typeface="Times New Roman"/>
                <a:cs typeface="Times New Roman"/>
              </a:rPr>
              <a:t>)</a:t>
            </a:r>
            <a:r>
              <a:rPr sz="3000" dirty="0">
                <a:latin typeface="华文新魏"/>
                <a:cs typeface="华文新魏"/>
              </a:rPr>
              <a:t>，</a:t>
            </a:r>
            <a:r>
              <a:rPr lang="zh-CN" altLang="en-US" sz="3000" dirty="0">
                <a:latin typeface="华文新魏"/>
                <a:cs typeface="华文新魏"/>
              </a:rPr>
              <a:t>考察 </a:t>
            </a:r>
            <a:r>
              <a:rPr lang="en-US" altLang="zh-CN" sz="3000" dirty="0">
                <a:latin typeface="华文新魏"/>
                <a:cs typeface="华文新魏"/>
              </a:rPr>
              <a:t>x</a:t>
            </a:r>
            <a:r>
              <a:rPr lang="zh-CN" altLang="en-US" sz="3000" dirty="0">
                <a:latin typeface="华文新魏"/>
                <a:cs typeface="华文新魏"/>
              </a:rPr>
              <a:t> 坐标的两个点 </a:t>
            </a:r>
            <a:r>
              <a:rPr lang="en-US" altLang="zh-CN" sz="3000" dirty="0">
                <a:latin typeface="华文新魏"/>
                <a:cs typeface="华文新魏"/>
              </a:rPr>
              <a:t>A(x</a:t>
            </a:r>
            <a:r>
              <a:rPr lang="en-US" altLang="zh-CN" sz="3000" baseline="-25000" dirty="0">
                <a:latin typeface="华文新魏"/>
                <a:cs typeface="华文新魏"/>
              </a:rPr>
              <a:t>1</a:t>
            </a:r>
            <a:r>
              <a:rPr lang="en-US" altLang="zh-CN" sz="3000" dirty="0">
                <a:latin typeface="华文新魏"/>
                <a:cs typeface="华文新魏"/>
              </a:rPr>
              <a:t>,</a:t>
            </a:r>
            <a:r>
              <a:rPr lang="zh-CN" altLang="en-US" sz="3000" dirty="0">
                <a:latin typeface="华文新魏"/>
                <a:cs typeface="华文新魏"/>
              </a:rPr>
              <a:t> </a:t>
            </a:r>
            <a:r>
              <a:rPr lang="en-US" altLang="zh-CN" sz="3000" dirty="0">
                <a:latin typeface="华文新魏"/>
                <a:cs typeface="华文新魏"/>
              </a:rPr>
              <a:t>y</a:t>
            </a:r>
            <a:r>
              <a:rPr lang="en-US" altLang="zh-CN" sz="3000" baseline="-25000" dirty="0">
                <a:latin typeface="华文新魏"/>
                <a:cs typeface="华文新魏"/>
              </a:rPr>
              <a:t>1</a:t>
            </a:r>
            <a:r>
              <a:rPr lang="en-US" altLang="zh-CN" sz="3000" dirty="0">
                <a:latin typeface="华文新魏"/>
                <a:cs typeface="华文新魏"/>
              </a:rPr>
              <a:t>),</a:t>
            </a:r>
            <a:r>
              <a:rPr lang="zh-CN" altLang="en-US" sz="3000" dirty="0">
                <a:latin typeface="华文新魏"/>
                <a:cs typeface="华文新魏"/>
              </a:rPr>
              <a:t> </a:t>
            </a:r>
            <a:r>
              <a:rPr lang="en-US" altLang="zh-CN" sz="3000" dirty="0">
                <a:latin typeface="华文新魏"/>
                <a:cs typeface="华文新魏"/>
              </a:rPr>
              <a:t>B</a:t>
            </a:r>
            <a:r>
              <a:rPr lang="mr-IN" altLang="zh-CN" sz="3000" dirty="0">
                <a:latin typeface="华文新魏"/>
                <a:cs typeface="华文新魏"/>
              </a:rPr>
              <a:t>(x</a:t>
            </a:r>
            <a:r>
              <a:rPr lang="en-US" altLang="zh-CN" sz="3000" baseline="-25000" dirty="0">
                <a:latin typeface="华文新魏"/>
                <a:cs typeface="华文新魏"/>
              </a:rPr>
              <a:t>2</a:t>
            </a:r>
            <a:r>
              <a:rPr lang="mr-IN" altLang="zh-CN" sz="3000" dirty="0">
                <a:latin typeface="华文新魏"/>
                <a:cs typeface="华文新魏"/>
              </a:rPr>
              <a:t>, y</a:t>
            </a:r>
            <a:r>
              <a:rPr lang="en-US" altLang="zh-CN" sz="3000" baseline="-25000" dirty="0">
                <a:latin typeface="华文新魏"/>
                <a:cs typeface="华文新魏"/>
              </a:rPr>
              <a:t>2</a:t>
            </a:r>
            <a:r>
              <a:rPr lang="mr-IN" altLang="zh-CN" sz="3000" dirty="0">
                <a:latin typeface="华文新魏"/>
                <a:cs typeface="华文新魏"/>
              </a:rPr>
              <a:t>)</a:t>
            </a:r>
            <a:r>
              <a:rPr lang="en-US" altLang="zh-CN" sz="3000" dirty="0">
                <a:latin typeface="华文新魏"/>
                <a:cs typeface="华文新魏"/>
              </a:rPr>
              <a:t>,</a:t>
            </a:r>
            <a:r>
              <a:rPr lang="zh-CN" altLang="en-US" sz="3000" dirty="0">
                <a:latin typeface="华文新魏"/>
                <a:cs typeface="华文新魏"/>
              </a:rPr>
              <a:t> 有：</a:t>
            </a:r>
            <a:endParaRPr lang="en-US" altLang="zh-CN" sz="3000" dirty="0">
              <a:latin typeface="华文新魏"/>
              <a:cs typeface="华文新魏"/>
            </a:endParaRPr>
          </a:p>
          <a:p>
            <a:pPr marL="481965" indent="-469265">
              <a:buClr>
                <a:srgbClr val="CC0000"/>
              </a:buClr>
              <a:buFont typeface="Wingdings"/>
              <a:buChar char=""/>
              <a:tabLst>
                <a:tab pos="482600" algn="l"/>
              </a:tabLst>
            </a:pPr>
            <a:endParaRPr lang="en-US" altLang="zh-CN" sz="3000" dirty="0">
              <a:latin typeface="华文新魏"/>
              <a:cs typeface="华文新魏"/>
            </a:endParaRPr>
          </a:p>
          <a:p>
            <a:pPr marL="481965" indent="-469265">
              <a:buClr>
                <a:srgbClr val="CC0000"/>
              </a:buClr>
              <a:buFont typeface="Wingdings"/>
              <a:buChar char=""/>
              <a:tabLst>
                <a:tab pos="482600" algn="l"/>
              </a:tabLst>
            </a:pPr>
            <a:endParaRPr lang="en-US" altLang="zh-CN" sz="3000" dirty="0">
              <a:latin typeface="华文新魏"/>
              <a:cs typeface="华文新魏"/>
            </a:endParaRPr>
          </a:p>
          <a:p>
            <a:pPr marL="481965" indent="-469265">
              <a:buClr>
                <a:srgbClr val="CC0000"/>
              </a:buClr>
              <a:buFont typeface="Wingdings"/>
              <a:buChar char=""/>
              <a:tabLst>
                <a:tab pos="482600" algn="l"/>
              </a:tabLst>
            </a:pPr>
            <a:endParaRPr lang="en-US" altLang="zh-CN" sz="3000" dirty="0">
              <a:latin typeface="华文新魏"/>
              <a:cs typeface="华文新魏"/>
            </a:endParaRPr>
          </a:p>
          <a:p>
            <a:pPr marL="481965" indent="-469265">
              <a:buClr>
                <a:srgbClr val="CC0000"/>
              </a:buClr>
              <a:buFont typeface="Wingdings"/>
              <a:buChar char=""/>
              <a:tabLst>
                <a:tab pos="482600" algn="l"/>
              </a:tabLst>
            </a:pPr>
            <a:r>
              <a:rPr lang="zh-CN" altLang="en-US" sz="3000" dirty="0">
                <a:latin typeface="华文新魏"/>
                <a:cs typeface="华文新魏"/>
              </a:rPr>
              <a:t>所以得到：</a:t>
            </a:r>
            <a:endParaRPr lang="en-US" altLang="zh-CN" sz="3000" dirty="0">
              <a:latin typeface="华文新魏"/>
              <a:cs typeface="华文新魏"/>
            </a:endParaRPr>
          </a:p>
          <a:p>
            <a:pPr marL="481965" indent="-469265">
              <a:buClr>
                <a:srgbClr val="CC0000"/>
              </a:buClr>
              <a:buFont typeface="Wingdings"/>
              <a:buChar char=""/>
              <a:tabLst>
                <a:tab pos="482600" algn="l"/>
              </a:tabLst>
            </a:pPr>
            <a:endParaRPr lang="en-US" altLang="zh-CN" sz="3000" dirty="0">
              <a:latin typeface="华文新魏"/>
              <a:cs typeface="华文新魏"/>
            </a:endParaRPr>
          </a:p>
          <a:p>
            <a:pPr marL="481965" indent="-469265">
              <a:buClr>
                <a:srgbClr val="CC0000"/>
              </a:buClr>
              <a:buFont typeface="Wingdings"/>
              <a:buChar char=""/>
              <a:tabLst>
                <a:tab pos="482600" algn="l"/>
              </a:tabLst>
            </a:pPr>
            <a:endParaRPr lang="en-US" altLang="zh-CN" sz="3000" dirty="0">
              <a:latin typeface="华文新魏"/>
              <a:cs typeface="华文新魏"/>
            </a:endParaRPr>
          </a:p>
          <a:p>
            <a:pPr marL="481965" indent="-469265">
              <a:buClr>
                <a:srgbClr val="CC0000"/>
              </a:buClr>
              <a:buFont typeface="Wingdings"/>
              <a:buChar char=""/>
              <a:tabLst>
                <a:tab pos="482600" algn="l"/>
              </a:tabLst>
            </a:pPr>
            <a:r>
              <a:rPr lang="zh-CN" altLang="en-US" sz="3000" dirty="0">
                <a:latin typeface="华文新魏"/>
                <a:cs typeface="华文新魏"/>
              </a:rPr>
              <a:t>即：</a:t>
            </a:r>
            <a:endParaRPr lang="mr-IN" altLang="zh-CN" sz="3000" dirty="0">
              <a:latin typeface="华文新魏"/>
              <a:cs typeface="华文新魏"/>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92350"/>
            <a:ext cx="5295900" cy="102814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50" y="4071495"/>
            <a:ext cx="5105400" cy="463148"/>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 y="5653960"/>
            <a:ext cx="4298092" cy="466195"/>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7642" y="3296692"/>
            <a:ext cx="3456358" cy="2799308"/>
          </a:xfrm>
          <a:prstGeom prst="rect">
            <a:avLst/>
          </a:prstGeom>
        </p:spPr>
      </p:pic>
    </p:spTree>
    <p:extLst>
      <p:ext uri="{BB962C8B-B14F-4D97-AF65-F5344CB8AC3E}">
        <p14:creationId xmlns:p14="http://schemas.microsoft.com/office/powerpoint/2010/main" val="71778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3290" y="67577"/>
            <a:ext cx="6743971" cy="676671"/>
          </a:xfrm>
          <a:prstGeom prst="rect">
            <a:avLst/>
          </a:prstGeom>
        </p:spPr>
        <p:txBody>
          <a:bodyPr vert="horz" wrap="square" lIns="0" tIns="121487" rIns="0" bIns="0" rtlCol="0" anchor="ctr">
            <a:spAutoFit/>
          </a:bodyPr>
          <a:lstStyle/>
          <a:p>
            <a:pPr marL="233485">
              <a:lnSpc>
                <a:spcPct val="100000"/>
              </a:lnSpc>
            </a:pPr>
            <a:r>
              <a:rPr lang="en-US" altLang="zh-CN" dirty="0">
                <a:latin typeface="Times New Roman"/>
                <a:cs typeface="Times New Roman"/>
              </a:rPr>
              <a:t>Gibbs</a:t>
            </a:r>
            <a:r>
              <a:rPr lang="zh-CN" altLang="en-US" dirty="0">
                <a:latin typeface="Times New Roman"/>
                <a:cs typeface="Times New Roman"/>
              </a:rPr>
              <a:t> </a:t>
            </a:r>
            <a:r>
              <a:rPr lang="en-US" altLang="zh-CN" dirty="0">
                <a:latin typeface="Times New Roman"/>
                <a:cs typeface="Times New Roman"/>
              </a:rPr>
              <a:t>Sampling</a:t>
            </a:r>
            <a:endParaRPr dirty="0"/>
          </a:p>
        </p:txBody>
      </p:sp>
      <p:sp>
        <p:nvSpPr>
          <p:cNvPr id="5" name="object 8"/>
          <p:cNvSpPr txBox="1"/>
          <p:nvPr/>
        </p:nvSpPr>
        <p:spPr>
          <a:xfrm>
            <a:off x="263290" y="1779687"/>
            <a:ext cx="8334771" cy="2154436"/>
          </a:xfrm>
          <a:prstGeom prst="rect">
            <a:avLst/>
          </a:prstGeom>
        </p:spPr>
        <p:txBody>
          <a:bodyPr vert="horz" wrap="square" lIns="0" tIns="0" rIns="0" bIns="0" rtlCol="0">
            <a:spAutoFit/>
          </a:bodyPr>
          <a:lstStyle/>
          <a:p>
            <a:pPr marL="481965" indent="-469265">
              <a:buClr>
                <a:srgbClr val="CC0000"/>
              </a:buClr>
              <a:buFont typeface="Wingdings"/>
              <a:buChar char=""/>
              <a:tabLst>
                <a:tab pos="482600" algn="l"/>
              </a:tabLst>
            </a:pPr>
            <a:r>
              <a:rPr lang="zh-CN" altLang="en-US" sz="2800" dirty="0">
                <a:latin typeface="华文新魏"/>
                <a:cs typeface="华文新魏"/>
              </a:rPr>
              <a:t>在 </a:t>
            </a:r>
            <a:r>
              <a:rPr lang="en-US" altLang="zh-CN" sz="2800" dirty="0">
                <a:latin typeface="华文新魏"/>
                <a:cs typeface="华文新魏"/>
              </a:rPr>
              <a:t>x</a:t>
            </a:r>
            <a:r>
              <a:rPr lang="zh-CN" altLang="en-US" sz="2800" dirty="0">
                <a:latin typeface="华文新魏"/>
                <a:cs typeface="华文新魏"/>
              </a:rPr>
              <a:t> </a:t>
            </a:r>
            <a:r>
              <a:rPr lang="en-US" altLang="zh-CN" sz="2800" dirty="0">
                <a:latin typeface="华文新魏"/>
                <a:cs typeface="华文新魏"/>
              </a:rPr>
              <a:t>=</a:t>
            </a:r>
            <a:r>
              <a:rPr lang="zh-CN" altLang="en-US" sz="2800" dirty="0">
                <a:latin typeface="华文新魏"/>
                <a:cs typeface="华文新魏"/>
              </a:rPr>
              <a:t> </a:t>
            </a:r>
            <a:r>
              <a:rPr lang="en-US" altLang="zh-CN" sz="2800" dirty="0">
                <a:latin typeface="华文新魏"/>
                <a:cs typeface="华文新魏"/>
              </a:rPr>
              <a:t>x</a:t>
            </a:r>
            <a:r>
              <a:rPr lang="en-US" altLang="zh-CN" sz="2800" baseline="-25000" dirty="0">
                <a:latin typeface="华文新魏"/>
                <a:cs typeface="华文新魏"/>
              </a:rPr>
              <a:t>1</a:t>
            </a:r>
            <a:r>
              <a:rPr lang="zh-CN" altLang="en-US" sz="2800" dirty="0">
                <a:latin typeface="华文新魏"/>
                <a:cs typeface="华文新魏"/>
              </a:rPr>
              <a:t> 这条平行于 </a:t>
            </a:r>
            <a:r>
              <a:rPr lang="en-US" altLang="zh-CN" sz="2800" dirty="0">
                <a:latin typeface="华文新魏"/>
                <a:cs typeface="华文新魏"/>
              </a:rPr>
              <a:t>y</a:t>
            </a:r>
            <a:r>
              <a:rPr lang="zh-CN" altLang="en-US" sz="2800" dirty="0">
                <a:latin typeface="华文新魏"/>
                <a:cs typeface="华文新魏"/>
              </a:rPr>
              <a:t> 轴的直线上，如果</a:t>
            </a:r>
            <a:r>
              <a:rPr lang="zh-CN" altLang="en-US" sz="2800" dirty="0">
                <a:solidFill>
                  <a:srgbClr val="FF0000"/>
                </a:solidFill>
                <a:latin typeface="华文新魏"/>
                <a:cs typeface="华文新魏"/>
              </a:rPr>
              <a:t>使用条件分布 </a:t>
            </a:r>
            <a:r>
              <a:rPr lang="en-US" altLang="zh-CN" sz="2800" dirty="0">
                <a:solidFill>
                  <a:srgbClr val="FF0000"/>
                </a:solidFill>
                <a:latin typeface="华文新魏"/>
                <a:cs typeface="华文新魏"/>
              </a:rPr>
              <a:t>p(y</a:t>
            </a:r>
            <a:r>
              <a:rPr lang="zh-CN" altLang="en-US" sz="2800" dirty="0">
                <a:solidFill>
                  <a:srgbClr val="FF0000"/>
                </a:solidFill>
                <a:latin typeface="华文新魏"/>
                <a:cs typeface="华文新魏"/>
              </a:rPr>
              <a:t> </a:t>
            </a:r>
            <a:r>
              <a:rPr lang="en-US" altLang="zh-CN" sz="2800" dirty="0">
                <a:solidFill>
                  <a:srgbClr val="FF0000"/>
                </a:solidFill>
                <a:latin typeface="华文新魏"/>
                <a:cs typeface="华文新魏"/>
              </a:rPr>
              <a:t>|</a:t>
            </a:r>
            <a:r>
              <a:rPr lang="zh-CN" altLang="en-US" sz="2800" dirty="0">
                <a:solidFill>
                  <a:srgbClr val="FF0000"/>
                </a:solidFill>
                <a:latin typeface="华文新魏"/>
                <a:cs typeface="华文新魏"/>
              </a:rPr>
              <a:t> </a:t>
            </a:r>
            <a:r>
              <a:rPr lang="en-US" altLang="zh-CN" sz="2800" dirty="0">
                <a:solidFill>
                  <a:srgbClr val="FF0000"/>
                </a:solidFill>
                <a:latin typeface="华文新魏"/>
                <a:cs typeface="华文新魏"/>
              </a:rPr>
              <a:t>x</a:t>
            </a:r>
            <a:r>
              <a:rPr lang="en-US" altLang="zh-CN" sz="2800" baseline="-25000" dirty="0">
                <a:solidFill>
                  <a:srgbClr val="FF0000"/>
                </a:solidFill>
                <a:latin typeface="华文新魏"/>
                <a:cs typeface="华文新魏"/>
              </a:rPr>
              <a:t>1</a:t>
            </a:r>
            <a:r>
              <a:rPr lang="en-US" altLang="zh-CN" sz="2800" dirty="0">
                <a:solidFill>
                  <a:srgbClr val="FF0000"/>
                </a:solidFill>
                <a:latin typeface="华文新魏"/>
                <a:cs typeface="华文新魏"/>
              </a:rPr>
              <a:t>)</a:t>
            </a:r>
            <a:r>
              <a:rPr lang="zh-CN" altLang="en-US" sz="2800" dirty="0">
                <a:solidFill>
                  <a:srgbClr val="FF0000"/>
                </a:solidFill>
                <a:latin typeface="华文新魏"/>
                <a:cs typeface="华文新魏"/>
              </a:rPr>
              <a:t>作为任何两点间的转移概率</a:t>
            </a:r>
            <a:r>
              <a:rPr lang="zh-CN" altLang="en-US" sz="2800" dirty="0">
                <a:latin typeface="华文新魏"/>
                <a:cs typeface="华文新魏"/>
              </a:rPr>
              <a:t>，那么</a:t>
            </a:r>
            <a:r>
              <a:rPr lang="zh-CN" altLang="en-US" sz="2800" dirty="0">
                <a:solidFill>
                  <a:srgbClr val="FF0000"/>
                </a:solidFill>
                <a:latin typeface="华文新魏"/>
                <a:cs typeface="华文新魏"/>
              </a:rPr>
              <a:t>任何两个点之间的转移满足细致平稳条件</a:t>
            </a:r>
            <a:r>
              <a:rPr lang="zh-CN" altLang="en-US" sz="2800" dirty="0">
                <a:latin typeface="华文新魏"/>
                <a:cs typeface="华文新魏"/>
              </a:rPr>
              <a:t>。</a:t>
            </a:r>
            <a:endParaRPr lang="en-US" altLang="zh-CN" sz="2800" dirty="0">
              <a:latin typeface="华文新魏"/>
              <a:cs typeface="华文新魏"/>
            </a:endParaRPr>
          </a:p>
          <a:p>
            <a:pPr marL="481965" indent="-469265">
              <a:buClr>
                <a:srgbClr val="CC0000"/>
              </a:buClr>
              <a:buFont typeface="Wingdings"/>
              <a:buChar char=""/>
              <a:tabLst>
                <a:tab pos="482600" algn="l"/>
              </a:tabLst>
            </a:pPr>
            <a:r>
              <a:rPr lang="zh-CN" altLang="en-US" sz="2800" dirty="0">
                <a:latin typeface="华文新魏"/>
                <a:cs typeface="华文新魏"/>
              </a:rPr>
              <a:t>同样地，如果在 </a:t>
            </a:r>
            <a:r>
              <a:rPr lang="en-US" altLang="zh-CN" sz="2800" dirty="0">
                <a:latin typeface="华文新魏"/>
                <a:cs typeface="华文新魏"/>
              </a:rPr>
              <a:t>y</a:t>
            </a:r>
            <a:r>
              <a:rPr lang="zh-CN" altLang="en-US" sz="2800" dirty="0">
                <a:latin typeface="华文新魏"/>
                <a:cs typeface="华文新魏"/>
              </a:rPr>
              <a:t> </a:t>
            </a:r>
            <a:r>
              <a:rPr lang="en-US" altLang="zh-CN" sz="2800" dirty="0">
                <a:latin typeface="华文新魏"/>
                <a:cs typeface="华文新魏"/>
              </a:rPr>
              <a:t>=</a:t>
            </a:r>
            <a:r>
              <a:rPr lang="zh-CN" altLang="en-US" sz="2800" dirty="0">
                <a:latin typeface="华文新魏"/>
                <a:cs typeface="华文新魏"/>
              </a:rPr>
              <a:t> </a:t>
            </a:r>
            <a:r>
              <a:rPr lang="en-US" altLang="zh-CN" sz="2800" dirty="0">
                <a:latin typeface="华文新魏"/>
                <a:cs typeface="华文新魏"/>
              </a:rPr>
              <a:t>y</a:t>
            </a:r>
            <a:r>
              <a:rPr lang="en-US" altLang="zh-CN" sz="2800" baseline="-25000" dirty="0">
                <a:latin typeface="华文新魏"/>
                <a:cs typeface="华文新魏"/>
              </a:rPr>
              <a:t>1</a:t>
            </a:r>
            <a:r>
              <a:rPr lang="zh-CN" altLang="en-US" sz="2800" dirty="0">
                <a:latin typeface="华文新魏"/>
                <a:cs typeface="华文新魏"/>
              </a:rPr>
              <a:t> 这条直线上任意取两个点 </a:t>
            </a:r>
            <a:r>
              <a:rPr lang="en-US" altLang="zh-CN" sz="2800" dirty="0">
                <a:latin typeface="华文新魏"/>
                <a:cs typeface="华文新魏"/>
              </a:rPr>
              <a:t>A</a:t>
            </a:r>
            <a:r>
              <a:rPr lang="zh-CN" altLang="en-US" sz="2800" dirty="0">
                <a:latin typeface="华文新魏"/>
                <a:cs typeface="华文新魏"/>
              </a:rPr>
              <a:t>和 </a:t>
            </a:r>
            <a:r>
              <a:rPr lang="en-US" altLang="zh-CN" sz="2800" dirty="0">
                <a:latin typeface="华文新魏"/>
                <a:cs typeface="华文新魏"/>
              </a:rPr>
              <a:t>C</a:t>
            </a:r>
            <a:r>
              <a:rPr lang="zh-CN" altLang="en-US" sz="2800" dirty="0">
                <a:latin typeface="华文新魏"/>
                <a:cs typeface="华文新魏"/>
              </a:rPr>
              <a:t>，也有如下等式：</a:t>
            </a:r>
            <a:endParaRPr lang="en-US" altLang="zh-CN" sz="2800" dirty="0">
              <a:latin typeface="华文新魏"/>
              <a:cs typeface="华文新魏"/>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028870"/>
            <a:ext cx="4298092" cy="46619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972" y="3810000"/>
            <a:ext cx="3057694" cy="247642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818" y="4436162"/>
            <a:ext cx="4833934" cy="533400"/>
          </a:xfrm>
          <a:prstGeom prst="rect">
            <a:avLst/>
          </a:prstGeom>
        </p:spPr>
      </p:pic>
    </p:spTree>
    <p:extLst>
      <p:ext uri="{BB962C8B-B14F-4D97-AF65-F5344CB8AC3E}">
        <p14:creationId xmlns:p14="http://schemas.microsoft.com/office/powerpoint/2010/main" val="798014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3290" y="67577"/>
            <a:ext cx="6743971" cy="676671"/>
          </a:xfrm>
          <a:prstGeom prst="rect">
            <a:avLst/>
          </a:prstGeom>
        </p:spPr>
        <p:txBody>
          <a:bodyPr vert="horz" wrap="square" lIns="0" tIns="121487" rIns="0" bIns="0" rtlCol="0" anchor="ctr">
            <a:spAutoFit/>
          </a:bodyPr>
          <a:lstStyle/>
          <a:p>
            <a:pPr marL="233485">
              <a:lnSpc>
                <a:spcPct val="100000"/>
              </a:lnSpc>
            </a:pPr>
            <a:r>
              <a:rPr lang="en-US" altLang="zh-CN" dirty="0">
                <a:latin typeface="Times New Roman"/>
                <a:cs typeface="Times New Roman"/>
              </a:rPr>
              <a:t>Gibbs</a:t>
            </a:r>
            <a:r>
              <a:rPr lang="zh-CN" altLang="en-US" dirty="0">
                <a:latin typeface="Times New Roman"/>
                <a:cs typeface="Times New Roman"/>
              </a:rPr>
              <a:t> </a:t>
            </a:r>
            <a:r>
              <a:rPr lang="en-US" altLang="zh-CN" dirty="0">
                <a:latin typeface="Times New Roman"/>
                <a:cs typeface="Times New Roman"/>
              </a:rPr>
              <a:t>Sampling</a:t>
            </a:r>
            <a:endParaRPr dirty="0"/>
          </a:p>
        </p:txBody>
      </p:sp>
      <p:sp>
        <p:nvSpPr>
          <p:cNvPr id="5" name="object 8"/>
          <p:cNvSpPr txBox="1"/>
          <p:nvPr/>
        </p:nvSpPr>
        <p:spPr>
          <a:xfrm>
            <a:off x="263290" y="1066800"/>
            <a:ext cx="8334771" cy="5601533"/>
          </a:xfrm>
          <a:prstGeom prst="rect">
            <a:avLst/>
          </a:prstGeom>
        </p:spPr>
        <p:txBody>
          <a:bodyPr vert="horz" wrap="square" lIns="0" tIns="0" rIns="0" bIns="0" rtlCol="0">
            <a:spAutoFit/>
          </a:bodyPr>
          <a:lstStyle/>
          <a:p>
            <a:pPr marL="481965" indent="-469265">
              <a:buClr>
                <a:srgbClr val="CC0000"/>
              </a:buClr>
              <a:buFont typeface="Wingdings"/>
              <a:buChar char=""/>
              <a:tabLst>
                <a:tab pos="482600" algn="l"/>
              </a:tabLst>
            </a:pPr>
            <a:r>
              <a:rPr lang="zh-CN" altLang="en-US" sz="2800" dirty="0">
                <a:latin typeface="华文新魏"/>
                <a:cs typeface="华文新魏"/>
              </a:rPr>
              <a:t>于是我们可以构造平面上任意两点之间的转移概率矩阵 </a:t>
            </a:r>
            <a:r>
              <a:rPr lang="en-US" altLang="zh-CN" sz="2800" dirty="0">
                <a:latin typeface="华文新魏"/>
                <a:cs typeface="华文新魏"/>
              </a:rPr>
              <a:t>Q</a:t>
            </a:r>
            <a:r>
              <a:rPr lang="zh-CN" altLang="en-US" sz="2800" dirty="0">
                <a:latin typeface="华文新魏"/>
                <a:cs typeface="华文新魏"/>
              </a:rPr>
              <a:t> 。</a:t>
            </a:r>
            <a:endParaRPr lang="en-US" altLang="zh-CN" sz="2800" dirty="0">
              <a:latin typeface="华文新魏"/>
              <a:cs typeface="华文新魏"/>
            </a:endParaRPr>
          </a:p>
          <a:p>
            <a:pPr marL="481965" indent="-469265">
              <a:buClr>
                <a:srgbClr val="CC0000"/>
              </a:buClr>
              <a:buFont typeface="Wingdings"/>
              <a:buChar char=""/>
              <a:tabLst>
                <a:tab pos="482600" algn="l"/>
              </a:tabLst>
            </a:pPr>
            <a:endParaRPr lang="en-US" altLang="zh-CN" sz="2800" dirty="0">
              <a:latin typeface="华文新魏"/>
              <a:cs typeface="华文新魏"/>
            </a:endParaRPr>
          </a:p>
          <a:p>
            <a:pPr marL="481965" indent="-469265">
              <a:buClr>
                <a:srgbClr val="CC0000"/>
              </a:buClr>
              <a:buFont typeface="Wingdings"/>
              <a:buChar char=""/>
              <a:tabLst>
                <a:tab pos="482600" algn="l"/>
              </a:tabLst>
            </a:pPr>
            <a:endParaRPr lang="en-US" altLang="zh-CN" sz="2800" dirty="0">
              <a:latin typeface="华文新魏"/>
              <a:cs typeface="华文新魏"/>
            </a:endParaRPr>
          </a:p>
          <a:p>
            <a:pPr marL="481965" indent="-469265">
              <a:buClr>
                <a:srgbClr val="CC0000"/>
              </a:buClr>
              <a:buFont typeface="Wingdings"/>
              <a:buChar char=""/>
              <a:tabLst>
                <a:tab pos="482600" algn="l"/>
              </a:tabLst>
            </a:pPr>
            <a:endParaRPr lang="en-US" altLang="zh-CN" sz="2800" dirty="0">
              <a:latin typeface="华文新魏"/>
              <a:cs typeface="华文新魏"/>
            </a:endParaRPr>
          </a:p>
          <a:p>
            <a:pPr marL="481965" indent="-469265">
              <a:buClr>
                <a:srgbClr val="CC0000"/>
              </a:buClr>
              <a:buFont typeface="Wingdings"/>
              <a:buChar char=""/>
              <a:tabLst>
                <a:tab pos="482600" algn="l"/>
              </a:tabLst>
            </a:pPr>
            <a:endParaRPr lang="en-US" altLang="zh-CN" sz="2800" dirty="0">
              <a:latin typeface="华文新魏"/>
              <a:cs typeface="华文新魏"/>
            </a:endParaRPr>
          </a:p>
          <a:p>
            <a:pPr marL="481965" indent="-469265">
              <a:buClr>
                <a:srgbClr val="CC0000"/>
              </a:buClr>
              <a:buFont typeface="Wingdings"/>
              <a:buChar char=""/>
              <a:tabLst>
                <a:tab pos="482600" algn="l"/>
              </a:tabLst>
            </a:pPr>
            <a:r>
              <a:rPr lang="zh-CN" altLang="en-US" sz="2800" dirty="0">
                <a:latin typeface="华文新魏"/>
                <a:cs typeface="华文新魏"/>
              </a:rPr>
              <a:t>有了如上的转移矩阵 </a:t>
            </a:r>
            <a:r>
              <a:rPr lang="en-US" altLang="zh-CN" sz="2800" dirty="0">
                <a:latin typeface="华文新魏"/>
                <a:cs typeface="华文新魏"/>
              </a:rPr>
              <a:t>Q</a:t>
            </a:r>
            <a:r>
              <a:rPr lang="zh-CN" altLang="en-US" sz="2800" dirty="0">
                <a:latin typeface="华文新魏"/>
                <a:cs typeface="华文新魏"/>
              </a:rPr>
              <a:t>，很容易验证对于平面上任意两点 </a:t>
            </a:r>
            <a:r>
              <a:rPr lang="en-US" altLang="zh-CN" sz="2800" dirty="0">
                <a:latin typeface="华文新魏"/>
                <a:cs typeface="华文新魏"/>
              </a:rPr>
              <a:t>X,</a:t>
            </a:r>
            <a:r>
              <a:rPr lang="zh-CN" altLang="en-US" sz="2800" dirty="0">
                <a:latin typeface="华文新魏"/>
                <a:cs typeface="华文新魏"/>
              </a:rPr>
              <a:t> </a:t>
            </a:r>
            <a:r>
              <a:rPr lang="en-US" altLang="zh-CN" sz="2800" dirty="0">
                <a:latin typeface="华文新魏"/>
                <a:cs typeface="华文新魏"/>
              </a:rPr>
              <a:t>Y,</a:t>
            </a:r>
            <a:r>
              <a:rPr lang="zh-CN" altLang="en-US" sz="2800" dirty="0">
                <a:latin typeface="华文新魏"/>
                <a:cs typeface="华文新魏"/>
              </a:rPr>
              <a:t> 满足</a:t>
            </a:r>
            <a:r>
              <a:rPr lang="zh-CN" altLang="en-US" sz="2800" dirty="0">
                <a:solidFill>
                  <a:srgbClr val="FF0000"/>
                </a:solidFill>
                <a:latin typeface="华文新魏"/>
                <a:cs typeface="华文新魏"/>
              </a:rPr>
              <a:t>细致平稳条件</a:t>
            </a:r>
            <a:r>
              <a:rPr lang="zh-CN" altLang="en-US" sz="2800" dirty="0">
                <a:latin typeface="华文新魏"/>
                <a:cs typeface="华文新魏"/>
              </a:rPr>
              <a:t>：</a:t>
            </a:r>
            <a:endParaRPr lang="en-US" altLang="zh-CN" sz="2800" dirty="0">
              <a:latin typeface="华文新魏"/>
              <a:cs typeface="华文新魏"/>
            </a:endParaRPr>
          </a:p>
          <a:p>
            <a:pPr marL="481965" indent="-469265">
              <a:buClr>
                <a:srgbClr val="CC0000"/>
              </a:buClr>
              <a:buFont typeface="Wingdings"/>
              <a:buChar char=""/>
              <a:tabLst>
                <a:tab pos="482600" algn="l"/>
              </a:tabLst>
            </a:pPr>
            <a:endParaRPr lang="en-US" altLang="zh-CN" sz="2800" dirty="0">
              <a:latin typeface="华文新魏"/>
              <a:cs typeface="华文新魏"/>
            </a:endParaRPr>
          </a:p>
          <a:p>
            <a:pPr marL="481965" indent="-469265">
              <a:buClr>
                <a:srgbClr val="CC0000"/>
              </a:buClr>
              <a:buFont typeface="Wingdings"/>
              <a:buChar char=""/>
              <a:tabLst>
                <a:tab pos="482600" algn="l"/>
              </a:tabLst>
            </a:pPr>
            <a:endParaRPr lang="en-US" altLang="zh-CN" sz="2800" dirty="0">
              <a:latin typeface="华文新魏"/>
              <a:cs typeface="华文新魏"/>
            </a:endParaRPr>
          </a:p>
          <a:p>
            <a:pPr marL="481965" indent="-469265">
              <a:buClr>
                <a:srgbClr val="CC0000"/>
              </a:buClr>
              <a:buFont typeface="Wingdings"/>
              <a:buChar char=""/>
              <a:tabLst>
                <a:tab pos="482600" algn="l"/>
              </a:tabLst>
            </a:pPr>
            <a:r>
              <a:rPr lang="zh-CN" altLang="en-US" sz="2800" dirty="0">
                <a:latin typeface="华文新魏"/>
                <a:cs typeface="华文新魏"/>
              </a:rPr>
              <a:t>于是这个二维空间上的 </a:t>
            </a:r>
            <a:r>
              <a:rPr lang="en-US" altLang="zh-CN" sz="2800" dirty="0">
                <a:latin typeface="华文新魏"/>
                <a:cs typeface="华文新魏"/>
              </a:rPr>
              <a:t>Markov</a:t>
            </a:r>
            <a:r>
              <a:rPr lang="zh-CN" altLang="en-US" sz="2800" dirty="0">
                <a:latin typeface="华文新魏"/>
                <a:cs typeface="华文新魏"/>
              </a:rPr>
              <a:t> </a:t>
            </a:r>
            <a:r>
              <a:rPr lang="en-US" altLang="zh-CN" sz="2800" dirty="0">
                <a:latin typeface="华文新魏"/>
                <a:cs typeface="华文新魏"/>
              </a:rPr>
              <a:t>chain</a:t>
            </a:r>
            <a:r>
              <a:rPr lang="zh-CN" altLang="en-US" sz="2800" dirty="0">
                <a:latin typeface="华文新魏"/>
                <a:cs typeface="华文新魏"/>
              </a:rPr>
              <a:t> </a:t>
            </a:r>
            <a:r>
              <a:rPr lang="zh-CN" altLang="en-US" sz="2800" dirty="0">
                <a:solidFill>
                  <a:srgbClr val="FF0000"/>
                </a:solidFill>
                <a:latin typeface="华文新魏"/>
                <a:cs typeface="华文新魏"/>
              </a:rPr>
              <a:t>将收敛到平稳分布 </a:t>
            </a:r>
            <a:r>
              <a:rPr lang="mr-IN" altLang="zh-CN" sz="2800" dirty="0" err="1">
                <a:solidFill>
                  <a:srgbClr val="FF0000"/>
                </a:solidFill>
                <a:latin typeface="Times New Roman"/>
                <a:cs typeface="Times New Roman"/>
              </a:rPr>
              <a:t>p</a:t>
            </a:r>
            <a:r>
              <a:rPr lang="mr-IN" altLang="zh-CN" sz="2800" dirty="0">
                <a:solidFill>
                  <a:srgbClr val="FF0000"/>
                </a:solidFill>
                <a:latin typeface="Times New Roman"/>
                <a:cs typeface="Times New Roman"/>
              </a:rPr>
              <a:t>(</a:t>
            </a:r>
            <a:r>
              <a:rPr lang="mr-IN" altLang="zh-CN" sz="2800" dirty="0" err="1">
                <a:solidFill>
                  <a:srgbClr val="FF0000"/>
                </a:solidFill>
                <a:latin typeface="Times New Roman"/>
                <a:cs typeface="Times New Roman"/>
              </a:rPr>
              <a:t>x</a:t>
            </a:r>
            <a:r>
              <a:rPr lang="mr-IN" altLang="zh-CN" sz="2800" dirty="0">
                <a:solidFill>
                  <a:srgbClr val="FF0000"/>
                </a:solidFill>
                <a:latin typeface="Times New Roman"/>
                <a:cs typeface="Times New Roman"/>
              </a:rPr>
              <a:t>, </a:t>
            </a:r>
            <a:r>
              <a:rPr lang="mr-IN" altLang="zh-CN" sz="2800" dirty="0" err="1">
                <a:solidFill>
                  <a:srgbClr val="FF0000"/>
                </a:solidFill>
                <a:latin typeface="Times New Roman"/>
                <a:cs typeface="Times New Roman"/>
              </a:rPr>
              <a:t>y</a:t>
            </a:r>
            <a:r>
              <a:rPr lang="mr-IN" altLang="zh-CN" sz="2800" spc="-5" dirty="0">
                <a:solidFill>
                  <a:srgbClr val="FF0000"/>
                </a:solidFill>
                <a:latin typeface="Times New Roman"/>
                <a:cs typeface="Times New Roman"/>
              </a:rPr>
              <a:t>)</a:t>
            </a:r>
            <a:r>
              <a:rPr lang="zh-CN" altLang="en-US" sz="2800" spc="-5" dirty="0">
                <a:latin typeface="Times New Roman"/>
                <a:cs typeface="Times New Roman"/>
              </a:rPr>
              <a:t>。这就是</a:t>
            </a:r>
            <a:r>
              <a:rPr lang="en-US" altLang="zh-CN" sz="2800" spc="-5" dirty="0">
                <a:solidFill>
                  <a:srgbClr val="FF0000"/>
                </a:solidFill>
                <a:latin typeface="Times New Roman"/>
                <a:cs typeface="Times New Roman"/>
              </a:rPr>
              <a:t>Gibbs</a:t>
            </a:r>
            <a:r>
              <a:rPr lang="zh-CN" altLang="en-US" sz="2800" spc="-5" dirty="0">
                <a:solidFill>
                  <a:srgbClr val="FF0000"/>
                </a:solidFill>
                <a:latin typeface="Times New Roman"/>
                <a:cs typeface="Times New Roman"/>
              </a:rPr>
              <a:t> </a:t>
            </a:r>
            <a:r>
              <a:rPr lang="en-US" altLang="zh-CN" sz="2800" spc="-5" dirty="0">
                <a:solidFill>
                  <a:srgbClr val="FF0000"/>
                </a:solidFill>
                <a:latin typeface="Times New Roman"/>
                <a:cs typeface="Times New Roman"/>
              </a:rPr>
              <a:t>Sampling</a:t>
            </a:r>
            <a:r>
              <a:rPr lang="en-US" altLang="zh-CN" sz="2800" spc="-5" dirty="0">
                <a:latin typeface="Times New Roman"/>
                <a:cs typeface="Times New Roman"/>
              </a:rPr>
              <a:t>.</a:t>
            </a:r>
            <a:endParaRPr lang="en-US" altLang="zh-CN" sz="2800" dirty="0">
              <a:latin typeface="华文新魏"/>
              <a:cs typeface="华文新魏"/>
            </a:endParaRPr>
          </a:p>
          <a:p>
            <a:pPr marL="481965" indent="-469265">
              <a:buClr>
                <a:srgbClr val="CC0000"/>
              </a:buClr>
              <a:buFont typeface="Wingdings"/>
              <a:buChar char=""/>
              <a:tabLst>
                <a:tab pos="482600" algn="l"/>
              </a:tabLst>
            </a:pPr>
            <a:endParaRPr lang="en-US" altLang="zh-CN" sz="2800" dirty="0">
              <a:latin typeface="华文新魏"/>
              <a:cs typeface="华文新魏"/>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573" y="2057400"/>
            <a:ext cx="6510203" cy="1404656"/>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4648200"/>
            <a:ext cx="5199024" cy="506193"/>
          </a:xfrm>
          <a:prstGeom prst="rect">
            <a:avLst/>
          </a:prstGeom>
        </p:spPr>
      </p:pic>
    </p:spTree>
    <p:extLst>
      <p:ext uri="{BB962C8B-B14F-4D97-AF65-F5344CB8AC3E}">
        <p14:creationId xmlns:p14="http://schemas.microsoft.com/office/powerpoint/2010/main" val="195226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3290" y="67577"/>
            <a:ext cx="6743971" cy="676671"/>
          </a:xfrm>
          <a:prstGeom prst="rect">
            <a:avLst/>
          </a:prstGeom>
        </p:spPr>
        <p:txBody>
          <a:bodyPr vert="horz" wrap="square" lIns="0" tIns="121487" rIns="0" bIns="0" rtlCol="0" anchor="ctr">
            <a:spAutoFit/>
          </a:bodyPr>
          <a:lstStyle/>
          <a:p>
            <a:pPr marL="233485">
              <a:lnSpc>
                <a:spcPct val="100000"/>
              </a:lnSpc>
            </a:pPr>
            <a:r>
              <a:rPr lang="en-US" altLang="zh-CN" dirty="0">
                <a:latin typeface="Times New Roman"/>
                <a:cs typeface="Times New Roman"/>
              </a:rPr>
              <a:t>Gibbs</a:t>
            </a:r>
            <a:r>
              <a:rPr lang="zh-CN" altLang="en-US" dirty="0">
                <a:latin typeface="Times New Roman"/>
                <a:cs typeface="Times New Roman"/>
              </a:rPr>
              <a:t> </a:t>
            </a:r>
            <a:r>
              <a:rPr lang="en-US" altLang="zh-CN" dirty="0">
                <a:latin typeface="Times New Roman"/>
                <a:cs typeface="Times New Roman"/>
              </a:rPr>
              <a:t>Sampling</a:t>
            </a:r>
            <a:endParaRPr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893448"/>
            <a:ext cx="4484211" cy="2457316"/>
          </a:xfrm>
          <a:prstGeom prst="rect">
            <a:avLst/>
          </a:prstGeom>
        </p:spPr>
      </p:pic>
      <p:sp>
        <p:nvSpPr>
          <p:cNvPr id="6" name="矩形 5"/>
          <p:cNvSpPr/>
          <p:nvPr/>
        </p:nvSpPr>
        <p:spPr>
          <a:xfrm>
            <a:off x="152400" y="3314188"/>
            <a:ext cx="4789011" cy="3046988"/>
          </a:xfrm>
          <a:prstGeom prst="rect">
            <a:avLst/>
          </a:prstGeom>
        </p:spPr>
        <p:txBody>
          <a:bodyPr wrap="square">
            <a:spAutoFit/>
          </a:bodyPr>
          <a:lstStyle/>
          <a:p>
            <a:pPr marL="481965" indent="-469265">
              <a:buClr>
                <a:srgbClr val="CC0000"/>
              </a:buClr>
              <a:buFont typeface="Wingdings"/>
              <a:buChar char=""/>
              <a:tabLst>
                <a:tab pos="482600" algn="l"/>
              </a:tabLst>
            </a:pPr>
            <a:r>
              <a:rPr lang="en-US" altLang="zh-CN" sz="2400" dirty="0">
                <a:latin typeface="华文新魏"/>
                <a:cs typeface="华文新魏"/>
              </a:rPr>
              <a:t>Gibbs Sampling </a:t>
            </a:r>
            <a:r>
              <a:rPr lang="zh-CN" altLang="en-US" sz="2400" dirty="0">
                <a:latin typeface="华文新魏"/>
                <a:cs typeface="华文新魏"/>
              </a:rPr>
              <a:t>中，</a:t>
            </a:r>
            <a:r>
              <a:rPr lang="en-US" altLang="zh-CN" sz="2400" dirty="0">
                <a:latin typeface="华文新魏"/>
                <a:cs typeface="华文新魏"/>
              </a:rPr>
              <a:t>Markov</a:t>
            </a:r>
            <a:r>
              <a:rPr lang="zh-CN" altLang="en-US" sz="2400" dirty="0">
                <a:latin typeface="华文新魏"/>
                <a:cs typeface="华文新魏"/>
              </a:rPr>
              <a:t> </a:t>
            </a:r>
            <a:r>
              <a:rPr lang="en-US" altLang="zh-CN" sz="2400" dirty="0">
                <a:latin typeface="华文新魏"/>
                <a:cs typeface="华文新魏"/>
              </a:rPr>
              <a:t>Chain</a:t>
            </a:r>
            <a:r>
              <a:rPr lang="zh-CN" altLang="en-US" sz="2400" dirty="0">
                <a:latin typeface="华文新魏"/>
                <a:cs typeface="华文新魏"/>
              </a:rPr>
              <a:t> 的转移只是轮换地沿着坐标轴 </a:t>
            </a:r>
            <a:r>
              <a:rPr lang="en-US" altLang="zh-CN" sz="2400" dirty="0">
                <a:latin typeface="华文新魏"/>
                <a:cs typeface="华文新魏"/>
              </a:rPr>
              <a:t>x</a:t>
            </a:r>
            <a:r>
              <a:rPr lang="zh-CN" altLang="en-US" sz="2400" dirty="0">
                <a:latin typeface="华文新魏"/>
                <a:cs typeface="华文新魏"/>
              </a:rPr>
              <a:t> 和 </a:t>
            </a:r>
            <a:r>
              <a:rPr lang="en-US" altLang="zh-CN" sz="2400" dirty="0">
                <a:latin typeface="华文新魏"/>
                <a:cs typeface="华文新魏"/>
              </a:rPr>
              <a:t>y</a:t>
            </a:r>
            <a:r>
              <a:rPr lang="zh-CN" altLang="en-US" sz="2400" dirty="0">
                <a:latin typeface="华文新魏"/>
                <a:cs typeface="华文新魏"/>
              </a:rPr>
              <a:t> 做转移，于是得到样本 </a:t>
            </a:r>
            <a:r>
              <a:rPr lang="en-US" altLang="zh-CN" sz="2400" dirty="0">
                <a:latin typeface="华文新魏"/>
                <a:cs typeface="华文新魏"/>
              </a:rPr>
              <a:t>(x</a:t>
            </a:r>
            <a:r>
              <a:rPr lang="en-US" altLang="zh-CN" sz="2400" baseline="-25000" dirty="0">
                <a:latin typeface="华文新魏"/>
                <a:cs typeface="华文新魏"/>
              </a:rPr>
              <a:t>0</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华文新魏"/>
                <a:cs typeface="华文新魏"/>
              </a:rPr>
              <a:t>y</a:t>
            </a:r>
            <a:r>
              <a:rPr lang="en-US" altLang="zh-CN" sz="2400" baseline="-25000" dirty="0">
                <a:latin typeface="华文新魏"/>
                <a:cs typeface="华文新魏"/>
              </a:rPr>
              <a:t>0</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华文新魏"/>
                <a:cs typeface="华文新魏"/>
              </a:rPr>
              <a:t>(x</a:t>
            </a:r>
            <a:r>
              <a:rPr lang="en-US" altLang="zh-CN" sz="2400" baseline="-25000" dirty="0">
                <a:latin typeface="华文新魏"/>
                <a:cs typeface="华文新魏"/>
              </a:rPr>
              <a:t>0</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华文新魏"/>
                <a:cs typeface="华文新魏"/>
              </a:rPr>
              <a:t>y</a:t>
            </a:r>
            <a:r>
              <a:rPr lang="en-US" altLang="zh-CN" sz="2400" baseline="-25000" dirty="0">
                <a:latin typeface="华文新魏"/>
                <a:cs typeface="华文新魏"/>
              </a:rPr>
              <a:t>1</a:t>
            </a:r>
            <a:r>
              <a:rPr lang="en-US"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(x</a:t>
            </a:r>
            <a:r>
              <a:rPr lang="en-US" altLang="zh-CN" sz="2400" baseline="-25000" dirty="0">
                <a:latin typeface="华文新魏"/>
                <a:cs typeface="华文新魏"/>
              </a:rPr>
              <a:t>1</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华文新魏"/>
                <a:cs typeface="华文新魏"/>
              </a:rPr>
              <a:t>y</a:t>
            </a:r>
            <a:r>
              <a:rPr lang="en-US" altLang="zh-CN" sz="2400" baseline="-25000" dirty="0">
                <a:latin typeface="华文新魏"/>
                <a:cs typeface="华文新魏"/>
              </a:rPr>
              <a:t>1</a:t>
            </a:r>
            <a:r>
              <a:rPr lang="en-US"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(x</a:t>
            </a:r>
            <a:r>
              <a:rPr lang="en-US" altLang="zh-CN" sz="2400" baseline="-25000" dirty="0">
                <a:latin typeface="华文新魏"/>
                <a:cs typeface="华文新魏"/>
              </a:rPr>
              <a:t>1</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华文新魏"/>
                <a:cs typeface="华文新魏"/>
              </a:rPr>
              <a:t>y</a:t>
            </a:r>
            <a:r>
              <a:rPr lang="en-US" altLang="zh-CN" sz="2400" baseline="-25000" dirty="0">
                <a:latin typeface="华文新魏"/>
                <a:cs typeface="华文新魏"/>
              </a:rPr>
              <a:t>2</a:t>
            </a:r>
            <a:r>
              <a:rPr lang="en-US"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(x</a:t>
            </a:r>
            <a:r>
              <a:rPr lang="en-US" altLang="zh-CN" sz="2400" baseline="-25000" dirty="0">
                <a:latin typeface="华文新魏"/>
                <a:cs typeface="华文新魏"/>
              </a:rPr>
              <a:t>2</a:t>
            </a:r>
            <a:r>
              <a:rPr lang="en-US" altLang="zh-CN" sz="2400" dirty="0">
                <a:latin typeface="华文新魏"/>
                <a:cs typeface="华文新魏"/>
              </a:rPr>
              <a:t>,</a:t>
            </a:r>
            <a:r>
              <a:rPr lang="zh-CN" altLang="en-US" sz="2400" dirty="0">
                <a:latin typeface="华文新魏"/>
                <a:cs typeface="华文新魏"/>
              </a:rPr>
              <a:t> </a:t>
            </a:r>
            <a:r>
              <a:rPr lang="en-US" altLang="zh-CN" sz="2400" dirty="0">
                <a:latin typeface="华文新魏"/>
                <a:cs typeface="华文新魏"/>
              </a:rPr>
              <a:t>y</a:t>
            </a:r>
            <a:r>
              <a:rPr lang="en-US" altLang="zh-CN" sz="2400" baseline="-25000" dirty="0">
                <a:latin typeface="华文新魏"/>
                <a:cs typeface="华文新魏"/>
              </a:rPr>
              <a:t>2</a:t>
            </a:r>
            <a:r>
              <a:rPr lang="en-US" altLang="zh-CN" sz="2400" dirty="0">
                <a:latin typeface="华文新魏"/>
                <a:cs typeface="华文新魏"/>
              </a:rPr>
              <a:t>)</a:t>
            </a:r>
            <a:r>
              <a:rPr lang="mr-IN" altLang="zh-CN" sz="2400" dirty="0">
                <a:latin typeface="华文新魏"/>
                <a:cs typeface="华文新魏"/>
              </a:rPr>
              <a:t>…</a:t>
            </a:r>
            <a:endParaRPr lang="en-US" altLang="zh-CN" sz="2400" dirty="0">
              <a:latin typeface="华文新魏"/>
              <a:cs typeface="华文新魏"/>
            </a:endParaRPr>
          </a:p>
          <a:p>
            <a:pPr marL="481965" indent="-469265">
              <a:buClr>
                <a:srgbClr val="CC0000"/>
              </a:buClr>
              <a:buFont typeface="Wingdings"/>
              <a:buChar char=""/>
              <a:tabLst>
                <a:tab pos="482600" algn="l"/>
              </a:tabLst>
            </a:pPr>
            <a:r>
              <a:rPr lang="zh-CN" altLang="en-US" sz="2400" dirty="0">
                <a:latin typeface="华文新魏"/>
                <a:cs typeface="华文新魏"/>
              </a:rPr>
              <a:t>最终得到的样本就是 </a:t>
            </a:r>
            <a:r>
              <a:rPr lang="en-US" altLang="zh-CN" sz="2400" dirty="0">
                <a:latin typeface="华文新魏"/>
                <a:cs typeface="华文新魏"/>
              </a:rPr>
              <a:t>p(x,</a:t>
            </a:r>
            <a:r>
              <a:rPr lang="zh-CN" altLang="en-US" sz="2400" dirty="0">
                <a:latin typeface="华文新魏"/>
                <a:cs typeface="华文新魏"/>
              </a:rPr>
              <a:t> </a:t>
            </a:r>
            <a:r>
              <a:rPr lang="en-US" altLang="zh-CN" sz="2400" dirty="0">
                <a:latin typeface="华文新魏"/>
                <a:cs typeface="华文新魏"/>
              </a:rPr>
              <a:t>y)</a:t>
            </a:r>
            <a:r>
              <a:rPr lang="zh-CN" altLang="en-US" sz="2400" dirty="0">
                <a:latin typeface="华文新魏"/>
                <a:cs typeface="华文新魏"/>
              </a:rPr>
              <a:t> 的样本，而收敛之前的阶段称为 </a:t>
            </a:r>
            <a:r>
              <a:rPr lang="en-US" altLang="zh-CN" sz="2400" dirty="0" err="1">
                <a:latin typeface="华文新魏"/>
                <a:cs typeface="华文新魏"/>
              </a:rPr>
              <a:t>brun</a:t>
            </a:r>
            <a:r>
              <a:rPr lang="en-US" altLang="zh-CN" sz="2400" dirty="0">
                <a:latin typeface="华文新魏"/>
                <a:cs typeface="华文新魏"/>
              </a:rPr>
              <a:t>-in</a:t>
            </a:r>
            <a:r>
              <a:rPr lang="zh-CN" altLang="en-US" sz="2400" dirty="0">
                <a:latin typeface="华文新魏"/>
                <a:cs typeface="华文新魏"/>
              </a:rPr>
              <a:t> </a:t>
            </a:r>
            <a:r>
              <a:rPr lang="en-US" altLang="zh-CN" sz="2400" dirty="0">
                <a:latin typeface="华文新魏"/>
                <a:cs typeface="华文新魏"/>
              </a:rPr>
              <a:t>period</a:t>
            </a:r>
            <a:r>
              <a:rPr lang="zh-CN" altLang="en-US" sz="2400" dirty="0">
                <a:latin typeface="华文新魏"/>
                <a:cs typeface="华文新魏"/>
              </a:rPr>
              <a:t>。</a:t>
            </a:r>
            <a:endParaRPr lang="en-US" altLang="zh-CN" sz="2400" dirty="0">
              <a:latin typeface="华文新魏"/>
              <a:cs typeface="华文新魏"/>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079" y="2743200"/>
            <a:ext cx="3986364" cy="35814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73364"/>
            <a:ext cx="3057694" cy="2476429"/>
          </a:xfrm>
          <a:prstGeom prst="rect">
            <a:avLst/>
          </a:prstGeom>
        </p:spPr>
      </p:pic>
    </p:spTree>
    <p:extLst>
      <p:ext uri="{BB962C8B-B14F-4D97-AF65-F5344CB8AC3E}">
        <p14:creationId xmlns:p14="http://schemas.microsoft.com/office/powerpoint/2010/main" val="1345306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3290" y="67577"/>
            <a:ext cx="6743971" cy="676671"/>
          </a:xfrm>
          <a:prstGeom prst="rect">
            <a:avLst/>
          </a:prstGeom>
        </p:spPr>
        <p:txBody>
          <a:bodyPr vert="horz" wrap="square" lIns="0" tIns="121487" rIns="0" bIns="0" rtlCol="0" anchor="ctr">
            <a:spAutoFit/>
          </a:bodyPr>
          <a:lstStyle/>
          <a:p>
            <a:pPr marL="233485">
              <a:lnSpc>
                <a:spcPct val="100000"/>
              </a:lnSpc>
            </a:pPr>
            <a:r>
              <a:rPr lang="en-US" altLang="zh-CN" dirty="0">
                <a:latin typeface="Times New Roman"/>
                <a:cs typeface="Times New Roman"/>
              </a:rPr>
              <a:t>Gibbs</a:t>
            </a:r>
            <a:r>
              <a:rPr lang="zh-CN" altLang="en-US" dirty="0">
                <a:latin typeface="Times New Roman"/>
                <a:cs typeface="Times New Roman"/>
              </a:rPr>
              <a:t> </a:t>
            </a:r>
            <a:r>
              <a:rPr lang="en-US" altLang="zh-CN" dirty="0">
                <a:latin typeface="Times New Roman"/>
                <a:cs typeface="Times New Roman"/>
              </a:rPr>
              <a:t>Sampling</a:t>
            </a:r>
            <a:endParaRPr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0" y="990600"/>
            <a:ext cx="5301673" cy="4165600"/>
          </a:xfrm>
          <a:prstGeom prst="rect">
            <a:avLst/>
          </a:prstGeom>
        </p:spPr>
      </p:pic>
      <p:sp>
        <p:nvSpPr>
          <p:cNvPr id="6" name="矩形 5"/>
          <p:cNvSpPr/>
          <p:nvPr/>
        </p:nvSpPr>
        <p:spPr>
          <a:xfrm>
            <a:off x="5715000" y="2209800"/>
            <a:ext cx="3228435" cy="1938992"/>
          </a:xfrm>
          <a:prstGeom prst="rect">
            <a:avLst/>
          </a:prstGeom>
        </p:spPr>
        <p:txBody>
          <a:bodyPr wrap="square">
            <a:spAutoFit/>
          </a:bodyPr>
          <a:lstStyle/>
          <a:p>
            <a:pPr marL="481965" indent="-469265">
              <a:buClr>
                <a:srgbClr val="CC0000"/>
              </a:buClr>
              <a:buFont typeface="Wingdings"/>
              <a:buChar char=""/>
              <a:tabLst>
                <a:tab pos="482600" algn="l"/>
              </a:tabLst>
            </a:pPr>
            <a:r>
              <a:rPr lang="zh-CN" altLang="en-US" sz="2400" dirty="0">
                <a:latin typeface="华文新魏"/>
                <a:cs typeface="华文新魏"/>
              </a:rPr>
              <a:t>容易推广到高维的情形</a:t>
            </a:r>
            <a:endParaRPr lang="en-US" altLang="zh-CN" sz="2400" dirty="0">
              <a:latin typeface="华文新魏"/>
              <a:cs typeface="华文新魏"/>
            </a:endParaRPr>
          </a:p>
          <a:p>
            <a:pPr marL="481965" indent="-469265">
              <a:buClr>
                <a:srgbClr val="CC0000"/>
              </a:buClr>
              <a:buFont typeface="Wingdings"/>
              <a:buChar char=""/>
              <a:tabLst>
                <a:tab pos="482600" algn="l"/>
              </a:tabLst>
            </a:pPr>
            <a:r>
              <a:rPr lang="zh-CN" altLang="en-US" sz="2400" dirty="0">
                <a:latin typeface="华文新魏"/>
                <a:cs typeface="华文新魏"/>
              </a:rPr>
              <a:t>固定住其它坐标轴，每次沿着一个坐标轴进行采样。</a:t>
            </a:r>
            <a:endParaRPr lang="en-US" altLang="zh-CN" sz="2400" dirty="0">
              <a:latin typeface="华文新魏"/>
              <a:cs typeface="华文新魏"/>
            </a:endParaRPr>
          </a:p>
        </p:txBody>
      </p:sp>
    </p:spTree>
    <p:extLst>
      <p:ext uri="{BB962C8B-B14F-4D97-AF65-F5344CB8AC3E}">
        <p14:creationId xmlns:p14="http://schemas.microsoft.com/office/powerpoint/2010/main" val="6681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1"/>
          <p:cNvSpPr txBox="1">
            <a:spLocks/>
          </p:cNvSpPr>
          <p:nvPr/>
        </p:nvSpPr>
        <p:spPr>
          <a:xfrm>
            <a:off x="39935" y="1040890"/>
            <a:ext cx="8970149" cy="5198067"/>
          </a:xfrm>
          <a:prstGeom prst="rect">
            <a:avLst/>
          </a:prstGeom>
        </p:spPr>
        <p:txBody>
          <a:bodyPr vert="horz" lIns="91440" tIns="45720" rIns="91440" bIns="45720" rtlCol="0">
            <a:normAutofit lnSpcReduction="10000"/>
          </a:bodyPr>
          <a:lstStyle>
            <a:lvl1pPr marL="228600" indent="-360000" algn="l" defTabSz="914400" rtl="0" eaLnBrk="1" latinLnBrk="0" hangingPunct="1">
              <a:lnSpc>
                <a:spcPct val="90000"/>
              </a:lnSpc>
              <a:spcBef>
                <a:spcPts val="1000"/>
              </a:spcBef>
              <a:buClr>
                <a:schemeClr val="accent1"/>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t>最大后验估计与</a:t>
            </a:r>
            <a:r>
              <a:rPr lang="en-US" altLang="zh-CN" sz="2400" dirty="0"/>
              <a:t>MLE</a:t>
            </a:r>
            <a:r>
              <a:rPr lang="zh-CN" altLang="en-US" sz="2400" dirty="0"/>
              <a:t>相似，不同点在于估计 </a:t>
            </a:r>
            <a:r>
              <a:rPr lang="en-US" altLang="zh-CN" sz="2400" i="1" dirty="0">
                <a:solidFill>
                  <a:srgbClr val="C00000"/>
                </a:solidFill>
                <a:latin typeface="Symbol Tiger Expert" charset="2"/>
                <a:ea typeface="Symbol Tiger Expert" charset="2"/>
                <a:cs typeface="Symbol Tiger Expert" charset="2"/>
              </a:rPr>
              <a:t>q</a:t>
            </a:r>
            <a:r>
              <a:rPr lang="zh-CN" altLang="en-US" sz="2400" i="1" dirty="0">
                <a:solidFill>
                  <a:srgbClr val="C00000"/>
                </a:solidFill>
                <a:latin typeface="Symbol Tiger Expert" charset="2"/>
                <a:ea typeface="Symbol Tiger Expert" charset="2"/>
                <a:cs typeface="Symbol Tiger Expert" charset="2"/>
              </a:rPr>
              <a:t> </a:t>
            </a:r>
            <a:r>
              <a:rPr lang="zh-CN" altLang="en-US" sz="2400" dirty="0"/>
              <a:t>函数中允许加入一个先验 </a:t>
            </a:r>
            <a:r>
              <a:rPr lang="en-US" altLang="zh-CN" sz="2400" dirty="0"/>
              <a:t>p(</a:t>
            </a:r>
            <a:r>
              <a:rPr lang="en-US" altLang="zh-CN" sz="2400" i="1" dirty="0">
                <a:solidFill>
                  <a:srgbClr val="C00000"/>
                </a:solidFill>
                <a:latin typeface="Symbol" pitchFamily="2" charset="2"/>
                <a:ea typeface="Symbol Tiger Expert" charset="2"/>
                <a:cs typeface="Symbol Tiger Expert" charset="2"/>
              </a:rPr>
              <a:t>q</a:t>
            </a:r>
            <a:r>
              <a:rPr lang="en-US" altLang="zh-CN" sz="2400" dirty="0"/>
              <a:t>),</a:t>
            </a:r>
            <a:r>
              <a:rPr lang="zh-CN" altLang="en-US" sz="2400" dirty="0"/>
              <a:t> 也就是说此时不是要求似然函数最大，而是要求由贝叶斯公式计算出的整个后验概率最大，即：</a:t>
            </a:r>
            <a:endParaRPr lang="en-US" altLang="zh-CN" sz="2400" dirty="0"/>
          </a:p>
          <a:p>
            <a:pPr>
              <a:lnSpc>
                <a:spcPct val="100000"/>
              </a:lnSpc>
            </a:pPr>
            <a:endParaRPr lang="en-US" altLang="zh-CN" sz="2400" dirty="0"/>
          </a:p>
          <a:p>
            <a:pPr>
              <a:lnSpc>
                <a:spcPct val="100000"/>
              </a:lnSpc>
            </a:pPr>
            <a:endParaRPr lang="en-US" altLang="zh-CN" sz="2400" dirty="0"/>
          </a:p>
          <a:p>
            <a:pPr>
              <a:lnSpc>
                <a:spcPct val="100000"/>
              </a:lnSpc>
            </a:pPr>
            <a:endParaRPr lang="en-US" altLang="zh-CN" sz="2400" dirty="0"/>
          </a:p>
          <a:p>
            <a:pPr>
              <a:lnSpc>
                <a:spcPct val="100000"/>
              </a:lnSpc>
            </a:pPr>
            <a:endParaRPr lang="en-US" altLang="zh-CN" sz="2400" dirty="0"/>
          </a:p>
          <a:p>
            <a:pPr>
              <a:lnSpc>
                <a:spcPct val="100000"/>
              </a:lnSpc>
            </a:pPr>
            <a:endParaRPr lang="en-US" altLang="zh-CN" sz="2400" dirty="0"/>
          </a:p>
          <a:p>
            <a:pPr>
              <a:lnSpc>
                <a:spcPct val="100000"/>
              </a:lnSpc>
            </a:pPr>
            <a:r>
              <a:rPr lang="zh-CN" altLang="en-US" sz="2400" dirty="0"/>
              <a:t>等价于最大化</a:t>
            </a:r>
            <a:r>
              <a:rPr lang="en-US" altLang="zh-CN" sz="2400" dirty="0"/>
              <a:t>Bayes</a:t>
            </a:r>
            <a:r>
              <a:rPr lang="zh-CN" altLang="en-US" sz="2400" dirty="0"/>
              <a:t>中的</a:t>
            </a:r>
            <a:r>
              <a:rPr lang="zh-CN" altLang="en-US" sz="2400" dirty="0">
                <a:solidFill>
                  <a:srgbClr val="151FFF"/>
                </a:solidFill>
              </a:rPr>
              <a:t>分子</a:t>
            </a:r>
            <a:r>
              <a:rPr lang="zh-CN" altLang="en-US" sz="2400" dirty="0"/>
              <a:t>。</a:t>
            </a:r>
            <a:endParaRPr lang="en-US" altLang="zh-CN" sz="2400" dirty="0"/>
          </a:p>
          <a:p>
            <a:pPr>
              <a:lnSpc>
                <a:spcPct val="100000"/>
              </a:lnSpc>
            </a:pPr>
            <a:r>
              <a:rPr lang="zh-CN" altLang="en-US" sz="2400" dirty="0"/>
              <a:t>与</a:t>
            </a:r>
            <a:r>
              <a:rPr lang="en-US" altLang="zh-CN" sz="2400" dirty="0"/>
              <a:t>MLE</a:t>
            </a:r>
            <a:r>
              <a:rPr lang="zh-CN" altLang="en-US" sz="2400" dirty="0"/>
              <a:t>相比，相当于多加了一个参数 </a:t>
            </a:r>
            <a:r>
              <a:rPr lang="en-US" altLang="zh-CN" sz="2400" i="1" dirty="0">
                <a:solidFill>
                  <a:srgbClr val="C00000"/>
                </a:solidFill>
                <a:latin typeface="Symbol" pitchFamily="2" charset="2"/>
              </a:rPr>
              <a:t>q</a:t>
            </a:r>
            <a:r>
              <a:rPr lang="zh-CN" altLang="en-US" sz="2400" i="1" dirty="0">
                <a:solidFill>
                  <a:srgbClr val="C00000"/>
                </a:solidFill>
                <a:latin typeface="Symbol Tiger Expert" charset="2"/>
                <a:ea typeface="Symbol Tiger Expert" charset="2"/>
                <a:cs typeface="Symbol Tiger Expert" charset="2"/>
              </a:rPr>
              <a:t> </a:t>
            </a:r>
            <a:r>
              <a:rPr lang="zh-CN" altLang="en-US" sz="2400" dirty="0">
                <a:solidFill>
                  <a:srgbClr val="C00000"/>
                </a:solidFill>
                <a:latin typeface="Symbol Tiger Expert" charset="2"/>
                <a:ea typeface="Symbol Tiger Expert" charset="2"/>
                <a:cs typeface="Symbol Tiger Expert" charset="2"/>
              </a:rPr>
              <a:t>的</a:t>
            </a:r>
            <a:r>
              <a:rPr lang="zh-CN" altLang="en-US" sz="2400" dirty="0">
                <a:solidFill>
                  <a:srgbClr val="FF0000"/>
                </a:solidFill>
              </a:rPr>
              <a:t>先验分布概率的对数</a:t>
            </a:r>
            <a:endParaRPr lang="en-US" altLang="zh-CN" sz="2400" dirty="0">
              <a:solidFill>
                <a:srgbClr val="FF0000"/>
              </a:solidFill>
            </a:endParaRPr>
          </a:p>
          <a:p>
            <a:pPr>
              <a:lnSpc>
                <a:spcPct val="100000"/>
              </a:lnSpc>
            </a:pPr>
            <a:r>
              <a:rPr lang="zh-CN" altLang="en-US" sz="2400" dirty="0"/>
              <a:t>例如，每次抛硬币的时候，抛出正面的概率应该服从一个概率分布，这个概率在</a:t>
            </a:r>
            <a:r>
              <a:rPr lang="en-US" altLang="zh-CN" sz="2400" dirty="0"/>
              <a:t>0.5</a:t>
            </a:r>
            <a:r>
              <a:rPr lang="zh-CN" altLang="en-US" sz="2400" dirty="0"/>
              <a:t>处取得最大值，这个分布就是先验分布。</a:t>
            </a:r>
            <a:endParaRPr lang="en-US" altLang="zh-CN" sz="2400" dirty="0"/>
          </a:p>
        </p:txBody>
      </p:sp>
      <p:sp>
        <p:nvSpPr>
          <p:cNvPr id="4" name="标题 3"/>
          <p:cNvSpPr>
            <a:spLocks noGrp="1"/>
          </p:cNvSpPr>
          <p:nvPr>
            <p:ph type="title"/>
          </p:nvPr>
        </p:nvSpPr>
        <p:spPr>
          <a:xfrm>
            <a:off x="39935" y="62736"/>
            <a:ext cx="8350250" cy="787400"/>
          </a:xfrm>
        </p:spPr>
        <p:txBody>
          <a:bodyPr>
            <a:noAutofit/>
          </a:bodyPr>
          <a:lstStyle/>
          <a:p>
            <a:r>
              <a:rPr lang="zh-CN" altLang="en-US" sz="2400" dirty="0"/>
              <a:t>最大后验估计</a:t>
            </a:r>
            <a:r>
              <a:rPr lang="en-US" altLang="zh-CN" sz="2400" dirty="0"/>
              <a:t>(</a:t>
            </a:r>
            <a:r>
              <a:rPr lang="en-US" altLang="zh-CN" sz="2400" b="0">
                <a:effectLst/>
              </a:rPr>
              <a:t>Maximum A Posteriori probability,</a:t>
            </a:r>
            <a:r>
              <a:rPr lang="zh-CN" altLang="en-US" sz="2400" b="0">
                <a:effectLst/>
              </a:rPr>
              <a:t> </a:t>
            </a:r>
            <a:r>
              <a:rPr lang="en-US" altLang="zh-CN" sz="2400" b="0">
                <a:effectLst/>
              </a:rPr>
              <a:t>MAP</a:t>
            </a:r>
            <a:r>
              <a:rPr lang="en-US" altLang="zh-CN" sz="2400" dirty="0"/>
              <a:t>)</a:t>
            </a:r>
            <a:endParaRPr lang="zh-CN" altLang="en-US" sz="2400" dirty="0">
              <a:latin typeface="+mj-ea"/>
              <a:ea typeface="+mj-ea"/>
            </a:endParaRPr>
          </a:p>
        </p:txBody>
      </p:sp>
      <p:grpSp>
        <p:nvGrpSpPr>
          <p:cNvPr id="2" name="组 1"/>
          <p:cNvGrpSpPr/>
          <p:nvPr/>
        </p:nvGrpSpPr>
        <p:grpSpPr>
          <a:xfrm>
            <a:off x="1752600" y="2091341"/>
            <a:ext cx="5136549" cy="2288167"/>
            <a:chOff x="1752600" y="2091341"/>
            <a:chExt cx="5136549" cy="2288167"/>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091341"/>
              <a:ext cx="5136549" cy="1947608"/>
            </a:xfrm>
            <a:prstGeom prst="rect">
              <a:avLst/>
            </a:prstGeom>
            <a:noFill/>
            <a:ln>
              <a:noFill/>
            </a:ln>
          </p:spPr>
        </p:pic>
        <p:sp>
          <p:nvSpPr>
            <p:cNvPr id="28" name="object 18"/>
            <p:cNvSpPr/>
            <p:nvPr/>
          </p:nvSpPr>
          <p:spPr>
            <a:xfrm>
              <a:off x="3916142" y="2119122"/>
              <a:ext cx="1570257" cy="381001"/>
            </a:xfrm>
            <a:custGeom>
              <a:avLst/>
              <a:gdLst/>
              <a:ahLst/>
              <a:cxnLst/>
              <a:rect l="l" t="t" r="r" b="b"/>
              <a:pathLst>
                <a:path w="1134110" h="419100">
                  <a:moveTo>
                    <a:pt x="0" y="419100"/>
                  </a:moveTo>
                  <a:lnTo>
                    <a:pt x="1133855" y="419100"/>
                  </a:lnTo>
                  <a:lnTo>
                    <a:pt x="1133855" y="0"/>
                  </a:lnTo>
                  <a:lnTo>
                    <a:pt x="0" y="0"/>
                  </a:lnTo>
                  <a:lnTo>
                    <a:pt x="0" y="419100"/>
                  </a:lnTo>
                  <a:close/>
                </a:path>
              </a:pathLst>
            </a:custGeom>
            <a:ln w="28956">
              <a:solidFill>
                <a:srgbClr val="FF0000"/>
              </a:solidFill>
            </a:ln>
          </p:spPr>
          <p:txBody>
            <a:bodyPr wrap="square" lIns="0" tIns="0" rIns="0" bIns="0" rtlCol="0"/>
            <a:lstStyle/>
            <a:p>
              <a:endParaRPr/>
            </a:p>
          </p:txBody>
        </p:sp>
        <p:sp>
          <p:nvSpPr>
            <p:cNvPr id="29" name="object 18"/>
            <p:cNvSpPr/>
            <p:nvPr/>
          </p:nvSpPr>
          <p:spPr>
            <a:xfrm>
              <a:off x="5658853" y="3550574"/>
              <a:ext cx="1230296" cy="381001"/>
            </a:xfrm>
            <a:custGeom>
              <a:avLst/>
              <a:gdLst/>
              <a:ahLst/>
              <a:cxnLst/>
              <a:rect l="l" t="t" r="r" b="b"/>
              <a:pathLst>
                <a:path w="1134110" h="419100">
                  <a:moveTo>
                    <a:pt x="0" y="419100"/>
                  </a:moveTo>
                  <a:lnTo>
                    <a:pt x="1133855" y="419100"/>
                  </a:lnTo>
                  <a:lnTo>
                    <a:pt x="1133855" y="0"/>
                  </a:lnTo>
                  <a:lnTo>
                    <a:pt x="0" y="0"/>
                  </a:lnTo>
                  <a:lnTo>
                    <a:pt x="0" y="419100"/>
                  </a:lnTo>
                  <a:close/>
                </a:path>
              </a:pathLst>
            </a:custGeom>
            <a:ln w="28956">
              <a:solidFill>
                <a:srgbClr val="FF0000"/>
              </a:solidFill>
            </a:ln>
          </p:spPr>
          <p:txBody>
            <a:bodyPr wrap="square" lIns="0" tIns="0" rIns="0" bIns="0" rtlCol="0"/>
            <a:lstStyle/>
            <a:p>
              <a:endParaRPr/>
            </a:p>
          </p:txBody>
        </p:sp>
        <p:sp>
          <p:nvSpPr>
            <p:cNvPr id="30" name="object 18"/>
            <p:cNvSpPr/>
            <p:nvPr/>
          </p:nvSpPr>
          <p:spPr>
            <a:xfrm>
              <a:off x="4419600" y="3551987"/>
              <a:ext cx="984934" cy="381001"/>
            </a:xfrm>
            <a:custGeom>
              <a:avLst/>
              <a:gdLst/>
              <a:ahLst/>
              <a:cxnLst/>
              <a:rect l="l" t="t" r="r" b="b"/>
              <a:pathLst>
                <a:path w="1134110" h="419100">
                  <a:moveTo>
                    <a:pt x="0" y="419100"/>
                  </a:moveTo>
                  <a:lnTo>
                    <a:pt x="1133855" y="419100"/>
                  </a:lnTo>
                  <a:lnTo>
                    <a:pt x="1133855" y="0"/>
                  </a:lnTo>
                  <a:lnTo>
                    <a:pt x="0" y="0"/>
                  </a:lnTo>
                  <a:lnTo>
                    <a:pt x="0" y="419100"/>
                  </a:lnTo>
                  <a:close/>
                </a:path>
              </a:pathLst>
            </a:custGeom>
            <a:ln w="28956">
              <a:solidFill>
                <a:srgbClr val="151FFF"/>
              </a:solidFill>
            </a:ln>
          </p:spPr>
          <p:txBody>
            <a:bodyPr wrap="square" lIns="0" tIns="0" rIns="0" bIns="0" rtlCol="0"/>
            <a:lstStyle/>
            <a:p>
              <a:endParaRPr/>
            </a:p>
          </p:txBody>
        </p:sp>
        <p:sp>
          <p:nvSpPr>
            <p:cNvPr id="21" name="矩形 20"/>
            <p:cNvSpPr/>
            <p:nvPr/>
          </p:nvSpPr>
          <p:spPr>
            <a:xfrm>
              <a:off x="4525009" y="4010176"/>
              <a:ext cx="707245" cy="369332"/>
            </a:xfrm>
            <a:prstGeom prst="rect">
              <a:avLst/>
            </a:prstGeom>
          </p:spPr>
          <p:txBody>
            <a:bodyPr wrap="none">
              <a:spAutoFit/>
            </a:bodyPr>
            <a:lstStyle/>
            <a:p>
              <a:r>
                <a:rPr lang="en-US" altLang="zh-CN" b="1" dirty="0">
                  <a:solidFill>
                    <a:srgbClr val="151FFF"/>
                  </a:solidFill>
                </a:rPr>
                <a:t>MLE</a:t>
              </a:r>
              <a:endParaRPr lang="zh-CN" altLang="en-US" b="1" dirty="0">
                <a:solidFill>
                  <a:srgbClr val="151FFF"/>
                </a:solidFill>
              </a:endParaRPr>
            </a:p>
          </p:txBody>
        </p:sp>
      </p:grpSp>
    </p:spTree>
    <p:extLst>
      <p:ext uri="{BB962C8B-B14F-4D97-AF65-F5344CB8AC3E}">
        <p14:creationId xmlns:p14="http://schemas.microsoft.com/office/powerpoint/2010/main" val="92928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0349" y="1236380"/>
            <a:ext cx="7802245" cy="3754489"/>
          </a:xfrm>
          <a:prstGeom prst="rect">
            <a:avLst/>
          </a:prstGeom>
        </p:spPr>
        <p:txBody>
          <a:bodyPr vert="horz" wrap="square" lIns="0" tIns="0" rIns="0" bIns="0" rtlCol="0">
            <a:spAutoFit/>
          </a:bodyPr>
          <a:lstStyle/>
          <a:p>
            <a:pPr marL="436245" indent="-424180"/>
            <a:r>
              <a:rPr sz="2400" spc="-5" dirty="0">
                <a:solidFill>
                  <a:prstClr val="black"/>
                </a:solidFill>
                <a:latin typeface="FangSong"/>
                <a:cs typeface="FangSong"/>
              </a:rPr>
              <a:t>如何处理“</a:t>
            </a:r>
            <a:r>
              <a:rPr sz="2400" spc="-5" dirty="0">
                <a:solidFill>
                  <a:srgbClr val="C00000"/>
                </a:solidFill>
                <a:latin typeface="FangSong"/>
                <a:cs typeface="FangSong"/>
              </a:rPr>
              <a:t>未观测到的</a:t>
            </a:r>
            <a:r>
              <a:rPr sz="2400" spc="-5" dirty="0">
                <a:solidFill>
                  <a:prstClr val="black"/>
                </a:solidFill>
                <a:latin typeface="FangSong"/>
                <a:cs typeface="FangSong"/>
              </a:rPr>
              <a:t>”变量？</a:t>
            </a:r>
            <a:endParaRPr sz="2400">
              <a:solidFill>
                <a:prstClr val="black"/>
              </a:solidFill>
              <a:latin typeface="FangSong"/>
              <a:cs typeface="FangSong"/>
            </a:endParaRPr>
          </a:p>
          <a:p>
            <a:pPr marL="436245" marR="114935">
              <a:lnSpc>
                <a:spcPct val="110000"/>
              </a:lnSpc>
              <a:spcBef>
                <a:spcPts val="1205"/>
              </a:spcBef>
            </a:pPr>
            <a:r>
              <a:rPr sz="2000" dirty="0">
                <a:solidFill>
                  <a:srgbClr val="00AF50"/>
                </a:solidFill>
                <a:latin typeface="FangSong"/>
                <a:cs typeface="FangSong"/>
              </a:rPr>
              <a:t>例如，</a:t>
            </a:r>
            <a:r>
              <a:rPr sz="2000" spc="-15" dirty="0">
                <a:solidFill>
                  <a:srgbClr val="00AF50"/>
                </a:solidFill>
                <a:latin typeface="FangSong"/>
                <a:cs typeface="FangSong"/>
              </a:rPr>
              <a:t>西</a:t>
            </a:r>
            <a:r>
              <a:rPr sz="2000" spc="-5" dirty="0">
                <a:solidFill>
                  <a:srgbClr val="00AF50"/>
                </a:solidFill>
                <a:latin typeface="FangSong"/>
                <a:cs typeface="FangSong"/>
              </a:rPr>
              <a:t>瓜</a:t>
            </a:r>
            <a:r>
              <a:rPr sz="2000" spc="-10" dirty="0">
                <a:solidFill>
                  <a:srgbClr val="00AF50"/>
                </a:solidFill>
                <a:latin typeface="FangSong"/>
                <a:cs typeface="FangSong"/>
              </a:rPr>
              <a:t>已</a:t>
            </a:r>
            <a:r>
              <a:rPr sz="2000" dirty="0">
                <a:solidFill>
                  <a:srgbClr val="00AF50"/>
                </a:solidFill>
                <a:latin typeface="FangSong"/>
                <a:cs typeface="FangSong"/>
              </a:rPr>
              <a:t>经脱</a:t>
            </a:r>
            <a:r>
              <a:rPr sz="2000" spc="5" dirty="0">
                <a:solidFill>
                  <a:srgbClr val="00AF50"/>
                </a:solidFill>
                <a:latin typeface="FangSong"/>
                <a:cs typeface="FangSong"/>
              </a:rPr>
              <a:t>落</a:t>
            </a:r>
            <a:r>
              <a:rPr sz="2000" spc="-10" dirty="0">
                <a:solidFill>
                  <a:srgbClr val="00AF50"/>
                </a:solidFill>
                <a:latin typeface="FangSong"/>
                <a:cs typeface="FangSong"/>
              </a:rPr>
              <a:t>的</a:t>
            </a:r>
            <a:r>
              <a:rPr sz="2000" dirty="0">
                <a:solidFill>
                  <a:srgbClr val="00AF50"/>
                </a:solidFill>
                <a:latin typeface="FangSong"/>
                <a:cs typeface="FangSong"/>
              </a:rPr>
              <a:t>根</a:t>
            </a:r>
            <a:r>
              <a:rPr sz="2000" spc="-10" dirty="0">
                <a:solidFill>
                  <a:srgbClr val="00AF50"/>
                </a:solidFill>
                <a:latin typeface="FangSong"/>
                <a:cs typeface="FangSong"/>
              </a:rPr>
              <a:t>蒂</a:t>
            </a:r>
            <a:r>
              <a:rPr sz="2000" dirty="0">
                <a:solidFill>
                  <a:srgbClr val="00AF50"/>
                </a:solidFill>
                <a:latin typeface="FangSong"/>
                <a:cs typeface="FangSong"/>
              </a:rPr>
              <a:t>，无</a:t>
            </a:r>
            <a:r>
              <a:rPr sz="2000" spc="5" dirty="0">
                <a:solidFill>
                  <a:srgbClr val="00AF50"/>
                </a:solidFill>
                <a:latin typeface="FangSong"/>
                <a:cs typeface="FangSong"/>
              </a:rPr>
              <a:t>法</a:t>
            </a:r>
            <a:r>
              <a:rPr sz="2000" spc="-10" dirty="0">
                <a:solidFill>
                  <a:srgbClr val="00AF50"/>
                </a:solidFill>
                <a:latin typeface="FangSong"/>
                <a:cs typeface="FangSong"/>
              </a:rPr>
              <a:t>看</a:t>
            </a:r>
            <a:r>
              <a:rPr sz="2000" dirty="0">
                <a:solidFill>
                  <a:srgbClr val="00AF50"/>
                </a:solidFill>
                <a:latin typeface="FangSong"/>
                <a:cs typeface="FangSong"/>
              </a:rPr>
              <a:t>出</a:t>
            </a:r>
            <a:r>
              <a:rPr sz="2000" spc="-10" dirty="0">
                <a:solidFill>
                  <a:srgbClr val="00AF50"/>
                </a:solidFill>
                <a:latin typeface="FangSong"/>
                <a:cs typeface="FangSong"/>
              </a:rPr>
              <a:t>是</a:t>
            </a:r>
            <a:r>
              <a:rPr sz="2000" dirty="0">
                <a:solidFill>
                  <a:srgbClr val="00AF50"/>
                </a:solidFill>
                <a:latin typeface="FangSong"/>
                <a:cs typeface="FangSong"/>
              </a:rPr>
              <a:t>“蜷</a:t>
            </a:r>
            <a:r>
              <a:rPr sz="2000" spc="5" dirty="0">
                <a:solidFill>
                  <a:srgbClr val="00AF50"/>
                </a:solidFill>
                <a:latin typeface="FangSong"/>
                <a:cs typeface="FangSong"/>
              </a:rPr>
              <a:t>缩</a:t>
            </a:r>
            <a:r>
              <a:rPr sz="2000" spc="-10" dirty="0">
                <a:solidFill>
                  <a:srgbClr val="00AF50"/>
                </a:solidFill>
                <a:latin typeface="FangSong"/>
                <a:cs typeface="FangSong"/>
              </a:rPr>
              <a:t>”</a:t>
            </a:r>
            <a:r>
              <a:rPr sz="2000" dirty="0">
                <a:solidFill>
                  <a:srgbClr val="00AF50"/>
                </a:solidFill>
                <a:latin typeface="FangSong"/>
                <a:cs typeface="FangSong"/>
              </a:rPr>
              <a:t>还</a:t>
            </a:r>
            <a:r>
              <a:rPr sz="2000" spc="-10" dirty="0">
                <a:solidFill>
                  <a:srgbClr val="00AF50"/>
                </a:solidFill>
                <a:latin typeface="FangSong"/>
                <a:cs typeface="FangSong"/>
              </a:rPr>
              <a:t>是</a:t>
            </a:r>
            <a:r>
              <a:rPr sz="2000" dirty="0">
                <a:solidFill>
                  <a:srgbClr val="00AF50"/>
                </a:solidFill>
                <a:latin typeface="FangSong"/>
                <a:cs typeface="FangSong"/>
              </a:rPr>
              <a:t>“坚</a:t>
            </a:r>
            <a:r>
              <a:rPr sz="2000" spc="5" dirty="0">
                <a:solidFill>
                  <a:srgbClr val="00AF50"/>
                </a:solidFill>
                <a:latin typeface="FangSong"/>
                <a:cs typeface="FangSong"/>
              </a:rPr>
              <a:t>挺</a:t>
            </a:r>
            <a:r>
              <a:rPr sz="2000" spc="-35" dirty="0">
                <a:solidFill>
                  <a:srgbClr val="00AF50"/>
                </a:solidFill>
                <a:latin typeface="FangSong"/>
                <a:cs typeface="FangSong"/>
              </a:rPr>
              <a:t>”</a:t>
            </a:r>
            <a:r>
              <a:rPr sz="2000" spc="-204" dirty="0">
                <a:solidFill>
                  <a:srgbClr val="00AF50"/>
                </a:solidFill>
                <a:latin typeface="Courier New"/>
                <a:cs typeface="Courier New"/>
              </a:rPr>
              <a:t>, </a:t>
            </a:r>
            <a:r>
              <a:rPr sz="2000" dirty="0">
                <a:solidFill>
                  <a:srgbClr val="00AF50"/>
                </a:solidFill>
                <a:latin typeface="FangSong"/>
                <a:cs typeface="FangSong"/>
              </a:rPr>
              <a:t>则训练</a:t>
            </a:r>
            <a:r>
              <a:rPr sz="2000" spc="-15" dirty="0">
                <a:solidFill>
                  <a:srgbClr val="00AF50"/>
                </a:solidFill>
                <a:latin typeface="FangSong"/>
                <a:cs typeface="FangSong"/>
              </a:rPr>
              <a:t>样</a:t>
            </a:r>
            <a:r>
              <a:rPr sz="2000" dirty="0">
                <a:solidFill>
                  <a:srgbClr val="00AF50"/>
                </a:solidFill>
                <a:latin typeface="FangSong"/>
                <a:cs typeface="FangSong"/>
              </a:rPr>
              <a:t>本</a:t>
            </a:r>
            <a:r>
              <a:rPr sz="2000" spc="-15" dirty="0">
                <a:solidFill>
                  <a:srgbClr val="00AF50"/>
                </a:solidFill>
                <a:latin typeface="FangSong"/>
                <a:cs typeface="FangSong"/>
              </a:rPr>
              <a:t>的</a:t>
            </a:r>
            <a:r>
              <a:rPr sz="2000" dirty="0">
                <a:solidFill>
                  <a:srgbClr val="00AF50"/>
                </a:solidFill>
                <a:latin typeface="FangSong"/>
                <a:cs typeface="FangSong"/>
              </a:rPr>
              <a:t>“根蒂</a:t>
            </a:r>
            <a:r>
              <a:rPr sz="2000" spc="-15" dirty="0">
                <a:solidFill>
                  <a:srgbClr val="00AF50"/>
                </a:solidFill>
                <a:latin typeface="FangSong"/>
                <a:cs typeface="FangSong"/>
              </a:rPr>
              <a:t>”</a:t>
            </a:r>
            <a:r>
              <a:rPr sz="2000" dirty="0">
                <a:solidFill>
                  <a:srgbClr val="00AF50"/>
                </a:solidFill>
                <a:latin typeface="FangSong"/>
                <a:cs typeface="FangSong"/>
              </a:rPr>
              <a:t>属</a:t>
            </a:r>
            <a:r>
              <a:rPr sz="2000" spc="-15" dirty="0">
                <a:solidFill>
                  <a:srgbClr val="00AF50"/>
                </a:solidFill>
                <a:latin typeface="FangSong"/>
                <a:cs typeface="FangSong"/>
              </a:rPr>
              <a:t>性</a:t>
            </a:r>
            <a:r>
              <a:rPr sz="2000" dirty="0">
                <a:solidFill>
                  <a:srgbClr val="00AF50"/>
                </a:solidFill>
                <a:latin typeface="FangSong"/>
                <a:cs typeface="FangSong"/>
              </a:rPr>
              <a:t>变量值</a:t>
            </a:r>
            <a:r>
              <a:rPr sz="2000" spc="-15" dirty="0">
                <a:solidFill>
                  <a:srgbClr val="00AF50"/>
                </a:solidFill>
                <a:latin typeface="FangSong"/>
                <a:cs typeface="FangSong"/>
              </a:rPr>
              <a:t>未</a:t>
            </a:r>
            <a:r>
              <a:rPr sz="2000" dirty="0">
                <a:solidFill>
                  <a:srgbClr val="00AF50"/>
                </a:solidFill>
                <a:latin typeface="FangSong"/>
                <a:cs typeface="FangSong"/>
              </a:rPr>
              <a:t>知</a:t>
            </a:r>
            <a:endParaRPr sz="2000">
              <a:solidFill>
                <a:prstClr val="black"/>
              </a:solidFill>
              <a:latin typeface="FangSong"/>
              <a:cs typeface="FangSong"/>
            </a:endParaRPr>
          </a:p>
          <a:p>
            <a:pPr>
              <a:spcBef>
                <a:spcPts val="15"/>
              </a:spcBef>
            </a:pPr>
            <a:endParaRPr sz="1750">
              <a:solidFill>
                <a:prstClr val="black"/>
              </a:solidFill>
              <a:latin typeface="Times New Roman"/>
              <a:cs typeface="Times New Roman"/>
            </a:endParaRPr>
          </a:p>
          <a:p>
            <a:pPr marL="436245"/>
            <a:r>
              <a:rPr sz="2000" spc="10" dirty="0">
                <a:solidFill>
                  <a:prstClr val="black"/>
                </a:solidFill>
                <a:latin typeface="FangSong"/>
                <a:cs typeface="FangSong"/>
              </a:rPr>
              <a:t>未观</a:t>
            </a:r>
            <a:r>
              <a:rPr sz="2000" dirty="0">
                <a:solidFill>
                  <a:prstClr val="black"/>
                </a:solidFill>
                <a:latin typeface="FangSong"/>
                <a:cs typeface="FangSong"/>
              </a:rPr>
              <a:t>测变量</a:t>
            </a:r>
            <a:r>
              <a:rPr sz="2000" spc="-335" dirty="0">
                <a:solidFill>
                  <a:prstClr val="black"/>
                </a:solidFill>
                <a:latin typeface="FangSong"/>
                <a:cs typeface="FangSong"/>
              </a:rPr>
              <a:t> </a:t>
            </a:r>
            <a:r>
              <a:rPr sz="2000" dirty="0">
                <a:solidFill>
                  <a:prstClr val="black"/>
                </a:solidFill>
                <a:latin typeface="Wingdings"/>
                <a:cs typeface="Wingdings"/>
              </a:rPr>
              <a:t></a:t>
            </a:r>
            <a:r>
              <a:rPr sz="2000" spc="-1300" dirty="0">
                <a:solidFill>
                  <a:prstClr val="black"/>
                </a:solidFill>
                <a:latin typeface="Wingdings"/>
                <a:cs typeface="Wingdings"/>
              </a:rPr>
              <a:t> </a:t>
            </a:r>
            <a:r>
              <a:rPr sz="2000" spc="10" dirty="0">
                <a:solidFill>
                  <a:srgbClr val="151FFF"/>
                </a:solidFill>
                <a:latin typeface="FangSong"/>
                <a:cs typeface="FangSong"/>
              </a:rPr>
              <a:t>隐变</a:t>
            </a:r>
            <a:r>
              <a:rPr sz="2000" dirty="0">
                <a:solidFill>
                  <a:srgbClr val="151FFF"/>
                </a:solidFill>
                <a:latin typeface="FangSong"/>
                <a:cs typeface="FangSong"/>
              </a:rPr>
              <a:t>量</a:t>
            </a:r>
            <a:r>
              <a:rPr sz="2000" spc="-340" dirty="0">
                <a:solidFill>
                  <a:srgbClr val="151FFF"/>
                </a:solidFill>
                <a:latin typeface="FangSong"/>
                <a:cs typeface="FangSong"/>
              </a:rPr>
              <a:t> </a:t>
            </a:r>
            <a:r>
              <a:rPr sz="1600" spc="-15" dirty="0">
                <a:solidFill>
                  <a:srgbClr val="151FFF"/>
                </a:solidFill>
                <a:latin typeface="Verdana"/>
                <a:cs typeface="Verdana"/>
              </a:rPr>
              <a:t>(</a:t>
            </a:r>
            <a:r>
              <a:rPr sz="1600" spc="-20" dirty="0">
                <a:solidFill>
                  <a:srgbClr val="151FFF"/>
                </a:solidFill>
                <a:latin typeface="Verdana"/>
                <a:cs typeface="Verdana"/>
              </a:rPr>
              <a:t>l</a:t>
            </a:r>
            <a:r>
              <a:rPr sz="1600" spc="-10" dirty="0">
                <a:solidFill>
                  <a:srgbClr val="151FFF"/>
                </a:solidFill>
                <a:latin typeface="Verdana"/>
                <a:cs typeface="Verdana"/>
              </a:rPr>
              <a:t>at</a:t>
            </a:r>
            <a:r>
              <a:rPr sz="1600" spc="-20" dirty="0">
                <a:solidFill>
                  <a:srgbClr val="151FFF"/>
                </a:solidFill>
                <a:latin typeface="Verdana"/>
                <a:cs typeface="Verdana"/>
              </a:rPr>
              <a:t>e</a:t>
            </a:r>
            <a:r>
              <a:rPr sz="1600" spc="-10" dirty="0">
                <a:solidFill>
                  <a:srgbClr val="151FFF"/>
                </a:solidFill>
                <a:latin typeface="Verdana"/>
                <a:cs typeface="Verdana"/>
              </a:rPr>
              <a:t>nt</a:t>
            </a:r>
            <a:r>
              <a:rPr sz="1600" spc="15" dirty="0">
                <a:solidFill>
                  <a:srgbClr val="151FFF"/>
                </a:solidFill>
                <a:latin typeface="Verdana"/>
                <a:cs typeface="Verdana"/>
              </a:rPr>
              <a:t> </a:t>
            </a:r>
            <a:r>
              <a:rPr sz="1600" spc="-45" dirty="0">
                <a:solidFill>
                  <a:srgbClr val="151FFF"/>
                </a:solidFill>
                <a:latin typeface="Verdana"/>
                <a:cs typeface="Verdana"/>
              </a:rPr>
              <a:t>v</a:t>
            </a:r>
            <a:r>
              <a:rPr sz="1600" spc="-10" dirty="0">
                <a:solidFill>
                  <a:srgbClr val="151FFF"/>
                </a:solidFill>
                <a:latin typeface="Verdana"/>
                <a:cs typeface="Verdana"/>
              </a:rPr>
              <a:t>ariable)</a:t>
            </a:r>
            <a:endParaRPr sz="1600">
              <a:solidFill>
                <a:srgbClr val="151FFF"/>
              </a:solidFill>
              <a:latin typeface="Verdana"/>
              <a:cs typeface="Verdana"/>
            </a:endParaRPr>
          </a:p>
          <a:p>
            <a:endParaRPr sz="2000">
              <a:solidFill>
                <a:prstClr val="black"/>
              </a:solidFill>
              <a:latin typeface="Times New Roman"/>
              <a:cs typeface="Times New Roman"/>
            </a:endParaRPr>
          </a:p>
          <a:p>
            <a:pPr marL="12700">
              <a:spcBef>
                <a:spcPts val="1335"/>
              </a:spcBef>
            </a:pPr>
            <a:r>
              <a:rPr sz="2200" spc="-15" dirty="0">
                <a:solidFill>
                  <a:srgbClr val="FF0000"/>
                </a:solidFill>
                <a:latin typeface="Verdana"/>
                <a:cs typeface="Verdana"/>
              </a:rPr>
              <a:t>E</a:t>
            </a:r>
            <a:r>
              <a:rPr sz="2200" spc="-25" dirty="0">
                <a:solidFill>
                  <a:srgbClr val="FF0000"/>
                </a:solidFill>
                <a:latin typeface="Verdana"/>
                <a:cs typeface="Verdana"/>
              </a:rPr>
              <a:t>M</a:t>
            </a:r>
            <a:r>
              <a:rPr spc="-5" dirty="0">
                <a:solidFill>
                  <a:srgbClr val="FF0000"/>
                </a:solidFill>
                <a:latin typeface="Verdana"/>
                <a:cs typeface="Verdana"/>
              </a:rPr>
              <a:t>(</a:t>
            </a:r>
            <a:r>
              <a:rPr spc="-20" dirty="0">
                <a:solidFill>
                  <a:srgbClr val="FF0000"/>
                </a:solidFill>
                <a:latin typeface="Verdana"/>
                <a:cs typeface="Verdana"/>
              </a:rPr>
              <a:t>Expe</a:t>
            </a:r>
            <a:r>
              <a:rPr spc="-10" dirty="0">
                <a:solidFill>
                  <a:srgbClr val="FF0000"/>
                </a:solidFill>
                <a:latin typeface="Verdana"/>
                <a:cs typeface="Verdana"/>
              </a:rPr>
              <a:t>cta</a:t>
            </a:r>
            <a:r>
              <a:rPr spc="-15" dirty="0">
                <a:solidFill>
                  <a:srgbClr val="FF0000"/>
                </a:solidFill>
                <a:latin typeface="Verdana"/>
                <a:cs typeface="Verdana"/>
              </a:rPr>
              <a:t>t</a:t>
            </a:r>
            <a:r>
              <a:rPr spc="5" dirty="0">
                <a:solidFill>
                  <a:srgbClr val="FF0000"/>
                </a:solidFill>
                <a:latin typeface="Verdana"/>
                <a:cs typeface="Verdana"/>
              </a:rPr>
              <a:t>i</a:t>
            </a:r>
            <a:r>
              <a:rPr spc="-15" dirty="0">
                <a:solidFill>
                  <a:srgbClr val="FF0000"/>
                </a:solidFill>
                <a:latin typeface="Verdana"/>
                <a:cs typeface="Verdana"/>
              </a:rPr>
              <a:t>on</a:t>
            </a:r>
            <a:r>
              <a:rPr spc="-5" dirty="0">
                <a:solidFill>
                  <a:srgbClr val="FF0000"/>
                </a:solidFill>
                <a:latin typeface="Verdana"/>
                <a:cs typeface="Verdana"/>
              </a:rPr>
              <a:t>-</a:t>
            </a:r>
            <a:r>
              <a:rPr spc="-25" dirty="0">
                <a:solidFill>
                  <a:srgbClr val="FF0000"/>
                </a:solidFill>
                <a:latin typeface="Verdana"/>
                <a:cs typeface="Verdana"/>
              </a:rPr>
              <a:t>M</a:t>
            </a:r>
            <a:r>
              <a:rPr spc="-15" dirty="0">
                <a:solidFill>
                  <a:srgbClr val="FF0000"/>
                </a:solidFill>
                <a:latin typeface="Verdana"/>
                <a:cs typeface="Verdana"/>
              </a:rPr>
              <a:t>ax</a:t>
            </a:r>
            <a:r>
              <a:rPr dirty="0">
                <a:solidFill>
                  <a:srgbClr val="FF0000"/>
                </a:solidFill>
                <a:latin typeface="Verdana"/>
                <a:cs typeface="Verdana"/>
              </a:rPr>
              <a:t>im</a:t>
            </a:r>
            <a:r>
              <a:rPr spc="5" dirty="0">
                <a:solidFill>
                  <a:srgbClr val="FF0000"/>
                </a:solidFill>
                <a:latin typeface="Verdana"/>
                <a:cs typeface="Verdana"/>
              </a:rPr>
              <a:t>i</a:t>
            </a:r>
            <a:r>
              <a:rPr spc="-5" dirty="0">
                <a:solidFill>
                  <a:srgbClr val="FF0000"/>
                </a:solidFill>
                <a:latin typeface="Verdana"/>
                <a:cs typeface="Verdana"/>
              </a:rPr>
              <a:t>zat</a:t>
            </a:r>
            <a:r>
              <a:rPr spc="10" dirty="0">
                <a:solidFill>
                  <a:srgbClr val="FF0000"/>
                </a:solidFill>
                <a:latin typeface="Verdana"/>
                <a:cs typeface="Verdana"/>
              </a:rPr>
              <a:t>i</a:t>
            </a:r>
            <a:r>
              <a:rPr spc="-15" dirty="0">
                <a:solidFill>
                  <a:srgbClr val="FF0000"/>
                </a:solidFill>
                <a:latin typeface="Verdana"/>
                <a:cs typeface="Verdana"/>
              </a:rPr>
              <a:t>o</a:t>
            </a:r>
            <a:r>
              <a:rPr spc="-5" dirty="0">
                <a:solidFill>
                  <a:srgbClr val="FF0000"/>
                </a:solidFill>
                <a:latin typeface="Verdana"/>
                <a:cs typeface="Verdana"/>
              </a:rPr>
              <a:t>n</a:t>
            </a:r>
            <a:r>
              <a:rPr dirty="0">
                <a:solidFill>
                  <a:srgbClr val="FF0000"/>
                </a:solidFill>
                <a:latin typeface="Verdana"/>
                <a:cs typeface="Verdana"/>
              </a:rPr>
              <a:t>)</a:t>
            </a:r>
            <a:r>
              <a:rPr spc="95" dirty="0">
                <a:solidFill>
                  <a:srgbClr val="FF0000"/>
                </a:solidFill>
                <a:latin typeface="Verdana"/>
                <a:cs typeface="Verdana"/>
              </a:rPr>
              <a:t> </a:t>
            </a:r>
            <a:r>
              <a:rPr sz="2200" spc="-20" dirty="0">
                <a:solidFill>
                  <a:srgbClr val="FF0000"/>
                </a:solidFill>
                <a:latin typeface="FangSong"/>
                <a:cs typeface="FangSong"/>
              </a:rPr>
              <a:t>算法是估计</a:t>
            </a:r>
            <a:r>
              <a:rPr sz="2200" spc="-25" dirty="0">
                <a:solidFill>
                  <a:srgbClr val="FF0000"/>
                </a:solidFill>
                <a:latin typeface="FangSong"/>
                <a:cs typeface="FangSong"/>
              </a:rPr>
              <a:t>隐</a:t>
            </a:r>
            <a:r>
              <a:rPr sz="2200" spc="-20" dirty="0">
                <a:solidFill>
                  <a:srgbClr val="FF0000"/>
                </a:solidFill>
                <a:latin typeface="FangSong"/>
                <a:cs typeface="FangSong"/>
              </a:rPr>
              <a:t>变</a:t>
            </a:r>
            <a:r>
              <a:rPr sz="2200" spc="-25" dirty="0">
                <a:solidFill>
                  <a:srgbClr val="FF0000"/>
                </a:solidFill>
                <a:latin typeface="FangSong"/>
                <a:cs typeface="FangSong"/>
              </a:rPr>
              <a:t>量的</a:t>
            </a:r>
            <a:r>
              <a:rPr sz="2200" spc="-20" dirty="0">
                <a:solidFill>
                  <a:srgbClr val="FF0000"/>
                </a:solidFill>
                <a:latin typeface="FangSong"/>
                <a:cs typeface="FangSong"/>
              </a:rPr>
              <a:t>利</a:t>
            </a:r>
            <a:r>
              <a:rPr sz="2200" spc="-25" dirty="0">
                <a:solidFill>
                  <a:srgbClr val="FF0000"/>
                </a:solidFill>
                <a:latin typeface="FangSong"/>
                <a:cs typeface="FangSong"/>
              </a:rPr>
              <a:t>器</a:t>
            </a:r>
            <a:endParaRPr sz="2200">
              <a:solidFill>
                <a:prstClr val="black"/>
              </a:solidFill>
              <a:latin typeface="FangSong"/>
              <a:cs typeface="FangSong"/>
            </a:endParaRPr>
          </a:p>
          <a:p>
            <a:pPr>
              <a:spcBef>
                <a:spcPts val="12"/>
              </a:spcBef>
            </a:pPr>
            <a:endParaRPr sz="2900">
              <a:solidFill>
                <a:prstClr val="black"/>
              </a:solidFill>
              <a:latin typeface="Times New Roman"/>
              <a:cs typeface="Times New Roman"/>
            </a:endParaRPr>
          </a:p>
          <a:p>
            <a:pPr marL="12700" marR="5080">
              <a:lnSpc>
                <a:spcPct val="106400"/>
              </a:lnSpc>
              <a:tabLst>
                <a:tab pos="687705" algn="l"/>
                <a:tab pos="7510145" algn="l"/>
              </a:tabLst>
            </a:pPr>
            <a:r>
              <a:rPr sz="2200" spc="-25" dirty="0">
                <a:solidFill>
                  <a:prstClr val="black"/>
                </a:solidFill>
                <a:latin typeface="FangSong"/>
                <a:cs typeface="FangSong"/>
              </a:rPr>
              <a:t>令</a:t>
            </a:r>
            <a:r>
              <a:rPr sz="2200" spc="-550" dirty="0">
                <a:solidFill>
                  <a:prstClr val="black"/>
                </a:solidFill>
                <a:latin typeface="FangSong"/>
                <a:cs typeface="FangSong"/>
              </a:rPr>
              <a:t> </a:t>
            </a:r>
            <a:r>
              <a:rPr sz="2200" b="1" spc="-15" dirty="0">
                <a:solidFill>
                  <a:prstClr val="black"/>
                </a:solidFill>
                <a:latin typeface="Palatino Linotype"/>
                <a:cs typeface="Palatino Linotype"/>
              </a:rPr>
              <a:t>X</a:t>
            </a:r>
            <a:r>
              <a:rPr sz="2200" b="1" dirty="0">
                <a:solidFill>
                  <a:prstClr val="black"/>
                </a:solidFill>
                <a:latin typeface="Palatino Linotype"/>
                <a:cs typeface="Palatino Linotype"/>
              </a:rPr>
              <a:t>	</a:t>
            </a:r>
            <a:r>
              <a:rPr sz="2200" spc="-15" dirty="0">
                <a:solidFill>
                  <a:prstClr val="black"/>
                </a:solidFill>
                <a:latin typeface="FangSong"/>
                <a:cs typeface="FangSong"/>
              </a:rPr>
              <a:t>表示</a:t>
            </a:r>
            <a:r>
              <a:rPr sz="2200" spc="-20" dirty="0">
                <a:solidFill>
                  <a:srgbClr val="151FFF"/>
                </a:solidFill>
                <a:latin typeface="FangSong"/>
                <a:cs typeface="FangSong"/>
              </a:rPr>
              <a:t>已观</a:t>
            </a:r>
            <a:r>
              <a:rPr sz="2200" spc="-25" dirty="0">
                <a:solidFill>
                  <a:srgbClr val="151FFF"/>
                </a:solidFill>
                <a:latin typeface="FangSong"/>
                <a:cs typeface="FangSong"/>
              </a:rPr>
              <a:t>测</a:t>
            </a:r>
            <a:r>
              <a:rPr sz="2200" spc="-20" dirty="0">
                <a:solidFill>
                  <a:srgbClr val="151FFF"/>
                </a:solidFill>
                <a:latin typeface="FangSong"/>
                <a:cs typeface="FangSong"/>
              </a:rPr>
              <a:t>变</a:t>
            </a:r>
            <a:r>
              <a:rPr sz="2200" spc="-25" dirty="0">
                <a:solidFill>
                  <a:srgbClr val="151FFF"/>
                </a:solidFill>
                <a:latin typeface="FangSong"/>
                <a:cs typeface="FangSong"/>
              </a:rPr>
              <a:t>量</a:t>
            </a:r>
            <a:r>
              <a:rPr sz="2200" spc="-15" dirty="0">
                <a:solidFill>
                  <a:srgbClr val="151FFF"/>
                </a:solidFill>
                <a:latin typeface="FangSong"/>
                <a:cs typeface="FangSong"/>
              </a:rPr>
              <a:t>集</a:t>
            </a:r>
            <a:r>
              <a:rPr sz="2200" spc="-15" dirty="0">
                <a:solidFill>
                  <a:prstClr val="black"/>
                </a:solidFill>
                <a:latin typeface="FangSong"/>
                <a:cs typeface="FangSong"/>
              </a:rPr>
              <a:t>，</a:t>
            </a:r>
            <a:r>
              <a:rPr sz="2200" b="1" spc="-15" dirty="0">
                <a:solidFill>
                  <a:prstClr val="black"/>
                </a:solidFill>
                <a:latin typeface="Palatino Linotype"/>
                <a:cs typeface="Palatino Linotype"/>
              </a:rPr>
              <a:t>Z</a:t>
            </a:r>
            <a:r>
              <a:rPr sz="2200" b="1" spc="-50" dirty="0">
                <a:solidFill>
                  <a:prstClr val="black"/>
                </a:solidFill>
                <a:latin typeface="Palatino Linotype"/>
                <a:cs typeface="Palatino Linotype"/>
              </a:rPr>
              <a:t> </a:t>
            </a:r>
            <a:r>
              <a:rPr sz="2200" spc="-15" dirty="0">
                <a:solidFill>
                  <a:prstClr val="black"/>
                </a:solidFill>
                <a:latin typeface="FangSong"/>
                <a:cs typeface="FangSong"/>
              </a:rPr>
              <a:t>表示</a:t>
            </a:r>
            <a:r>
              <a:rPr sz="2200" spc="-15" dirty="0">
                <a:solidFill>
                  <a:srgbClr val="151FFF"/>
                </a:solidFill>
                <a:latin typeface="FangSong"/>
                <a:cs typeface="FangSong"/>
              </a:rPr>
              <a:t>隐变量</a:t>
            </a:r>
            <a:r>
              <a:rPr sz="2200" spc="-35" dirty="0">
                <a:solidFill>
                  <a:srgbClr val="151FFF"/>
                </a:solidFill>
                <a:latin typeface="FangSong"/>
                <a:cs typeface="FangSong"/>
              </a:rPr>
              <a:t>集</a:t>
            </a:r>
            <a:r>
              <a:rPr sz="2200" spc="-15" dirty="0">
                <a:solidFill>
                  <a:prstClr val="black"/>
                </a:solidFill>
                <a:latin typeface="FangSong"/>
                <a:cs typeface="FangSong"/>
              </a:rPr>
              <a:t>，</a:t>
            </a:r>
            <a:r>
              <a:rPr sz="2200" spc="-25" dirty="0">
                <a:solidFill>
                  <a:prstClr val="black"/>
                </a:solidFill>
                <a:latin typeface="FangSong"/>
                <a:cs typeface="FangSong"/>
              </a:rPr>
              <a:t>欲对</a:t>
            </a:r>
            <a:r>
              <a:rPr sz="2200" spc="-20" dirty="0">
                <a:solidFill>
                  <a:prstClr val="black"/>
                </a:solidFill>
                <a:latin typeface="FangSong"/>
                <a:cs typeface="FangSong"/>
              </a:rPr>
              <a:t>模</a:t>
            </a:r>
            <a:r>
              <a:rPr sz="2200" spc="-25" dirty="0">
                <a:solidFill>
                  <a:prstClr val="black"/>
                </a:solidFill>
                <a:latin typeface="FangSong"/>
                <a:cs typeface="FangSong"/>
              </a:rPr>
              <a:t>型参数</a:t>
            </a:r>
            <a:r>
              <a:rPr sz="2200" dirty="0">
                <a:solidFill>
                  <a:prstClr val="black"/>
                </a:solidFill>
                <a:latin typeface="FangSong"/>
                <a:cs typeface="FangSong"/>
              </a:rPr>
              <a:t>	</a:t>
            </a:r>
            <a:r>
              <a:rPr sz="2200" spc="-25" dirty="0">
                <a:solidFill>
                  <a:prstClr val="black"/>
                </a:solidFill>
                <a:latin typeface="FangSong"/>
                <a:cs typeface="FangSong"/>
              </a:rPr>
              <a:t>做</a:t>
            </a:r>
            <a:r>
              <a:rPr sz="2200" spc="-15" dirty="0">
                <a:solidFill>
                  <a:prstClr val="black"/>
                </a:solidFill>
                <a:latin typeface="FangSong"/>
                <a:cs typeface="FangSong"/>
              </a:rPr>
              <a:t> </a:t>
            </a:r>
            <a:r>
              <a:rPr sz="2200" spc="-20" dirty="0">
                <a:solidFill>
                  <a:prstClr val="black"/>
                </a:solidFill>
                <a:latin typeface="FangSong"/>
                <a:cs typeface="FangSong"/>
              </a:rPr>
              <a:t>极</a:t>
            </a:r>
            <a:r>
              <a:rPr sz="2200" spc="-25" dirty="0">
                <a:solidFill>
                  <a:prstClr val="black"/>
                </a:solidFill>
                <a:latin typeface="FangSong"/>
                <a:cs typeface="FangSong"/>
              </a:rPr>
              <a:t>大似</a:t>
            </a:r>
            <a:r>
              <a:rPr sz="2200" spc="-20" dirty="0">
                <a:solidFill>
                  <a:prstClr val="black"/>
                </a:solidFill>
                <a:latin typeface="FangSong"/>
                <a:cs typeface="FangSong"/>
              </a:rPr>
              <a:t>然</a:t>
            </a:r>
            <a:r>
              <a:rPr sz="2200" spc="-25" dirty="0">
                <a:solidFill>
                  <a:prstClr val="black"/>
                </a:solidFill>
                <a:latin typeface="FangSong"/>
                <a:cs typeface="FangSong"/>
              </a:rPr>
              <a:t>估</a:t>
            </a:r>
            <a:r>
              <a:rPr sz="2200" spc="-20" dirty="0">
                <a:solidFill>
                  <a:prstClr val="black"/>
                </a:solidFill>
                <a:latin typeface="FangSong"/>
                <a:cs typeface="FangSong"/>
              </a:rPr>
              <a:t>计</a:t>
            </a:r>
            <a:r>
              <a:rPr sz="2200" spc="-15" dirty="0">
                <a:solidFill>
                  <a:prstClr val="black"/>
                </a:solidFill>
                <a:latin typeface="FangSong"/>
                <a:cs typeface="FangSong"/>
              </a:rPr>
              <a:t>，</a:t>
            </a:r>
            <a:r>
              <a:rPr sz="2200" spc="-25" dirty="0">
                <a:solidFill>
                  <a:prstClr val="black"/>
                </a:solidFill>
                <a:latin typeface="FangSong"/>
                <a:cs typeface="FangSong"/>
              </a:rPr>
              <a:t>则</a:t>
            </a:r>
            <a:r>
              <a:rPr sz="2200" spc="-10" dirty="0">
                <a:solidFill>
                  <a:prstClr val="black"/>
                </a:solidFill>
                <a:latin typeface="FangSong"/>
                <a:cs typeface="FangSong"/>
              </a:rPr>
              <a:t>应</a:t>
            </a:r>
            <a:r>
              <a:rPr sz="2200" spc="-25" dirty="0">
                <a:solidFill>
                  <a:prstClr val="black"/>
                </a:solidFill>
                <a:latin typeface="FangSong"/>
                <a:cs typeface="FangSong"/>
              </a:rPr>
              <a:t>最</a:t>
            </a:r>
            <a:r>
              <a:rPr sz="2200" spc="-10" dirty="0">
                <a:solidFill>
                  <a:prstClr val="black"/>
                </a:solidFill>
                <a:latin typeface="FangSong"/>
                <a:cs typeface="FangSong"/>
              </a:rPr>
              <a:t>大</a:t>
            </a:r>
            <a:r>
              <a:rPr sz="2200" spc="-25" dirty="0">
                <a:solidFill>
                  <a:prstClr val="black"/>
                </a:solidFill>
                <a:latin typeface="FangSong"/>
                <a:cs typeface="FangSong"/>
              </a:rPr>
              <a:t>化对</a:t>
            </a:r>
            <a:r>
              <a:rPr sz="2200" spc="-20" dirty="0">
                <a:solidFill>
                  <a:prstClr val="black"/>
                </a:solidFill>
                <a:latin typeface="FangSong"/>
                <a:cs typeface="FangSong"/>
              </a:rPr>
              <a:t>数</a:t>
            </a:r>
            <a:r>
              <a:rPr sz="2200" spc="-25" dirty="0">
                <a:solidFill>
                  <a:prstClr val="black"/>
                </a:solidFill>
                <a:latin typeface="FangSong"/>
                <a:cs typeface="FangSong"/>
              </a:rPr>
              <a:t>似</a:t>
            </a:r>
            <a:r>
              <a:rPr sz="2200" spc="-10" dirty="0">
                <a:solidFill>
                  <a:prstClr val="black"/>
                </a:solidFill>
                <a:latin typeface="FangSong"/>
                <a:cs typeface="FangSong"/>
              </a:rPr>
              <a:t>然</a:t>
            </a:r>
            <a:r>
              <a:rPr sz="2200" spc="-25" dirty="0">
                <a:solidFill>
                  <a:prstClr val="black"/>
                </a:solidFill>
                <a:latin typeface="FangSong"/>
                <a:cs typeface="FangSong"/>
              </a:rPr>
              <a:t>函数</a:t>
            </a:r>
            <a:endParaRPr sz="2200">
              <a:solidFill>
                <a:prstClr val="black"/>
              </a:solidFill>
              <a:latin typeface="FangSong"/>
              <a:cs typeface="FangSong"/>
            </a:endParaRPr>
          </a:p>
        </p:txBody>
      </p:sp>
      <p:sp>
        <p:nvSpPr>
          <p:cNvPr id="4" name="object 4"/>
          <p:cNvSpPr/>
          <p:nvPr/>
        </p:nvSpPr>
        <p:spPr>
          <a:xfrm>
            <a:off x="7647295" y="4261968"/>
            <a:ext cx="214926" cy="22983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647294" y="4491803"/>
            <a:ext cx="215265" cy="80645"/>
          </a:xfrm>
          <a:custGeom>
            <a:avLst/>
            <a:gdLst/>
            <a:ahLst/>
            <a:cxnLst/>
            <a:rect l="l" t="t" r="r" b="b"/>
            <a:pathLst>
              <a:path w="215265" h="80645">
                <a:moveTo>
                  <a:pt x="0" y="80196"/>
                </a:moveTo>
                <a:lnTo>
                  <a:pt x="214926" y="80196"/>
                </a:lnTo>
                <a:lnTo>
                  <a:pt x="214926" y="0"/>
                </a:lnTo>
                <a:lnTo>
                  <a:pt x="0" y="0"/>
                </a:lnTo>
                <a:lnTo>
                  <a:pt x="0" y="80196"/>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2441107" y="5115381"/>
            <a:ext cx="4217190" cy="321182"/>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2441106" y="5449939"/>
            <a:ext cx="4217670" cy="0"/>
          </a:xfrm>
          <a:custGeom>
            <a:avLst/>
            <a:gdLst/>
            <a:ahLst/>
            <a:cxnLst/>
            <a:rect l="l" t="t" r="r" b="b"/>
            <a:pathLst>
              <a:path w="4217670">
                <a:moveTo>
                  <a:pt x="0" y="0"/>
                </a:moveTo>
                <a:lnTo>
                  <a:pt x="4217189" y="0"/>
                </a:lnTo>
              </a:path>
            </a:pathLst>
          </a:custGeom>
          <a:ln w="28015">
            <a:solidFill>
              <a:srgbClr val="FFFFFF"/>
            </a:solidFill>
          </a:ln>
        </p:spPr>
        <p:txBody>
          <a:bodyPr wrap="square" lIns="0" tIns="0" rIns="0" bIns="0" rtlCol="0"/>
          <a:lstStyle/>
          <a:p>
            <a:endParaRPr>
              <a:solidFill>
                <a:prstClr val="black"/>
              </a:solidFill>
            </a:endParaRPr>
          </a:p>
        </p:txBody>
      </p:sp>
      <p:sp>
        <p:nvSpPr>
          <p:cNvPr id="8" name="object 8"/>
          <p:cNvSpPr txBox="1"/>
          <p:nvPr/>
        </p:nvSpPr>
        <p:spPr>
          <a:xfrm>
            <a:off x="3989070" y="5690951"/>
            <a:ext cx="3892550" cy="276860"/>
          </a:xfrm>
          <a:prstGeom prst="rect">
            <a:avLst/>
          </a:prstGeom>
        </p:spPr>
        <p:txBody>
          <a:bodyPr vert="horz" wrap="square" lIns="0" tIns="0" rIns="0" bIns="0" rtlCol="0">
            <a:spAutoFit/>
          </a:bodyPr>
          <a:lstStyle/>
          <a:p>
            <a:pPr marL="12700"/>
            <a:r>
              <a:rPr b="1" spc="-15" dirty="0">
                <a:solidFill>
                  <a:srgbClr val="151FFF"/>
                </a:solidFill>
                <a:latin typeface="Palatino Linotype"/>
                <a:cs typeface="Palatino Linotype"/>
              </a:rPr>
              <a:t>Z</a:t>
            </a:r>
            <a:r>
              <a:rPr b="1" spc="-10" dirty="0">
                <a:solidFill>
                  <a:srgbClr val="151FFF"/>
                </a:solidFill>
                <a:latin typeface="Palatino Linotype"/>
                <a:cs typeface="Palatino Linotype"/>
              </a:rPr>
              <a:t> </a:t>
            </a:r>
            <a:r>
              <a:rPr dirty="0">
                <a:solidFill>
                  <a:srgbClr val="151FFF"/>
                </a:solidFill>
                <a:latin typeface="FangSong"/>
                <a:cs typeface="FangSong"/>
              </a:rPr>
              <a:t>是隐变量，无法直接求解。怎么办？</a:t>
            </a:r>
            <a:endParaRPr>
              <a:solidFill>
                <a:srgbClr val="151FFF"/>
              </a:solidFill>
              <a:latin typeface="FangSong"/>
              <a:cs typeface="FangSong"/>
            </a:endParaRPr>
          </a:p>
        </p:txBody>
      </p:sp>
      <p:sp>
        <p:nvSpPr>
          <p:cNvPr id="11" name="标题 3"/>
          <p:cNvSpPr txBox="1">
            <a:spLocks/>
          </p:cNvSpPr>
          <p:nvPr/>
        </p:nvSpPr>
        <p:spPr>
          <a:xfrm>
            <a:off x="152400" y="48592"/>
            <a:ext cx="8839200" cy="787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1" i="0" u="none" strike="noStrike" kern="1200" cap="none" spc="0" normalizeH="0" baseline="0" noProof="0" dirty="0">
                <a:ln>
                  <a:noFill/>
                </a:ln>
                <a:solidFill>
                  <a:srgbClr val="16754D"/>
                </a:solidFill>
                <a:effectLst>
                  <a:outerShdw blurRad="38100" dist="38100" dir="2700000" algn="tl">
                    <a:srgbClr val="000000">
                      <a:alpha val="43137"/>
                    </a:srgbClr>
                  </a:outerShdw>
                </a:effectLst>
                <a:uLnTx/>
                <a:uFillTx/>
                <a:latin typeface="Verdana" panose="020B0604030504040204" pitchFamily="34" charset="0"/>
                <a:ea typeface="幼圆" panose="02010509060101010101" pitchFamily="49" charset="-122"/>
                <a:cs typeface=""/>
              </a:rPr>
              <a:t>EM</a:t>
            </a:r>
            <a:r>
              <a:rPr kumimoji="0" lang="zh-CN" altLang="en-US" sz="3600" b="1" i="0" u="none" strike="noStrike" kern="1200" cap="none" spc="0" normalizeH="0" baseline="0" noProof="0" dirty="0">
                <a:ln>
                  <a:noFill/>
                </a:ln>
                <a:solidFill>
                  <a:srgbClr val="16754D"/>
                </a:solidFill>
                <a:effectLst>
                  <a:outerShdw blurRad="38100" dist="38100" dir="2700000" algn="tl">
                    <a:srgbClr val="000000">
                      <a:alpha val="43137"/>
                    </a:srgbClr>
                  </a:outerShdw>
                </a:effectLst>
                <a:uLnTx/>
                <a:uFillTx/>
                <a:latin typeface="Verdana" panose="020B0604030504040204" pitchFamily="34" charset="0"/>
                <a:ea typeface="幼圆" panose="02010509060101010101" pitchFamily="49" charset="-122"/>
                <a:cs typeface=""/>
              </a:rPr>
              <a:t>算法</a:t>
            </a:r>
            <a:r>
              <a:rPr kumimoji="0" lang="en-US" altLang="zh-CN" sz="3600" b="1" i="0" u="none" strike="noStrike" kern="1200" cap="none" spc="0" normalizeH="0" baseline="0" noProof="0" dirty="0">
                <a:ln>
                  <a:noFill/>
                </a:ln>
                <a:solidFill>
                  <a:srgbClr val="16754D"/>
                </a:solidFill>
                <a:effectLst>
                  <a:outerShdw blurRad="38100" dist="38100" dir="2700000" algn="tl">
                    <a:srgbClr val="000000">
                      <a:alpha val="43137"/>
                    </a:srgbClr>
                  </a:outerShdw>
                </a:effectLst>
                <a:uLnTx/>
                <a:uFillTx/>
                <a:latin typeface="Verdana" panose="020B0604030504040204" pitchFamily="34" charset="0"/>
                <a:ea typeface="幼圆" panose="02010509060101010101" pitchFamily="49" charset="-122"/>
                <a:cs typeface=""/>
              </a:rPr>
              <a:t>-Expectation</a:t>
            </a:r>
            <a:r>
              <a:rPr kumimoji="0" lang="zh-CN" altLang="en-US" sz="3600" b="1" i="0" u="none" strike="noStrike" kern="1200" cap="none" spc="0" normalizeH="0" baseline="0" noProof="0" dirty="0">
                <a:ln>
                  <a:noFill/>
                </a:ln>
                <a:solidFill>
                  <a:srgbClr val="16754D"/>
                </a:solidFill>
                <a:effectLst>
                  <a:outerShdw blurRad="38100" dist="38100" dir="2700000" algn="tl">
                    <a:srgbClr val="000000">
                      <a:alpha val="43137"/>
                    </a:srgbClr>
                  </a:outerShdw>
                </a:effectLst>
                <a:uLnTx/>
                <a:uFillTx/>
                <a:latin typeface="Verdana" panose="020B0604030504040204" pitchFamily="34" charset="0"/>
                <a:ea typeface="幼圆" panose="02010509060101010101" pitchFamily="49" charset="-122"/>
                <a:cs typeface=""/>
              </a:rPr>
              <a:t> </a:t>
            </a:r>
            <a:r>
              <a:rPr lang="en-US" altLang="zh-CN" dirty="0">
                <a:solidFill>
                  <a:srgbClr val="16754D"/>
                </a:solidFill>
                <a:cs typeface=""/>
              </a:rPr>
              <a:t>Maximization</a:t>
            </a:r>
            <a:endParaRPr kumimoji="0" lang="zh-CN" altLang="en-US" sz="3600" b="1" i="0" u="none" strike="noStrike" kern="1200" cap="none" spc="0" normalizeH="0" baseline="0" noProof="0" dirty="0">
              <a:ln>
                <a:noFill/>
              </a:ln>
              <a:solidFill>
                <a:srgbClr val="16754D"/>
              </a:solidFill>
              <a:effectLst>
                <a:outerShdw blurRad="38100" dist="38100" dir="2700000" algn="tl">
                  <a:srgbClr val="000000">
                    <a:alpha val="43137"/>
                  </a:srgbClr>
                </a:outerShdw>
              </a:effectLst>
              <a:uLnTx/>
              <a:uFillTx/>
              <a:latin typeface="幼圆"/>
              <a:ea typeface="幼圆"/>
              <a:cs typeface=""/>
            </a:endParaRPr>
          </a:p>
        </p:txBody>
      </p:sp>
    </p:spTree>
    <p:extLst>
      <p:ext uri="{BB962C8B-B14F-4D97-AF65-F5344CB8AC3E}">
        <p14:creationId xmlns:p14="http://schemas.microsoft.com/office/powerpoint/2010/main" val="15846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近似解</a:t>
            </a:r>
          </a:p>
        </p:txBody>
      </p:sp>
      <p:sp>
        <p:nvSpPr>
          <p:cNvPr id="5" name="object 8"/>
          <p:cNvSpPr txBox="1"/>
          <p:nvPr/>
        </p:nvSpPr>
        <p:spPr>
          <a:xfrm>
            <a:off x="381000" y="1219200"/>
            <a:ext cx="8305800" cy="1477328"/>
          </a:xfrm>
          <a:prstGeom prst="rect">
            <a:avLst/>
          </a:prstGeom>
        </p:spPr>
        <p:txBody>
          <a:bodyPr vert="horz" wrap="square" lIns="0" tIns="0" rIns="0" bIns="0" rtlCol="0">
            <a:spAutoFit/>
          </a:bodyPr>
          <a:lstStyle/>
          <a:p>
            <a:pPr marL="469900" indent="-457200">
              <a:lnSpc>
                <a:spcPct val="100000"/>
              </a:lnSpc>
              <a:buFont typeface="Wingdings" charset="2"/>
              <a:buChar char="p"/>
            </a:pPr>
            <a:r>
              <a:rPr lang="zh-CN" altLang="en-US" sz="3200" dirty="0">
                <a:latin typeface="华文新魏"/>
                <a:cs typeface="华文新魏"/>
              </a:rPr>
              <a:t>除了</a:t>
            </a:r>
            <a:r>
              <a:rPr lang="en-US" altLang="zh-CN" sz="3200" dirty="0">
                <a:latin typeface="华文新魏"/>
                <a:cs typeface="华文新魏"/>
              </a:rPr>
              <a:t>MLE</a:t>
            </a:r>
            <a:r>
              <a:rPr lang="zh-CN" altLang="en-US" sz="3200" dirty="0">
                <a:latin typeface="华文新魏"/>
                <a:cs typeface="华文新魏"/>
              </a:rPr>
              <a:t> 和 </a:t>
            </a:r>
            <a:r>
              <a:rPr lang="en-US" altLang="zh-CN" sz="3200" dirty="0">
                <a:latin typeface="华文新魏"/>
                <a:cs typeface="华文新魏"/>
              </a:rPr>
              <a:t>EM</a:t>
            </a:r>
            <a:r>
              <a:rPr lang="zh-CN" altLang="en-US" sz="3200" dirty="0">
                <a:latin typeface="华文新魏"/>
                <a:cs typeface="华文新魏"/>
              </a:rPr>
              <a:t>还有什么办法吗？ </a:t>
            </a:r>
            <a:r>
              <a:rPr lang="en-US" altLang="zh-CN" sz="3200" dirty="0">
                <a:latin typeface="华文新魏"/>
                <a:cs typeface="华文新魏"/>
              </a:rPr>
              <a:t>-</a:t>
            </a:r>
            <a:r>
              <a:rPr lang="zh-CN" altLang="en-US" sz="3200" dirty="0">
                <a:latin typeface="华文新魏"/>
                <a:cs typeface="华文新魏"/>
              </a:rPr>
              <a:t> </a:t>
            </a:r>
            <a:r>
              <a:rPr lang="en-US" altLang="zh-CN" sz="3200" dirty="0">
                <a:latin typeface="华文新魏"/>
                <a:cs typeface="华文新魏"/>
              </a:rPr>
              <a:t>Sampling</a:t>
            </a:r>
          </a:p>
          <a:p>
            <a:pPr marL="469900" lvl="1"/>
            <a:r>
              <a:rPr lang="en-US" altLang="zh-CN" sz="3200" dirty="0">
                <a:latin typeface="华文新魏"/>
                <a:cs typeface="华文新魏"/>
              </a:rPr>
              <a:t>Variational</a:t>
            </a:r>
            <a:r>
              <a:rPr lang="zh-CN" altLang="en-US" sz="3200" dirty="0">
                <a:latin typeface="华文新魏"/>
                <a:cs typeface="华文新魏"/>
              </a:rPr>
              <a:t> </a:t>
            </a:r>
            <a:r>
              <a:rPr lang="en-US" altLang="zh-CN" sz="3200" dirty="0">
                <a:latin typeface="华文新魏"/>
                <a:cs typeface="华文新魏"/>
              </a:rPr>
              <a:t>Inference</a:t>
            </a:r>
          </a:p>
        </p:txBody>
      </p:sp>
    </p:spTree>
    <p:extLst>
      <p:ext uri="{BB962C8B-B14F-4D97-AF65-F5344CB8AC3E}">
        <p14:creationId xmlns:p14="http://schemas.microsoft.com/office/powerpoint/2010/main" val="116977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蒙特卡洛数值积分</a:t>
            </a:r>
          </a:p>
        </p:txBody>
      </p:sp>
      <p:sp>
        <p:nvSpPr>
          <p:cNvPr id="5" name="object 8"/>
          <p:cNvSpPr txBox="1"/>
          <p:nvPr/>
        </p:nvSpPr>
        <p:spPr>
          <a:xfrm>
            <a:off x="152400" y="990600"/>
            <a:ext cx="8763000" cy="5170646"/>
          </a:xfrm>
          <a:prstGeom prst="rect">
            <a:avLst/>
          </a:prstGeom>
        </p:spPr>
        <p:txBody>
          <a:bodyPr vert="horz" wrap="square" lIns="0" tIns="0" rIns="0" bIns="0" rtlCol="0">
            <a:spAutoFit/>
          </a:bodyPr>
          <a:lstStyle/>
          <a:p>
            <a:pPr marL="469900" indent="-457200">
              <a:lnSpc>
                <a:spcPct val="100000"/>
              </a:lnSpc>
              <a:buFont typeface="Wingdings" charset="2"/>
              <a:buChar char="p"/>
            </a:pPr>
            <a:r>
              <a:rPr lang="zh-CN" altLang="en-US" sz="2400" dirty="0"/>
              <a:t>如果我们要求 </a:t>
            </a:r>
            <a:r>
              <a:rPr lang="en-US" altLang="zh-CN" sz="2400" dirty="0"/>
              <a:t>f(x)</a:t>
            </a:r>
            <a:r>
              <a:rPr lang="zh-CN" altLang="en-US" sz="2400" dirty="0"/>
              <a:t> 的积分，如：</a:t>
            </a:r>
            <a:endParaRPr lang="en-US" altLang="zh-CN" sz="2400" dirty="0"/>
          </a:p>
          <a:p>
            <a:pPr marL="469900" indent="-457200">
              <a:lnSpc>
                <a:spcPct val="100000"/>
              </a:lnSpc>
              <a:buFont typeface="Wingdings" charset="2"/>
              <a:buChar char="p"/>
            </a:pPr>
            <a:endParaRPr lang="en-US" altLang="zh-CN" sz="2400" dirty="0">
              <a:effectLst/>
            </a:endParaRPr>
          </a:p>
          <a:p>
            <a:pPr marL="469900" indent="-457200">
              <a:lnSpc>
                <a:spcPct val="100000"/>
              </a:lnSpc>
              <a:buFont typeface="Wingdings" charset="2"/>
              <a:buChar char="p"/>
            </a:pPr>
            <a:r>
              <a:rPr lang="zh-CN" altLang="en-US" sz="2400" dirty="0"/>
              <a:t>而</a:t>
            </a:r>
            <a:r>
              <a:rPr lang="en-US" altLang="zh-CN" sz="2400" dirty="0"/>
              <a:t>f(x)</a:t>
            </a:r>
            <a:r>
              <a:rPr lang="zh-CN" altLang="en-US" sz="2400" dirty="0"/>
              <a:t>的形式比较复杂积分不好求，则可以通过</a:t>
            </a:r>
            <a:r>
              <a:rPr lang="zh-CN" altLang="en-US" sz="2400" dirty="0">
                <a:solidFill>
                  <a:srgbClr val="FF0000"/>
                </a:solidFill>
              </a:rPr>
              <a:t>数值解</a:t>
            </a:r>
            <a:r>
              <a:rPr lang="zh-CN" altLang="en-US" sz="2400" dirty="0"/>
              <a:t>法来求近似的结果。常用的方法</a:t>
            </a:r>
            <a:r>
              <a:rPr lang="zh-CN" altLang="en-US" sz="2400" dirty="0">
                <a:solidFill>
                  <a:srgbClr val="FF0000"/>
                </a:solidFill>
              </a:rPr>
              <a:t>是蒙特卡洛积分</a:t>
            </a:r>
            <a:r>
              <a:rPr lang="zh-CN" altLang="en-US" sz="2400" dirty="0"/>
              <a:t>：</a:t>
            </a:r>
            <a:endParaRPr lang="en-US" altLang="zh-CN" sz="2400" dirty="0"/>
          </a:p>
          <a:p>
            <a:pPr marL="469900" indent="-457200">
              <a:lnSpc>
                <a:spcPct val="100000"/>
              </a:lnSpc>
              <a:buFont typeface="Wingdings" charset="2"/>
              <a:buChar char="p"/>
            </a:pPr>
            <a:endParaRPr lang="en-US" altLang="zh-CN" sz="2400" dirty="0"/>
          </a:p>
          <a:p>
            <a:pPr marL="469900" indent="-457200">
              <a:lnSpc>
                <a:spcPct val="100000"/>
              </a:lnSpc>
              <a:buFont typeface="Wingdings" charset="2"/>
              <a:buChar char="p"/>
            </a:pPr>
            <a:endParaRPr lang="en-US" altLang="zh-CN" sz="2400" dirty="0"/>
          </a:p>
          <a:p>
            <a:pPr marL="469900" indent="-457200">
              <a:lnSpc>
                <a:spcPct val="100000"/>
              </a:lnSpc>
              <a:buFont typeface="Wingdings" charset="2"/>
              <a:buChar char="p"/>
            </a:pPr>
            <a:r>
              <a:rPr lang="zh-CN" altLang="en-US" sz="2400" dirty="0"/>
              <a:t>这样把 </a:t>
            </a:r>
            <a:r>
              <a:rPr lang="en-US" altLang="zh-CN" sz="2400" dirty="0"/>
              <a:t>q(x)</a:t>
            </a:r>
            <a:r>
              <a:rPr lang="zh-CN" altLang="en-US" sz="2400" dirty="0"/>
              <a:t> 看做是 </a:t>
            </a:r>
            <a:r>
              <a:rPr lang="en-US" altLang="zh-CN" sz="2400" dirty="0"/>
              <a:t>x</a:t>
            </a:r>
            <a:r>
              <a:rPr lang="zh-CN" altLang="en-US" sz="2400" dirty="0"/>
              <a:t> 在区间内的概率分布，而把前面的分数部门看做一个函数，然后</a:t>
            </a:r>
            <a:r>
              <a:rPr lang="zh-CN" altLang="en-US" sz="2400" dirty="0">
                <a:solidFill>
                  <a:srgbClr val="FF0000"/>
                </a:solidFill>
              </a:rPr>
              <a:t>在</a:t>
            </a:r>
            <a:r>
              <a:rPr lang="en-US" altLang="zh-CN" sz="2400" dirty="0">
                <a:solidFill>
                  <a:srgbClr val="FF0000"/>
                </a:solidFill>
              </a:rPr>
              <a:t>q(x)</a:t>
            </a:r>
            <a:r>
              <a:rPr lang="zh-CN" altLang="en-US" sz="2400" dirty="0">
                <a:solidFill>
                  <a:srgbClr val="FF0000"/>
                </a:solidFill>
              </a:rPr>
              <a:t>下抽取</a:t>
            </a:r>
            <a:r>
              <a:rPr lang="en-US" altLang="zh-CN" sz="2400" dirty="0">
                <a:solidFill>
                  <a:srgbClr val="FF0000"/>
                </a:solidFill>
              </a:rPr>
              <a:t>n</a:t>
            </a:r>
            <a:r>
              <a:rPr lang="zh-CN" altLang="en-US" sz="2400" dirty="0">
                <a:solidFill>
                  <a:srgbClr val="FF0000"/>
                </a:solidFill>
              </a:rPr>
              <a:t>个样本</a:t>
            </a:r>
            <a:r>
              <a:rPr lang="zh-CN" altLang="en-US" sz="2400" dirty="0"/>
              <a:t>，当</a:t>
            </a:r>
            <a:r>
              <a:rPr lang="en-US" altLang="zh-CN" sz="2400" dirty="0"/>
              <a:t>n</a:t>
            </a:r>
            <a:r>
              <a:rPr lang="zh-CN" altLang="en-US" sz="2400" dirty="0"/>
              <a:t>足够大时，可以</a:t>
            </a:r>
            <a:r>
              <a:rPr lang="zh-CN" altLang="en-US" sz="2400" dirty="0">
                <a:solidFill>
                  <a:srgbClr val="FF0000"/>
                </a:solidFill>
              </a:rPr>
              <a:t>采用均值来近似</a:t>
            </a:r>
            <a:r>
              <a:rPr lang="zh-CN" altLang="en-US" sz="2400" dirty="0"/>
              <a:t>：</a:t>
            </a:r>
            <a:endParaRPr lang="en-US" altLang="zh-CN" sz="2400" dirty="0"/>
          </a:p>
          <a:p>
            <a:pPr marL="469900" indent="-457200">
              <a:lnSpc>
                <a:spcPct val="100000"/>
              </a:lnSpc>
              <a:buFont typeface="Wingdings" charset="2"/>
              <a:buChar char="p"/>
            </a:pPr>
            <a:endParaRPr lang="en-US" altLang="zh-CN" sz="2400" dirty="0"/>
          </a:p>
          <a:p>
            <a:pPr marL="469900" indent="-457200">
              <a:lnSpc>
                <a:spcPct val="100000"/>
              </a:lnSpc>
              <a:buFont typeface="Wingdings" charset="2"/>
              <a:buChar char="p"/>
            </a:pPr>
            <a:endParaRPr lang="en-US" altLang="zh-CN" sz="2400" dirty="0"/>
          </a:p>
          <a:p>
            <a:pPr marL="469900" indent="-457200">
              <a:lnSpc>
                <a:spcPct val="100000"/>
              </a:lnSpc>
              <a:buFont typeface="Wingdings" charset="2"/>
              <a:buChar char="p"/>
            </a:pPr>
            <a:r>
              <a:rPr lang="zh-CN" altLang="en-US" sz="2400" dirty="0"/>
              <a:t>因此只要 </a:t>
            </a:r>
            <a:r>
              <a:rPr lang="en-US" altLang="zh-CN" sz="2400" dirty="0"/>
              <a:t>q(x)</a:t>
            </a:r>
            <a:r>
              <a:rPr lang="zh-CN" altLang="en-US" sz="2400" dirty="0"/>
              <a:t> 比较容易采到数据样本就行了。</a:t>
            </a:r>
            <a:endParaRPr lang="en-US" altLang="zh-CN" sz="2400" dirty="0"/>
          </a:p>
          <a:p>
            <a:pPr marL="469900" indent="-457200">
              <a:lnSpc>
                <a:spcPct val="100000"/>
              </a:lnSpc>
              <a:buFont typeface="Wingdings" charset="2"/>
              <a:buChar char="p"/>
            </a:pPr>
            <a:r>
              <a:rPr lang="zh-CN" altLang="en-US" sz="2400" dirty="0"/>
              <a:t>随机模拟方法的核心就是如何对一个概率分布得到样本，即抽样</a:t>
            </a:r>
            <a:r>
              <a:rPr lang="en-US" altLang="zh-CN" sz="2400" dirty="0"/>
              <a:t>(sampling)</a:t>
            </a:r>
            <a:r>
              <a:rPr lang="zh-CN" altLang="en-US" sz="2400" dirty="0"/>
              <a:t>。</a:t>
            </a:r>
            <a:endParaRPr lang="en-US" altLang="zh-CN" sz="2400" dirty="0"/>
          </a:p>
        </p:txBody>
      </p:sp>
      <p:pic>
        <p:nvPicPr>
          <p:cNvPr id="2" name="图片 1"/>
          <p:cNvPicPr>
            <a:picLocks noChangeAspect="1"/>
          </p:cNvPicPr>
          <p:nvPr/>
        </p:nvPicPr>
        <p:blipFill>
          <a:blip r:embed="rId2"/>
          <a:stretch>
            <a:fillRect/>
          </a:stretch>
        </p:blipFill>
        <p:spPr>
          <a:xfrm>
            <a:off x="5257800" y="990600"/>
            <a:ext cx="914400" cy="768626"/>
          </a:xfrm>
          <a:prstGeom prst="rect">
            <a:avLst/>
          </a:prstGeom>
        </p:spPr>
      </p:pic>
      <p:pic>
        <p:nvPicPr>
          <p:cNvPr id="4" name="图片 3"/>
          <p:cNvPicPr>
            <a:picLocks noChangeAspect="1"/>
          </p:cNvPicPr>
          <p:nvPr/>
        </p:nvPicPr>
        <p:blipFill>
          <a:blip r:embed="rId3"/>
          <a:stretch>
            <a:fillRect/>
          </a:stretch>
        </p:blipFill>
        <p:spPr>
          <a:xfrm>
            <a:off x="3596589" y="2514600"/>
            <a:ext cx="1214222" cy="683736"/>
          </a:xfrm>
          <a:prstGeom prst="rect">
            <a:avLst/>
          </a:prstGeom>
        </p:spPr>
      </p:pic>
      <p:pic>
        <p:nvPicPr>
          <p:cNvPr id="6" name="图片 5"/>
          <p:cNvPicPr>
            <a:picLocks noChangeAspect="1"/>
          </p:cNvPicPr>
          <p:nvPr/>
        </p:nvPicPr>
        <p:blipFill>
          <a:blip r:embed="rId4"/>
          <a:stretch>
            <a:fillRect/>
          </a:stretch>
        </p:blipFill>
        <p:spPr>
          <a:xfrm>
            <a:off x="3708743" y="4343400"/>
            <a:ext cx="1028700" cy="571500"/>
          </a:xfrm>
          <a:prstGeom prst="rect">
            <a:avLst/>
          </a:prstGeom>
        </p:spPr>
      </p:pic>
    </p:spTree>
    <p:extLst>
      <p:ext uri="{BB962C8B-B14F-4D97-AF65-F5344CB8AC3E}">
        <p14:creationId xmlns:p14="http://schemas.microsoft.com/office/powerpoint/2010/main" val="74985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随机数</a:t>
            </a:r>
          </a:p>
        </p:txBody>
      </p:sp>
      <p:sp>
        <p:nvSpPr>
          <p:cNvPr id="5" name="object 8"/>
          <p:cNvSpPr txBox="1"/>
          <p:nvPr/>
        </p:nvSpPr>
        <p:spPr>
          <a:xfrm>
            <a:off x="377739" y="990600"/>
            <a:ext cx="7734300" cy="2850515"/>
          </a:xfrm>
          <a:prstGeom prst="rect">
            <a:avLst/>
          </a:prstGeom>
        </p:spPr>
        <p:txBody>
          <a:bodyPr vert="horz" wrap="square" lIns="0" tIns="0" rIns="0" bIns="0" rtlCol="0">
            <a:spAutoFit/>
          </a:bodyPr>
          <a:lstStyle/>
          <a:p>
            <a:pPr marL="12700">
              <a:lnSpc>
                <a:spcPct val="100000"/>
              </a:lnSpc>
            </a:pPr>
            <a:r>
              <a:rPr sz="2800" dirty="0">
                <a:solidFill>
                  <a:srgbClr val="CC0000"/>
                </a:solidFill>
                <a:latin typeface="Wingdings"/>
                <a:cs typeface="Wingdings"/>
              </a:rPr>
              <a:t></a:t>
            </a:r>
            <a:r>
              <a:rPr sz="2800" spc="270" dirty="0">
                <a:solidFill>
                  <a:srgbClr val="CC0000"/>
                </a:solidFill>
                <a:latin typeface="Times New Roman"/>
                <a:cs typeface="Times New Roman"/>
              </a:rPr>
              <a:t> </a:t>
            </a:r>
            <a:r>
              <a:rPr sz="2800" dirty="0">
                <a:latin typeface="华文新魏"/>
                <a:cs typeface="华文新魏"/>
              </a:rPr>
              <a:t>给定区域的二维随机数</a:t>
            </a:r>
            <a:endParaRPr sz="2800">
              <a:latin typeface="华文新魏"/>
              <a:cs typeface="华文新魏"/>
            </a:endParaRPr>
          </a:p>
          <a:p>
            <a:pPr marL="12700">
              <a:lnSpc>
                <a:spcPct val="100000"/>
              </a:lnSpc>
              <a:spcBef>
                <a:spcPts val="730"/>
              </a:spcBef>
            </a:pPr>
            <a:r>
              <a:rPr sz="2800" dirty="0">
                <a:solidFill>
                  <a:srgbClr val="CC0000"/>
                </a:solidFill>
                <a:latin typeface="Wingdings"/>
                <a:cs typeface="Wingdings"/>
              </a:rPr>
              <a:t></a:t>
            </a:r>
            <a:r>
              <a:rPr sz="2800" spc="270" dirty="0">
                <a:solidFill>
                  <a:srgbClr val="CC0000"/>
                </a:solidFill>
                <a:latin typeface="Times New Roman"/>
                <a:cs typeface="Times New Roman"/>
              </a:rPr>
              <a:t> </a:t>
            </a:r>
            <a:r>
              <a:rPr sz="2800" dirty="0">
                <a:latin typeface="华文新魏"/>
                <a:cs typeface="华文新魏"/>
              </a:rPr>
              <a:t>最简单的采样问题：</a:t>
            </a:r>
            <a:endParaRPr sz="2800">
              <a:latin typeface="华文新魏"/>
              <a:cs typeface="华文新魏"/>
            </a:endParaRPr>
          </a:p>
          <a:p>
            <a:pPr marL="920750" marR="220979" indent="-437515">
              <a:lnSpc>
                <a:spcPts val="3060"/>
              </a:lnSpc>
              <a:spcBef>
                <a:spcPts val="890"/>
              </a:spcBef>
              <a:tabLst>
                <a:tab pos="920750" algn="l"/>
              </a:tabLst>
            </a:pPr>
            <a:r>
              <a:rPr sz="2400" dirty="0">
                <a:solidFill>
                  <a:srgbClr val="CC0000"/>
                </a:solidFill>
                <a:latin typeface="Wingdings"/>
                <a:cs typeface="Wingdings"/>
              </a:rPr>
              <a:t></a:t>
            </a:r>
            <a:r>
              <a:rPr sz="2400" dirty="0">
                <a:solidFill>
                  <a:srgbClr val="CC0000"/>
                </a:solidFill>
                <a:latin typeface="Times New Roman"/>
                <a:cs typeface="Times New Roman"/>
              </a:rPr>
              <a:t>	</a:t>
            </a:r>
            <a:r>
              <a:rPr sz="2400" dirty="0">
                <a:latin typeface="华文新魏"/>
                <a:cs typeface="华文新魏"/>
              </a:rPr>
              <a:t>给定区间</a:t>
            </a:r>
            <a:r>
              <a:rPr sz="2400" spc="-20" dirty="0">
                <a:latin typeface="Times New Roman"/>
                <a:cs typeface="Times New Roman"/>
              </a:rPr>
              <a:t>[</a:t>
            </a:r>
            <a:r>
              <a:rPr sz="2400" spc="-5" dirty="0">
                <a:latin typeface="Times New Roman"/>
                <a:cs typeface="Times New Roman"/>
              </a:rPr>
              <a:t>a</a:t>
            </a:r>
            <a:r>
              <a:rPr sz="2400" baseline="-22875" dirty="0">
                <a:latin typeface="Times New Roman"/>
                <a:cs typeface="Times New Roman"/>
              </a:rPr>
              <a:t>x</a:t>
            </a:r>
            <a:r>
              <a:rPr sz="2400" dirty="0">
                <a:latin typeface="Times New Roman"/>
                <a:cs typeface="Times New Roman"/>
              </a:rPr>
              <a:t>,b</a:t>
            </a:r>
            <a:r>
              <a:rPr sz="2400" baseline="-22875" dirty="0">
                <a:latin typeface="Times New Roman"/>
                <a:cs typeface="Times New Roman"/>
              </a:rPr>
              <a:t>x</a:t>
            </a:r>
            <a:r>
              <a:rPr sz="2400" spc="-20" dirty="0">
                <a:latin typeface="Times New Roman"/>
                <a:cs typeface="Times New Roman"/>
              </a:rPr>
              <a:t>]</a:t>
            </a:r>
            <a:r>
              <a:rPr sz="2400" dirty="0">
                <a:latin typeface="华文新魏"/>
                <a:cs typeface="华文新魏"/>
              </a:rPr>
              <a:t>×</a:t>
            </a:r>
            <a:r>
              <a:rPr sz="2400" dirty="0">
                <a:latin typeface="Times New Roman"/>
                <a:cs typeface="Times New Roman"/>
              </a:rPr>
              <a:t>[</a:t>
            </a:r>
            <a:r>
              <a:rPr sz="2400" spc="-10" dirty="0">
                <a:latin typeface="Times New Roman"/>
                <a:cs typeface="Times New Roman"/>
              </a:rPr>
              <a:t>a</a:t>
            </a:r>
            <a:r>
              <a:rPr sz="2400" spc="-7" baseline="-22875" dirty="0">
                <a:latin typeface="Times New Roman"/>
                <a:cs typeface="Times New Roman"/>
              </a:rPr>
              <a:t>y</a:t>
            </a:r>
            <a:r>
              <a:rPr sz="2400" spc="-15" dirty="0">
                <a:latin typeface="Times New Roman"/>
                <a:cs typeface="Times New Roman"/>
              </a:rPr>
              <a:t>,</a:t>
            </a:r>
            <a:r>
              <a:rPr sz="2400" spc="5" dirty="0">
                <a:latin typeface="Times New Roman"/>
                <a:cs typeface="Times New Roman"/>
              </a:rPr>
              <a:t>b</a:t>
            </a:r>
            <a:r>
              <a:rPr sz="2400" spc="-7" baseline="-22875" dirty="0">
                <a:latin typeface="Times New Roman"/>
                <a:cs typeface="Times New Roman"/>
              </a:rPr>
              <a:t>y</a:t>
            </a:r>
            <a:r>
              <a:rPr sz="2400" spc="-20" dirty="0">
                <a:latin typeface="Times New Roman"/>
                <a:cs typeface="Times New Roman"/>
              </a:rPr>
              <a:t>]</a:t>
            </a:r>
            <a:r>
              <a:rPr sz="2400" dirty="0">
                <a:latin typeface="华文新魏"/>
                <a:cs typeface="华文新魏"/>
              </a:rPr>
              <a:t>，使得二维随</a:t>
            </a:r>
            <a:r>
              <a:rPr sz="2400" spc="-25" dirty="0">
                <a:latin typeface="华文新魏"/>
                <a:cs typeface="华文新魏"/>
              </a:rPr>
              <a:t>机</a:t>
            </a:r>
            <a:r>
              <a:rPr sz="2400" dirty="0">
                <a:latin typeface="华文新魏"/>
                <a:cs typeface="华文新魏"/>
              </a:rPr>
              <a:t>点</a:t>
            </a:r>
            <a:r>
              <a:rPr sz="2400" spc="-5" dirty="0">
                <a:latin typeface="Times New Roman"/>
                <a:cs typeface="Times New Roman"/>
              </a:rPr>
              <a:t>(</a:t>
            </a:r>
            <a:r>
              <a:rPr sz="2400" dirty="0">
                <a:latin typeface="Times New Roman"/>
                <a:cs typeface="Times New Roman"/>
              </a:rPr>
              <a:t>x,</a:t>
            </a:r>
            <a:r>
              <a:rPr sz="2400" spc="-5" dirty="0">
                <a:latin typeface="Times New Roman"/>
                <a:cs typeface="Times New Roman"/>
              </a:rPr>
              <a:t>y</a:t>
            </a:r>
            <a:r>
              <a:rPr sz="2400" dirty="0">
                <a:latin typeface="Times New Roman"/>
                <a:cs typeface="Times New Roman"/>
              </a:rPr>
              <a:t>) </a:t>
            </a:r>
            <a:r>
              <a:rPr sz="2400" dirty="0">
                <a:latin typeface="华文新魏"/>
                <a:cs typeface="华文新魏"/>
              </a:rPr>
              <a:t>落在等概率落在</a:t>
            </a:r>
            <a:r>
              <a:rPr sz="2400" spc="-25" dirty="0">
                <a:latin typeface="华文新魏"/>
                <a:cs typeface="华文新魏"/>
              </a:rPr>
              <a:t>区</a:t>
            </a:r>
            <a:r>
              <a:rPr sz="2400" dirty="0">
                <a:latin typeface="华文新魏"/>
                <a:cs typeface="华文新魏"/>
              </a:rPr>
              <a:t>间的某个点</a:t>
            </a:r>
            <a:r>
              <a:rPr sz="2400" spc="-15" dirty="0">
                <a:latin typeface="华文新魏"/>
                <a:cs typeface="华文新魏"/>
              </a:rPr>
              <a:t>上</a:t>
            </a:r>
            <a:r>
              <a:rPr sz="2400" dirty="0">
                <a:latin typeface="华文新魏"/>
                <a:cs typeface="华文新魏"/>
              </a:rPr>
              <a:t>。</a:t>
            </a:r>
            <a:endParaRPr sz="2400">
              <a:latin typeface="华文新魏"/>
              <a:cs typeface="华文新魏"/>
            </a:endParaRPr>
          </a:p>
          <a:p>
            <a:pPr marL="481965" marR="5080" indent="-469900">
              <a:lnSpc>
                <a:spcPct val="100000"/>
              </a:lnSpc>
              <a:spcBef>
                <a:spcPts val="585"/>
              </a:spcBef>
            </a:pPr>
            <a:r>
              <a:rPr sz="2800" dirty="0">
                <a:solidFill>
                  <a:srgbClr val="CC0000"/>
                </a:solidFill>
                <a:latin typeface="Wingdings"/>
                <a:cs typeface="Wingdings"/>
              </a:rPr>
              <a:t></a:t>
            </a:r>
            <a:r>
              <a:rPr sz="2800" spc="270" dirty="0">
                <a:solidFill>
                  <a:srgbClr val="CC0000"/>
                </a:solidFill>
                <a:latin typeface="Times New Roman"/>
                <a:cs typeface="Times New Roman"/>
              </a:rPr>
              <a:t> </a:t>
            </a:r>
            <a:r>
              <a:rPr sz="2800" dirty="0">
                <a:latin typeface="华文新魏"/>
                <a:cs typeface="华文新魏"/>
              </a:rPr>
              <a:t>分析：因为两个维度是独立的，分别生成两个随机数即可。</a:t>
            </a:r>
            <a:endParaRPr sz="2800">
              <a:latin typeface="华文新魏"/>
              <a:cs typeface="华文新魏"/>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429000"/>
            <a:ext cx="4099061" cy="2895600"/>
          </a:xfrm>
          <a:prstGeom prst="rect">
            <a:avLst/>
          </a:prstGeom>
        </p:spPr>
      </p:pic>
    </p:spTree>
    <p:extLst>
      <p:ext uri="{BB962C8B-B14F-4D97-AF65-F5344CB8AC3E}">
        <p14:creationId xmlns:p14="http://schemas.microsoft.com/office/powerpoint/2010/main" val="175757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圆内均匀取点</a:t>
            </a:r>
          </a:p>
        </p:txBody>
      </p:sp>
      <p:sp>
        <p:nvSpPr>
          <p:cNvPr id="7" name="object 8"/>
          <p:cNvSpPr txBox="1"/>
          <p:nvPr/>
        </p:nvSpPr>
        <p:spPr>
          <a:xfrm>
            <a:off x="381000" y="1092907"/>
            <a:ext cx="8592184" cy="1987724"/>
          </a:xfrm>
          <a:prstGeom prst="rect">
            <a:avLst/>
          </a:prstGeom>
        </p:spPr>
        <p:txBody>
          <a:bodyPr vert="horz" wrap="square" lIns="0" tIns="0" rIns="0" bIns="0" rtlCol="0">
            <a:spAutoFit/>
          </a:bodyPr>
          <a:lstStyle/>
          <a:p>
            <a:pPr marL="12700">
              <a:lnSpc>
                <a:spcPct val="100000"/>
              </a:lnSpc>
            </a:pPr>
            <a:r>
              <a:rPr sz="3000" dirty="0">
                <a:solidFill>
                  <a:srgbClr val="CC0000"/>
                </a:solidFill>
                <a:latin typeface="Wingdings"/>
                <a:cs typeface="Wingdings"/>
              </a:rPr>
              <a:t></a:t>
            </a:r>
            <a:r>
              <a:rPr sz="3000" spc="270" dirty="0">
                <a:solidFill>
                  <a:srgbClr val="CC0000"/>
                </a:solidFill>
                <a:latin typeface="Times New Roman"/>
                <a:cs typeface="Times New Roman"/>
              </a:rPr>
              <a:t> </a:t>
            </a:r>
            <a:r>
              <a:rPr sz="3000" dirty="0">
                <a:latin typeface="华文新魏"/>
                <a:cs typeface="华文新魏"/>
              </a:rPr>
              <a:t>给定定点</a:t>
            </a:r>
            <a:r>
              <a:rPr lang="zh-CN" altLang="en-US" sz="3000" dirty="0">
                <a:latin typeface="华文新魏"/>
                <a:cs typeface="华文新魏"/>
              </a:rPr>
              <a:t> </a:t>
            </a:r>
            <a:r>
              <a:rPr sz="3000" dirty="0">
                <a:latin typeface="Times New Roman"/>
                <a:cs typeface="Times New Roman"/>
              </a:rPr>
              <a:t>O(x</a:t>
            </a:r>
            <a:r>
              <a:rPr sz="3000" spc="-15" baseline="-22222" dirty="0">
                <a:latin typeface="Times New Roman"/>
                <a:cs typeface="Times New Roman"/>
              </a:rPr>
              <a:t>0</a:t>
            </a:r>
            <a:r>
              <a:rPr sz="3000" dirty="0">
                <a:latin typeface="Times New Roman"/>
                <a:cs typeface="Times New Roman"/>
              </a:rPr>
              <a:t>,</a:t>
            </a:r>
            <a:r>
              <a:rPr sz="3000" spc="5" dirty="0">
                <a:latin typeface="Times New Roman"/>
                <a:cs typeface="Times New Roman"/>
              </a:rPr>
              <a:t>y</a:t>
            </a:r>
            <a:r>
              <a:rPr sz="3000" spc="7" baseline="-22222" dirty="0">
                <a:latin typeface="Times New Roman"/>
                <a:cs typeface="Times New Roman"/>
              </a:rPr>
              <a:t>0</a:t>
            </a:r>
            <a:r>
              <a:rPr sz="3000" spc="-15" dirty="0">
                <a:latin typeface="Times New Roman"/>
                <a:cs typeface="Times New Roman"/>
              </a:rPr>
              <a:t>)</a:t>
            </a:r>
            <a:r>
              <a:rPr lang="zh-CN" altLang="en-US" sz="3000" spc="-15" dirty="0">
                <a:latin typeface="Times New Roman"/>
                <a:cs typeface="Times New Roman"/>
              </a:rPr>
              <a:t> </a:t>
            </a:r>
            <a:r>
              <a:rPr sz="3000" dirty="0">
                <a:latin typeface="华文新魏"/>
                <a:cs typeface="华文新魏"/>
              </a:rPr>
              <a:t>和半径</a:t>
            </a:r>
            <a:r>
              <a:rPr lang="zh-CN" altLang="en-US" sz="3000" dirty="0">
                <a:latin typeface="华文新魏"/>
                <a:cs typeface="华文新魏"/>
              </a:rPr>
              <a:t> </a:t>
            </a:r>
            <a:r>
              <a:rPr sz="3000" spc="-5" dirty="0">
                <a:latin typeface="Times New Roman"/>
                <a:cs typeface="Times New Roman"/>
              </a:rPr>
              <a:t>r</a:t>
            </a:r>
            <a:r>
              <a:rPr sz="3000" dirty="0">
                <a:latin typeface="华文新魏"/>
                <a:cs typeface="华文新魏"/>
              </a:rPr>
              <a:t>，使得二维随机点</a:t>
            </a:r>
          </a:p>
          <a:p>
            <a:pPr marL="481965">
              <a:lnSpc>
                <a:spcPct val="100000"/>
              </a:lnSpc>
            </a:pPr>
            <a:r>
              <a:rPr sz="3000" spc="-5" dirty="0">
                <a:latin typeface="Times New Roman"/>
                <a:cs typeface="Times New Roman"/>
              </a:rPr>
              <a:t>(</a:t>
            </a:r>
            <a:r>
              <a:rPr sz="3000" dirty="0">
                <a:latin typeface="Times New Roman"/>
                <a:cs typeface="Times New Roman"/>
              </a:rPr>
              <a:t>x,</a:t>
            </a:r>
            <a:r>
              <a:rPr sz="3000" spc="5" dirty="0">
                <a:latin typeface="Times New Roman"/>
                <a:cs typeface="Times New Roman"/>
              </a:rPr>
              <a:t>y</a:t>
            </a:r>
            <a:r>
              <a:rPr sz="3000" spc="-5" dirty="0">
                <a:latin typeface="Times New Roman"/>
                <a:cs typeface="Times New Roman"/>
              </a:rPr>
              <a:t>)</a:t>
            </a:r>
            <a:r>
              <a:rPr sz="3000" dirty="0">
                <a:latin typeface="华文新魏"/>
                <a:cs typeface="华文新魏"/>
              </a:rPr>
              <a:t>等概率落在圆内。</a:t>
            </a:r>
          </a:p>
          <a:p>
            <a:pPr marL="12700">
              <a:lnSpc>
                <a:spcPct val="100000"/>
              </a:lnSpc>
              <a:spcBef>
                <a:spcPts val="660"/>
              </a:spcBef>
            </a:pPr>
            <a:r>
              <a:rPr sz="3000" dirty="0">
                <a:solidFill>
                  <a:srgbClr val="CC0000"/>
                </a:solidFill>
                <a:latin typeface="Wingdings"/>
                <a:cs typeface="Wingdings"/>
              </a:rPr>
              <a:t></a:t>
            </a:r>
            <a:r>
              <a:rPr sz="3000" spc="270" dirty="0">
                <a:solidFill>
                  <a:srgbClr val="CC0000"/>
                </a:solidFill>
                <a:latin typeface="Times New Roman"/>
                <a:cs typeface="Times New Roman"/>
              </a:rPr>
              <a:t> </a:t>
            </a:r>
            <a:r>
              <a:rPr sz="3000" dirty="0">
                <a:latin typeface="华文新魏"/>
                <a:cs typeface="华文新魏"/>
              </a:rPr>
              <a:t>分析</a:t>
            </a:r>
          </a:p>
          <a:p>
            <a:pPr marL="920750" marR="35560" indent="-437515">
              <a:lnSpc>
                <a:spcPts val="3060"/>
              </a:lnSpc>
              <a:spcBef>
                <a:spcPts val="890"/>
              </a:spcBef>
              <a:tabLst>
                <a:tab pos="920750" algn="l"/>
              </a:tabLst>
            </a:pPr>
            <a:r>
              <a:rPr sz="2600" dirty="0">
                <a:solidFill>
                  <a:srgbClr val="CC0000"/>
                </a:solidFill>
                <a:latin typeface="Wingdings"/>
                <a:cs typeface="Wingdings"/>
              </a:rPr>
              <a:t></a:t>
            </a:r>
            <a:r>
              <a:rPr sz="2600" dirty="0">
                <a:solidFill>
                  <a:srgbClr val="CC0000"/>
                </a:solidFill>
                <a:latin typeface="Times New Roman"/>
                <a:cs typeface="Times New Roman"/>
              </a:rPr>
              <a:t>	</a:t>
            </a:r>
            <a:r>
              <a:rPr sz="2600" dirty="0">
                <a:latin typeface="华文新魏"/>
                <a:cs typeface="华文新魏"/>
              </a:rPr>
              <a:t>直接使</a:t>
            </a:r>
            <a:r>
              <a:rPr sz="2600" spc="-15" dirty="0">
                <a:latin typeface="华文新魏"/>
                <a:cs typeface="华文新魏"/>
              </a:rPr>
              <a:t>用</a:t>
            </a:r>
            <a:r>
              <a:rPr sz="2600" dirty="0">
                <a:latin typeface="Times New Roman"/>
                <a:cs typeface="Times New Roman"/>
              </a:rPr>
              <a:t>x=</a:t>
            </a:r>
            <a:r>
              <a:rPr sz="2600" spc="-5" dirty="0">
                <a:latin typeface="Times New Roman"/>
                <a:cs typeface="Times New Roman"/>
              </a:rPr>
              <a:t>x</a:t>
            </a:r>
            <a:r>
              <a:rPr sz="2550" baseline="-22875" dirty="0">
                <a:latin typeface="Times New Roman"/>
                <a:cs typeface="Times New Roman"/>
              </a:rPr>
              <a:t>0</a:t>
            </a:r>
            <a:r>
              <a:rPr sz="2600" dirty="0">
                <a:latin typeface="Times New Roman"/>
                <a:cs typeface="Times New Roman"/>
              </a:rPr>
              <a:t>+</a:t>
            </a:r>
            <a:r>
              <a:rPr sz="2600" spc="-20" dirty="0">
                <a:latin typeface="Times New Roman"/>
                <a:cs typeface="Times New Roman"/>
              </a:rPr>
              <a:t>r</a:t>
            </a:r>
            <a:r>
              <a:rPr sz="2600" dirty="0">
                <a:latin typeface="Times New Roman"/>
                <a:cs typeface="Times New Roman"/>
              </a:rPr>
              <a:t>*</a:t>
            </a:r>
            <a:r>
              <a:rPr sz="2600" spc="-20" dirty="0">
                <a:latin typeface="Times New Roman"/>
                <a:cs typeface="Times New Roman"/>
              </a:rPr>
              <a:t>c</a:t>
            </a:r>
            <a:r>
              <a:rPr sz="2600" dirty="0">
                <a:latin typeface="Times New Roman"/>
                <a:cs typeface="Times New Roman"/>
              </a:rPr>
              <a:t>os</a:t>
            </a:r>
            <a:r>
              <a:rPr sz="2600" dirty="0">
                <a:latin typeface="华文新魏"/>
                <a:cs typeface="华文新魏"/>
              </a:rPr>
              <a:t>θ，</a:t>
            </a:r>
            <a:r>
              <a:rPr sz="2600" dirty="0">
                <a:latin typeface="Times New Roman"/>
                <a:cs typeface="Times New Roman"/>
              </a:rPr>
              <a:t>y=</a:t>
            </a:r>
            <a:r>
              <a:rPr sz="2600" spc="-5" dirty="0">
                <a:latin typeface="Times New Roman"/>
                <a:cs typeface="Times New Roman"/>
              </a:rPr>
              <a:t>y</a:t>
            </a:r>
            <a:r>
              <a:rPr sz="2550" baseline="-22875" dirty="0">
                <a:latin typeface="Times New Roman"/>
                <a:cs typeface="Times New Roman"/>
              </a:rPr>
              <a:t>0</a:t>
            </a:r>
            <a:r>
              <a:rPr sz="2600" spc="-20" dirty="0">
                <a:latin typeface="Times New Roman"/>
                <a:cs typeface="Times New Roman"/>
              </a:rPr>
              <a:t>+</a:t>
            </a:r>
            <a:r>
              <a:rPr sz="2600" dirty="0">
                <a:latin typeface="Times New Roman"/>
                <a:cs typeface="Times New Roman"/>
              </a:rPr>
              <a:t>r*si</a:t>
            </a:r>
            <a:r>
              <a:rPr sz="2600" spc="-10" dirty="0">
                <a:latin typeface="Times New Roman"/>
                <a:cs typeface="Times New Roman"/>
              </a:rPr>
              <a:t>n</a:t>
            </a:r>
            <a:r>
              <a:rPr sz="2600" dirty="0">
                <a:latin typeface="华文新魏"/>
                <a:cs typeface="华文新魏"/>
              </a:rPr>
              <a:t>θ是否可以 呢？</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895" y="3352800"/>
            <a:ext cx="2951609" cy="2959100"/>
          </a:xfrm>
          <a:prstGeom prst="rect">
            <a:avLst/>
          </a:prstGeom>
        </p:spPr>
      </p:pic>
    </p:spTree>
    <p:extLst>
      <p:ext uri="{BB962C8B-B14F-4D97-AF65-F5344CB8AC3E}">
        <p14:creationId xmlns:p14="http://schemas.microsoft.com/office/powerpoint/2010/main" val="23581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7887</TotalTime>
  <Words>1849</Words>
  <Application>Microsoft Macintosh PowerPoint</Application>
  <PresentationFormat>全屏显示(4:3)</PresentationFormat>
  <Paragraphs>205</Paragraphs>
  <Slides>37</Slides>
  <Notes>3</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37</vt:i4>
      </vt:variant>
    </vt:vector>
  </HeadingPairs>
  <TitlesOfParts>
    <vt:vector size="57" baseType="lpstr">
      <vt:lpstr>DengXian</vt:lpstr>
      <vt:lpstr>华文新魏</vt:lpstr>
      <vt:lpstr>宋体</vt:lpstr>
      <vt:lpstr>微软雅黑</vt:lpstr>
      <vt:lpstr>幼圆</vt:lpstr>
      <vt:lpstr>FangSong</vt:lpstr>
      <vt:lpstr>MS Gothic</vt:lpstr>
      <vt:lpstr>Symbol Tiger Expert</vt:lpstr>
      <vt:lpstr>Arial</vt:lpstr>
      <vt:lpstr>Calibri</vt:lpstr>
      <vt:lpstr>Courier New</vt:lpstr>
      <vt:lpstr>Helvetica Neue</vt:lpstr>
      <vt:lpstr>Palatino Linotype</vt:lpstr>
      <vt:lpstr>Segoe UI Symbol</vt:lpstr>
      <vt:lpstr>Symbol</vt:lpstr>
      <vt:lpstr>Times New Roman</vt:lpstr>
      <vt:lpstr>Verdana</vt:lpstr>
      <vt:lpstr>Wingdings</vt:lpstr>
      <vt:lpstr>Office Theme</vt:lpstr>
      <vt:lpstr>机器学习v2.1rgb</vt:lpstr>
      <vt:lpstr>数据分析与数据挖掘</vt:lpstr>
      <vt:lpstr>章节目录</vt:lpstr>
      <vt:lpstr>极大似然估计</vt:lpstr>
      <vt:lpstr>最大后验估计(Maximum A Posteriori probability, MAP)</vt:lpstr>
      <vt:lpstr>PowerPoint 演示文稿</vt:lpstr>
      <vt:lpstr>近似解</vt:lpstr>
      <vt:lpstr>蒙特卡洛数值积分</vt:lpstr>
      <vt:lpstr>随机数</vt:lpstr>
      <vt:lpstr>圆内均匀取点</vt:lpstr>
      <vt:lpstr>圆内均匀取点</vt:lpstr>
      <vt:lpstr>圆内均匀取点</vt:lpstr>
      <vt:lpstr>有选择的取点</vt:lpstr>
      <vt:lpstr>带拒绝的采样分析</vt:lpstr>
      <vt:lpstr>Box-Muller</vt:lpstr>
      <vt:lpstr>进一步思考：Rejection sampling</vt:lpstr>
      <vt:lpstr>进一步思考：Rejection sampling</vt:lpstr>
      <vt:lpstr>Importance Sampling</vt:lpstr>
      <vt:lpstr>Importance Sampling</vt:lpstr>
      <vt:lpstr>采样-马尔科夫稳态</vt:lpstr>
      <vt:lpstr>举例</vt:lpstr>
      <vt:lpstr>概率转移矩阵</vt:lpstr>
      <vt:lpstr>初始概率 π0= [0.21, 0.68, 0.1]的迭代结果</vt:lpstr>
      <vt:lpstr>初始概率 π0= [0.75, 0.15, 0.1]的迭代结果</vt:lpstr>
      <vt:lpstr>马尔科夫随机过程的平稳分布</vt:lpstr>
      <vt:lpstr>马尔科夫随机过程与采样</vt:lpstr>
      <vt:lpstr>细致平稳条件</vt:lpstr>
      <vt:lpstr>细致平稳条件和平稳分布的关系</vt:lpstr>
      <vt:lpstr>设定接受率</vt:lpstr>
      <vt:lpstr>改造Markov Chain</vt:lpstr>
      <vt:lpstr>MCMC算法</vt:lpstr>
      <vt:lpstr>MCMC：Metropolis-Hastings算法</vt:lpstr>
      <vt:lpstr>PowerPoint 演示文稿</vt:lpstr>
      <vt:lpstr>Gibbs Sampling</vt:lpstr>
      <vt:lpstr>Gibbs Sampling</vt:lpstr>
      <vt:lpstr>Gibbs Sampling</vt:lpstr>
      <vt:lpstr>Gibbs Sampling</vt:lpstr>
      <vt:lpstr>Gibbs Sampling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机器学习-第一章</dc:title>
  <dc:creator>Zhi-Hua Zhou</dc:creator>
  <cp:lastModifiedBy>Microsoft Office 用户</cp:lastModifiedBy>
  <cp:revision>755</cp:revision>
  <dcterms:created xsi:type="dcterms:W3CDTF">2016-12-14T21:52:55Z</dcterms:created>
  <dcterms:modified xsi:type="dcterms:W3CDTF">2019-04-02T05:08:10Z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2016-05-24T00:00:00Z</vt:filetime>
  </property>
  <property fmtid="{D5CDD505-2E9C-101B-9397-08002B2CF9AE}" pid="3" name="LastSaved">
    <vt:filetime>2016-12-14T00:00:00Z</vt:filetime>
  </property>
</Properties>
</file>