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4" r:id="rId5"/>
    <p:sldId id="257" r:id="rId6"/>
    <p:sldId id="259" r:id="rId7"/>
    <p:sldId id="260" r:id="rId8"/>
    <p:sldId id="261" r:id="rId9"/>
    <p:sldId id="262" r:id="rId1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838200" y="3602355"/>
            <a:ext cx="105156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9D9C70D-B7C8-466D-B87C-22D855EF72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9D9C70D-B7C8-466D-B87C-22D855EF72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9D9C70D-B7C8-466D-B87C-22D855EF72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9D9C70D-B7C8-466D-B87C-22D855EF72C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F9045BA-9AC9-4435-A9A0-D822685BA71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a:t>单击此处编辑母版标题样式</a:t>
            </a:r>
            <a:endParaRPr lang="zh-CN" altLang="en-US"/>
          </a:p>
        </p:txBody>
      </p:sp>
      <p:sp>
        <p:nvSpPr>
          <p:cNvPr id="3" name="内容占位符 2"/>
          <p:cNvSpPr>
            <a:spLocks noGrp="1"/>
          </p:cNvSpPr>
          <p:nvPr>
            <p:ph idx="1"/>
          </p:nvPr>
        </p:nvSpPr>
        <p:spPr>
          <a:xfrm>
            <a:off x="838200" y="1702435"/>
            <a:ext cx="10515600" cy="4474845"/>
          </a:xfrm>
        </p:spPr>
        <p:txBody>
          <a:bodyPr/>
          <a:lstStyle>
            <a:lvl2pPr>
              <a:defRPr/>
            </a:lvl2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9D9C70D-B7C8-466D-B87C-22D855EF72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9D9C70D-B7C8-466D-B87C-22D855EF72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9D9C70D-B7C8-466D-B87C-22D855EF72C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9045BA-9AC9-4435-A9A0-D822685BA7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9D9C70D-B7C8-466D-B87C-22D855EF72C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F9045BA-9AC9-4435-A9A0-D822685BA7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a:t>单击此处编辑母版标题样式</a:t>
            </a:r>
            <a:endParaRPr lang="zh-CN" altLang="en-US"/>
          </a:p>
        </p:txBody>
      </p:sp>
      <p:sp>
        <p:nvSpPr>
          <p:cNvPr id="4" name="日期占位符 3"/>
          <p:cNvSpPr>
            <a:spLocks noGrp="1"/>
          </p:cNvSpPr>
          <p:nvPr>
            <p:ph type="dt" sz="half" idx="10"/>
          </p:nvPr>
        </p:nvSpPr>
        <p:spPr/>
        <p:txBody>
          <a:bodyPr/>
          <a:lstStyle/>
          <a:p>
            <a:fld id="{59D9C70D-B7C8-466D-B87C-22D855EF72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a:t>单击此处编辑母版标题样式</a:t>
            </a:r>
            <a:endParaRPr lang="zh-CN" altLang="en-US"/>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9D9C70D-B7C8-466D-B87C-22D855EF72C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9045BA-9AC9-4435-A9A0-D822685BA7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a:t>单击此处编辑母版标题样式</a:t>
            </a:r>
            <a:endParaRPr lang="zh-CN" altLang="en-US"/>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9D9C70D-B7C8-466D-B87C-22D855EF72C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9045BA-9AC9-4435-A9A0-D822685BA7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9D9C70D-B7C8-466D-B87C-22D855EF72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fld>
            <a:endParaRPr lang="zh-CN" altLang="en-US"/>
          </a:p>
        </p:txBody>
      </p:sp>
      <p:sp>
        <p:nvSpPr>
          <p:cNvPr id="3"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7"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D9C70D-B7C8-466D-B87C-22D855EF72C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9045BA-9AC9-4435-A9A0-D822685BA71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Final Paper</a:t>
            </a:r>
            <a:endParaRPr lang="en-US" altLang="zh-CN"/>
          </a:p>
        </p:txBody>
      </p:sp>
      <p:sp>
        <p:nvSpPr>
          <p:cNvPr id="3" name="副标题 2"/>
          <p:cNvSpPr>
            <a:spLocks noGrp="1"/>
          </p:cNvSpPr>
          <p:nvPr>
            <p:ph type="subTitle" idx="1"/>
          </p:nvPr>
        </p:nvSpPr>
        <p:spPr/>
        <p:txBody>
          <a:bodyPr/>
          <a:lstStyle/>
          <a:p>
            <a:r>
              <a:rPr lang="en-US" altLang="zh-CN"/>
              <a:t>What to do and how to do it.</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KL5_}M{SYX6}GNAH}7{{2MM"/>
          <p:cNvPicPr>
            <a:picLocks noChangeAspect="1"/>
          </p:cNvPicPr>
          <p:nvPr/>
        </p:nvPicPr>
        <p:blipFill>
          <a:blip r:embed="rId1"/>
          <a:stretch>
            <a:fillRect/>
          </a:stretch>
        </p:blipFill>
        <p:spPr>
          <a:xfrm>
            <a:off x="662305" y="1358900"/>
            <a:ext cx="10048240" cy="41402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Sessions</a:t>
            </a:r>
            <a:endParaRPr lang="en-US" altLang="zh-CN"/>
          </a:p>
        </p:txBody>
      </p:sp>
      <p:sp>
        <p:nvSpPr>
          <p:cNvPr id="3" name="内容占位符 2"/>
          <p:cNvSpPr>
            <a:spLocks noGrp="1"/>
          </p:cNvSpPr>
          <p:nvPr>
            <p:ph idx="1"/>
          </p:nvPr>
        </p:nvSpPr>
        <p:spPr/>
        <p:txBody>
          <a:bodyPr>
            <a:normAutofit lnSpcReduction="20000"/>
          </a:bodyPr>
          <a:lstStyle/>
          <a:p>
            <a:r>
              <a:rPr lang="en-US" altLang="zh-CN"/>
              <a:t>The final paper will be divided up into sessions, please only come to class AT LEAST FIVE MINS BEFORE YOUR SESSION BEGINS.</a:t>
            </a:r>
            <a:endParaRPr lang="en-US" altLang="zh-CN"/>
          </a:p>
          <a:p>
            <a:r>
              <a:rPr lang="en-US" altLang="zh-CN"/>
              <a:t>If you are late, your group might begin without you and you will have to return on another day.</a:t>
            </a:r>
            <a:endParaRPr lang="en-US" altLang="zh-CN"/>
          </a:p>
          <a:p>
            <a:r>
              <a:rPr lang="en-US" altLang="zh-CN"/>
              <a:t>Sessions will contain a time to copy over any files to present and then time for all the group members to hand in their portfolios and finally, give a quick presentation on what exactly their paper are about.</a:t>
            </a:r>
            <a:endParaRPr lang="en-US" altLang="zh-CN"/>
          </a:p>
          <a:p>
            <a:r>
              <a:rPr lang="en-US" altLang="zh-CN"/>
              <a:t>You will not be able to change your time, you only need to be in the class for thirty minutes, please make sure that you make the necessary arrangements before next week.</a:t>
            </a:r>
            <a:endParaRPr lang="en-US" altLang="zh-CN"/>
          </a:p>
          <a:p>
            <a:r>
              <a:rPr lang="en-US" altLang="zh-CN"/>
              <a:t>Any requests for changes or excuses will be totally ignored by me.</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Please take a note of the schedule </a:t>
            </a:r>
            <a:endParaRPr lang="en-US" altLang="zh-CN"/>
          </a:p>
        </p:txBody>
      </p:sp>
      <p:graphicFrame>
        <p:nvGraphicFramePr>
          <p:cNvPr id="4" name="内容占位符 3"/>
          <p:cNvGraphicFramePr>
            <a:graphicFrameLocks noGrp="1"/>
          </p:cNvGraphicFramePr>
          <p:nvPr>
            <p:ph idx="1"/>
          </p:nvPr>
        </p:nvGraphicFramePr>
        <p:xfrm>
          <a:off x="1915795" y="1702435"/>
          <a:ext cx="7886700" cy="4953000"/>
        </p:xfrm>
        <a:graphic>
          <a:graphicData uri="http://schemas.openxmlformats.org/drawingml/2006/table">
            <a:tbl>
              <a:tblPr firstRow="1" bandRow="1">
                <a:tableStyleId>{5C22544A-7EE6-4342-B048-85BDC9FD1C3A}</a:tableStyleId>
              </a:tblPr>
              <a:tblGrid>
                <a:gridCol w="2628900"/>
                <a:gridCol w="2628900"/>
                <a:gridCol w="2628900"/>
              </a:tblGrid>
              <a:tr h="381000">
                <a:tc>
                  <a:txBody>
                    <a:bodyPr/>
                    <a:lstStyle/>
                    <a:p>
                      <a:pPr>
                        <a:buNone/>
                      </a:pPr>
                      <a:r>
                        <a:rPr lang="en-US" altLang="zh-CN"/>
                        <a:t>Session No</a:t>
                      </a:r>
                      <a:endParaRPr lang="en-US" altLang="zh-CN"/>
                    </a:p>
                  </a:txBody>
                  <a:tcPr/>
                </a:tc>
                <a:tc>
                  <a:txBody>
                    <a:bodyPr/>
                    <a:lstStyle/>
                    <a:p>
                      <a:pPr>
                        <a:buNone/>
                      </a:pPr>
                      <a:r>
                        <a:rPr lang="en-US" altLang="zh-CN"/>
                        <a:t>Groups</a:t>
                      </a:r>
                      <a:endParaRPr lang="en-US" altLang="zh-CN"/>
                    </a:p>
                  </a:txBody>
                  <a:tcPr/>
                </a:tc>
                <a:tc>
                  <a:txBody>
                    <a:bodyPr/>
                    <a:lstStyle/>
                    <a:p>
                      <a:pPr>
                        <a:buNone/>
                      </a:pPr>
                      <a:r>
                        <a:rPr lang="en-US" altLang="zh-CN"/>
                        <a:t>Time</a:t>
                      </a:r>
                      <a:endParaRPr lang="en-US" altLang="zh-CN"/>
                    </a:p>
                  </a:txBody>
                  <a:tcPr/>
                </a:tc>
              </a:tr>
              <a:tr h="381000">
                <a:tc>
                  <a:txBody>
                    <a:bodyPr/>
                    <a:lstStyle/>
                    <a:p>
                      <a:pPr>
                        <a:buNone/>
                      </a:pPr>
                      <a:r>
                        <a:rPr lang="en-US" altLang="zh-CN"/>
                        <a:t>1 - 10:00</a:t>
                      </a:r>
                      <a:endParaRPr lang="en-US" altLang="zh-CN"/>
                    </a:p>
                  </a:txBody>
                  <a:tcPr/>
                </a:tc>
                <a:tc>
                  <a:txBody>
                    <a:bodyPr/>
                    <a:lstStyle/>
                    <a:p>
                      <a:pPr>
                        <a:buNone/>
                      </a:pPr>
                      <a:r>
                        <a:rPr lang="en-US" altLang="zh-CN"/>
                        <a:t>A13 Groups 1 - 5</a:t>
                      </a:r>
                      <a:endParaRPr lang="en-US" altLang="zh-CN"/>
                    </a:p>
                  </a:txBody>
                  <a:tcPr/>
                </a:tc>
                <a:tc>
                  <a:txBody>
                    <a:bodyPr/>
                    <a:lstStyle/>
                    <a:p>
                      <a:pPr>
                        <a:buNone/>
                      </a:pPr>
                      <a:r>
                        <a:rPr lang="en-US" altLang="zh-CN"/>
                        <a:t>10:00 - 10:30</a:t>
                      </a:r>
                      <a:endParaRPr lang="en-US" altLang="zh-CN"/>
                    </a:p>
                  </a:txBody>
                  <a:tcPr/>
                </a:tc>
              </a:tr>
              <a:tr h="381000">
                <a:tc>
                  <a:txBody>
                    <a:bodyPr/>
                    <a:lstStyle/>
                    <a:p>
                      <a:pPr>
                        <a:buNone/>
                      </a:pPr>
                      <a:r>
                        <a:rPr lang="en-US" altLang="zh-CN"/>
                        <a:t>2 - 10:30</a:t>
                      </a:r>
                      <a:endParaRPr lang="en-US" altLang="zh-CN"/>
                    </a:p>
                  </a:txBody>
                  <a:tcPr/>
                </a:tc>
                <a:tc>
                  <a:txBody>
                    <a:bodyPr/>
                    <a:lstStyle/>
                    <a:p>
                      <a:pPr>
                        <a:buNone/>
                      </a:pPr>
                      <a:r>
                        <a:rPr lang="en-US" altLang="zh-CN"/>
                        <a:t>A13 Groups 6 - 10</a:t>
                      </a:r>
                      <a:endParaRPr lang="en-US" altLang="zh-CN"/>
                    </a:p>
                  </a:txBody>
                  <a:tcPr/>
                </a:tc>
                <a:tc>
                  <a:txBody>
                    <a:bodyPr/>
                    <a:lstStyle/>
                    <a:p>
                      <a:pPr>
                        <a:buNone/>
                      </a:pPr>
                      <a:r>
                        <a:rPr lang="en-US" altLang="zh-CN"/>
                        <a:t>10:30 - 11:00</a:t>
                      </a:r>
                      <a:endParaRPr lang="en-US" altLang="zh-CN"/>
                    </a:p>
                  </a:txBody>
                  <a:tcPr/>
                </a:tc>
              </a:tr>
              <a:tr h="381000">
                <a:tc>
                  <a:txBody>
                    <a:bodyPr/>
                    <a:lstStyle/>
                    <a:p>
                      <a:pPr>
                        <a:buNone/>
                      </a:pPr>
                      <a:r>
                        <a:rPr lang="en-US" altLang="zh-CN"/>
                        <a:t>3 - 11:00</a:t>
                      </a:r>
                      <a:endParaRPr lang="en-US" altLang="zh-CN"/>
                    </a:p>
                  </a:txBody>
                  <a:tcPr/>
                </a:tc>
                <a:tc>
                  <a:txBody>
                    <a:bodyPr/>
                    <a:lstStyle/>
                    <a:p>
                      <a:pPr>
                        <a:buNone/>
                      </a:pPr>
                      <a:r>
                        <a:rPr lang="en-US" altLang="zh-CN"/>
                        <a:t>A13 Groups 11 - 14</a:t>
                      </a:r>
                      <a:endParaRPr lang="en-US" altLang="zh-CN"/>
                    </a:p>
                  </a:txBody>
                  <a:tcPr/>
                </a:tc>
                <a:tc>
                  <a:txBody>
                    <a:bodyPr/>
                    <a:lstStyle/>
                    <a:p>
                      <a:pPr>
                        <a:buNone/>
                      </a:pPr>
                      <a:r>
                        <a:rPr lang="en-US" altLang="zh-CN"/>
                        <a:t>11:00 - 11:30</a:t>
                      </a:r>
                      <a:endParaRPr lang="en-US" altLang="zh-CN"/>
                    </a:p>
                  </a:txBody>
                  <a:tcPr/>
                </a:tc>
              </a:tr>
              <a:tr h="381000">
                <a:tc>
                  <a:txBody>
                    <a:bodyPr/>
                    <a:lstStyle/>
                    <a:p>
                      <a:pPr>
                        <a:buNone/>
                      </a:pPr>
                      <a:r>
                        <a:rPr lang="en-US" altLang="zh-CN"/>
                        <a:t>4 - 11:30</a:t>
                      </a:r>
                      <a:endParaRPr lang="en-US" altLang="zh-CN"/>
                    </a:p>
                  </a:txBody>
                  <a:tcPr/>
                </a:tc>
                <a:tc>
                  <a:txBody>
                    <a:bodyPr/>
                    <a:lstStyle/>
                    <a:p>
                      <a:pPr>
                        <a:buNone/>
                      </a:pPr>
                      <a:r>
                        <a:rPr lang="en-US" altLang="zh-CN"/>
                        <a:t>A14 Groups 1 - 5</a:t>
                      </a:r>
                      <a:endParaRPr lang="en-US" altLang="zh-CN"/>
                    </a:p>
                  </a:txBody>
                  <a:tcPr/>
                </a:tc>
                <a:tc>
                  <a:txBody>
                    <a:bodyPr/>
                    <a:lstStyle/>
                    <a:p>
                      <a:pPr>
                        <a:buNone/>
                      </a:pPr>
                      <a:r>
                        <a:rPr lang="en-US" altLang="zh-CN"/>
                        <a:t>11:30 - 12:00</a:t>
                      </a:r>
                      <a:endParaRPr lang="en-US" altLang="zh-CN"/>
                    </a:p>
                  </a:txBody>
                  <a:tcPr/>
                </a:tc>
              </a:tr>
              <a:tr h="381000">
                <a:tc>
                  <a:txBody>
                    <a:bodyPr/>
                    <a:lstStyle/>
                    <a:p>
                      <a:pPr>
                        <a:buNone/>
                      </a:pPr>
                      <a:r>
                        <a:rPr lang="en-US" altLang="zh-CN"/>
                        <a:t>5 - 12:00</a:t>
                      </a:r>
                      <a:endParaRPr lang="en-US" altLang="zh-CN"/>
                    </a:p>
                  </a:txBody>
                  <a:tcPr/>
                </a:tc>
                <a:tc>
                  <a:txBody>
                    <a:bodyPr/>
                    <a:lstStyle/>
                    <a:p>
                      <a:pPr>
                        <a:buNone/>
                      </a:pPr>
                      <a:r>
                        <a:rPr lang="en-US" altLang="zh-CN"/>
                        <a:t>A14 Groups 6 - 10</a:t>
                      </a:r>
                      <a:endParaRPr lang="en-US" altLang="zh-CN"/>
                    </a:p>
                  </a:txBody>
                  <a:tcPr/>
                </a:tc>
                <a:tc>
                  <a:txBody>
                    <a:bodyPr/>
                    <a:lstStyle/>
                    <a:p>
                      <a:pPr>
                        <a:buNone/>
                      </a:pPr>
                      <a:r>
                        <a:rPr lang="en-US" altLang="zh-CN"/>
                        <a:t>12:00 - 12:30</a:t>
                      </a:r>
                      <a:endParaRPr lang="en-US" altLang="zh-CN"/>
                    </a:p>
                  </a:txBody>
                  <a:tcPr/>
                </a:tc>
              </a:tr>
              <a:tr h="381000">
                <a:tc>
                  <a:txBody>
                    <a:bodyPr/>
                    <a:lstStyle/>
                    <a:p>
                      <a:pPr>
                        <a:buNone/>
                      </a:pPr>
                      <a:endParaRPr lang="en-US" altLang="zh-CN"/>
                    </a:p>
                  </a:txBody>
                  <a:tcPr/>
                </a:tc>
                <a:tc>
                  <a:txBody>
                    <a:bodyPr/>
                    <a:lstStyle/>
                    <a:p>
                      <a:pPr>
                        <a:buNone/>
                      </a:pPr>
                      <a:endParaRPr lang="en-US" altLang="zh-CN"/>
                    </a:p>
                  </a:txBody>
                  <a:tcPr/>
                </a:tc>
                <a:tc>
                  <a:txBody>
                    <a:bodyPr/>
                    <a:lstStyle/>
                    <a:p>
                      <a:pPr>
                        <a:buNone/>
                      </a:pPr>
                      <a:endParaRPr lang="zh-CN" altLang="en-US"/>
                    </a:p>
                  </a:txBody>
                  <a:tcPr/>
                </a:tc>
              </a:tr>
              <a:tr h="381000">
                <a:tc>
                  <a:txBody>
                    <a:bodyPr/>
                    <a:lstStyle/>
                    <a:p>
                      <a:pPr>
                        <a:buNone/>
                      </a:pPr>
                      <a:r>
                        <a:rPr lang="en-US" altLang="zh-CN"/>
                        <a:t>6 - 14:30</a:t>
                      </a:r>
                      <a:endParaRPr lang="en-US" altLang="zh-CN"/>
                    </a:p>
                  </a:txBody>
                  <a:tcPr/>
                </a:tc>
                <a:tc>
                  <a:txBody>
                    <a:bodyPr/>
                    <a:lstStyle/>
                    <a:p>
                      <a:pPr>
                        <a:buNone/>
                      </a:pPr>
                      <a:r>
                        <a:rPr lang="en-US" altLang="zh-CN"/>
                        <a:t>A14 Groups 11 - 14</a:t>
                      </a:r>
                      <a:endParaRPr lang="en-US" altLang="zh-CN"/>
                    </a:p>
                  </a:txBody>
                  <a:tcPr/>
                </a:tc>
                <a:tc>
                  <a:txBody>
                    <a:bodyPr/>
                    <a:lstStyle/>
                    <a:p>
                      <a:pPr>
                        <a:buNone/>
                      </a:pPr>
                      <a:r>
                        <a:rPr lang="en-US" altLang="zh-CN"/>
                        <a:t>14:30 - 15:00</a:t>
                      </a:r>
                      <a:endParaRPr lang="en-US" altLang="zh-CN"/>
                    </a:p>
                  </a:txBody>
                  <a:tcPr/>
                </a:tc>
              </a:tr>
              <a:tr h="381000">
                <a:tc>
                  <a:txBody>
                    <a:bodyPr/>
                    <a:lstStyle/>
                    <a:p>
                      <a:pPr>
                        <a:buNone/>
                      </a:pPr>
                      <a:r>
                        <a:rPr lang="en-US" altLang="zh-CN"/>
                        <a:t>7 - 15:00</a:t>
                      </a:r>
                      <a:endParaRPr lang="en-US" altLang="zh-CN"/>
                    </a:p>
                  </a:txBody>
                  <a:tcPr/>
                </a:tc>
                <a:tc>
                  <a:txBody>
                    <a:bodyPr/>
                    <a:lstStyle/>
                    <a:p>
                      <a:pPr>
                        <a:buNone/>
                      </a:pPr>
                      <a:r>
                        <a:rPr lang="en-US" altLang="zh-CN"/>
                        <a:t>A15 Groups 1 - 5</a:t>
                      </a:r>
                      <a:endParaRPr lang="en-US" altLang="zh-CN"/>
                    </a:p>
                  </a:txBody>
                  <a:tcPr/>
                </a:tc>
                <a:tc>
                  <a:txBody>
                    <a:bodyPr/>
                    <a:lstStyle/>
                    <a:p>
                      <a:pPr>
                        <a:buNone/>
                      </a:pPr>
                      <a:r>
                        <a:rPr lang="en-US" altLang="zh-CN"/>
                        <a:t>15:00 - 15:30</a:t>
                      </a:r>
                      <a:endParaRPr lang="en-US" altLang="zh-CN"/>
                    </a:p>
                  </a:txBody>
                  <a:tcPr/>
                </a:tc>
              </a:tr>
              <a:tr h="381000">
                <a:tc>
                  <a:txBody>
                    <a:bodyPr/>
                    <a:lstStyle/>
                    <a:p>
                      <a:pPr>
                        <a:buNone/>
                      </a:pPr>
                      <a:r>
                        <a:rPr lang="en-US" altLang="zh-CN"/>
                        <a:t>8 - 15:30</a:t>
                      </a:r>
                      <a:endParaRPr lang="en-US" altLang="zh-CN"/>
                    </a:p>
                  </a:txBody>
                  <a:tcPr/>
                </a:tc>
                <a:tc>
                  <a:txBody>
                    <a:bodyPr/>
                    <a:lstStyle/>
                    <a:p>
                      <a:pPr>
                        <a:buNone/>
                      </a:pPr>
                      <a:r>
                        <a:rPr lang="en-US" altLang="zh-CN"/>
                        <a:t>A15 Groups 6 - 10</a:t>
                      </a:r>
                      <a:endParaRPr lang="en-US" altLang="zh-CN"/>
                    </a:p>
                  </a:txBody>
                  <a:tcPr/>
                </a:tc>
                <a:tc>
                  <a:txBody>
                    <a:bodyPr/>
                    <a:lstStyle/>
                    <a:p>
                      <a:pPr>
                        <a:buNone/>
                      </a:pPr>
                      <a:r>
                        <a:rPr lang="en-US" altLang="zh-CN"/>
                        <a:t>15:30 - 16:00</a:t>
                      </a:r>
                      <a:endParaRPr lang="en-US" altLang="zh-CN"/>
                    </a:p>
                  </a:txBody>
                  <a:tcPr/>
                </a:tc>
              </a:tr>
              <a:tr h="381000">
                <a:tc>
                  <a:txBody>
                    <a:bodyPr/>
                    <a:lstStyle/>
                    <a:p>
                      <a:pPr>
                        <a:buNone/>
                      </a:pPr>
                      <a:r>
                        <a:rPr lang="en-US" altLang="zh-CN"/>
                        <a:t>9 - 16:00</a:t>
                      </a:r>
                      <a:endParaRPr lang="en-US" altLang="zh-CN"/>
                    </a:p>
                  </a:txBody>
                  <a:tcPr/>
                </a:tc>
                <a:tc>
                  <a:txBody>
                    <a:bodyPr/>
                    <a:lstStyle/>
                    <a:p>
                      <a:pPr>
                        <a:buNone/>
                      </a:pPr>
                      <a:r>
                        <a:rPr lang="en-US" altLang="zh-CN"/>
                        <a:t>A15 Groups 11 - 13</a:t>
                      </a:r>
                      <a:endParaRPr lang="en-US" altLang="zh-CN"/>
                    </a:p>
                  </a:txBody>
                  <a:tcPr/>
                </a:tc>
                <a:tc>
                  <a:txBody>
                    <a:bodyPr/>
                    <a:lstStyle/>
                    <a:p>
                      <a:pPr>
                        <a:buNone/>
                      </a:pPr>
                      <a:r>
                        <a:rPr lang="en-US" altLang="zh-CN"/>
                        <a:t>16:00 - 16:30</a:t>
                      </a:r>
                      <a:endParaRPr lang="en-US" altLang="zh-CN"/>
                    </a:p>
                  </a:txBody>
                  <a:tcPr/>
                </a:tc>
              </a:tr>
              <a:tr h="381000">
                <a:tc>
                  <a:txBody>
                    <a:bodyPr/>
                    <a:lstStyle/>
                    <a:p>
                      <a:pPr>
                        <a:buNone/>
                      </a:pPr>
                      <a:r>
                        <a:rPr lang="en-US" altLang="zh-CN"/>
                        <a:t>10 - 16:30</a:t>
                      </a:r>
                      <a:endParaRPr lang="en-US" altLang="zh-CN"/>
                    </a:p>
                  </a:txBody>
                  <a:tcPr/>
                </a:tc>
                <a:tc>
                  <a:txBody>
                    <a:bodyPr/>
                    <a:lstStyle/>
                    <a:p>
                      <a:pPr>
                        <a:buNone/>
                      </a:pPr>
                      <a:r>
                        <a:rPr lang="en-US" altLang="zh-CN"/>
                        <a:t>A16 Groups 1 - 5</a:t>
                      </a:r>
                      <a:endParaRPr lang="en-US" altLang="zh-CN"/>
                    </a:p>
                  </a:txBody>
                  <a:tcPr/>
                </a:tc>
                <a:tc>
                  <a:txBody>
                    <a:bodyPr/>
                    <a:lstStyle/>
                    <a:p>
                      <a:pPr>
                        <a:buNone/>
                      </a:pPr>
                      <a:r>
                        <a:rPr lang="en-US" altLang="zh-CN"/>
                        <a:t>16:30 - 17:00</a:t>
                      </a:r>
                      <a:endParaRPr lang="en-US" altLang="zh-CN"/>
                    </a:p>
                  </a:txBody>
                  <a:tcPr/>
                </a:tc>
              </a:tr>
              <a:tr h="381000">
                <a:tc>
                  <a:txBody>
                    <a:bodyPr/>
                    <a:lstStyle/>
                    <a:p>
                      <a:pPr>
                        <a:buNone/>
                      </a:pPr>
                      <a:r>
                        <a:rPr lang="en-US" altLang="zh-CN"/>
                        <a:t>11 - 17:00</a:t>
                      </a:r>
                      <a:endParaRPr lang="en-US" altLang="zh-CN"/>
                    </a:p>
                  </a:txBody>
                  <a:tcPr/>
                </a:tc>
                <a:tc>
                  <a:txBody>
                    <a:bodyPr/>
                    <a:lstStyle/>
                    <a:p>
                      <a:pPr>
                        <a:buNone/>
                      </a:pPr>
                      <a:r>
                        <a:rPr lang="en-US" altLang="zh-CN"/>
                        <a:t>A16 Groups 6 - 12</a:t>
                      </a:r>
                      <a:endParaRPr lang="en-US" altLang="zh-CN"/>
                    </a:p>
                  </a:txBody>
                  <a:tcPr/>
                </a:tc>
                <a:tc>
                  <a:txBody>
                    <a:bodyPr/>
                    <a:lstStyle/>
                    <a:p>
                      <a:pPr>
                        <a:buNone/>
                      </a:pPr>
                      <a:r>
                        <a:rPr lang="en-US" altLang="zh-CN"/>
                        <a:t>17:00 - 17:30</a:t>
                      </a:r>
                      <a:endParaRPr lang="en-US" altLang="zh-CN"/>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Portfolio</a:t>
            </a:r>
            <a:endParaRPr lang="en-US" altLang="zh-CN"/>
          </a:p>
        </p:txBody>
      </p:sp>
      <p:sp>
        <p:nvSpPr>
          <p:cNvPr id="3" name="内容占位符 2"/>
          <p:cNvSpPr>
            <a:spLocks noGrp="1"/>
          </p:cNvSpPr>
          <p:nvPr>
            <p:ph idx="1"/>
          </p:nvPr>
        </p:nvSpPr>
        <p:spPr/>
        <p:txBody>
          <a:bodyPr>
            <a:normAutofit fontScale="90000" lnSpcReduction="10000"/>
          </a:bodyPr>
          <a:lstStyle/>
          <a:p>
            <a:r>
              <a:rPr lang="en-US" altLang="zh-CN"/>
              <a:t>You will also hand in your portfolio during the presentation class in week 15 of the Fall semester.</a:t>
            </a:r>
            <a:endParaRPr lang="en-US" altLang="zh-CN"/>
          </a:p>
          <a:p>
            <a:r>
              <a:rPr lang="en-US" altLang="zh-CN"/>
              <a:t>Please ensure that not only is all your homework in the portfolio, but that you have also put your name and student number on EVERY SINGLE PIECE OF PAPER THAT IS IN YOUR PORTFOLIO.</a:t>
            </a:r>
            <a:endParaRPr lang="en-US" altLang="zh-CN"/>
          </a:p>
          <a:p>
            <a:r>
              <a:rPr lang="en-US" altLang="zh-CN"/>
              <a:t>The Thesis Generator print-out should be included in your portfolio as well.</a:t>
            </a:r>
            <a:endParaRPr lang="en-US" altLang="zh-CN"/>
          </a:p>
          <a:p>
            <a:r>
              <a:rPr lang="en-US" altLang="zh-CN"/>
              <a:t>Group assignments will be checked and the same grade given to all names written on the group assignments. If your name is written on more than one group assignment, you will be given the lower score.</a:t>
            </a:r>
            <a:endParaRPr lang="en-US" altLang="zh-CN"/>
          </a:p>
          <a:p>
            <a:r>
              <a:rPr lang="en-US" altLang="zh-CN"/>
              <a:t>Ensure that your portfolio closes tightly and won't open or spill out during transport and transition periods where the portfolios are given to other members of staff to check and verify.</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Final Paper - </a:t>
            </a:r>
            <a:r>
              <a:rPr lang="en-US" altLang="zh-CN" b="1" i="1" u="sng"/>
              <a:t>EACH PERSON WRITES A PAPER BY THEMSELVES</a:t>
            </a:r>
            <a:endParaRPr lang="en-US" altLang="zh-CN" b="1" i="1" u="sng"/>
          </a:p>
        </p:txBody>
      </p:sp>
      <p:sp>
        <p:nvSpPr>
          <p:cNvPr id="3" name="内容占位符 2"/>
          <p:cNvSpPr>
            <a:spLocks noGrp="1"/>
          </p:cNvSpPr>
          <p:nvPr>
            <p:ph idx="1"/>
          </p:nvPr>
        </p:nvSpPr>
        <p:spPr/>
        <p:txBody>
          <a:bodyPr>
            <a:normAutofit lnSpcReduction="20000"/>
          </a:bodyPr>
          <a:lstStyle/>
          <a:p>
            <a:r>
              <a:rPr lang="en-US" altLang="zh-CN"/>
              <a:t>Your final paper MUST MATCH the </a:t>
            </a:r>
            <a:r>
              <a:rPr lang="en-US" altLang="zh-CN" i="1"/>
              <a:t>specific topic </a:t>
            </a:r>
            <a:r>
              <a:rPr lang="en-US" altLang="zh-CN"/>
              <a:t>that you chose during week 13/week 14.</a:t>
            </a:r>
            <a:endParaRPr lang="en-US" altLang="zh-CN"/>
          </a:p>
          <a:p>
            <a:r>
              <a:rPr lang="en-US" altLang="zh-CN"/>
              <a:t>If there is no match between your specific topic and your written topic, you will get a grade deduction of 20%.</a:t>
            </a:r>
            <a:endParaRPr lang="en-US" altLang="zh-CN"/>
          </a:p>
          <a:p>
            <a:r>
              <a:rPr lang="en-US" altLang="zh-CN"/>
              <a:t>Your specific topic should not be changed in any way.</a:t>
            </a:r>
            <a:endParaRPr lang="en-US" altLang="zh-CN"/>
          </a:p>
          <a:p>
            <a:r>
              <a:rPr lang="en-US" altLang="zh-CN"/>
              <a:t>Please TYPE OUT your paper in TImes New Roman or Calibri font - any size between 8 - 14 will be okay but nothing smaller than 8 and nothing bigger than 14 will be allowed.</a:t>
            </a:r>
            <a:endParaRPr lang="en-US" altLang="zh-CN"/>
          </a:p>
          <a:p>
            <a:r>
              <a:rPr lang="en-US" altLang="zh-CN"/>
              <a:t>Your final paper must follow course outlines for essay writing and must be between 600 - 1200 words long. Nothing less and nothing more will be allowed.</a:t>
            </a:r>
            <a:endParaRPr lang="en-US" altLang="zh-CN"/>
          </a:p>
          <a:p>
            <a:r>
              <a:rPr lang="en-US" altLang="zh-CN"/>
              <a:t>Please include a word count at the end of your paper.</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Final Presentation</a:t>
            </a:r>
            <a:endParaRPr lang="en-US" altLang="zh-CN"/>
          </a:p>
        </p:txBody>
      </p:sp>
      <p:sp>
        <p:nvSpPr>
          <p:cNvPr id="3" name="内容占位符 2"/>
          <p:cNvSpPr>
            <a:spLocks noGrp="1"/>
          </p:cNvSpPr>
          <p:nvPr>
            <p:ph idx="1"/>
          </p:nvPr>
        </p:nvSpPr>
        <p:spPr/>
        <p:txBody>
          <a:bodyPr>
            <a:normAutofit lnSpcReduction="20000"/>
          </a:bodyPr>
          <a:lstStyle/>
          <a:p>
            <a:r>
              <a:rPr lang="en-US" altLang="zh-CN"/>
              <a:t>With your final paper, you will also give a very brief presentation of your paper.</a:t>
            </a:r>
            <a:endParaRPr lang="en-US" altLang="zh-CN"/>
          </a:p>
          <a:p>
            <a:r>
              <a:rPr lang="en-US" altLang="zh-CN"/>
              <a:t>The presentation should be about 2 - 4 slides long.</a:t>
            </a:r>
            <a:endParaRPr lang="en-US" altLang="zh-CN"/>
          </a:p>
          <a:p>
            <a:r>
              <a:rPr lang="en-US" altLang="zh-CN"/>
              <a:t>It will be a concise introduction to your group broad topic as well as a small explanation on how exactly you decided to tackle the topic that your chose.</a:t>
            </a:r>
            <a:endParaRPr lang="en-US" altLang="zh-CN"/>
          </a:p>
          <a:p>
            <a:r>
              <a:rPr lang="en-US" altLang="zh-CN"/>
              <a:t>Please ensure that the entire group only uses one, single PPT as there will not be enough time for each individual to copy and open a PPT presentation before they begin.</a:t>
            </a:r>
            <a:endParaRPr lang="en-US" altLang="zh-CN"/>
          </a:p>
          <a:p>
            <a:r>
              <a:rPr lang="en-US" altLang="zh-CN"/>
              <a:t>Do not worry about speaking for a short time but do pay attention to not go over time and speak for too long (or I will have to stop you while you are presenting)</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Final Notes</a:t>
            </a:r>
            <a:endParaRPr lang="en-US" altLang="zh-CN"/>
          </a:p>
        </p:txBody>
      </p:sp>
      <p:sp>
        <p:nvSpPr>
          <p:cNvPr id="3" name="内容占位符 2"/>
          <p:cNvSpPr>
            <a:spLocks noGrp="1"/>
          </p:cNvSpPr>
          <p:nvPr>
            <p:ph idx="1"/>
          </p:nvPr>
        </p:nvSpPr>
        <p:spPr/>
        <p:txBody>
          <a:bodyPr>
            <a:normAutofit lnSpcReduction="10000"/>
          </a:bodyPr>
          <a:lstStyle/>
          <a:p>
            <a:r>
              <a:rPr lang="en-US" altLang="zh-CN"/>
              <a:t>Pay close attention to your paper's small details: things like forgetting to write names or handwriting a paper can often land a student in the dogbox when it comes to the end of the semester.</a:t>
            </a:r>
            <a:endParaRPr lang="en-US" altLang="zh-CN"/>
          </a:p>
          <a:p>
            <a:r>
              <a:rPr lang="en-US" altLang="zh-CN"/>
              <a:t>Any course queries should be forwarded to my QQ contact and should be done BEFORE week 16.</a:t>
            </a:r>
            <a:endParaRPr lang="en-US" altLang="zh-CN"/>
          </a:p>
          <a:p>
            <a:r>
              <a:rPr lang="en-US" altLang="zh-CN"/>
              <a:t>I will not be able to handle any grade queries after week 16 as I will be able to access the student grade system after week 16.</a:t>
            </a:r>
            <a:endParaRPr lang="en-US" altLang="zh-CN"/>
          </a:p>
          <a:p>
            <a:r>
              <a:rPr lang="en-US" altLang="zh-CN"/>
              <a:t>If you have missed the test in week 13 or week 14, please contact me so that we can arrange some time for you to try and write the test. I cannot, however, guarantee that we will be able to make time for you to rewrite the test.</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3907</Words>
  <Application>WPS 演示</Application>
  <PresentationFormat>Widescreen</PresentationFormat>
  <Paragraphs>118</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宋体</vt:lpstr>
      <vt:lpstr>Wingdings</vt:lpstr>
      <vt:lpstr>Franklin Gothic Medium</vt:lpstr>
      <vt:lpstr>微软雅黑</vt:lpstr>
      <vt:lpstr>Arial Unicode MS</vt:lpstr>
      <vt:lpstr>Calibri</vt:lpstr>
      <vt:lpstr>Office 主题</vt:lpstr>
      <vt:lpstr>Final Paper</vt:lpstr>
      <vt:lpstr>Sessions</vt:lpstr>
      <vt:lpstr>Sessions</vt:lpstr>
      <vt:lpstr>Please take a note of the schedule </vt:lpstr>
      <vt:lpstr>Portfolio</vt:lpstr>
      <vt:lpstr>Final Paper - EACH PERSON WRITES A PAPER BY THEMSELVES</vt:lpstr>
      <vt:lpstr>Final Presentation</vt:lpstr>
      <vt:lpstr>Final Notes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akes</dc:creator>
  <cp:lastModifiedBy>yansicing</cp:lastModifiedBy>
  <cp:revision>124</cp:revision>
  <dcterms:created xsi:type="dcterms:W3CDTF">2017-08-03T09:01:00Z</dcterms:created>
  <dcterms:modified xsi:type="dcterms:W3CDTF">2019-06-01T12:27:20Z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2052-11.1.0.8415</vt:lpwstr>
  </property>
</Properties>
</file>