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66" r:id="rId13"/>
  </p:sldMasterIdLst>
  <p:notesMasterIdLst>
    <p:notesMasterId r:id="rId15"/>
  </p:notesMasterIdLst>
  <p:sldIdLst>
    <p:sldId id="326" r:id="rId17"/>
    <p:sldId id="327" r:id="rId18"/>
    <p:sldId id="321" r:id="rId19"/>
    <p:sldId id="322" r:id="rId20"/>
    <p:sldId id="323" r:id="rId21"/>
    <p:sldId id="289" r:id="rId22"/>
    <p:sldId id="290" r:id="rId23"/>
    <p:sldId id="324" r:id="rId24"/>
    <p:sldId id="280" r:id="rId25"/>
    <p:sldId id="256" r:id="rId26"/>
    <p:sldId id="328" r:id="rId27"/>
    <p:sldId id="329" r:id="rId2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 autoAdjust="0"/>
    <p:restoredTop sz="92764" autoAdjust="0"/>
  </p:normalViewPr>
  <p:slideViewPr>
    <p:cSldViewPr snapToGrid="1" snapToObjects="1">
      <p:cViewPr varScale="1">
        <p:scale>
          <a:sx n="73" d="100"/>
          <a:sy n="73" d="100"/>
        </p:scale>
        <p:origin x="426" y="66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39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5965-4754-4457-8933-4C88C4F837D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DF36D-07A6-45C4-AC40-E9C754F7FD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1.N+S</a:t>
            </a:r>
            <a:endParaRPr lang="en-US" dirty="0" smtClean="0"/>
          </a:p>
          <a:p>
            <a:r>
              <a:rPr lang="en-US" dirty="0" smtClean="0"/>
              <a:t>2.N+!S</a:t>
            </a:r>
            <a:endParaRPr lang="en-US" dirty="0" smtClean="0"/>
          </a:p>
          <a:p>
            <a:r>
              <a:rPr lang="en-US" dirty="0" smtClean="0"/>
              <a:t>3.N+!S</a:t>
            </a:r>
            <a:endParaRPr lang="en-US" dirty="0" smtClean="0"/>
          </a:p>
          <a:p>
            <a:r>
              <a:rPr lang="en-US" dirty="0" smtClean="0"/>
              <a:t>4.N+S</a:t>
            </a:r>
            <a:endParaRPr lang="en-US" dirty="0" smtClean="0"/>
          </a:p>
          <a:p>
            <a:r>
              <a:rPr lang="en-US" dirty="0" smtClean="0"/>
              <a:t>5.N+!S</a:t>
            </a:r>
            <a:endParaRPr lang="en-US" dirty="0" smtClean="0"/>
          </a:p>
          <a:p>
            <a:r>
              <a:rPr lang="en-US" dirty="0" smtClean="0"/>
              <a:t>6.!N+S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DF36D-07A6-45C4-AC40-E9C754F7FD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1)!EC !EH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aseline="0" dirty="0" smtClean="0"/>
              <a:t>2) EC !EH</a:t>
            </a:r>
            <a:endParaRPr lang="zh-CN" altLang="en-US" dirty="0" smtClean="0"/>
          </a:p>
          <a:p>
            <a:r>
              <a:rPr lang="en-US" altLang="zh-CN" dirty="0" smtClean="0"/>
              <a:t>3)EC EH</a:t>
            </a:r>
            <a:endParaRPr lang="en-US" altLang="zh-CN" dirty="0" smtClean="0"/>
          </a:p>
          <a:p>
            <a:r>
              <a:rPr lang="en-US" altLang="zh-CN" dirty="0" smtClean="0"/>
              <a:t>4)!EC</a:t>
            </a:r>
            <a:r>
              <a:rPr lang="en-US" altLang="zh-CN" baseline="0" dirty="0" smtClean="0"/>
              <a:t> EH</a:t>
            </a:r>
            <a:endParaRPr lang="en-US" altLang="zh-CN" baseline="0" dirty="0" smtClean="0"/>
          </a:p>
          <a:p>
            <a:r>
              <a:rPr lang="en-US" altLang="zh-CN" baseline="0" dirty="0" smtClean="0"/>
              <a:t>5)EC !EH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DF36D-07A6-45C4-AC40-E9C754F7FD6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E01C-D7AB-43AC-A9D4-89EDB5D972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6E66-073D-4B31-A14D-551875A17AB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very very quick review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Validity and soundness.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Let's look at an example: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If you are a human being you are either a male or a female.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B050"/>
                </a:solidFill>
              </a:rPr>
              <a:t>Luhan is not a male,</a:t>
            </a:r>
            <a:r>
              <a:rPr lang="en-US" altLang="zh-CN">
                <a:solidFill>
                  <a:srgbClr val="00B0F0"/>
                </a:solidFill>
              </a:rPr>
              <a:t> therefore Luhan is a female.</a:t>
            </a: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Which are premises? Which is the conclusion?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nimal-classifications2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8600" y="533400"/>
            <a:ext cx="8543925" cy="5543550"/>
          </a:xfrm>
          <a:prstGeom prst="rect">
            <a:avLst/>
          </a:prstGeom>
        </p:spPr>
      </p:pic>
      <p:sp>
        <p:nvSpPr>
          <p:cNvPr id="5" name="禁止符 4"/>
          <p:cNvSpPr/>
          <p:nvPr/>
        </p:nvSpPr>
        <p:spPr>
          <a:xfrm>
            <a:off x="7020560" y="1628775"/>
            <a:ext cx="1800225" cy="151257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禁止符 5"/>
          <p:cNvSpPr/>
          <p:nvPr/>
        </p:nvSpPr>
        <p:spPr>
          <a:xfrm>
            <a:off x="4819650" y="381635"/>
            <a:ext cx="1800225" cy="1512570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zh-CN" dirty="0" smtClean="0"/>
              <a:t>Look at the following 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30235" cy="5563235"/>
          </a:xfrm>
        </p:spPr>
        <p:txBody>
          <a:bodyPr wrap="square" lIns="91440" tIns="45720" rIns="91440" bIns="45720" numCol="1" vert="horz" anchor="t">
            <a:normAutofit fontScale="85000" lnSpcReduction="10000"/>
          </a:bodyPr>
          <a:lstStyle/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Decide if the statements  </a:t>
            </a:r>
            <a:r>
              <a:rPr lang="en-US" altLang="ko-KR" sz="3200" cap="none" dirty="0" smtClean="0" b="0" strike="noStrike">
                <a:solidFill>
                  <a:schemeClr val="accent5">
                    <a:lumMod val="75000"/>
                  </a:schemeClr>
                </a:solidFill>
                <a:latin typeface="Calibri" charset="0"/>
                <a:ea typeface="Calibri" charset="0"/>
              </a:rPr>
              <a:t>contain necessary and or sufficient conditions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:</a:t>
            </a: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solidFill>
                  <a:srgbClr val="FF0000"/>
                </a:solidFill>
                <a:latin typeface="Calibri" charset="0"/>
                <a:ea typeface="Calibri" charset="0"/>
              </a:rPr>
              <a:t>There are some exceptions to the rule in real biology but follow the information we have given you</a:t>
            </a:r>
            <a:endParaRPr lang="ko-KR" altLang="en-US" sz="3200" cap="none" dirty="0" smtClean="0" b="0" strike="noStrike">
              <a:solidFill>
                <a:srgbClr val="FF0000"/>
              </a:solidFill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Only mammals have fur. A cow has fur therefore it is a mammal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2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All fish lay eggs. A gold fish lays eggs therefore it is a fish.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3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An eel is a fish because it has gills and all fish have gills.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4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All birds grow feathers, if an animal has feathers then it must be a bird.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5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All mammals are warm-blooded, only animals that are cold blooded are not mammals. 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6"/>
            </a:pP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Some mammals have four legs. My pet has four legs therefore it is a mammal.</a:t>
            </a: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7"/>
            </a:pP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7"/>
            </a:pP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971550" indent="-5143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 startAt="7"/>
            </a:pP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742950" indent="-2857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742950" indent="-285750" algn="l" fontAlgn="auto" defTabSz="91440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endParaRPr lang="ko-KR" altLang="en-US" sz="28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3200" cap="none" dirty="0" smtClean="0" b="0" strike="noStrike"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Look at the following 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Decide if the possibility of the statements 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are exclusive and or exhaustive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</a:t>
            </a:r>
            <a:r>
              <a:rPr lang="en-US" altLang="zh-CN" dirty="0"/>
              <a:t>an animal lays eggs it’s a bird </a:t>
            </a:r>
            <a:r>
              <a:rPr lang="en-US" altLang="zh-CN" dirty="0" smtClean="0"/>
              <a:t>or a </a:t>
            </a:r>
            <a:r>
              <a:rPr lang="en-US" altLang="zh-CN" dirty="0"/>
              <a:t>reptile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 an animal is a (</a:t>
            </a:r>
            <a:r>
              <a:rPr lang="en-US" altLang="zh-CN" i="1" dirty="0" smtClean="0"/>
              <a:t>normal and healthy</a:t>
            </a:r>
            <a:r>
              <a:rPr lang="en-US" altLang="zh-CN" dirty="0" smtClean="0"/>
              <a:t>) mammal it will have no legs, four legs or two legs.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A bird must have either a bill or a beak.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Not cold-blooded animals are birds.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Cold blooded animals have scales or skin.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p>
            <a:r>
              <a:rPr lang="en-US" altLang="zh-CN"/>
              <a:t>What about this one?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6B7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solidFill>
                  <a:srgbClr val="36B700"/>
                </a:solidFill>
                <a:latin typeface="Calibri" charset="0"/>
                <a:ea typeface="Calibri" charset="0"/>
              </a:rPr>
              <a:t>If you are a male UESTC student, then you don't have a girlfriend.</a:t>
            </a:r>
            <a:endParaRPr lang="ko-KR" altLang="en-US" sz="3200" cap="none" dirty="0" smtClean="0" b="0" strike="noStrike">
              <a:solidFill>
                <a:srgbClr val="36B700"/>
              </a:solidFill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solidFill>
                  <a:srgbClr val="FF0000"/>
                </a:solidFill>
                <a:latin typeface="Calibri" charset="0"/>
                <a:ea typeface="Calibri" charset="0"/>
              </a:rPr>
              <a:t>(name) is male.</a:t>
            </a: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3200" cap="none" dirty="0" smtClean="0" b="0" strike="noStrike">
                <a:solidFill>
                  <a:srgbClr val="00B0F0"/>
                </a:solidFill>
                <a:latin typeface="Calibri" charset="0"/>
                <a:ea typeface="Calibri" charset="0"/>
              </a:rPr>
              <a:t>(name) is a UESTC student.</a:t>
            </a:r>
            <a:endParaRPr lang="ko-KR" altLang="en-US" sz="3200" cap="none" dirty="0" smtClean="0" b="0" strike="noStrike">
              <a:solidFill>
                <a:srgbClr val="00B0F0"/>
              </a:solidFill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What conclusion can we draw?</a:t>
            </a: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Is this true? What issues can we see here?</a:t>
            </a: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  <a:p>
            <a:pPr marL="342900" indent="-342900" algn="l" fontAlgn="auto" defTabSz="914400" latinLnBrk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Calibri" charset="0"/>
                <a:ea typeface="Calibri" charset="0"/>
              </a:rPr>
              <a:t>Is this argument valid and or sound? Why, why not?</a:t>
            </a:r>
            <a:endParaRPr lang="ko-KR" altLang="en-US" sz="3200" cap="none" dirty="0" smtClean="0" b="0" strike="noStrike">
              <a:latin typeface="Calibri" charset="0"/>
              <a:ea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Conditionals and Possibilities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Today we will learn about necessary and sufficient conditionals as well as exclusive and exhaustive possibilities.</a:t>
            </a:r>
            <a:endParaRPr lang="en-US" altLang="zh-CN"/>
          </a:p>
          <a:p>
            <a:r>
              <a:rPr lang="en-US" altLang="zh-CN"/>
              <a:t>First let's cover what is a conditional and then possibilities.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What's a simpler word for necessary?</a:t>
            </a:r>
            <a:endParaRPr lang="en-US" altLang="zh-CN"/>
          </a:p>
          <a:p>
            <a:r>
              <a:rPr lang="en-US" altLang="zh-CN"/>
              <a:t>What about sufficient?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007860" y="4365625"/>
            <a:ext cx="21971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9150" y="5157470"/>
            <a:ext cx="3026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Enough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4053" y="4365625"/>
            <a:ext cx="7854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1370" y="5157470"/>
            <a:ext cx="6286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Necessary and Sufficient Conditionals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ull-breakfast-batt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29210"/>
            <a:ext cx="4888865" cy="3580765"/>
          </a:xfrm>
          <a:prstGeom prst="rect">
            <a:avLst/>
          </a:prstGeom>
        </p:spPr>
      </p:pic>
      <p:pic>
        <p:nvPicPr>
          <p:cNvPr id="5" name="图片 4" descr="Crispy-Fried-Egg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90" y="3150235"/>
            <a:ext cx="4930775" cy="3725545"/>
          </a:xfrm>
          <a:prstGeom prst="rect">
            <a:avLst/>
          </a:prstGeom>
        </p:spPr>
      </p:pic>
      <p:pic>
        <p:nvPicPr>
          <p:cNvPr id="6" name="图片 5" descr="f63247c4-88ac-4a7f-901d-2be70d4716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55" y="3609975"/>
            <a:ext cx="4385945" cy="3265805"/>
          </a:xfrm>
          <a:prstGeom prst="rect">
            <a:avLst/>
          </a:prstGeom>
        </p:spPr>
      </p:pic>
      <p:pic>
        <p:nvPicPr>
          <p:cNvPr id="8" name="图片 7" descr="Conge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45" y="5715"/>
            <a:ext cx="5409565" cy="36042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 rot="21120000">
            <a:off x="78105" y="1118235"/>
            <a:ext cx="37566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Breakfast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 rot="21120000">
            <a:off x="4543743" y="876935"/>
            <a:ext cx="33953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Porridge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 rot="21120000">
            <a:off x="5727701" y="1919605"/>
            <a:ext cx="29933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Congee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 rot="21120000">
            <a:off x="167958" y="4413885"/>
            <a:ext cx="41103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Egg Fried Rice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 rot="21120000">
            <a:off x="5306695" y="4413885"/>
            <a:ext cx="276860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Fried Egg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397510" y="365125"/>
          <a:ext cx="8349615" cy="612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205"/>
                <a:gridCol w="2783205"/>
                <a:gridCol w="2783205"/>
              </a:tblGrid>
              <a:tr h="1225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/>
                        <a:t>Food Item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/>
                        <a:t>Necessary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4000"/>
                        <a:t>Sufficient</a:t>
                      </a:r>
                      <a:endParaRPr lang="en-US" altLang="zh-CN" sz="4000"/>
                    </a:p>
                  </a:txBody>
                  <a:tcPr/>
                </a:tc>
              </a:tr>
              <a:tr h="1225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Fried Egg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charset="0"/>
                        </a:rPr>
                        <a:t></a:t>
                      </a:r>
                      <a:endParaRPr lang="zh-CN" altLang="en-US" sz="600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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</a:tr>
              <a:tr h="1225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Egg Fried Rice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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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</a:tr>
              <a:tr h="1225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Breakfast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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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</a:tr>
              <a:tr h="1225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/>
                        <a:t>Porridge/Congee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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6000">
                          <a:sym typeface="Wingdings" panose="05000000000000000000" charset="0"/>
                        </a:rPr>
                        <a:t></a:t>
                      </a:r>
                      <a:endParaRPr lang="zh-CN" altLang="en-US" sz="6000">
                        <a:sym typeface="Wingdings" panose="0500000000000000000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07840" y="1789430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05650" y="1789430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06570" y="2954020"/>
            <a:ext cx="530225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05650" y="2954020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07205" y="4231005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5650" y="4231005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07840" y="5452110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05650" y="5452110"/>
            <a:ext cx="529590" cy="559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slide has a table of necessary conditions in one column and it’s matching statement in the second column.</a:t>
            </a:r>
            <a:endParaRPr lang="en-US" dirty="0" smtClean="0"/>
          </a:p>
          <a:p>
            <a:r>
              <a:rPr lang="en-US" dirty="0" smtClean="0"/>
              <a:t>Match the left hand side with the right hand side of the table.</a:t>
            </a:r>
            <a:endParaRPr lang="en-US" dirty="0" smtClean="0"/>
          </a:p>
          <a:p>
            <a:r>
              <a:rPr lang="en-US" dirty="0" smtClean="0"/>
              <a:t>They should be paired together logically.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458200" cy="617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130574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Column 1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Column</a:t>
                      </a:r>
                      <a:r>
                        <a:rPr lang="en-US" sz="4800" baseline="0" dirty="0" smtClean="0"/>
                        <a:t> 2</a:t>
                      </a:r>
                      <a:endParaRPr lang="en-US" sz="4800" dirty="0"/>
                    </a:p>
                  </a:txBody>
                  <a:tcPr/>
                </a:tc>
              </a:tr>
              <a:tr h="8361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dirty="0" smtClean="0"/>
                        <a:t>1)  Have</a:t>
                      </a:r>
                      <a:r>
                        <a:rPr lang="en-US" sz="3200" baseline="0" dirty="0" smtClean="0"/>
                        <a:t> a rocket ship</a:t>
                      </a:r>
                      <a:endParaRPr lang="en-US" sz="3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A)  Being in a thunderstorm</a:t>
                      </a:r>
                      <a:endParaRPr lang="en-US" sz="3200" dirty="0"/>
                    </a:p>
                  </a:txBody>
                  <a:tcPr/>
                </a:tc>
              </a:tr>
              <a:tr h="83613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dirty="0" smtClean="0"/>
                        <a:t>2) </a:t>
                      </a:r>
                      <a:r>
                        <a:rPr lang="en-US" sz="3200" baseline="0" dirty="0" smtClean="0"/>
                        <a:t> Having rain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B)  Becoming</a:t>
                      </a:r>
                      <a:r>
                        <a:rPr lang="en-US" sz="3200" baseline="0" dirty="0" smtClean="0"/>
                        <a:t> a football player</a:t>
                      </a:r>
                      <a:endParaRPr lang="en-US" sz="3200" dirty="0"/>
                    </a:p>
                  </a:txBody>
                  <a:tcPr/>
                </a:tc>
              </a:tr>
              <a:tr h="83613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3)  Being</a:t>
                      </a:r>
                      <a:r>
                        <a:rPr lang="en-US" sz="3200" baseline="0" dirty="0" smtClean="0"/>
                        <a:t> a singer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C)  Visiting</a:t>
                      </a:r>
                      <a:r>
                        <a:rPr lang="en-US" sz="3200" baseline="0" dirty="0" smtClean="0"/>
                        <a:t> the moon</a:t>
                      </a:r>
                      <a:endParaRPr lang="en-US" sz="3200" dirty="0"/>
                    </a:p>
                  </a:txBody>
                  <a:tcPr/>
                </a:tc>
              </a:tr>
              <a:tr h="83613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4)  Having legs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D)  Being a father</a:t>
                      </a:r>
                      <a:endParaRPr lang="en-US" sz="3200" dirty="0"/>
                    </a:p>
                  </a:txBody>
                  <a:tcPr/>
                </a:tc>
              </a:tr>
              <a:tr h="83613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5)  Being a male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E)  Winning a Grammy award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 Review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To check for necessary, we need to ask ourselves: Do we NEED this conditional to be true in order to reach a certain “destination” or “conclusion” or “possibility”.</a:t>
            </a:r>
            <a:endParaRPr lang="en-US" altLang="zh-CN"/>
          </a:p>
          <a:p>
            <a:r>
              <a:rPr lang="en-US" altLang="zh-CN"/>
              <a:t>Often there is only one possibility when a conditional is met.</a:t>
            </a:r>
            <a:endParaRPr lang="en-US" altLang="zh-CN"/>
          </a:p>
          <a:p>
            <a:r>
              <a:rPr lang="en-US" altLang="zh-CN"/>
              <a:t>Think of that If x is true, then y will be true as well. </a:t>
            </a:r>
            <a:endParaRPr lang="en-US" altLang="zh-CN"/>
          </a:p>
          <a:p>
            <a:r>
              <a:rPr lang="en-US" altLang="zh-CN"/>
              <a:t>If bridge x exist, then we can reach destination y. Sometimes we can use one bridge to reach multiple destinations, sometimes we need multiple bridges to reach a single destination.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Using Logic to Classify Animals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148</Paragraphs>
  <Words>2847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AkesG</dc:creator>
  <cp:lastModifiedBy>QQQ</cp:lastModifiedBy>
  <dc:title>Slide 1</dc:title>
  <dcterms:modified xsi:type="dcterms:W3CDTF">2019-03-24T10:10:03Z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