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02" r:id="rId5"/>
    <p:sldId id="260" r:id="rId6"/>
    <p:sldId id="259" r:id="rId7"/>
    <p:sldId id="261" r:id="rId8"/>
    <p:sldId id="262" r:id="rId9"/>
    <p:sldId id="303" r:id="rId10"/>
    <p:sldId id="267" r:id="rId11"/>
    <p:sldId id="270" r:id="rId12"/>
    <p:sldId id="272" r:id="rId13"/>
    <p:sldId id="305" r:id="rId14"/>
    <p:sldId id="273" r:id="rId15"/>
    <p:sldId id="308" r:id="rId16"/>
    <p:sldId id="275" r:id="rId17"/>
    <p:sldId id="276" r:id="rId18"/>
    <p:sldId id="277" r:id="rId19"/>
    <p:sldId id="310" r:id="rId20"/>
    <p:sldId id="324" r:id="rId21"/>
    <p:sldId id="325" r:id="rId22"/>
    <p:sldId id="280" r:id="rId23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30F"/>
    <a:srgbClr val="004D00"/>
    <a:srgbClr val="006600"/>
    <a:srgbClr val="FFFFCC"/>
    <a:srgbClr val="D9FFFF"/>
    <a:srgbClr val="000099"/>
    <a:srgbClr val="004000"/>
    <a:srgbClr val="0000CC"/>
    <a:srgbClr val="00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6"/>
    <p:restoredTop sz="96444"/>
  </p:normalViewPr>
  <p:slideViewPr>
    <p:cSldViewPr snapToGrid="0" showGuides="1">
      <p:cViewPr>
        <p:scale>
          <a:sx n="83" d="100"/>
          <a:sy n="83" d="100"/>
        </p:scale>
        <p:origin x="-3084" y="-630"/>
      </p:cViewPr>
      <p:guideLst>
        <p:guide orient="horz" pos="210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6144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051" name="任意多边形 61442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任意多边形 61443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pathLst>
                <a:path w="21600" h="21231" fill="none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</a:path>
                <a:path w="21600" h="21231" stroke="0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45" name="标题 61444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1446" name="副标题 61445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1447" name="日期占位符 6144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8" name="页脚占位符 6144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9" name="灯片编号占位符 6144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60417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27" name="任意多边形 60418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任意多边形 60419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0421" name="标题 60420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0422" name="日期占位符 6042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3" name="页脚占位符 6042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4" name="灯片编号占位符 6042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文本占位符 60424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3" name="文本框 4097"/>
          <p:cNvSpPr txBox="1"/>
          <p:nvPr/>
        </p:nvSpPr>
        <p:spPr>
          <a:xfrm>
            <a:off x="2286000" y="525463"/>
            <a:ext cx="399415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第六章  总线技术</a:t>
            </a:r>
            <a:endParaRPr lang="zh-CN" altLang="en-US" sz="3600" dirty="0">
              <a:solidFill>
                <a:srgbClr val="8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74" name="文本框 4099"/>
          <p:cNvSpPr txBox="1"/>
          <p:nvPr/>
        </p:nvSpPr>
        <p:spPr>
          <a:xfrm>
            <a:off x="1471613" y="3243263"/>
            <a:ext cx="3760787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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900" dirty="0">
                <a:solidFill>
                  <a:srgbClr val="000099"/>
                </a:solidFill>
                <a:latin typeface="Times New Roman" panose="02020603050405020304" pitchFamily="18" charset="0"/>
              </a:rPr>
              <a:t>什么是总线?</a:t>
            </a:r>
            <a:endParaRPr lang="zh-CN" altLang="en-US" sz="29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文本框 4100"/>
          <p:cNvSpPr txBox="1"/>
          <p:nvPr/>
        </p:nvSpPr>
        <p:spPr>
          <a:xfrm>
            <a:off x="1471613" y="3833813"/>
            <a:ext cx="728821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</a:t>
            </a:r>
            <a:r>
              <a:rPr lang="zh-CN" altLang="en-US" sz="36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900" dirty="0">
                <a:solidFill>
                  <a:srgbClr val="000099"/>
                </a:solidFill>
                <a:latin typeface="Times New Roman" panose="02020603050405020304" pitchFamily="18" charset="0"/>
              </a:rPr>
              <a:t>为什么要采用总线(是否可有非总线结构)?</a:t>
            </a:r>
            <a:endParaRPr lang="zh-CN" altLang="en-US" sz="29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文本框 4102"/>
          <p:cNvSpPr txBox="1"/>
          <p:nvPr/>
        </p:nvSpPr>
        <p:spPr>
          <a:xfrm>
            <a:off x="484188" y="1939925"/>
            <a:ext cx="8313737" cy="1312545"/>
          </a:xfrm>
          <a:prstGeom prst="rect">
            <a:avLst/>
          </a:prstGeom>
          <a:solidFill>
            <a:srgbClr val="D9FFFF"/>
          </a:solidFill>
          <a:ln w="9525">
            <a:noFill/>
          </a:ln>
          <a:effectLst>
            <a:outerShdw dist="107763" dir="18900000" algn="ctr" rotWithShape="0">
              <a:schemeClr val="bg2"/>
            </a:outerShdw>
          </a:effectLst>
        </p:spPr>
        <p:txBody>
          <a:bodyPr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4000"/>
                </a:solidFill>
                <a:latin typeface="Times New Roman" panose="02020603050405020304" pitchFamily="18" charset="0"/>
                <a:ea typeface="华文新魏" pitchFamily="2" charset="-122"/>
              </a:rPr>
              <a:t>CPU</a:t>
            </a: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华文新魏" pitchFamily="2" charset="-122"/>
              </a:rPr>
              <a:t>的更新换代和应用不断扩大, 总线屡屡成为系统性能的</a:t>
            </a:r>
            <a:r>
              <a:rPr lang="zh-CN" altLang="en-US" sz="3600" dirty="0">
                <a:solidFill>
                  <a:schemeClr val="bg2"/>
                </a:solidFill>
                <a:latin typeface="Times New Roman" panose="02020603050405020304" pitchFamily="18" charset="0"/>
                <a:ea typeface="华文新魏" pitchFamily="2" charset="-122"/>
              </a:rPr>
              <a:t>瓶颈</a:t>
            </a: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华文新魏" pitchFamily="2" charset="-122"/>
              </a:rPr>
              <a:t>, 使总线技术得到不断创新</a:t>
            </a:r>
            <a:endParaRPr lang="zh-CN" altLang="en-US" sz="3200" dirty="0">
              <a:solidFill>
                <a:srgbClr val="004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25000"/>
              </a:lnSpc>
            </a:pPr>
            <a:endParaRPr lang="zh-CN" altLang="en-US" sz="3200" dirty="0">
              <a:solidFill>
                <a:srgbClr val="004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pSp>
        <p:nvGrpSpPr>
          <p:cNvPr id="3077" name="组合 4114"/>
          <p:cNvGrpSpPr/>
          <p:nvPr/>
        </p:nvGrpSpPr>
        <p:grpSpPr>
          <a:xfrm>
            <a:off x="-38100" y="-63500"/>
            <a:ext cx="9182100" cy="284163"/>
            <a:chOff x="-24" y="-38"/>
            <a:chExt cx="5784" cy="179"/>
          </a:xfrm>
        </p:grpSpPr>
        <p:sp>
          <p:nvSpPr>
            <p:cNvPr id="3078" name="矩形 4115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079" name="文本框 4116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080" name="矩形 4117" descr="沙滩"/>
          <p:cNvSpPr/>
          <p:nvPr/>
        </p:nvSpPr>
        <p:spPr>
          <a:xfrm>
            <a:off x="38100" y="680720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4" grpId="0"/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89" name="文本框 19461"/>
          <p:cNvSpPr txBox="1"/>
          <p:nvPr/>
        </p:nvSpPr>
        <p:spPr>
          <a:xfrm>
            <a:off x="277813" y="230188"/>
            <a:ext cx="3671887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三、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MultiBus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总线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" name="文本框 19462"/>
          <p:cNvSpPr txBox="1"/>
          <p:nvPr/>
        </p:nvSpPr>
        <p:spPr>
          <a:xfrm>
            <a:off x="550863" y="701675"/>
            <a:ext cx="8347075" cy="94615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 err="1">
                <a:solidFill>
                  <a:srgbClr val="004000"/>
                </a:solidFill>
                <a:latin typeface="Times New Roman" panose="02020603050405020304" pitchFamily="18" charset="0"/>
              </a:rPr>
              <a:t>MultiBus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-I</a:t>
            </a:r>
            <a:r>
              <a:rPr lang="en-US" altLang="zh-CN" sz="2000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MultiBus-II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IEEE796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标准), 是一种支持多处理器互连的标准系统总线。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文本框 19465"/>
          <p:cNvSpPr txBox="1"/>
          <p:nvPr/>
        </p:nvSpPr>
        <p:spPr>
          <a:xfrm>
            <a:off x="1187450" y="1755775"/>
            <a:ext cx="8162925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支持8位和16位数据传送,  24位地址 (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MultiBus-I)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文本框 19466"/>
          <p:cNvSpPr txBox="1"/>
          <p:nvPr/>
        </p:nvSpPr>
        <p:spPr>
          <a:xfrm>
            <a:off x="1182688" y="2255838"/>
            <a:ext cx="8194675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 marL="282575" indent="-282575"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提供多机的总线仲裁机制, 最大可支持16个主设备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; 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文本框 19468"/>
          <p:cNvSpPr txBox="1"/>
          <p:nvPr/>
        </p:nvSpPr>
        <p:spPr>
          <a:xfrm>
            <a:off x="1189038" y="2743200"/>
            <a:ext cx="6405562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各处理机内部可有自身的内部总线。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294" name="文本框 19475"/>
          <p:cNvSpPr txBox="1"/>
          <p:nvPr/>
        </p:nvSpPr>
        <p:spPr>
          <a:xfrm>
            <a:off x="1181100" y="3597275"/>
            <a:ext cx="7699375" cy="15859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 marL="377825" indent="-377825">
              <a:spcBef>
                <a:spcPct val="2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支持32位微处理器;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377825" indent="-377825">
              <a:spcBef>
                <a:spcPct val="2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40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MB/s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的传输速率;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377825" indent="-377825">
              <a:spcBef>
                <a:spcPct val="2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总线控制器独立于处理器设计, 支持异种机互连;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2295" name="组合 19488"/>
          <p:cNvGrpSpPr/>
          <p:nvPr/>
        </p:nvGrpSpPr>
        <p:grpSpPr>
          <a:xfrm>
            <a:off x="547688" y="1814513"/>
            <a:ext cx="688975" cy="1570037"/>
            <a:chOff x="345" y="1178"/>
            <a:chExt cx="434" cy="989"/>
          </a:xfrm>
        </p:grpSpPr>
        <p:sp>
          <p:nvSpPr>
            <p:cNvPr id="12296" name="任意多边形 19477"/>
            <p:cNvSpPr/>
            <p:nvPr/>
          </p:nvSpPr>
          <p:spPr>
            <a:xfrm>
              <a:off x="714" y="1292"/>
              <a:ext cx="65" cy="691"/>
            </a:xfrm>
            <a:custGeom>
              <a:avLst/>
              <a:gdLst/>
              <a:ahLst/>
              <a:cxnLst/>
              <a:pathLst>
                <a:path w="65" h="665">
                  <a:moveTo>
                    <a:pt x="65" y="0"/>
                  </a:moveTo>
                  <a:lnTo>
                    <a:pt x="0" y="0"/>
                  </a:lnTo>
                  <a:lnTo>
                    <a:pt x="0" y="665"/>
                  </a:lnTo>
                  <a:lnTo>
                    <a:pt x="65" y="665"/>
                  </a:lnTo>
                </a:path>
              </a:pathLst>
            </a:custGeom>
            <a:noFill/>
            <a:ln w="22225" cap="flat" cmpd="sng">
              <a:solidFill>
                <a:srgbClr val="004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文本框 19480"/>
            <p:cNvSpPr txBox="1"/>
            <p:nvPr/>
          </p:nvSpPr>
          <p:spPr>
            <a:xfrm>
              <a:off x="345" y="1178"/>
              <a:ext cx="344" cy="98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004000"/>
                  </a:solidFill>
                  <a:latin typeface="Times New Roman" panose="02020603050405020304" pitchFamily="18" charset="0"/>
                </a:rPr>
                <a:t>MultiBus-I</a:t>
              </a:r>
              <a:endPara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8" name="组合 19489"/>
          <p:cNvGrpSpPr/>
          <p:nvPr/>
        </p:nvGrpSpPr>
        <p:grpSpPr>
          <a:xfrm>
            <a:off x="534988" y="3617913"/>
            <a:ext cx="674687" cy="1728787"/>
            <a:chOff x="337" y="2279"/>
            <a:chExt cx="425" cy="1089"/>
          </a:xfrm>
        </p:grpSpPr>
        <p:sp>
          <p:nvSpPr>
            <p:cNvPr id="12299" name="任意多边形 19478"/>
            <p:cNvSpPr/>
            <p:nvPr/>
          </p:nvSpPr>
          <p:spPr>
            <a:xfrm>
              <a:off x="697" y="2450"/>
              <a:ext cx="65" cy="695"/>
            </a:xfrm>
            <a:custGeom>
              <a:avLst/>
              <a:gdLst/>
              <a:ahLst/>
              <a:cxnLst/>
              <a:pathLst>
                <a:path w="65" h="665">
                  <a:moveTo>
                    <a:pt x="65" y="0"/>
                  </a:moveTo>
                  <a:lnTo>
                    <a:pt x="0" y="0"/>
                  </a:lnTo>
                  <a:lnTo>
                    <a:pt x="0" y="665"/>
                  </a:lnTo>
                  <a:lnTo>
                    <a:pt x="65" y="665"/>
                  </a:lnTo>
                </a:path>
              </a:pathLst>
            </a:custGeom>
            <a:noFill/>
            <a:ln w="22225" cap="flat" cmpd="sng">
              <a:solidFill>
                <a:srgbClr val="004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0" name="文本框 19481"/>
            <p:cNvSpPr txBox="1"/>
            <p:nvPr/>
          </p:nvSpPr>
          <p:spPr>
            <a:xfrm>
              <a:off x="337" y="2279"/>
              <a:ext cx="344" cy="108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MultiBus-II</a:t>
              </a:r>
              <a:endPara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301" name="文本框 19484"/>
          <p:cNvSpPr txBox="1"/>
          <p:nvPr/>
        </p:nvSpPr>
        <p:spPr>
          <a:xfrm>
            <a:off x="1738313" y="5260975"/>
            <a:ext cx="5756275" cy="5492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B4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大量用于</a:t>
            </a:r>
            <a:r>
              <a:rPr lang="en-US" altLang="zh-CN" dirty="0">
                <a:solidFill>
                  <a:srgbClr val="0000B4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Intel 80386</a:t>
            </a:r>
            <a:r>
              <a:rPr lang="zh-CN" altLang="en-US" dirty="0">
                <a:solidFill>
                  <a:srgbClr val="0000B4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和80486系统</a:t>
            </a:r>
            <a:endParaRPr lang="zh-CN" altLang="en-US" dirty="0">
              <a:solidFill>
                <a:srgbClr val="0000B4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2302" name="组合 19485"/>
          <p:cNvGrpSpPr/>
          <p:nvPr/>
        </p:nvGrpSpPr>
        <p:grpSpPr>
          <a:xfrm>
            <a:off x="-12700" y="-63500"/>
            <a:ext cx="9182100" cy="284163"/>
            <a:chOff x="-24" y="-38"/>
            <a:chExt cx="5784" cy="179"/>
          </a:xfrm>
        </p:grpSpPr>
        <p:sp>
          <p:nvSpPr>
            <p:cNvPr id="12303" name="矩形 19486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4" name="文本框 19487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2305" name="矩形 19490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3" name="文本框 21505"/>
          <p:cNvSpPr txBox="1"/>
          <p:nvPr/>
        </p:nvSpPr>
        <p:spPr>
          <a:xfrm>
            <a:off x="338138" y="268288"/>
            <a:ext cx="7972425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四、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ISA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总线(</a:t>
            </a:r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Standard Architecture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" name="文本框 21506"/>
          <p:cNvSpPr txBox="1"/>
          <p:nvPr/>
        </p:nvSpPr>
        <p:spPr>
          <a:xfrm>
            <a:off x="536575" y="808038"/>
            <a:ext cx="8813800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源于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IBM-PC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</a:t>
            </a:r>
            <a:r>
              <a:rPr lang="zh-CN" altLang="en-US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ISA-8)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经修改为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ISA-16</a:t>
            </a:r>
            <a:r>
              <a:rPr lang="zh-CN" altLang="en-US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PC/AT</a:t>
            </a:r>
            <a:r>
              <a:rPr lang="zh-CN" altLang="en-US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</a:t>
            </a:r>
            <a:r>
              <a:rPr lang="en-US" altLang="zh-CN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4000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文本框 21509"/>
          <p:cNvSpPr txBox="1"/>
          <p:nvPr/>
        </p:nvSpPr>
        <p:spPr>
          <a:xfrm>
            <a:off x="539750" y="1365250"/>
            <a:ext cx="2101850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主要特点: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矩形 21510"/>
          <p:cNvSpPr/>
          <p:nvPr/>
        </p:nvSpPr>
        <p:spPr>
          <a:xfrm>
            <a:off x="654050" y="3338513"/>
            <a:ext cx="1458913" cy="519112"/>
          </a:xfrm>
          <a:prstGeom prst="rect">
            <a:avLst/>
          </a:prstGeom>
          <a:noFill/>
          <a:ln w="22225">
            <a:noFill/>
          </a:ln>
        </p:spPr>
        <p:txBody>
          <a:bodyPr wrap="none"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速率: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文本框 21512"/>
          <p:cNvSpPr txBox="1"/>
          <p:nvPr/>
        </p:nvSpPr>
        <p:spPr>
          <a:xfrm>
            <a:off x="677863" y="1839913"/>
            <a:ext cx="5334000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1. 16条数据线、24条地址线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文本框 21513"/>
          <p:cNvSpPr txBox="1"/>
          <p:nvPr/>
        </p:nvSpPr>
        <p:spPr>
          <a:xfrm>
            <a:off x="687388" y="2335213"/>
            <a:ext cx="7261225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2. 支持15级中断请求、8个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DMA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通道请求;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文本框 21515"/>
          <p:cNvSpPr txBox="1"/>
          <p:nvPr/>
        </p:nvSpPr>
        <p:spPr>
          <a:xfrm>
            <a:off x="679450" y="2832100"/>
            <a:ext cx="7056438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3. 未提供支持多机系统的总线仲裁机制。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0" name="文本框 21518"/>
          <p:cNvSpPr txBox="1"/>
          <p:nvPr/>
        </p:nvSpPr>
        <p:spPr>
          <a:xfrm>
            <a:off x="876300" y="3335338"/>
            <a:ext cx="8135938" cy="9461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90805" indent="-90805">
              <a:spcBef>
                <a:spcPct val="50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         f=8MHz,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总线宽度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W=2Byte,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传送一次数据所需周期数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N=2,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所以总线传输率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Q=8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2/2=8MB/s。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1" name="文本框 21522"/>
          <p:cNvSpPr txBox="1"/>
          <p:nvPr/>
        </p:nvSpPr>
        <p:spPr>
          <a:xfrm>
            <a:off x="477838" y="4325938"/>
            <a:ext cx="8469312" cy="13731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_x000B__x000C_" charset="0"/>
              </a:rPr>
              <a:t>   80386系统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的出现, 导致了另外两种总线的诞生: 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_x000B__x000C_" charset="0"/>
              </a:rPr>
              <a:t>MCA </a:t>
            </a:r>
            <a:r>
              <a:rPr lang="en-US" altLang="zh-CN" sz="2600" dirty="0">
                <a:solidFill>
                  <a:srgbClr val="004000"/>
                </a:solidFill>
                <a:latin typeface="_x000B__x000C_" charset="0"/>
              </a:rPr>
              <a:t>(Micro Channel Architecture)</a:t>
            </a:r>
            <a:endParaRPr lang="zh-CN" altLang="en-US" sz="2600" dirty="0">
              <a:solidFill>
                <a:srgbClr val="004000"/>
              </a:solidFill>
              <a:latin typeface="_x000B__x000C_" charset="0"/>
            </a:endParaRPr>
          </a:p>
          <a:p>
            <a:r>
              <a:rPr lang="en-US" altLang="zh-CN" sz="2800" dirty="0">
                <a:solidFill>
                  <a:srgbClr val="004000"/>
                </a:solidFill>
                <a:latin typeface="_x000B__x000C_" charset="0"/>
              </a:rPr>
              <a:t>   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2800" dirty="0">
                <a:solidFill>
                  <a:srgbClr val="004000"/>
                </a:solidFill>
                <a:latin typeface="_x000B__x000C_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_x000B__x000C_" charset="0"/>
              </a:rPr>
              <a:t>EISA</a:t>
            </a:r>
            <a:r>
              <a:rPr lang="en-US" altLang="zh-CN" sz="2800" dirty="0">
                <a:solidFill>
                  <a:srgbClr val="004000"/>
                </a:solidFill>
                <a:latin typeface="_x000B__x000C_" charset="0"/>
              </a:rPr>
              <a:t> </a:t>
            </a:r>
            <a:r>
              <a:rPr lang="en-US" altLang="zh-CN" sz="2600" dirty="0">
                <a:solidFill>
                  <a:srgbClr val="004000"/>
                </a:solidFill>
                <a:latin typeface="_x000B__x000C_" charset="0"/>
              </a:rPr>
              <a:t>(Extended Industry Standard Architecture)</a:t>
            </a:r>
            <a:r>
              <a:rPr lang="zh-CN" altLang="en-US" sz="2800" dirty="0">
                <a:solidFill>
                  <a:srgbClr val="004000"/>
                </a:solidFill>
                <a:latin typeface="_x000B__x000C_" charset="0"/>
              </a:rPr>
              <a:t> </a:t>
            </a:r>
            <a:endParaRPr lang="zh-CN" altLang="en-US" sz="2800" dirty="0">
              <a:solidFill>
                <a:srgbClr val="004000"/>
              </a:solidFill>
              <a:latin typeface="_x000B__x000C_" charset="0"/>
            </a:endParaRPr>
          </a:p>
        </p:txBody>
      </p:sp>
      <p:grpSp>
        <p:nvGrpSpPr>
          <p:cNvPr id="13322" name="组合 21523"/>
          <p:cNvGrpSpPr/>
          <p:nvPr/>
        </p:nvGrpSpPr>
        <p:grpSpPr>
          <a:xfrm>
            <a:off x="-25400" y="-63500"/>
            <a:ext cx="9182100" cy="284163"/>
            <a:chOff x="-24" y="-38"/>
            <a:chExt cx="5784" cy="179"/>
          </a:xfrm>
        </p:grpSpPr>
        <p:sp>
          <p:nvSpPr>
            <p:cNvPr id="13323" name="矩形 21524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文本框 21525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3325" name="矩形 21526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7" name="文本框 66562"/>
          <p:cNvSpPr txBox="1"/>
          <p:nvPr/>
        </p:nvSpPr>
        <p:spPr>
          <a:xfrm>
            <a:off x="250825" y="258763"/>
            <a:ext cx="3671888" cy="5492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_x000B__x000C_" charset="0"/>
              </a:rPr>
              <a:t>五、</a:t>
            </a:r>
            <a:r>
              <a:rPr lang="en-US" altLang="zh-CN" dirty="0">
                <a:solidFill>
                  <a:schemeClr val="bg1"/>
                </a:solidFill>
                <a:latin typeface="_x000B__x000C_" charset="0"/>
              </a:rPr>
              <a:t>MCA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总线</a:t>
            </a:r>
            <a:r>
              <a:rPr lang="zh-CN" altLang="en-US" dirty="0">
                <a:solidFill>
                  <a:schemeClr val="bg1"/>
                </a:solidFill>
                <a:latin typeface="_x000B__x000C_" charset="0"/>
              </a:rPr>
              <a:t> </a:t>
            </a:r>
            <a:r>
              <a:rPr lang="zh-CN" altLang="en-US" dirty="0">
                <a:solidFill>
                  <a:srgbClr val="004000"/>
                </a:solidFill>
                <a:latin typeface="_x000B__x000C_" charset="0"/>
              </a:rPr>
              <a:t>　</a:t>
            </a:r>
            <a:endParaRPr lang="zh-CN" altLang="en-US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" name="文本框 66563"/>
          <p:cNvSpPr txBox="1"/>
          <p:nvPr/>
        </p:nvSpPr>
        <p:spPr>
          <a:xfrm>
            <a:off x="512763" y="831850"/>
            <a:ext cx="8631237" cy="32956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1987年</a:t>
            </a:r>
            <a:r>
              <a:rPr lang="en-US" altLang="zh-CN" sz="2900" dirty="0">
                <a:solidFill>
                  <a:srgbClr val="004000"/>
                </a:solidFill>
                <a:latin typeface="_x000B__x000C_" charset="0"/>
              </a:rPr>
              <a:t>IBM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公司提出</a:t>
            </a:r>
            <a:r>
              <a:rPr lang="zh-CN" altLang="en-US" sz="2900" u="sng" dirty="0">
                <a:solidFill>
                  <a:srgbClr val="EF930F"/>
                </a:solidFill>
                <a:latin typeface="_x000B__x000C_" charset="0"/>
              </a:rPr>
              <a:t>微通道结构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, 简称为</a:t>
            </a:r>
            <a:r>
              <a:rPr lang="en-US" altLang="zh-CN" sz="2900" dirty="0">
                <a:solidFill>
                  <a:srgbClr val="004000"/>
                </a:solidFill>
                <a:latin typeface="_x000B__x000C_" charset="0"/>
              </a:rPr>
              <a:t>MCA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总线。</a:t>
            </a:r>
            <a:endParaRPr lang="zh-CN" altLang="en-US" sz="2900" dirty="0">
              <a:solidFill>
                <a:srgbClr val="004000"/>
              </a:solidFill>
              <a:latin typeface="_x000B__x000C_" charset="0"/>
            </a:endParaRPr>
          </a:p>
          <a:p>
            <a:pPr>
              <a:spcBef>
                <a:spcPct val="25000"/>
              </a:spcBef>
            </a:pP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1. 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数据宽度为32位, 地址总线宽度32位</a:t>
            </a:r>
            <a:endParaRPr lang="zh-CN" altLang="en-US" sz="2900" dirty="0">
              <a:solidFill>
                <a:srgbClr val="004000"/>
              </a:solidFill>
              <a:latin typeface="_x000B__x000C_" charset="0"/>
            </a:endParaRPr>
          </a:p>
          <a:p>
            <a:pPr>
              <a:spcBef>
                <a:spcPct val="25000"/>
              </a:spcBef>
            </a:pP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2. 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总线最大数据传输率40</a:t>
            </a:r>
            <a:r>
              <a:rPr lang="en-US" altLang="zh-CN" sz="2900" dirty="0">
                <a:solidFill>
                  <a:srgbClr val="004000"/>
                </a:solidFill>
                <a:latin typeface="_x000B__x000C_" charset="0"/>
              </a:rPr>
              <a:t>MB/s</a:t>
            </a:r>
            <a:endParaRPr lang="en-US" altLang="zh-CN" sz="2900" dirty="0">
              <a:solidFill>
                <a:srgbClr val="004000"/>
              </a:solidFill>
              <a:latin typeface="_x000B__x000C_" charset="0"/>
            </a:endParaRPr>
          </a:p>
          <a:p>
            <a:pPr>
              <a:spcBef>
                <a:spcPct val="25000"/>
              </a:spcBef>
            </a:pP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3.</a:t>
            </a:r>
            <a:r>
              <a:rPr lang="en-US" altLang="zh-CN" sz="2900" dirty="0">
                <a:solidFill>
                  <a:srgbClr val="004000"/>
                </a:solidFill>
                <a:latin typeface="_x000B__x000C_" charset="0"/>
              </a:rPr>
              <a:t> 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总线仲裁机构, 可支持16个总线主控制器</a:t>
            </a:r>
            <a:endParaRPr lang="zh-CN" altLang="en-US" sz="2900" dirty="0">
              <a:solidFill>
                <a:srgbClr val="004000"/>
              </a:solidFill>
              <a:latin typeface="_x000B__x000C_" charset="0"/>
            </a:endParaRPr>
          </a:p>
          <a:p>
            <a:pPr>
              <a:spcBef>
                <a:spcPct val="25000"/>
              </a:spcBef>
            </a:pPr>
            <a:r>
              <a:rPr lang="en-US" altLang="zh-CN" sz="2900" dirty="0">
                <a:solidFill>
                  <a:srgbClr val="004000"/>
                </a:solidFill>
                <a:latin typeface="_x000B__x000C_" charset="0"/>
              </a:rPr>
              <a:t>  </a:t>
            </a: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支持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多用户、多任务的环境</a:t>
            </a:r>
            <a:endParaRPr lang="zh-CN" altLang="en-US" sz="2900" dirty="0">
              <a:solidFill>
                <a:srgbClr val="004000"/>
              </a:solidFill>
              <a:latin typeface="_x000B__x000C_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  </a:t>
            </a: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5. 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与</a:t>
            </a:r>
            <a:r>
              <a:rPr lang="en-US" altLang="zh-CN" sz="2900" dirty="0">
                <a:solidFill>
                  <a:srgbClr val="004000"/>
                </a:solidFill>
                <a:latin typeface="_x000B__x000C_" charset="0"/>
              </a:rPr>
              <a:t>ISA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总线不兼容, 不支持</a:t>
            </a:r>
            <a:r>
              <a:rPr lang="en-US" altLang="zh-CN" sz="2900" dirty="0">
                <a:solidFill>
                  <a:srgbClr val="004000"/>
                </a:solidFill>
                <a:latin typeface="_x000B__x000C_" charset="0"/>
              </a:rPr>
              <a:t>ISA</a:t>
            </a:r>
            <a:r>
              <a:rPr lang="zh-CN" altLang="en-US" sz="2900" dirty="0">
                <a:solidFill>
                  <a:srgbClr val="004000"/>
                </a:solidFill>
                <a:latin typeface="_x000B__x000C_" charset="0"/>
              </a:rPr>
              <a:t>外设</a:t>
            </a:r>
            <a:endParaRPr lang="zh-CN" altLang="en-US" sz="2900" dirty="0">
              <a:solidFill>
                <a:srgbClr val="004000"/>
              </a:solidFill>
              <a:latin typeface="_x000B__x000C_" charset="0"/>
            </a:endParaRPr>
          </a:p>
        </p:txBody>
      </p:sp>
      <p:grpSp>
        <p:nvGrpSpPr>
          <p:cNvPr id="14339" name="组合 66567"/>
          <p:cNvGrpSpPr/>
          <p:nvPr/>
        </p:nvGrpSpPr>
        <p:grpSpPr>
          <a:xfrm>
            <a:off x="-25400" y="-63500"/>
            <a:ext cx="9182100" cy="284163"/>
            <a:chOff x="-24" y="-38"/>
            <a:chExt cx="5784" cy="179"/>
          </a:xfrm>
        </p:grpSpPr>
        <p:sp>
          <p:nvSpPr>
            <p:cNvPr id="14340" name="矩形 66568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4341" name="文本框 66569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342" name="矩形 66570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1" name="文本框 22529"/>
          <p:cNvSpPr txBox="1"/>
          <p:nvPr/>
        </p:nvSpPr>
        <p:spPr>
          <a:xfrm>
            <a:off x="236538" y="198438"/>
            <a:ext cx="8783637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六、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EISA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总线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900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</a:rPr>
              <a:t>xtended </a:t>
            </a:r>
            <a:r>
              <a:rPr lang="en-US" altLang="zh-CN" sz="2900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</a:rPr>
              <a:t>ndustrial </a:t>
            </a:r>
            <a:r>
              <a:rPr lang="en-US" altLang="zh-CN" sz="2900" dirty="0">
                <a:solidFill>
                  <a:srgbClr val="0000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</a:rPr>
              <a:t>tandard </a:t>
            </a:r>
            <a:r>
              <a:rPr lang="en-US" altLang="zh-CN" sz="2900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</a:rPr>
              <a:t>rchitecture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文本框 22531"/>
          <p:cNvSpPr txBox="1"/>
          <p:nvPr/>
        </p:nvSpPr>
        <p:spPr>
          <a:xfrm>
            <a:off x="466725" y="722313"/>
            <a:ext cx="7608888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为适应32位处理器系统的需要, 对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ISA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的扩展。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文本框 22542"/>
          <p:cNvSpPr txBox="1"/>
          <p:nvPr/>
        </p:nvSpPr>
        <p:spPr>
          <a:xfrm>
            <a:off x="539750" y="1184275"/>
            <a:ext cx="8437563" cy="14144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755650" indent="-755650">
              <a:spcBef>
                <a:spcPct val="50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EISA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总线主要特点: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marL="755650" indent="-755650">
              <a:spcBef>
                <a:spcPct val="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 (1) 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具有32位寻址能力;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传输速率;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marL="755650" indent="-755650">
              <a:spcBef>
                <a:spcPct val="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(2) 与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ISA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总线完全兼容, 且具有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MCA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完全相同的功能。 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文本框 22549"/>
          <p:cNvSpPr txBox="1"/>
          <p:nvPr/>
        </p:nvSpPr>
        <p:spPr>
          <a:xfrm>
            <a:off x="781050" y="2565400"/>
            <a:ext cx="6659563" cy="5032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(3) 提供总线仲裁机制,  以支持多机系统;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文本框 22550"/>
          <p:cNvSpPr txBox="1"/>
          <p:nvPr/>
        </p:nvSpPr>
        <p:spPr>
          <a:xfrm>
            <a:off x="790575" y="3044825"/>
            <a:ext cx="6516688" cy="5032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(4) 支持猝发和非猝发两种数据传送方式;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6" name="文本框 22551"/>
          <p:cNvSpPr txBox="1"/>
          <p:nvPr/>
        </p:nvSpPr>
        <p:spPr>
          <a:xfrm>
            <a:off x="787400" y="3514725"/>
            <a:ext cx="5713413" cy="5032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(5) 支持宽度不匹配的数据传送;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7" name="文本框 22552"/>
          <p:cNvSpPr txBox="1"/>
          <p:nvPr/>
        </p:nvSpPr>
        <p:spPr>
          <a:xfrm>
            <a:off x="1279525" y="3530600"/>
            <a:ext cx="7750175" cy="914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                                                   当收发双方数据宽度不匹配时, 自动转化为多周期传送;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8" name="组合 22555"/>
          <p:cNvGrpSpPr/>
          <p:nvPr/>
        </p:nvGrpSpPr>
        <p:grpSpPr>
          <a:xfrm>
            <a:off x="-12700" y="-63500"/>
            <a:ext cx="9182100" cy="284163"/>
            <a:chOff x="-24" y="-38"/>
            <a:chExt cx="5784" cy="179"/>
          </a:xfrm>
        </p:grpSpPr>
        <p:sp>
          <p:nvSpPr>
            <p:cNvPr id="15369" name="矩形 22556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70" name="文本框 22557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371" name="矩形 22558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372" name="文本框 22560"/>
          <p:cNvSpPr txBox="1"/>
          <p:nvPr/>
        </p:nvSpPr>
        <p:spPr>
          <a:xfrm>
            <a:off x="549275" y="4462463"/>
            <a:ext cx="4494213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EISA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总线的主要缺点:</a:t>
            </a:r>
            <a:endParaRPr lang="zh-CN" altLang="en-US" sz="28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3" name="文本框 22561"/>
          <p:cNvSpPr txBox="1"/>
          <p:nvPr/>
        </p:nvSpPr>
        <p:spPr>
          <a:xfrm>
            <a:off x="836613" y="4911725"/>
            <a:ext cx="7148512" cy="5794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EF930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2400" dirty="0">
                <a:solidFill>
                  <a:srgbClr val="EF930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传输速率较低: 33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MB/s (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最大速率)</a:t>
            </a:r>
            <a:endParaRPr lang="zh-CN" altLang="en-US" sz="28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4" name="文本框 22562"/>
          <p:cNvSpPr txBox="1"/>
          <p:nvPr/>
        </p:nvSpPr>
        <p:spPr>
          <a:xfrm>
            <a:off x="835025" y="5411788"/>
            <a:ext cx="1985963" cy="579437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EF930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2400" dirty="0">
                <a:solidFill>
                  <a:srgbClr val="EF930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成本高:</a:t>
            </a:r>
            <a:endParaRPr lang="zh-CN" altLang="en-US" sz="28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5" name="矩形 22563"/>
          <p:cNvSpPr/>
          <p:nvPr/>
        </p:nvSpPr>
        <p:spPr>
          <a:xfrm>
            <a:off x="2349500" y="5481638"/>
            <a:ext cx="6761163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需专用芯片支持, 如</a:t>
            </a:r>
            <a:r>
              <a:rPr lang="en-US" altLang="zh-CN" sz="2500" dirty="0">
                <a:solidFill>
                  <a:srgbClr val="EF930F"/>
                </a:solidFill>
                <a:latin typeface="Times New Roman" panose="02020603050405020304" pitchFamily="18" charset="0"/>
              </a:rPr>
              <a:t>Intel 82350DT</a:t>
            </a:r>
            <a:r>
              <a:rPr lang="zh-CN" altLang="en-US" sz="2700" dirty="0">
                <a:solidFill>
                  <a:srgbClr val="EF930F"/>
                </a:solidFill>
                <a:latin typeface="Times New Roman" panose="02020603050405020304" pitchFamily="18" charset="0"/>
              </a:rPr>
              <a:t>系列芯片</a:t>
            </a:r>
            <a:endParaRPr lang="zh-CN" altLang="en-US" sz="27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5" name="文本框 69639"/>
          <p:cNvSpPr txBox="1"/>
          <p:nvPr/>
        </p:nvSpPr>
        <p:spPr>
          <a:xfrm>
            <a:off x="211138" y="204788"/>
            <a:ext cx="3671887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七、</a:t>
            </a:r>
            <a:r>
              <a:rPr lang="en-US" altLang="zh-CN" dirty="0">
                <a:solidFill>
                  <a:schemeClr val="bg1"/>
                </a:solidFill>
                <a:latin typeface="_x000B__x000C_" charset="0"/>
              </a:rPr>
              <a:t>VESA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总线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文本框 69640"/>
          <p:cNvSpPr txBox="1"/>
          <p:nvPr/>
        </p:nvSpPr>
        <p:spPr>
          <a:xfrm>
            <a:off x="520700" y="711200"/>
            <a:ext cx="8404225" cy="13731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为适应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图像、动态视频处理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Windows NT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、局域网络以及多媒体的应用等,  需要在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和外设之间进行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大量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及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高速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的数据传送。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文本框 69641"/>
          <p:cNvSpPr txBox="1"/>
          <p:nvPr/>
        </p:nvSpPr>
        <p:spPr>
          <a:xfrm>
            <a:off x="511175" y="2063750"/>
            <a:ext cx="8445500" cy="10096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国际视频电子标准协会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联合有关公司, 于1992年推出: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VESA Local Bus(</a:t>
            </a: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简称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VL</a:t>
            </a: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总线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VESA V1.0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文本框 69643"/>
          <p:cNvSpPr txBox="1"/>
          <p:nvPr/>
        </p:nvSpPr>
        <p:spPr>
          <a:xfrm>
            <a:off x="392113" y="3133725"/>
            <a:ext cx="2014537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主要特点: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矩形 69647"/>
          <p:cNvSpPr/>
          <p:nvPr/>
        </p:nvSpPr>
        <p:spPr>
          <a:xfrm>
            <a:off x="474663" y="3567113"/>
            <a:ext cx="4446587" cy="19589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32位数据总线地址总线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支持猝发传输方式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最高传输率132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en-US" altLang="zh-CN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无需专用芯片支持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6390" name="直接连接符 69648"/>
          <p:cNvSpPr/>
          <p:nvPr/>
        </p:nvSpPr>
        <p:spPr>
          <a:xfrm>
            <a:off x="4167188" y="3311525"/>
            <a:ext cx="0" cy="2339975"/>
          </a:xfrm>
          <a:prstGeom prst="line">
            <a:avLst/>
          </a:prstGeom>
          <a:ln w="38100" cap="flat" cmpd="dbl">
            <a:solidFill>
              <a:srgbClr val="004D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1" name="文本框 69649"/>
          <p:cNvSpPr txBox="1"/>
          <p:nvPr/>
        </p:nvSpPr>
        <p:spPr>
          <a:xfrm>
            <a:off x="4216400" y="3190875"/>
            <a:ext cx="4719638" cy="2492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lnSpc>
                <a:spcPct val="105000"/>
              </a:lnSpc>
            </a:pPr>
            <a:r>
              <a:rPr lang="en-US" altLang="zh-CN" sz="2500" dirty="0">
                <a:solidFill>
                  <a:srgbClr val="004000"/>
                </a:solidFill>
                <a:latin typeface="_x000B__x000C_" charset="0"/>
                <a:sym typeface="Wingdings" panose="05000000000000000000" pitchFamily="2" charset="2"/>
              </a:rPr>
              <a:t>VESA</a:t>
            </a:r>
            <a:r>
              <a:rPr lang="zh-CN" altLang="en-US" sz="2500" dirty="0">
                <a:solidFill>
                  <a:srgbClr val="004000"/>
                </a:solidFill>
                <a:latin typeface="_x000B__x000C_" charset="0"/>
                <a:sym typeface="Wingdings" panose="05000000000000000000" pitchFamily="2" charset="2"/>
              </a:rPr>
              <a:t>基本上是80486信号的延伸, 故与80486匹配达到最佳, 80486系统基本上都采用了</a:t>
            </a:r>
            <a:r>
              <a:rPr lang="en-US" altLang="zh-CN" sz="2500" dirty="0">
                <a:solidFill>
                  <a:srgbClr val="004000"/>
                </a:solidFill>
                <a:latin typeface="_x000B__x000C_" charset="0"/>
                <a:sym typeface="Wingdings" panose="05000000000000000000" pitchFamily="2" charset="2"/>
              </a:rPr>
              <a:t>VESA</a:t>
            </a:r>
            <a:r>
              <a:rPr lang="zh-CN" altLang="en-US" sz="2500" dirty="0">
                <a:solidFill>
                  <a:srgbClr val="004000"/>
                </a:solidFill>
                <a:latin typeface="_x000B__x000C_" charset="0"/>
                <a:sym typeface="Wingdings" panose="05000000000000000000" pitchFamily="2" charset="2"/>
              </a:rPr>
              <a:t>总线。但由于</a:t>
            </a:r>
            <a:r>
              <a:rPr lang="zh-CN" altLang="en-US" sz="25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不支持</a:t>
            </a:r>
            <a:r>
              <a:rPr lang="en-US" altLang="zh-CN" sz="2500" dirty="0">
                <a:solidFill>
                  <a:srgbClr val="EF930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Pentium</a:t>
            </a:r>
            <a:r>
              <a:rPr lang="zh-CN" altLang="en-US" sz="2500" dirty="0">
                <a:solidFill>
                  <a:srgbClr val="EF930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级处理器, 随着</a:t>
            </a:r>
            <a:r>
              <a:rPr lang="en-US" altLang="zh-CN" sz="2500" dirty="0">
                <a:solidFill>
                  <a:srgbClr val="EF930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Pentium</a:t>
            </a:r>
            <a:r>
              <a:rPr lang="zh-CN" altLang="en-US" sz="2500" dirty="0">
                <a:solidFill>
                  <a:srgbClr val="EF930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的广泛使用, </a:t>
            </a:r>
            <a:r>
              <a:rPr lang="en-US" altLang="zh-CN" sz="2500" dirty="0">
                <a:solidFill>
                  <a:srgbClr val="EF930F"/>
                </a:solidFill>
                <a:latin typeface="Times New Roman" panose="02020603050405020304" pitchFamily="18" charset="0"/>
              </a:rPr>
              <a:t>VESA</a:t>
            </a:r>
            <a:r>
              <a:rPr lang="zh-CN" altLang="en-US" sz="2500" dirty="0">
                <a:solidFill>
                  <a:srgbClr val="EF930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逐渐消失</a:t>
            </a:r>
            <a:r>
              <a:rPr lang="zh-CN" altLang="en-US" sz="2500" dirty="0">
                <a:solidFill>
                  <a:srgbClr val="EF930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500" dirty="0">
              <a:solidFill>
                <a:srgbClr val="EF930F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16392" name="组合 69650"/>
          <p:cNvGrpSpPr/>
          <p:nvPr/>
        </p:nvGrpSpPr>
        <p:grpSpPr>
          <a:xfrm>
            <a:off x="-38100" y="-50800"/>
            <a:ext cx="9182100" cy="284163"/>
            <a:chOff x="-24" y="-38"/>
            <a:chExt cx="5784" cy="179"/>
          </a:xfrm>
        </p:grpSpPr>
        <p:sp>
          <p:nvSpPr>
            <p:cNvPr id="16393" name="矩形 69651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394" name="文本框 69652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395" name="矩形 69653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09" name="文本框 25602"/>
          <p:cNvSpPr txBox="1"/>
          <p:nvPr/>
        </p:nvSpPr>
        <p:spPr>
          <a:xfrm>
            <a:off x="227013" y="277813"/>
            <a:ext cx="7421562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八、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总线 (外设部件互连标准)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0" name="文本框 25640"/>
          <p:cNvSpPr txBox="1"/>
          <p:nvPr/>
        </p:nvSpPr>
        <p:spPr>
          <a:xfrm>
            <a:off x="573088" y="762000"/>
            <a:ext cx="8507412" cy="9874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PCI(Peripheral Component Interconnect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)总线标准及改型是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机中使用最为广泛的总线。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文本框 25645"/>
          <p:cNvSpPr txBox="1"/>
          <p:nvPr/>
        </p:nvSpPr>
        <p:spPr>
          <a:xfrm>
            <a:off x="568325" y="1679575"/>
            <a:ext cx="2101850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主要特点:</a:t>
            </a:r>
            <a:endParaRPr lang="zh-CN" altLang="en-US" sz="28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文本框 25646"/>
          <p:cNvSpPr txBox="1"/>
          <p:nvPr/>
        </p:nvSpPr>
        <p:spPr>
          <a:xfrm>
            <a:off x="731838" y="2197100"/>
            <a:ext cx="5783262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(1) 拥有32位和64位两种数据通道;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文本框 25672"/>
          <p:cNvSpPr txBox="1"/>
          <p:nvPr/>
        </p:nvSpPr>
        <p:spPr>
          <a:xfrm>
            <a:off x="6151563" y="2797175"/>
            <a:ext cx="2992437" cy="137318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主频:  33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HMz</a:t>
            </a:r>
            <a:endParaRPr lang="en-US" altLang="zh-CN" sz="2800" dirty="0" err="1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 32位:  132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 64位:  264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14" name="组合 25681"/>
          <p:cNvGrpSpPr/>
          <p:nvPr/>
        </p:nvGrpSpPr>
        <p:grpSpPr>
          <a:xfrm>
            <a:off x="690563" y="2725738"/>
            <a:ext cx="5778500" cy="3698875"/>
            <a:chOff x="435" y="1717"/>
            <a:chExt cx="3640" cy="2330"/>
          </a:xfrm>
        </p:grpSpPr>
        <p:sp>
          <p:nvSpPr>
            <p:cNvPr id="17415" name="矩形 25648"/>
            <p:cNvSpPr/>
            <p:nvPr/>
          </p:nvSpPr>
          <p:spPr>
            <a:xfrm>
              <a:off x="1343" y="2181"/>
              <a:ext cx="432" cy="1703"/>
            </a:xfrm>
            <a:prstGeom prst="rect">
              <a:avLst/>
            </a:prstGeom>
            <a:noFill/>
            <a:ln w="31750" cap="flat" cmpd="sng">
              <a:solidFill>
                <a:srgbClr val="004D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416" name="直接连接符 25649"/>
            <p:cNvSpPr/>
            <p:nvPr/>
          </p:nvSpPr>
          <p:spPr>
            <a:xfrm>
              <a:off x="513" y="2344"/>
              <a:ext cx="816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7417" name="直接连接符 25651"/>
            <p:cNvSpPr/>
            <p:nvPr/>
          </p:nvSpPr>
          <p:spPr>
            <a:xfrm>
              <a:off x="511" y="3026"/>
              <a:ext cx="816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7418" name="直接连接符 25652"/>
            <p:cNvSpPr/>
            <p:nvPr/>
          </p:nvSpPr>
          <p:spPr>
            <a:xfrm>
              <a:off x="515" y="3240"/>
              <a:ext cx="816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7419" name="文本框 25653"/>
            <p:cNvSpPr txBox="1"/>
            <p:nvPr/>
          </p:nvSpPr>
          <p:spPr>
            <a:xfrm>
              <a:off x="750" y="3310"/>
              <a:ext cx="402" cy="303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eaVert"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....</a:t>
              </a: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直接连接符 25654"/>
            <p:cNvSpPr/>
            <p:nvPr/>
          </p:nvSpPr>
          <p:spPr>
            <a:xfrm>
              <a:off x="1780" y="2344"/>
              <a:ext cx="816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7421" name="直接连接符 25655"/>
            <p:cNvSpPr/>
            <p:nvPr/>
          </p:nvSpPr>
          <p:spPr>
            <a:xfrm>
              <a:off x="1768" y="2694"/>
              <a:ext cx="816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7422" name="直接连接符 25656"/>
            <p:cNvSpPr/>
            <p:nvPr/>
          </p:nvSpPr>
          <p:spPr>
            <a:xfrm>
              <a:off x="1776" y="3028"/>
              <a:ext cx="816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7423" name="直接连接符 25657"/>
            <p:cNvSpPr/>
            <p:nvPr/>
          </p:nvSpPr>
          <p:spPr>
            <a:xfrm>
              <a:off x="1772" y="3254"/>
              <a:ext cx="819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sp>
          <p:nvSpPr>
            <p:cNvPr id="17424" name="文本框 25658"/>
            <p:cNvSpPr txBox="1"/>
            <p:nvPr/>
          </p:nvSpPr>
          <p:spPr>
            <a:xfrm>
              <a:off x="1996" y="3324"/>
              <a:ext cx="402" cy="490"/>
            </a:xfrm>
            <a:prstGeom prst="rect">
              <a:avLst/>
            </a:prstGeom>
            <a:noFill/>
            <a:ln w="22225">
              <a:noFill/>
            </a:ln>
          </p:spPr>
          <p:txBody>
            <a:bodyPr vert="eaVert"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....</a:t>
              </a: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文本框 25659"/>
            <p:cNvSpPr txBox="1"/>
            <p:nvPr/>
          </p:nvSpPr>
          <p:spPr>
            <a:xfrm>
              <a:off x="576" y="2036"/>
              <a:ext cx="933" cy="29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5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AD</a:t>
              </a:r>
              <a:r>
                <a:rPr lang="en-US" altLang="zh-CN" sz="2900" baseline="-140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31~0</a:t>
              </a:r>
              <a:endParaRPr lang="en-US" altLang="zh-CN" sz="2900" baseline="-140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6" name="直接连接符 25650"/>
            <p:cNvSpPr/>
            <p:nvPr/>
          </p:nvSpPr>
          <p:spPr>
            <a:xfrm>
              <a:off x="508" y="2703"/>
              <a:ext cx="816" cy="0"/>
            </a:xfrm>
            <a:prstGeom prst="line">
              <a:avLst/>
            </a:prstGeom>
            <a:ln w="22225" cap="flat" cmpd="sng">
              <a:solidFill>
                <a:srgbClr val="004D00"/>
              </a:solidFill>
              <a:prstDash val="solid"/>
              <a:round/>
              <a:headEnd type="triangle" w="sm" len="med"/>
              <a:tailEnd type="triangle" w="sm" len="med"/>
            </a:ln>
          </p:spPr>
        </p:sp>
        <p:grpSp>
          <p:nvGrpSpPr>
            <p:cNvPr id="17427" name="组合 25674"/>
            <p:cNvGrpSpPr/>
            <p:nvPr/>
          </p:nvGrpSpPr>
          <p:grpSpPr>
            <a:xfrm>
              <a:off x="495" y="2399"/>
              <a:ext cx="942" cy="298"/>
              <a:chOff x="439" y="2527"/>
              <a:chExt cx="942" cy="298"/>
            </a:xfrm>
          </p:grpSpPr>
          <p:sp>
            <p:nvSpPr>
              <p:cNvPr id="17428" name="文本框 25660"/>
              <p:cNvSpPr txBox="1"/>
              <p:nvPr/>
            </p:nvSpPr>
            <p:spPr>
              <a:xfrm>
                <a:off x="439" y="2527"/>
                <a:ext cx="942" cy="298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500" dirty="0">
                    <a:solidFill>
                      <a:srgbClr val="004000"/>
                    </a:solidFill>
                    <a:latin typeface="Times New Roman" panose="02020603050405020304" pitchFamily="18" charset="0"/>
                  </a:rPr>
                  <a:t>C/BE</a:t>
                </a:r>
                <a:r>
                  <a:rPr lang="en-US" altLang="zh-CN" sz="2900" baseline="-14000" dirty="0">
                    <a:solidFill>
                      <a:srgbClr val="004000"/>
                    </a:solidFill>
                    <a:latin typeface="Times New Roman" panose="02020603050405020304" pitchFamily="18" charset="0"/>
                  </a:rPr>
                  <a:t>3~0</a:t>
                </a:r>
                <a:endParaRPr lang="en-US" altLang="zh-CN" sz="2900" baseline="-14000" dirty="0">
                  <a:solidFill>
                    <a:srgbClr val="004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9" name="直接连接符 25661"/>
              <p:cNvSpPr/>
              <p:nvPr/>
            </p:nvSpPr>
            <p:spPr>
              <a:xfrm>
                <a:off x="704" y="2572"/>
                <a:ext cx="259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7430" name="文本框 25662"/>
            <p:cNvSpPr txBox="1"/>
            <p:nvPr/>
          </p:nvSpPr>
          <p:spPr>
            <a:xfrm>
              <a:off x="597" y="2761"/>
              <a:ext cx="643" cy="28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PAR</a:t>
              </a:r>
              <a:endParaRPr lang="en-US" altLang="zh-CN" sz="24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1" name="直接连接符 25663"/>
            <p:cNvSpPr/>
            <p:nvPr/>
          </p:nvSpPr>
          <p:spPr>
            <a:xfrm>
              <a:off x="1555" y="1816"/>
              <a:ext cx="0" cy="2231"/>
            </a:xfrm>
            <a:prstGeom prst="line">
              <a:avLst/>
            </a:prstGeom>
            <a:ln w="20320" cap="flat" cmpd="sng">
              <a:solidFill>
                <a:srgbClr val="004D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7432" name="文本框 25664"/>
            <p:cNvSpPr txBox="1"/>
            <p:nvPr/>
          </p:nvSpPr>
          <p:spPr>
            <a:xfrm>
              <a:off x="435" y="1726"/>
              <a:ext cx="1056" cy="29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5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必备信号</a:t>
              </a:r>
              <a:endParaRPr lang="zh-CN" altLang="en-US" sz="25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3" name="文本框 25665"/>
            <p:cNvSpPr txBox="1"/>
            <p:nvPr/>
          </p:nvSpPr>
          <p:spPr>
            <a:xfrm>
              <a:off x="1774" y="1717"/>
              <a:ext cx="1056" cy="29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5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可选信号</a:t>
              </a:r>
              <a:endParaRPr lang="zh-CN" altLang="en-US" sz="25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34" name="组合 25676"/>
            <p:cNvGrpSpPr/>
            <p:nvPr/>
          </p:nvGrpSpPr>
          <p:grpSpPr>
            <a:xfrm>
              <a:off x="1756" y="2391"/>
              <a:ext cx="1056" cy="298"/>
              <a:chOff x="1756" y="2519"/>
              <a:chExt cx="1056" cy="298"/>
            </a:xfrm>
          </p:grpSpPr>
          <p:sp>
            <p:nvSpPr>
              <p:cNvPr id="17435" name="文本框 25667"/>
              <p:cNvSpPr txBox="1"/>
              <p:nvPr/>
            </p:nvSpPr>
            <p:spPr>
              <a:xfrm>
                <a:off x="1756" y="2519"/>
                <a:ext cx="1056" cy="298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500" dirty="0">
                    <a:solidFill>
                      <a:srgbClr val="004000"/>
                    </a:solidFill>
                    <a:latin typeface="Times New Roman" panose="02020603050405020304" pitchFamily="18" charset="0"/>
                  </a:rPr>
                  <a:t>C/BE</a:t>
                </a:r>
                <a:r>
                  <a:rPr lang="en-US" altLang="zh-CN" sz="2900" baseline="-14000" dirty="0">
                    <a:solidFill>
                      <a:srgbClr val="004000"/>
                    </a:solidFill>
                    <a:latin typeface="Times New Roman" panose="02020603050405020304" pitchFamily="18" charset="0"/>
                  </a:rPr>
                  <a:t>7~4</a:t>
                </a:r>
                <a:endParaRPr lang="en-US" altLang="zh-CN" sz="2900" baseline="-14000" dirty="0">
                  <a:solidFill>
                    <a:srgbClr val="004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6" name="直接连接符 25668"/>
              <p:cNvSpPr/>
              <p:nvPr/>
            </p:nvSpPr>
            <p:spPr>
              <a:xfrm>
                <a:off x="2013" y="2570"/>
                <a:ext cx="259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7437" name="文本框 25669"/>
            <p:cNvSpPr txBox="1"/>
            <p:nvPr/>
          </p:nvSpPr>
          <p:spPr>
            <a:xfrm>
              <a:off x="1811" y="2746"/>
              <a:ext cx="745" cy="28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PAR</a:t>
              </a:r>
              <a:r>
                <a:rPr lang="en-US" altLang="zh-CN" sz="2900" baseline="-140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zh-CN" sz="2900" baseline="-140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8" name="任意多边形 25670"/>
            <p:cNvSpPr/>
            <p:nvPr/>
          </p:nvSpPr>
          <p:spPr>
            <a:xfrm>
              <a:off x="2783" y="2270"/>
              <a:ext cx="136" cy="1239"/>
            </a:xfrm>
            <a:custGeom>
              <a:avLst/>
              <a:gdLst/>
              <a:ahLst/>
              <a:cxnLst/>
              <a:pathLst>
                <a:path w="201" h="1239">
                  <a:moveTo>
                    <a:pt x="0" y="0"/>
                  </a:moveTo>
                  <a:lnTo>
                    <a:pt x="201" y="0"/>
                  </a:lnTo>
                  <a:lnTo>
                    <a:pt x="201" y="1239"/>
                  </a:lnTo>
                  <a:lnTo>
                    <a:pt x="29" y="1239"/>
                  </a:lnTo>
                </a:path>
              </a:pathLst>
            </a:custGeom>
            <a:noFill/>
            <a:ln w="19050" cap="flat" cmpd="sng">
              <a:solidFill>
                <a:srgbClr val="004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9" name="文本框 25671"/>
            <p:cNvSpPr txBox="1"/>
            <p:nvPr/>
          </p:nvSpPr>
          <p:spPr>
            <a:xfrm>
              <a:off x="2981" y="2688"/>
              <a:ext cx="1094" cy="30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64位扩展</a:t>
              </a:r>
              <a:endPara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文本框 25675"/>
            <p:cNvSpPr txBox="1"/>
            <p:nvPr/>
          </p:nvSpPr>
          <p:spPr>
            <a:xfrm>
              <a:off x="1816" y="2043"/>
              <a:ext cx="933" cy="29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5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AD</a:t>
              </a:r>
              <a:r>
                <a:rPr lang="en-US" altLang="zh-CN" sz="2900" baseline="-140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63~32</a:t>
              </a:r>
              <a:endParaRPr lang="en-US" altLang="zh-CN" sz="2900" baseline="-140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41" name="组合 25678"/>
          <p:cNvGrpSpPr/>
          <p:nvPr/>
        </p:nvGrpSpPr>
        <p:grpSpPr>
          <a:xfrm>
            <a:off x="-25400" y="-50800"/>
            <a:ext cx="9182100" cy="284163"/>
            <a:chOff x="-24" y="-38"/>
            <a:chExt cx="5784" cy="179"/>
          </a:xfrm>
        </p:grpSpPr>
        <p:sp>
          <p:nvSpPr>
            <p:cNvPr id="17442" name="矩形 25679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443" name="文本框 25680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444" name="矩形 25682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0" grpId="1"/>
      <p:bldP spid="17411" grpId="0"/>
      <p:bldP spid="17411" grpId="1"/>
      <p:bldP spid="17412" grpId="0"/>
      <p:bldP spid="17412" grpId="1"/>
      <p:bldP spid="17413" grpId="0"/>
      <p:bldP spid="174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3" name="矩形 26625"/>
          <p:cNvSpPr/>
          <p:nvPr/>
        </p:nvSpPr>
        <p:spPr>
          <a:xfrm>
            <a:off x="473075" y="254000"/>
            <a:ext cx="3444875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EF930F"/>
                </a:solidFill>
                <a:latin typeface="Times New Roman" panose="02020603050405020304" pitchFamily="18" charset="0"/>
              </a:rPr>
              <a:t>(2) 支持猝发传送</a:t>
            </a:r>
            <a:endParaRPr lang="zh-CN" altLang="en-US" sz="29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矩形 26627"/>
          <p:cNvSpPr/>
          <p:nvPr/>
        </p:nvSpPr>
        <p:spPr>
          <a:xfrm>
            <a:off x="482600" y="733425"/>
            <a:ext cx="7027863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r>
              <a:rPr lang="zh-CN" altLang="en-US" sz="2900" dirty="0">
                <a:solidFill>
                  <a:srgbClr val="EF930F"/>
                </a:solidFill>
                <a:latin typeface="Times New Roman" panose="02020603050405020304" pitchFamily="18" charset="0"/>
              </a:rPr>
              <a:t>(3) 提供支持多机系统的总线仲裁机制</a:t>
            </a:r>
            <a:endParaRPr lang="zh-CN" altLang="en-US" sz="29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矩形 26629"/>
          <p:cNvSpPr/>
          <p:nvPr/>
        </p:nvSpPr>
        <p:spPr>
          <a:xfrm>
            <a:off x="481013" y="1222375"/>
            <a:ext cx="4862512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r>
              <a:rPr lang="zh-CN" altLang="en-US" sz="2900" dirty="0">
                <a:solidFill>
                  <a:srgbClr val="EF930F"/>
                </a:solidFill>
                <a:latin typeface="Times New Roman" panose="02020603050405020304" pitchFamily="18" charset="0"/>
              </a:rPr>
              <a:t>(4) 采用与处理器无关设计</a:t>
            </a:r>
            <a:endParaRPr lang="zh-CN" altLang="en-US" sz="29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文本框 26636"/>
          <p:cNvSpPr txBox="1"/>
          <p:nvPr/>
        </p:nvSpPr>
        <p:spPr>
          <a:xfrm>
            <a:off x="581025" y="5545138"/>
            <a:ext cx="8347075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EF930F"/>
                </a:solidFill>
                <a:latin typeface="Times New Roman" panose="02020603050405020304" pitchFamily="18" charset="0"/>
              </a:rPr>
              <a:t>(5) 与</a:t>
            </a:r>
            <a:r>
              <a:rPr lang="en-US" altLang="zh-CN" sz="2900" dirty="0">
                <a:solidFill>
                  <a:srgbClr val="EF930F"/>
                </a:solidFill>
                <a:latin typeface="Times New Roman" panose="02020603050405020304" pitchFamily="18" charset="0"/>
              </a:rPr>
              <a:t>ISA、EISA、VESA、MCA</a:t>
            </a:r>
            <a:r>
              <a:rPr lang="zh-CN" altLang="en-US" sz="2900" dirty="0">
                <a:solidFill>
                  <a:srgbClr val="EF930F"/>
                </a:solidFill>
                <a:latin typeface="Times New Roman" panose="02020603050405020304" pitchFamily="18" charset="0"/>
              </a:rPr>
              <a:t>等总线全兼容。</a:t>
            </a:r>
            <a:endParaRPr lang="zh-CN" altLang="en-US" sz="29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5200" y="1733550"/>
            <a:ext cx="8178165" cy="3723005"/>
            <a:chOff x="1520" y="2730"/>
            <a:chExt cx="12879" cy="5863"/>
          </a:xfrm>
        </p:grpSpPr>
        <p:sp>
          <p:nvSpPr>
            <p:cNvPr id="18436" name="文本框 26630"/>
            <p:cNvSpPr txBox="1"/>
            <p:nvPr/>
          </p:nvSpPr>
          <p:spPr>
            <a:xfrm>
              <a:off x="1520" y="2730"/>
              <a:ext cx="12540" cy="1490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与处理器和外设无关的中间总线设计, 与处理器的连接通过</a:t>
              </a:r>
              <a:r>
                <a:rPr lang="en-US" altLang="zh-CN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接口控制器或</a:t>
              </a:r>
              <a:r>
                <a:rPr lang="zh-CN" altLang="en-US" sz="2800" u="sng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桥路控制器</a:t>
              </a: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进行。 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7" name="文本框 26632"/>
            <p:cNvSpPr txBox="1"/>
            <p:nvPr/>
          </p:nvSpPr>
          <p:spPr>
            <a:xfrm>
              <a:off x="1553" y="4163"/>
              <a:ext cx="12847" cy="1490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对不同处理器, 只需设计相应的控制器电路, 不必修改总线协议。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39" name="矩形 26641"/>
            <p:cNvSpPr/>
            <p:nvPr/>
          </p:nvSpPr>
          <p:spPr>
            <a:xfrm>
              <a:off x="1835" y="5715"/>
              <a:ext cx="12090" cy="2878"/>
            </a:xfrm>
            <a:prstGeom prst="rect">
              <a:avLst/>
            </a:prstGeom>
            <a:noFill/>
            <a:ln w="1587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 marL="1814830" indent="-1814830">
                <a:spcBef>
                  <a:spcPct val="5000"/>
                </a:spcBef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•</a:t>
              </a:r>
              <a:r>
                <a:rPr lang="zh-CN" altLang="en-US" sz="2000" dirty="0">
                  <a:solidFill>
                    <a:srgbClr val="000099"/>
                  </a:solidFill>
                  <a:latin typeface="_x000B__x000C_" charset="0"/>
                  <a:sym typeface="Wingdings" panose="05000000000000000000" pitchFamily="2" charset="2"/>
                </a:rPr>
                <a:t> 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主桥: 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CPU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与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PCI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的桥, 也称为“北桥”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;</a:t>
              </a:r>
              <a:endParaRPr lang="en-US" altLang="zh-CN" sz="2400" dirty="0">
                <a:solidFill>
                  <a:srgbClr val="000099"/>
                </a:solidFill>
                <a:latin typeface="_x000B__x000C_" charset="0"/>
              </a:endParaRPr>
            </a:p>
            <a:p>
              <a:pPr marL="1814830" indent="-1814830">
                <a:spcBef>
                  <a:spcPct val="5000"/>
                </a:spcBef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•</a:t>
              </a:r>
              <a:r>
                <a:rPr lang="zh-CN" altLang="en-US" sz="2800" dirty="0">
                  <a:solidFill>
                    <a:srgbClr val="000099"/>
                  </a:solidFill>
                  <a:latin typeface="_x000B__x000C_" charset="0"/>
                </a:rPr>
                <a:t> 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标准总线桥: 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PCI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与标准总线(如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EISA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等)之间的桥;</a:t>
              </a:r>
              <a:endParaRPr lang="zh-CN" altLang="en-US" sz="2400" dirty="0">
                <a:solidFill>
                  <a:srgbClr val="000099"/>
                </a:solidFill>
                <a:latin typeface="_x000B__x000C_" charset="0"/>
              </a:endParaRPr>
            </a:p>
            <a:p>
              <a:pPr marL="1814830" indent="-1814830">
                <a:spcBef>
                  <a:spcPct val="5000"/>
                </a:spcBef>
              </a:pPr>
              <a:r>
                <a:rPr lang="zh-CN" altLang="en-US" sz="2800" dirty="0">
                  <a:solidFill>
                    <a:srgbClr val="000099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sym typeface="Wingdings" panose="05000000000000000000" pitchFamily="2" charset="2"/>
                </a:rPr>
                <a:t>•</a:t>
              </a:r>
              <a:r>
                <a:rPr lang="zh-CN" altLang="en-US" sz="2800" dirty="0">
                  <a:solidFill>
                    <a:srgbClr val="000099"/>
                  </a:solidFill>
                  <a:latin typeface="_x000B__x000C_" charset="0"/>
                </a:rPr>
                <a:t> 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PCI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桥: 在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PCI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与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PCI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之间的桥。</a:t>
              </a:r>
              <a:endParaRPr lang="zh-CN" altLang="en-US" sz="2400" dirty="0">
                <a:solidFill>
                  <a:srgbClr val="000099"/>
                </a:solidFill>
                <a:latin typeface="_x000B__x000C_" charset="0"/>
              </a:endParaRPr>
            </a:p>
            <a:p>
              <a:pPr marL="1814830" indent="-1814830"/>
              <a:r>
                <a:rPr lang="zh-CN" altLang="en-US" sz="2600" dirty="0">
                  <a:solidFill>
                    <a:srgbClr val="000099"/>
                  </a:solidFill>
                  <a:latin typeface="_x000B__x000C_" charset="0"/>
                </a:rPr>
                <a:t>     </a:t>
              </a:r>
              <a:r>
                <a:rPr lang="zh-CN" altLang="en-US" sz="2400" dirty="0">
                  <a:solidFill>
                    <a:srgbClr val="000099"/>
                  </a:solidFill>
                  <a:latin typeface="_x000B__x000C_" charset="0"/>
                </a:rPr>
                <a:t>除北桥以外的其它的桥称为“南桥”(</a:t>
              </a:r>
              <a:r>
                <a:rPr lang="en-US" altLang="zh-CN" sz="2400" dirty="0">
                  <a:solidFill>
                    <a:srgbClr val="000099"/>
                  </a:solidFill>
                  <a:latin typeface="_x000B__x000C_" charset="0"/>
                </a:rPr>
                <a:t>South Bridge)</a:t>
              </a:r>
              <a:endParaRPr lang="en-US" altLang="zh-CN" sz="2400" dirty="0">
                <a:solidFill>
                  <a:srgbClr val="000099"/>
                </a:solidFill>
                <a:latin typeface="_x000B__x000C_" charset="0"/>
              </a:endParaRPr>
            </a:p>
          </p:txBody>
        </p:sp>
        <p:sp>
          <p:nvSpPr>
            <p:cNvPr id="18440" name="直接连接符 26643"/>
            <p:cNvSpPr/>
            <p:nvPr/>
          </p:nvSpPr>
          <p:spPr>
            <a:xfrm flipH="1">
              <a:off x="8560" y="4060"/>
              <a:ext cx="1905" cy="1643"/>
            </a:xfrm>
            <a:prstGeom prst="line">
              <a:avLst/>
            </a:prstGeom>
            <a:ln w="22225" cap="flat" cmpd="sng">
              <a:solidFill>
                <a:srgbClr val="000099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8441" name="组合 26644"/>
          <p:cNvGrpSpPr/>
          <p:nvPr/>
        </p:nvGrpSpPr>
        <p:grpSpPr>
          <a:xfrm>
            <a:off x="0" y="-50800"/>
            <a:ext cx="9182100" cy="284163"/>
            <a:chOff x="-24" y="-38"/>
            <a:chExt cx="5784" cy="179"/>
          </a:xfrm>
        </p:grpSpPr>
        <p:sp>
          <p:nvSpPr>
            <p:cNvPr id="18442" name="矩形 26645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43" name="文本框 26646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8444" name="矩形 26647" descr="沙滩"/>
          <p:cNvSpPr/>
          <p:nvPr/>
        </p:nvSpPr>
        <p:spPr>
          <a:xfrm>
            <a:off x="0" y="676275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18433" grpId="1"/>
      <p:bldP spid="18434" grpId="0"/>
      <p:bldP spid="18434" grpId="1"/>
      <p:bldP spid="18435" grpId="0"/>
      <p:bldP spid="18435" grpId="1"/>
      <p:bldP spid="18438" grpId="0"/>
      <p:bldP spid="1843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7" name="文本框 27716"/>
          <p:cNvSpPr txBox="1"/>
          <p:nvPr/>
        </p:nvSpPr>
        <p:spPr>
          <a:xfrm>
            <a:off x="147638" y="230188"/>
            <a:ext cx="2576512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如图所示: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58" name="组合 27717"/>
          <p:cNvGrpSpPr/>
          <p:nvPr/>
        </p:nvGrpSpPr>
        <p:grpSpPr>
          <a:xfrm>
            <a:off x="-38100" y="-63500"/>
            <a:ext cx="9182100" cy="284163"/>
            <a:chOff x="-24" y="-38"/>
            <a:chExt cx="5784" cy="179"/>
          </a:xfrm>
        </p:grpSpPr>
        <p:sp>
          <p:nvSpPr>
            <p:cNvPr id="19459" name="矩形 27718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9460" name="文本框 27719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9461" name="矩形 27721" descr="沙滩"/>
          <p:cNvSpPr/>
          <p:nvPr/>
        </p:nvSpPr>
        <p:spPr>
          <a:xfrm>
            <a:off x="0" y="676275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9462" name="组合 27723"/>
          <p:cNvGrpSpPr/>
          <p:nvPr/>
        </p:nvGrpSpPr>
        <p:grpSpPr>
          <a:xfrm>
            <a:off x="279400" y="692150"/>
            <a:ext cx="8455025" cy="4957763"/>
            <a:chOff x="176" y="436"/>
            <a:chExt cx="5326" cy="3123"/>
          </a:xfrm>
        </p:grpSpPr>
        <p:sp>
          <p:nvSpPr>
            <p:cNvPr id="19463" name="文本框 27651"/>
            <p:cNvSpPr txBox="1"/>
            <p:nvPr/>
          </p:nvSpPr>
          <p:spPr>
            <a:xfrm>
              <a:off x="1462" y="436"/>
              <a:ext cx="758" cy="283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>
                <a:lnSpc>
                  <a:spcPct val="90000"/>
                </a:lnSpc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处理器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4" name="文本框 27653"/>
            <p:cNvSpPr txBox="1"/>
            <p:nvPr/>
          </p:nvSpPr>
          <p:spPr>
            <a:xfrm>
              <a:off x="888" y="2843"/>
              <a:ext cx="1187" cy="331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以太网接口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5" name="文本框 27656"/>
            <p:cNvSpPr txBox="1"/>
            <p:nvPr/>
          </p:nvSpPr>
          <p:spPr>
            <a:xfrm>
              <a:off x="1963" y="1661"/>
              <a:ext cx="762" cy="326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>
                <a:lnSpc>
                  <a:spcPct val="95000"/>
                </a:lnSpc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存储器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6" name="文本框 27661"/>
            <p:cNvSpPr txBox="1"/>
            <p:nvPr/>
          </p:nvSpPr>
          <p:spPr>
            <a:xfrm>
              <a:off x="176" y="2412"/>
              <a:ext cx="1035" cy="283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>
                <a:lnSpc>
                  <a:spcPct val="90000"/>
                </a:lnSpc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SCSI</a:t>
              </a: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接口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7" name="文本框 27662"/>
            <p:cNvSpPr txBox="1"/>
            <p:nvPr/>
          </p:nvSpPr>
          <p:spPr>
            <a:xfrm>
              <a:off x="2996" y="2414"/>
              <a:ext cx="1021" cy="306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 eaLnBrk="0" hangingPunct="0">
                <a:lnSpc>
                  <a:spcPct val="90000"/>
                </a:lnSpc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图形接口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8" name="文本框 27664"/>
            <p:cNvSpPr txBox="1"/>
            <p:nvPr/>
          </p:nvSpPr>
          <p:spPr>
            <a:xfrm>
              <a:off x="454" y="1667"/>
              <a:ext cx="1144" cy="299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/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控制器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9" name="文本框 27666"/>
            <p:cNvSpPr txBox="1"/>
            <p:nvPr/>
          </p:nvSpPr>
          <p:spPr>
            <a:xfrm>
              <a:off x="3625" y="2738"/>
              <a:ext cx="1295" cy="3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en-US" altLang="zh-CN" sz="25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ISA</a:t>
              </a:r>
              <a:r>
                <a:rPr lang="zh-CN" altLang="en-US" sz="25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sz="25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0" name="文本框 27667"/>
            <p:cNvSpPr txBox="1"/>
            <p:nvPr/>
          </p:nvSpPr>
          <p:spPr>
            <a:xfrm>
              <a:off x="4649" y="3269"/>
              <a:ext cx="853" cy="282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 eaLnBrk="0" hangingPunct="0">
                <a:lnSpc>
                  <a:spcPct val="90000"/>
                </a:lnSpc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低速</a:t>
              </a: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1" name="文本框 27668"/>
            <p:cNvSpPr txBox="1"/>
            <p:nvPr/>
          </p:nvSpPr>
          <p:spPr>
            <a:xfrm>
              <a:off x="3699" y="3262"/>
              <a:ext cx="840" cy="296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>
                <a:lnSpc>
                  <a:spcPct val="90000"/>
                </a:lnSpc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低速</a:t>
              </a: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2" name="文本框 27679"/>
            <p:cNvSpPr txBox="1"/>
            <p:nvPr/>
          </p:nvSpPr>
          <p:spPr>
            <a:xfrm>
              <a:off x="1181" y="956"/>
              <a:ext cx="1371" cy="289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>
                <a:lnSpc>
                  <a:spcPct val="85000"/>
                </a:lnSpc>
              </a:pPr>
              <a:r>
                <a:rPr lang="en-US" altLang="zh-CN" sz="25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Cache</a:t>
              </a: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控制器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3" name="直接连接符 27681"/>
            <p:cNvSpPr/>
            <p:nvPr/>
          </p:nvSpPr>
          <p:spPr>
            <a:xfrm>
              <a:off x="1834" y="709"/>
              <a:ext cx="0" cy="249"/>
            </a:xfrm>
            <a:prstGeom prst="line">
              <a:avLst/>
            </a:prstGeom>
            <a:ln w="22225" cap="flat" cmpd="sng">
              <a:solidFill>
                <a:srgbClr val="004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9474" name="矩形 27682"/>
            <p:cNvSpPr/>
            <p:nvPr/>
          </p:nvSpPr>
          <p:spPr>
            <a:xfrm>
              <a:off x="2850" y="944"/>
              <a:ext cx="693" cy="288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90000"/>
                </a:lnSpc>
              </a:pP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Cache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5" name="直接连接符 27683"/>
            <p:cNvSpPr/>
            <p:nvPr/>
          </p:nvSpPr>
          <p:spPr>
            <a:xfrm>
              <a:off x="2547" y="1098"/>
              <a:ext cx="307" cy="0"/>
            </a:xfrm>
            <a:prstGeom prst="line">
              <a:avLst/>
            </a:prstGeom>
            <a:ln w="22225" cap="flat" cmpd="sng">
              <a:solidFill>
                <a:srgbClr val="004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19476" name="任意多边形 27686"/>
            <p:cNvSpPr/>
            <p:nvPr/>
          </p:nvSpPr>
          <p:spPr>
            <a:xfrm>
              <a:off x="1034" y="1435"/>
              <a:ext cx="3724" cy="231"/>
            </a:xfrm>
            <a:custGeom>
              <a:avLst/>
              <a:gdLst/>
              <a:ahLst/>
              <a:cxnLst/>
              <a:pathLst>
                <a:path w="3812" h="192">
                  <a:moveTo>
                    <a:pt x="0" y="192"/>
                  </a:moveTo>
                  <a:lnTo>
                    <a:pt x="0" y="0"/>
                  </a:lnTo>
                  <a:lnTo>
                    <a:pt x="3812" y="0"/>
                  </a:lnTo>
                  <a:lnTo>
                    <a:pt x="3812" y="192"/>
                  </a:lnTo>
                </a:path>
              </a:pathLst>
            </a:custGeom>
            <a:solidFill>
              <a:srgbClr val="EDFFFF"/>
            </a:solidFill>
            <a:ln w="31750" cap="flat" cmpd="sng">
              <a:solidFill>
                <a:srgbClr val="004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7" name="直接连接符 27687"/>
            <p:cNvSpPr/>
            <p:nvPr/>
          </p:nvSpPr>
          <p:spPr>
            <a:xfrm>
              <a:off x="2353" y="1445"/>
              <a:ext cx="0" cy="201"/>
            </a:xfrm>
            <a:prstGeom prst="line">
              <a:avLst/>
            </a:prstGeom>
            <a:ln w="31750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78" name="文本框 27688"/>
            <p:cNvSpPr txBox="1"/>
            <p:nvPr/>
          </p:nvSpPr>
          <p:spPr>
            <a:xfrm>
              <a:off x="4152" y="1680"/>
              <a:ext cx="1176" cy="300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总线适配器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9" name="任意多边形 27689"/>
            <p:cNvSpPr/>
            <p:nvPr/>
          </p:nvSpPr>
          <p:spPr>
            <a:xfrm>
              <a:off x="625" y="2175"/>
              <a:ext cx="3872" cy="231"/>
            </a:xfrm>
            <a:custGeom>
              <a:avLst/>
              <a:gdLst/>
              <a:ahLst/>
              <a:cxnLst/>
              <a:pathLst>
                <a:path w="3812" h="192">
                  <a:moveTo>
                    <a:pt x="0" y="192"/>
                  </a:moveTo>
                  <a:lnTo>
                    <a:pt x="0" y="0"/>
                  </a:lnTo>
                  <a:lnTo>
                    <a:pt x="3812" y="0"/>
                  </a:lnTo>
                  <a:lnTo>
                    <a:pt x="3812" y="192"/>
                  </a:lnTo>
                </a:path>
              </a:pathLst>
            </a:custGeom>
            <a:solidFill>
              <a:srgbClr val="EDFFFF"/>
            </a:solidFill>
            <a:ln w="31750" cap="flat" cmpd="sng">
              <a:solidFill>
                <a:srgbClr val="004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0" name="文本框 27690"/>
            <p:cNvSpPr txBox="1"/>
            <p:nvPr/>
          </p:nvSpPr>
          <p:spPr>
            <a:xfrm>
              <a:off x="3630" y="1157"/>
              <a:ext cx="969" cy="308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CPU</a:t>
              </a:r>
              <a:r>
                <a:rPr lang="zh-CN" altLang="en-US" sz="26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总线 </a:t>
              </a:r>
              <a:endPara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1" name="直接连接符 27691"/>
            <p:cNvSpPr/>
            <p:nvPr/>
          </p:nvSpPr>
          <p:spPr>
            <a:xfrm>
              <a:off x="1062" y="1965"/>
              <a:ext cx="0" cy="201"/>
            </a:xfrm>
            <a:prstGeom prst="line">
              <a:avLst/>
            </a:prstGeom>
            <a:ln w="22225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82" name="文本框 27692"/>
            <p:cNvSpPr txBox="1"/>
            <p:nvPr/>
          </p:nvSpPr>
          <p:spPr>
            <a:xfrm>
              <a:off x="1797" y="2409"/>
              <a:ext cx="942" cy="288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硬盘接口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3" name="直接连接符 27693"/>
            <p:cNvSpPr/>
            <p:nvPr/>
          </p:nvSpPr>
          <p:spPr>
            <a:xfrm>
              <a:off x="2283" y="2179"/>
              <a:ext cx="0" cy="230"/>
            </a:xfrm>
            <a:prstGeom prst="line">
              <a:avLst/>
            </a:prstGeom>
            <a:ln w="31750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84" name="文本框 27695"/>
            <p:cNvSpPr txBox="1"/>
            <p:nvPr/>
          </p:nvSpPr>
          <p:spPr>
            <a:xfrm>
              <a:off x="4227" y="2414"/>
              <a:ext cx="1119" cy="290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>
                <a:lnSpc>
                  <a:spcPct val="90000"/>
                </a:lnSpc>
              </a:pP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 ISA/PCI</a:t>
              </a: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桥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5" name="直接连接符 27696"/>
            <p:cNvSpPr/>
            <p:nvPr/>
          </p:nvSpPr>
          <p:spPr>
            <a:xfrm>
              <a:off x="4759" y="1980"/>
              <a:ext cx="0" cy="427"/>
            </a:xfrm>
            <a:prstGeom prst="line">
              <a:avLst/>
            </a:prstGeom>
            <a:ln w="28575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86" name="矩形 27697"/>
            <p:cNvSpPr/>
            <p:nvPr/>
          </p:nvSpPr>
          <p:spPr>
            <a:xfrm>
              <a:off x="2869" y="1903"/>
              <a:ext cx="860" cy="298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lIns="90000" tIns="46800" rIns="90000" bIns="46800" anchor="t">
              <a:spAutoFit/>
            </a:bodyPr>
            <a:p>
              <a:r>
                <a:rPr lang="en-US" altLang="zh-CN" sz="25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PCI</a:t>
              </a:r>
              <a:r>
                <a:rPr lang="zh-CN" altLang="en-US" sz="25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总线</a:t>
              </a:r>
              <a:endParaRPr lang="zh-CN" altLang="en-US" sz="25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直接连接符 27698"/>
            <p:cNvSpPr/>
            <p:nvPr/>
          </p:nvSpPr>
          <p:spPr>
            <a:xfrm>
              <a:off x="3554" y="2177"/>
              <a:ext cx="0" cy="240"/>
            </a:xfrm>
            <a:prstGeom prst="line">
              <a:avLst/>
            </a:prstGeom>
            <a:ln w="31750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88" name="直接连接符 27699"/>
            <p:cNvSpPr/>
            <p:nvPr/>
          </p:nvSpPr>
          <p:spPr>
            <a:xfrm>
              <a:off x="4789" y="2709"/>
              <a:ext cx="0" cy="308"/>
            </a:xfrm>
            <a:prstGeom prst="line">
              <a:avLst/>
            </a:prstGeom>
            <a:ln w="28575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89" name="任意多边形 27700"/>
            <p:cNvSpPr/>
            <p:nvPr/>
          </p:nvSpPr>
          <p:spPr>
            <a:xfrm>
              <a:off x="2837" y="3028"/>
              <a:ext cx="2263" cy="231"/>
            </a:xfrm>
            <a:custGeom>
              <a:avLst/>
              <a:gdLst/>
              <a:ahLst/>
              <a:cxnLst/>
              <a:pathLst>
                <a:path w="3812" h="192">
                  <a:moveTo>
                    <a:pt x="0" y="192"/>
                  </a:moveTo>
                  <a:lnTo>
                    <a:pt x="0" y="0"/>
                  </a:lnTo>
                  <a:lnTo>
                    <a:pt x="3812" y="0"/>
                  </a:lnTo>
                  <a:lnTo>
                    <a:pt x="3812" y="192"/>
                  </a:lnTo>
                </a:path>
              </a:pathLst>
            </a:custGeom>
            <a:solidFill>
              <a:srgbClr val="EDFFFF"/>
            </a:solidFill>
            <a:ln w="31750" cap="flat" cmpd="sng">
              <a:solidFill>
                <a:srgbClr val="004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0" name="直接连接符 27701"/>
            <p:cNvSpPr/>
            <p:nvPr/>
          </p:nvSpPr>
          <p:spPr>
            <a:xfrm>
              <a:off x="1553" y="2186"/>
              <a:ext cx="1" cy="653"/>
            </a:xfrm>
            <a:prstGeom prst="line">
              <a:avLst/>
            </a:prstGeom>
            <a:ln w="22225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91" name="文本框 27702"/>
            <p:cNvSpPr txBox="1"/>
            <p:nvPr/>
          </p:nvSpPr>
          <p:spPr>
            <a:xfrm>
              <a:off x="2544" y="3260"/>
              <a:ext cx="1043" cy="299"/>
            </a:xfrm>
            <a:prstGeom prst="rect">
              <a:avLst/>
            </a:prstGeom>
            <a:solidFill>
              <a:srgbClr val="EDFFFF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just" eaLnBrk="0" hangingPunct="0">
                <a:lnSpc>
                  <a:spcPct val="90000"/>
                </a:lnSpc>
              </a:pPr>
              <a:r>
                <a:rPr lang="zh-CN" altLang="en-US" sz="25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SCSI</a:t>
              </a:r>
              <a:r>
                <a:rPr lang="zh-CN" altLang="en-US" sz="2500" dirty="0">
                  <a:solidFill>
                    <a:srgbClr val="003C00"/>
                  </a:solidFill>
                  <a:latin typeface="Times New Roman" panose="02020603050405020304" pitchFamily="18" charset="0"/>
                </a:rPr>
                <a:t>接口</a:t>
              </a:r>
              <a:endParaRPr lang="zh-CN" altLang="en-US" sz="2500" dirty="0">
                <a:solidFill>
                  <a:srgbClr val="003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2" name="直接连接符 27703"/>
            <p:cNvSpPr/>
            <p:nvPr/>
          </p:nvSpPr>
          <p:spPr>
            <a:xfrm>
              <a:off x="4087" y="3034"/>
              <a:ext cx="0" cy="221"/>
            </a:xfrm>
            <a:prstGeom prst="line">
              <a:avLst/>
            </a:prstGeom>
            <a:ln w="31750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93" name="直接连接符 27722"/>
            <p:cNvSpPr/>
            <p:nvPr/>
          </p:nvSpPr>
          <p:spPr>
            <a:xfrm>
              <a:off x="1898" y="1241"/>
              <a:ext cx="0" cy="181"/>
            </a:xfrm>
            <a:prstGeom prst="line">
              <a:avLst/>
            </a:prstGeom>
            <a:ln w="22225" cap="flat" cmpd="sng">
              <a:solidFill>
                <a:srgbClr val="004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1" name="文本框 72737"/>
          <p:cNvSpPr txBox="1"/>
          <p:nvPr/>
        </p:nvSpPr>
        <p:spPr>
          <a:xfrm>
            <a:off x="546100" y="276225"/>
            <a:ext cx="5713413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的扩展 — 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PCI-X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总线</a:t>
            </a:r>
            <a:endParaRPr lang="zh-CN" altLang="en-US" sz="2800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文本框 72751"/>
          <p:cNvSpPr txBox="1"/>
          <p:nvPr/>
        </p:nvSpPr>
        <p:spPr>
          <a:xfrm>
            <a:off x="2425700" y="3724275"/>
            <a:ext cx="4708525" cy="186372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 algn="just">
              <a:spcBef>
                <a:spcPct val="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工作频率:        传输速率: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1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66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MHZ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 —    533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100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MHz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—    800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133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MHz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—    1066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文本框 72752"/>
          <p:cNvSpPr txBox="1"/>
          <p:nvPr/>
        </p:nvSpPr>
        <p:spPr>
          <a:xfrm>
            <a:off x="966788" y="1846263"/>
            <a:ext cx="7999412" cy="1882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即某设备向另一目标设备请求数据时, 在目标设备数据准备好之前, 允许该设备处理其他任务。在原有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体系中, 设备在完成请求之前不能处理其他事情。在相同的频率下, 性能提高14%~35%。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矩形 72753"/>
          <p:cNvSpPr/>
          <p:nvPr/>
        </p:nvSpPr>
        <p:spPr>
          <a:xfrm>
            <a:off x="715963" y="808038"/>
            <a:ext cx="7810500" cy="11160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PCI-X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的总线带宽由133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增至1.066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GB/s;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 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采用了分离实务(即多任务)的设计模式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5" name="组合 72754"/>
          <p:cNvGrpSpPr/>
          <p:nvPr/>
        </p:nvGrpSpPr>
        <p:grpSpPr>
          <a:xfrm>
            <a:off x="-25400" y="-50800"/>
            <a:ext cx="9182100" cy="284163"/>
            <a:chOff x="-24" y="-38"/>
            <a:chExt cx="5784" cy="179"/>
          </a:xfrm>
        </p:grpSpPr>
        <p:sp>
          <p:nvSpPr>
            <p:cNvPr id="20486" name="矩形 72755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487" name="文本框 72756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0488" name="矩形 72757" descr="沙滩"/>
          <p:cNvSpPr/>
          <p:nvPr/>
        </p:nvSpPr>
        <p:spPr>
          <a:xfrm>
            <a:off x="0" y="676275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5" name="文本框 88065"/>
          <p:cNvSpPr txBox="1"/>
          <p:nvPr/>
        </p:nvSpPr>
        <p:spPr>
          <a:xfrm>
            <a:off x="246063" y="185738"/>
            <a:ext cx="5067300" cy="571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九、</a:t>
            </a:r>
            <a:r>
              <a:rPr lang="en-US" altLang="zh-CN" dirty="0">
                <a:solidFill>
                  <a:srgbClr val="004000"/>
                </a:solidFill>
                <a:latin typeface="Times New Roman" panose="02020603050405020304" pitchFamily="18" charset="0"/>
              </a:rPr>
              <a:t>PCI-Express </a:t>
            </a:r>
            <a:r>
              <a:rPr lang="en-US" altLang="zh-CN" dirty="0">
                <a:solidFill>
                  <a:srgbClr val="EF930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PCI–E</a:t>
            </a:r>
            <a:r>
              <a:rPr lang="en-US" altLang="zh-CN" dirty="0">
                <a:solidFill>
                  <a:srgbClr val="EF930F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6" name="文本框 88069"/>
          <p:cNvSpPr txBox="1"/>
          <p:nvPr/>
        </p:nvSpPr>
        <p:spPr>
          <a:xfrm>
            <a:off x="528638" y="673100"/>
            <a:ext cx="8423275" cy="23209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4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CI-X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的扩展, 而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PCI–E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则是全新设计。  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PCI-E (</a:t>
            </a:r>
            <a:r>
              <a:rPr lang="en-US" altLang="zh-CN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Intel</a:t>
            </a:r>
            <a:r>
              <a:rPr lang="zh-CN" altLang="en-US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提出的“3</a:t>
            </a:r>
            <a:r>
              <a:rPr lang="en-US" altLang="zh-CN" sz="2500" dirty="0">
                <a:solidFill>
                  <a:srgbClr val="004000"/>
                </a:solidFill>
                <a:latin typeface="Times New Roman" panose="02020603050405020304" pitchFamily="18" charset="0"/>
              </a:rPr>
              <a:t>GIO”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), 用以取代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AGP,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实现总线标准的统一。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相比, 最大区别是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PCI-E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采用了点到点传输技术, 使之具有高数据传输率: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文本框 88070"/>
          <p:cNvSpPr txBox="1"/>
          <p:nvPr/>
        </p:nvSpPr>
        <p:spPr>
          <a:xfrm>
            <a:off x="736600" y="2927350"/>
            <a:ext cx="8243888" cy="12827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各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PCI-E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设备拥有自己独立的数据连接, 每个设备在要求传输数据时, 建立自己的传输通道, 对于其他设备该通道是封闭的, 可实现设备之间并发数据传输。</a:t>
            </a:r>
            <a:endParaRPr lang="zh-CN" altLang="en-US" sz="26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文本框 88071"/>
          <p:cNvSpPr txBox="1"/>
          <p:nvPr/>
        </p:nvSpPr>
        <p:spPr>
          <a:xfrm>
            <a:off x="579438" y="4216400"/>
            <a:ext cx="83915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1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传输速率包括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1X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X4、X8、16X 、32X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等: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文本框 88072"/>
          <p:cNvSpPr txBox="1"/>
          <p:nvPr/>
        </p:nvSpPr>
        <p:spPr>
          <a:xfrm>
            <a:off x="1649413" y="4687888"/>
            <a:ext cx="5330825" cy="9667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X1— 500MB/s     X4 — 2GB/s    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X8 — 4GB/s         X16 — 8GB/s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文本框 88073"/>
          <p:cNvSpPr txBox="1"/>
          <p:nvPr/>
        </p:nvSpPr>
        <p:spPr>
          <a:xfrm>
            <a:off x="788988" y="5646738"/>
            <a:ext cx="7932737" cy="9461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PCI-E 32X(3.0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标准)的双向传输速率高达64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GB/S,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预计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PCI-E 5.0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版将达到128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GB/S。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1" name="组合 88074"/>
          <p:cNvGrpSpPr/>
          <p:nvPr/>
        </p:nvGrpSpPr>
        <p:grpSpPr>
          <a:xfrm>
            <a:off x="-50800" y="-63500"/>
            <a:ext cx="9182100" cy="284163"/>
            <a:chOff x="-24" y="-38"/>
            <a:chExt cx="5784" cy="179"/>
          </a:xfrm>
        </p:grpSpPr>
        <p:sp>
          <p:nvSpPr>
            <p:cNvPr id="21512" name="矩形 88075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513" name="文本框 88076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1514" name="矩形 88077" descr="沙滩"/>
          <p:cNvSpPr/>
          <p:nvPr/>
        </p:nvSpPr>
        <p:spPr>
          <a:xfrm>
            <a:off x="0" y="676275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7" name="文本框 1025"/>
          <p:cNvSpPr txBox="1"/>
          <p:nvPr/>
        </p:nvSpPr>
        <p:spPr>
          <a:xfrm>
            <a:off x="244475" y="184150"/>
            <a:ext cx="37623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第一节  总线概述</a:t>
            </a:r>
            <a:endParaRPr lang="zh-CN" altLang="en-US" sz="32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8" name="文本框 1026"/>
          <p:cNvSpPr txBox="1"/>
          <p:nvPr/>
        </p:nvSpPr>
        <p:spPr>
          <a:xfrm>
            <a:off x="444500" y="712788"/>
            <a:ext cx="28940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一、总线分类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文本框 1027"/>
          <p:cNvSpPr txBox="1"/>
          <p:nvPr/>
        </p:nvSpPr>
        <p:spPr>
          <a:xfrm>
            <a:off x="142875" y="1914525"/>
            <a:ext cx="714375" cy="3081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按系统层次结构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文本框 1028"/>
          <p:cNvSpPr txBox="1"/>
          <p:nvPr/>
        </p:nvSpPr>
        <p:spPr>
          <a:xfrm>
            <a:off x="898525" y="130175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1. 片总线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矩形 1029"/>
          <p:cNvSpPr/>
          <p:nvPr/>
        </p:nvSpPr>
        <p:spPr>
          <a:xfrm>
            <a:off x="920750" y="2668588"/>
            <a:ext cx="21129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2. 内总线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文本框 1031"/>
          <p:cNvSpPr txBox="1"/>
          <p:nvPr/>
        </p:nvSpPr>
        <p:spPr>
          <a:xfrm>
            <a:off x="1393825" y="1754188"/>
            <a:ext cx="7569200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一般由</a:t>
            </a:r>
            <a:r>
              <a:rPr lang="en-US" altLang="zh-CN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CPU</a:t>
            </a: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引出, 用于直接连接</a:t>
            </a:r>
            <a:r>
              <a:rPr lang="en-US" altLang="zh-CN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ROM、RAM、</a:t>
            </a: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接口芯片等</a:t>
            </a:r>
            <a:r>
              <a:rPr lang="en-US" altLang="zh-CN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片总线无互换性、不能标准化。</a:t>
            </a:r>
            <a:endParaRPr lang="en-US" altLang="zh-CN" sz="2700" dirty="0">
              <a:solidFill>
                <a:srgbClr val="0000B4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03" name="文本框 1032"/>
          <p:cNvSpPr txBox="1"/>
          <p:nvPr/>
        </p:nvSpPr>
        <p:spPr>
          <a:xfrm>
            <a:off x="1366838" y="3148013"/>
            <a:ext cx="8280400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90805" indent="-90805">
              <a:spcBef>
                <a:spcPct val="50000"/>
              </a:spcBef>
            </a:pP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常所说的微机总线(底板总线等),  如: </a:t>
            </a:r>
            <a:r>
              <a:rPr lang="en-US" altLang="zh-CN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EISA、PCI、PCI-E</a:t>
            </a: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等。</a:t>
            </a:r>
            <a:endParaRPr lang="zh-CN" altLang="en-US" sz="2700" dirty="0">
              <a:solidFill>
                <a:srgbClr val="0000B4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04" name="矩形 1042"/>
          <p:cNvSpPr/>
          <p:nvPr/>
        </p:nvSpPr>
        <p:spPr>
          <a:xfrm>
            <a:off x="911225" y="4057650"/>
            <a:ext cx="22415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3. 系统总线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文本框 1043"/>
          <p:cNvSpPr txBox="1"/>
          <p:nvPr/>
        </p:nvSpPr>
        <p:spPr>
          <a:xfrm>
            <a:off x="1403350" y="4481513"/>
            <a:ext cx="6648450" cy="5032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用于系统之间的连接, 如</a:t>
            </a:r>
            <a:r>
              <a:rPr lang="en-US" altLang="zh-CN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STD32、VME</a:t>
            </a: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等</a:t>
            </a:r>
            <a:endParaRPr lang="zh-CN" altLang="en-US" sz="2700" dirty="0">
              <a:solidFill>
                <a:srgbClr val="0000B4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06" name="左大括号 1044"/>
          <p:cNvSpPr/>
          <p:nvPr/>
        </p:nvSpPr>
        <p:spPr>
          <a:xfrm>
            <a:off x="685800" y="1625600"/>
            <a:ext cx="282575" cy="3622675"/>
          </a:xfrm>
          <a:prstGeom prst="leftBrace">
            <a:avLst>
              <a:gd name="adj1" fmla="val 106775"/>
              <a:gd name="adj2" fmla="val 50000"/>
            </a:avLst>
          </a:prstGeom>
          <a:noFill/>
          <a:ln w="22225" cap="flat" cmpd="sng">
            <a:solidFill>
              <a:srgbClr val="004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07" name="矩形 1045"/>
          <p:cNvSpPr/>
          <p:nvPr/>
        </p:nvSpPr>
        <p:spPr>
          <a:xfrm>
            <a:off x="928688" y="4957763"/>
            <a:ext cx="363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4. 外总线(通信总线)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8" name="文本框 1046"/>
          <p:cNvSpPr txBox="1"/>
          <p:nvPr/>
        </p:nvSpPr>
        <p:spPr>
          <a:xfrm>
            <a:off x="1401763" y="5413375"/>
            <a:ext cx="7059612" cy="914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计算机系统与其它外部仪器设备相连的总线。如</a:t>
            </a:r>
            <a:r>
              <a:rPr lang="en-US" altLang="zh-CN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RS-232、IDE、SCSI</a:t>
            </a:r>
            <a:r>
              <a:rPr lang="zh-CN" altLang="en-US" sz="2700" dirty="0">
                <a:solidFill>
                  <a:srgbClr val="0000B4"/>
                </a:solidFill>
                <a:latin typeface="Times New Roman" panose="02020603050405020304" pitchFamily="18" charset="0"/>
                <a:ea typeface="华文新魏" pitchFamily="2" charset="-122"/>
              </a:rPr>
              <a:t>等。</a:t>
            </a:r>
            <a:endParaRPr lang="zh-CN" altLang="en-US" sz="2700" dirty="0">
              <a:solidFill>
                <a:srgbClr val="0000B4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pSp>
        <p:nvGrpSpPr>
          <p:cNvPr id="4109" name="组合 1049"/>
          <p:cNvGrpSpPr/>
          <p:nvPr/>
        </p:nvGrpSpPr>
        <p:grpSpPr>
          <a:xfrm>
            <a:off x="-50800" y="-63500"/>
            <a:ext cx="9182100" cy="284163"/>
            <a:chOff x="-24" y="-38"/>
            <a:chExt cx="5784" cy="179"/>
          </a:xfrm>
        </p:grpSpPr>
        <p:sp>
          <p:nvSpPr>
            <p:cNvPr id="4110" name="矩形 1050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111" name="文本框 1051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112" name="矩形 1052" descr="沙滩"/>
          <p:cNvSpPr/>
          <p:nvPr/>
        </p:nvSpPr>
        <p:spPr>
          <a:xfrm>
            <a:off x="0" y="676910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/>
      <p:bldP spid="4098" grpId="0"/>
      <p:bldP spid="4097" grpId="1"/>
      <p:bldP spid="4098" grpId="1"/>
      <p:bldP spid="4099" grpId="0"/>
      <p:bldP spid="4099" grpId="1"/>
      <p:bldP spid="4106" grpId="0" animBg="1"/>
      <p:bldP spid="4106" grpId="1" animBg="1"/>
      <p:bldP spid="4100" grpId="0"/>
      <p:bldP spid="4100" grpId="1"/>
      <p:bldP spid="4101" grpId="0"/>
      <p:bldP spid="4101" grpId="1"/>
      <p:bldP spid="4104" grpId="0"/>
      <p:bldP spid="4104" grpId="1"/>
      <p:bldP spid="4107" grpId="0"/>
      <p:bldP spid="4107" grpId="1"/>
      <p:bldP spid="4102" grpId="0"/>
      <p:bldP spid="4102" grpId="1"/>
      <p:bldP spid="4103" grpId="0"/>
      <p:bldP spid="4103" grpId="1"/>
      <p:bldP spid="4105" grpId="0"/>
      <p:bldP spid="4105" grpId="1"/>
      <p:bldP spid="4108" grpId="0"/>
      <p:bldP spid="410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29" name="文本框 89089"/>
          <p:cNvSpPr txBox="1"/>
          <p:nvPr/>
        </p:nvSpPr>
        <p:spPr>
          <a:xfrm>
            <a:off x="244475" y="203200"/>
            <a:ext cx="2209800" cy="5492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EF930F"/>
                </a:solidFill>
                <a:latin typeface="Times New Roman" panose="02020603050405020304" pitchFamily="18" charset="0"/>
              </a:rPr>
              <a:t>近年状况</a:t>
            </a:r>
            <a:r>
              <a:rPr lang="en-US" altLang="zh-CN" dirty="0">
                <a:solidFill>
                  <a:srgbClr val="EF930F"/>
                </a:solidFill>
                <a:latin typeface="Times New Roman" panose="02020603050405020304" pitchFamily="18" charset="0"/>
              </a:rPr>
              <a:t>: </a:t>
            </a:r>
            <a:endParaRPr lang="en-US" altLang="zh-CN" dirty="0">
              <a:solidFill>
                <a:srgbClr val="EF930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0" name="文本框 89090"/>
          <p:cNvSpPr txBox="1"/>
          <p:nvPr/>
        </p:nvSpPr>
        <p:spPr>
          <a:xfrm>
            <a:off x="471488" y="749300"/>
            <a:ext cx="8426450" cy="43195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476250" indent="-476250">
              <a:spcBef>
                <a:spcPct val="15000"/>
              </a:spcBef>
            </a:pP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(1) 由于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Intel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为首的部分大型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IT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企业的推进, </a:t>
            </a:r>
            <a:r>
              <a:rPr lang="en-US" altLang="zh-CN" sz="2700" dirty="0">
                <a:solidFill>
                  <a:srgbClr val="EF930F"/>
                </a:solidFill>
                <a:latin typeface="Times New Roman" panose="02020603050405020304" pitchFamily="18" charset="0"/>
              </a:rPr>
              <a:t>PCI-E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快速发展, 支持</a:t>
            </a:r>
            <a:r>
              <a:rPr lang="zh-CN" altLang="en-US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更快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CPU、</a:t>
            </a:r>
            <a:r>
              <a:rPr lang="zh-CN" altLang="en-US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更快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的图像处理、</a:t>
            </a:r>
            <a:r>
              <a:rPr lang="zh-CN" altLang="en-US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更快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I/O、</a:t>
            </a:r>
            <a:r>
              <a:rPr lang="zh-CN" altLang="en-US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高速串行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I/O;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marL="476250" indent="-476250">
              <a:spcBef>
                <a:spcPct val="15000"/>
              </a:spcBef>
            </a:pP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(2) 继续开发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后续产品, 包括</a:t>
            </a:r>
            <a:r>
              <a:rPr lang="en-US" altLang="zh-CN" sz="2700" dirty="0">
                <a:solidFill>
                  <a:srgbClr val="EF930F"/>
                </a:solidFill>
                <a:latin typeface="Times New Roman" panose="02020603050405020304" pitchFamily="18" charset="0"/>
              </a:rPr>
              <a:t>PCI-E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与传统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总线设备之间的桥接的解决方案,  解决基于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的产品如何与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PCI-E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产品</a:t>
            </a:r>
            <a:r>
              <a:rPr lang="zh-CN" altLang="en-US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共存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延长原</a:t>
            </a:r>
            <a:r>
              <a:rPr lang="en-US" altLang="zh-CN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2700" dirty="0">
                <a:solidFill>
                  <a:schemeClr val="bg1"/>
                </a:solidFill>
                <a:latin typeface="Times New Roman" panose="02020603050405020304" pitchFamily="18" charset="0"/>
              </a:rPr>
              <a:t>产品的寿命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; </a:t>
            </a:r>
            <a:endParaRPr lang="en-US" altLang="zh-CN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marL="476250" indent="-476250">
              <a:spcBef>
                <a:spcPct val="15000"/>
              </a:spcBef>
            </a:pP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700" dirty="0">
                <a:solidFill>
                  <a:srgbClr val="EF930F"/>
                </a:solidFill>
                <a:latin typeface="Times New Roman" panose="02020603050405020304" pitchFamily="18" charset="0"/>
              </a:rPr>
              <a:t>高速总线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的另一阵营(包括</a:t>
            </a: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AMD、IBM</a:t>
            </a:r>
            <a:r>
              <a:rPr lang="zh-CN" altLang="en-US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等): </a:t>
            </a:r>
            <a:endParaRPr lang="zh-CN" altLang="en-US" sz="27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marL="476250" indent="-476250">
              <a:spcBef>
                <a:spcPct val="5000"/>
              </a:spcBef>
            </a:pPr>
            <a:r>
              <a:rPr lang="en-US" altLang="zh-CN" sz="2700" dirty="0">
                <a:solidFill>
                  <a:srgbClr val="004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600" dirty="0">
                <a:solidFill>
                  <a:schemeClr val="bg1"/>
                </a:solidFill>
                <a:latin typeface="Times New Roman" panose="02020603050405020304" pitchFamily="18" charset="0"/>
              </a:rPr>
              <a:t>HyperTransport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联盟正力推面向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至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CPU、CPU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至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I/O、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以及板级之间和板内部互接的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HyperTransport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串行和并行架构。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31" name="组合 89094"/>
          <p:cNvGrpSpPr/>
          <p:nvPr/>
        </p:nvGrpSpPr>
        <p:grpSpPr>
          <a:xfrm>
            <a:off x="-38100" y="-50800"/>
            <a:ext cx="9182100" cy="284163"/>
            <a:chOff x="-24" y="-38"/>
            <a:chExt cx="5784" cy="179"/>
          </a:xfrm>
        </p:grpSpPr>
        <p:sp>
          <p:nvSpPr>
            <p:cNvPr id="22532" name="矩形 89095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3" name="文本框 89096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534" name="矩形 89097" descr="沙滩"/>
          <p:cNvSpPr/>
          <p:nvPr/>
        </p:nvSpPr>
        <p:spPr>
          <a:xfrm>
            <a:off x="0" y="676275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2535" name="文本框 89098"/>
          <p:cNvSpPr txBox="1"/>
          <p:nvPr/>
        </p:nvSpPr>
        <p:spPr>
          <a:xfrm>
            <a:off x="936625" y="5018088"/>
            <a:ext cx="7989888" cy="8858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4D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该协议主要用于芯片组和微处理器间的数据传输, </a:t>
            </a:r>
            <a:r>
              <a:rPr lang="zh-CN" altLang="en-US" sz="2600" dirty="0">
                <a:solidFill>
                  <a:srgbClr val="004D00"/>
                </a:solidFill>
                <a:latin typeface="Times New Roman" panose="02020603050405020304" pitchFamily="18" charset="0"/>
              </a:rPr>
              <a:t>使速率</a:t>
            </a:r>
            <a:r>
              <a:rPr lang="zh-CN" altLang="en-US" sz="2600" dirty="0">
                <a:solidFill>
                  <a:srgbClr val="004D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达每秒6.4</a:t>
            </a:r>
            <a:r>
              <a:rPr lang="en-US" altLang="zh-CN" sz="2600" dirty="0">
                <a:solidFill>
                  <a:srgbClr val="004D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G</a:t>
            </a:r>
            <a:r>
              <a:rPr lang="zh-CN" altLang="en-US" sz="2600" dirty="0">
                <a:solidFill>
                  <a:srgbClr val="004D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到12.8</a:t>
            </a:r>
            <a:r>
              <a:rPr lang="en-US" altLang="zh-CN" sz="2600" dirty="0">
                <a:solidFill>
                  <a:srgbClr val="004D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G。</a:t>
            </a:r>
            <a:endParaRPr lang="zh-CN" altLang="en-US" sz="2600" dirty="0">
              <a:solidFill>
                <a:srgbClr val="004D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0" grpId="1"/>
      <p:bldP spid="22535" grpId="0"/>
      <p:bldP spid="2253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3" name="文本框 30721"/>
          <p:cNvSpPr txBox="1"/>
          <p:nvPr/>
        </p:nvSpPr>
        <p:spPr>
          <a:xfrm>
            <a:off x="227013" y="223838"/>
            <a:ext cx="3203575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– 关于外总线</a:t>
            </a:r>
            <a:endParaRPr lang="zh-CN" altLang="en-US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4" name="文本框 30722"/>
          <p:cNvSpPr txBox="1"/>
          <p:nvPr/>
        </p:nvSpPr>
        <p:spPr>
          <a:xfrm>
            <a:off x="506413" y="720725"/>
            <a:ext cx="5837237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1、RS-232-C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串行通信总线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文本框 30724"/>
          <p:cNvSpPr txBox="1"/>
          <p:nvPr/>
        </p:nvSpPr>
        <p:spPr>
          <a:xfrm>
            <a:off x="1003300" y="1181100"/>
            <a:ext cx="8140700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 通信时, 需要进行并-串和串-并转换以及电平转换</a:t>
            </a:r>
            <a:endParaRPr lang="en-US" altLang="zh-CN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文本框 30727"/>
          <p:cNvSpPr txBox="1"/>
          <p:nvPr/>
        </p:nvSpPr>
        <p:spPr>
          <a:xfrm>
            <a:off x="522288" y="1674813"/>
            <a:ext cx="6315075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2、</a:t>
            </a: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USB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总线(</a:t>
            </a: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Universal Serial Bus)</a:t>
            </a:r>
            <a:endParaRPr lang="en-US" altLang="zh-CN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文本框 30755"/>
          <p:cNvSpPr txBox="1"/>
          <p:nvPr/>
        </p:nvSpPr>
        <p:spPr>
          <a:xfrm>
            <a:off x="542925" y="2152650"/>
            <a:ext cx="7534275" cy="960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196850" indent="-196850"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3、</a:t>
            </a:r>
            <a:r>
              <a:rPr lang="en-US" altLang="zh-CN" sz="2900" dirty="0">
                <a:solidFill>
                  <a:srgbClr val="004000"/>
                </a:solidFill>
                <a:latin typeface="Times New Roman" panose="02020603050405020304" pitchFamily="18" charset="0"/>
                <a:ea typeface="Arial Unicode MS" pitchFamily="34" charset="-122"/>
              </a:rPr>
              <a:t>IEEE1394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  <a:p>
            <a:pPr marL="196850" indent="-196850" algn="just"/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  <a:ea typeface="Arial Unicode MS" pitchFamily="34" charset="-122"/>
              </a:rPr>
              <a:t>USB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接口在外形以及大部分功能上相似。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23558" name="文本框 30756"/>
          <p:cNvSpPr txBox="1"/>
          <p:nvPr/>
        </p:nvSpPr>
        <p:spPr>
          <a:xfrm>
            <a:off x="519113" y="3065463"/>
            <a:ext cx="8139112" cy="15001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1711325" indent="-1711325" algn="just">
              <a:spcBef>
                <a:spcPct val="20000"/>
              </a:spcBef>
            </a:pP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IEEE1394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特点: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 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  <a:ea typeface="Arial Unicode MS" pitchFamily="34" charset="-122"/>
            </a:endParaRPr>
          </a:p>
          <a:p>
            <a:pPr marL="1711325" indent="-1711325" algn="just">
              <a:spcBef>
                <a:spcPct val="15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 (1)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使用方便, 支持热插拔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  <a:ea typeface="Arial Unicode MS" pitchFamily="34" charset="-122"/>
            </a:endParaRPr>
          </a:p>
          <a:p>
            <a:pPr marL="1711325" indent="-1711325" algn="just">
              <a:spcBef>
                <a:spcPct val="15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 (2)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高速: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400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Mbps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800Mbps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1.6Gbps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3.2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Gbps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9" name="文本框 30757"/>
          <p:cNvSpPr txBox="1"/>
          <p:nvPr/>
        </p:nvSpPr>
        <p:spPr>
          <a:xfrm>
            <a:off x="585788" y="4554538"/>
            <a:ext cx="83820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567055" indent="-567055" algn="just">
              <a:spcBef>
                <a:spcPct val="2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(3)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点对点连接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(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peer-to-peer)</a:t>
            </a:r>
            <a:r>
              <a:rPr lang="en-US" altLang="zh-CN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: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0" name="文本框 30758"/>
          <p:cNvSpPr txBox="1"/>
          <p:nvPr/>
        </p:nvSpPr>
        <p:spPr>
          <a:xfrm>
            <a:off x="592138" y="5462588"/>
            <a:ext cx="8023225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algn="just">
              <a:spcBef>
                <a:spcPct val="25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(4) 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支持多设备串联:  最多可同时连接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63</a:t>
            </a: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个设备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1" name="矩形 30759"/>
          <p:cNvSpPr/>
          <p:nvPr/>
        </p:nvSpPr>
        <p:spPr>
          <a:xfrm>
            <a:off x="1155700" y="4595813"/>
            <a:ext cx="8013700" cy="8858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"/>
              </a:spcBef>
            </a:pP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                                     设备间不分主从, 比如两台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DV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间可直接连接进行数据传输或多台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PC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共享一台</a:t>
            </a:r>
            <a:r>
              <a:rPr lang="en-US" altLang="zh-CN" sz="2600" dirty="0">
                <a:solidFill>
                  <a:srgbClr val="000099"/>
                </a:solidFill>
                <a:latin typeface="Times New Roman" panose="02020603050405020304" pitchFamily="18" charset="0"/>
                <a:ea typeface="Arial Unicode MS" pitchFamily="34" charset="-122"/>
              </a:rPr>
              <a:t>DV</a:t>
            </a:r>
            <a:r>
              <a:rPr lang="zh-CN" altLang="en-US" sz="2600" dirty="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62" name="组合 30760"/>
          <p:cNvGrpSpPr/>
          <p:nvPr/>
        </p:nvGrpSpPr>
        <p:grpSpPr>
          <a:xfrm>
            <a:off x="-25400" y="-63500"/>
            <a:ext cx="9182100" cy="284163"/>
            <a:chOff x="-24" y="-38"/>
            <a:chExt cx="5784" cy="179"/>
          </a:xfrm>
        </p:grpSpPr>
        <p:sp>
          <p:nvSpPr>
            <p:cNvPr id="23563" name="矩形 30761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564" name="文本框 30762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3565" name="矩形 30763" descr="沙滩"/>
          <p:cNvSpPr/>
          <p:nvPr/>
        </p:nvSpPr>
        <p:spPr>
          <a:xfrm>
            <a:off x="0" y="6773863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5121" name="组合 63520"/>
          <p:cNvGrpSpPr/>
          <p:nvPr/>
        </p:nvGrpSpPr>
        <p:grpSpPr>
          <a:xfrm>
            <a:off x="4776788" y="2252663"/>
            <a:ext cx="3144837" cy="1411287"/>
            <a:chOff x="3009" y="1235"/>
            <a:chExt cx="1981" cy="889"/>
          </a:xfrm>
        </p:grpSpPr>
        <p:sp>
          <p:nvSpPr>
            <p:cNvPr id="5122" name="文本框 63490"/>
            <p:cNvSpPr txBox="1"/>
            <p:nvPr/>
          </p:nvSpPr>
          <p:spPr>
            <a:xfrm>
              <a:off x="3009" y="1235"/>
              <a:ext cx="605" cy="879"/>
            </a:xfrm>
            <a:prstGeom prst="rect">
              <a:avLst/>
            </a:prstGeom>
            <a:noFill/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存储器扩展板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3" name="文本框 63491"/>
            <p:cNvSpPr txBox="1"/>
            <p:nvPr/>
          </p:nvSpPr>
          <p:spPr>
            <a:xfrm>
              <a:off x="3705" y="1235"/>
              <a:ext cx="605" cy="879"/>
            </a:xfrm>
            <a:prstGeom prst="rect">
              <a:avLst/>
            </a:prstGeom>
            <a:noFill/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图形处理器板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4" name="文本框 63492"/>
            <p:cNvSpPr txBox="1"/>
            <p:nvPr/>
          </p:nvSpPr>
          <p:spPr>
            <a:xfrm>
              <a:off x="4403" y="1245"/>
              <a:ext cx="587" cy="879"/>
            </a:xfrm>
            <a:prstGeom prst="rect">
              <a:avLst/>
            </a:prstGeom>
            <a:noFill/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r>
                <a:rPr lang="en-US" altLang="zh-CN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I/O</a:t>
              </a:r>
              <a:endPara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  <a:p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接口板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25" name="组合 63530"/>
          <p:cNvGrpSpPr/>
          <p:nvPr/>
        </p:nvGrpSpPr>
        <p:grpSpPr>
          <a:xfrm>
            <a:off x="546100" y="1534795"/>
            <a:ext cx="4054475" cy="2111375"/>
            <a:chOff x="344" y="1084"/>
            <a:chExt cx="2554" cy="1330"/>
          </a:xfrm>
        </p:grpSpPr>
        <p:grpSp>
          <p:nvGrpSpPr>
            <p:cNvPr id="5126" name="组合 63494"/>
            <p:cNvGrpSpPr/>
            <p:nvPr/>
          </p:nvGrpSpPr>
          <p:grpSpPr>
            <a:xfrm>
              <a:off x="422" y="1335"/>
              <a:ext cx="2437" cy="962"/>
              <a:chOff x="354" y="1966"/>
              <a:chExt cx="2437" cy="962"/>
            </a:xfrm>
          </p:grpSpPr>
          <p:sp>
            <p:nvSpPr>
              <p:cNvPr id="5127" name="文本框 63495"/>
              <p:cNvSpPr txBox="1"/>
              <p:nvPr/>
            </p:nvSpPr>
            <p:spPr>
              <a:xfrm>
                <a:off x="354" y="1966"/>
                <a:ext cx="643" cy="936"/>
              </a:xfrm>
              <a:prstGeom prst="rect">
                <a:avLst/>
              </a:prstGeom>
              <a:noFill/>
              <a:ln w="22225" cap="flat" cmpd="sng">
                <a:solidFill>
                  <a:srgbClr val="004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t">
                <a:spAutoFit/>
              </a:bodyPr>
              <a:p>
                <a:endParaRPr lang="en-US" altLang="zh-CN" dirty="0">
                  <a:solidFill>
                    <a:srgbClr val="004000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rgbClr val="004000"/>
                    </a:solidFill>
                    <a:latin typeface="Times New Roman" panose="02020603050405020304" pitchFamily="18" charset="0"/>
                  </a:rPr>
                  <a:t>CPU </a:t>
                </a:r>
                <a:endParaRPr lang="en-US" altLang="zh-CN" dirty="0">
                  <a:solidFill>
                    <a:srgbClr val="004000"/>
                  </a:solidFill>
                  <a:latin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rgbClr val="004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8" name="文本框 63496"/>
              <p:cNvSpPr txBox="1"/>
              <p:nvPr/>
            </p:nvSpPr>
            <p:spPr>
              <a:xfrm>
                <a:off x="1160" y="2308"/>
                <a:ext cx="605" cy="610"/>
              </a:xfrm>
              <a:prstGeom prst="rect">
                <a:avLst/>
              </a:prstGeom>
              <a:noFill/>
              <a:ln w="22225" cap="flat" cmpd="sng">
                <a:solidFill>
                  <a:srgbClr val="004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04000"/>
                    </a:solidFill>
                    <a:latin typeface="Times New Roman" panose="02020603050405020304" pitchFamily="18" charset="0"/>
                  </a:rPr>
                  <a:t>存储芯片</a:t>
                </a:r>
                <a:endPara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9" name="直接连接符 63497"/>
              <p:cNvSpPr/>
              <p:nvPr/>
            </p:nvSpPr>
            <p:spPr>
              <a:xfrm>
                <a:off x="996" y="2043"/>
                <a:ext cx="1795" cy="0"/>
              </a:xfrm>
              <a:prstGeom prst="line">
                <a:avLst/>
              </a:prstGeom>
              <a:ln w="57150" cap="flat" cmpd="sng">
                <a:solidFill>
                  <a:srgbClr val="004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130" name="文本框 63498"/>
              <p:cNvSpPr txBox="1"/>
              <p:nvPr/>
            </p:nvSpPr>
            <p:spPr>
              <a:xfrm>
                <a:off x="2014" y="2318"/>
                <a:ext cx="605" cy="610"/>
              </a:xfrm>
              <a:prstGeom prst="rect">
                <a:avLst/>
              </a:prstGeom>
              <a:noFill/>
              <a:ln w="22225" cap="flat" cmpd="sng">
                <a:solidFill>
                  <a:srgbClr val="004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000" tIns="46800" rIns="90000" bIns="46800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04000"/>
                    </a:solidFill>
                    <a:latin typeface="Times New Roman" panose="02020603050405020304" pitchFamily="18" charset="0"/>
                  </a:rPr>
                  <a:t>接口芯片</a:t>
                </a:r>
                <a:endPara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1" name="直接连接符 63499"/>
              <p:cNvSpPr/>
              <p:nvPr/>
            </p:nvSpPr>
            <p:spPr>
              <a:xfrm>
                <a:off x="1802" y="2647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4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32" name="直接连接符 63500"/>
              <p:cNvSpPr/>
              <p:nvPr/>
            </p:nvSpPr>
            <p:spPr>
              <a:xfrm>
                <a:off x="1476" y="2033"/>
                <a:ext cx="0" cy="287"/>
              </a:xfrm>
              <a:prstGeom prst="line">
                <a:avLst/>
              </a:prstGeom>
              <a:ln w="38100" cap="flat" cmpd="sng">
                <a:solidFill>
                  <a:srgbClr val="004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133" name="直接连接符 63501"/>
              <p:cNvSpPr/>
              <p:nvPr/>
            </p:nvSpPr>
            <p:spPr>
              <a:xfrm>
                <a:off x="2302" y="2033"/>
                <a:ext cx="0" cy="287"/>
              </a:xfrm>
              <a:prstGeom prst="line">
                <a:avLst/>
              </a:prstGeom>
              <a:ln w="38100" cap="flat" cmpd="sng">
                <a:solidFill>
                  <a:srgbClr val="004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</p:grpSp>
        <p:sp>
          <p:nvSpPr>
            <p:cNvPr id="5134" name="文本框 63502"/>
            <p:cNvSpPr txBox="1"/>
            <p:nvPr/>
          </p:nvSpPr>
          <p:spPr>
            <a:xfrm>
              <a:off x="1505" y="1084"/>
              <a:ext cx="980" cy="327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片总线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5" name="矩形 63503"/>
            <p:cNvSpPr/>
            <p:nvPr/>
          </p:nvSpPr>
          <p:spPr>
            <a:xfrm>
              <a:off x="344" y="1089"/>
              <a:ext cx="2554" cy="1325"/>
            </a:xfrm>
            <a:prstGeom prst="rect">
              <a:avLst/>
            </a:prstGeom>
            <a:noFill/>
            <a:ln w="19050" cap="flat" cmpd="sng">
              <a:solidFill>
                <a:srgbClr val="004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36" name="组合 63531"/>
          <p:cNvGrpSpPr/>
          <p:nvPr/>
        </p:nvGrpSpPr>
        <p:grpSpPr>
          <a:xfrm>
            <a:off x="628650" y="3663950"/>
            <a:ext cx="8016875" cy="606425"/>
            <a:chOff x="396" y="2428"/>
            <a:chExt cx="5050" cy="382"/>
          </a:xfrm>
        </p:grpSpPr>
        <p:sp>
          <p:nvSpPr>
            <p:cNvPr id="5137" name="直接连接符 63489"/>
            <p:cNvSpPr/>
            <p:nvPr/>
          </p:nvSpPr>
          <p:spPr>
            <a:xfrm>
              <a:off x="396" y="2810"/>
              <a:ext cx="5050" cy="0"/>
            </a:xfrm>
            <a:prstGeom prst="line">
              <a:avLst/>
            </a:prstGeom>
            <a:ln w="76200" cap="flat" cmpd="sng">
              <a:solidFill>
                <a:srgbClr val="004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138" name="上下箭头 63505"/>
            <p:cNvSpPr/>
            <p:nvPr/>
          </p:nvSpPr>
          <p:spPr>
            <a:xfrm>
              <a:off x="1394" y="2429"/>
              <a:ext cx="83" cy="356"/>
            </a:xfrm>
            <a:prstGeom prst="upDownArrow">
              <a:avLst>
                <a:gd name="adj1" fmla="val 50000"/>
                <a:gd name="adj2" fmla="val 85763"/>
              </a:avLst>
            </a:prstGeom>
            <a:solidFill>
              <a:srgbClr val="004000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39" name="上下箭头 63506"/>
            <p:cNvSpPr/>
            <p:nvPr/>
          </p:nvSpPr>
          <p:spPr>
            <a:xfrm>
              <a:off x="3199" y="2429"/>
              <a:ext cx="99" cy="356"/>
            </a:xfrm>
            <a:prstGeom prst="upDownArrow">
              <a:avLst>
                <a:gd name="adj1" fmla="val 50000"/>
                <a:gd name="adj2" fmla="val 71902"/>
              </a:avLst>
            </a:prstGeom>
            <a:solidFill>
              <a:srgbClr val="004000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40" name="上下箭头 63507"/>
            <p:cNvSpPr/>
            <p:nvPr/>
          </p:nvSpPr>
          <p:spPr>
            <a:xfrm>
              <a:off x="3885" y="2428"/>
              <a:ext cx="99" cy="356"/>
            </a:xfrm>
            <a:prstGeom prst="upDownArrow">
              <a:avLst>
                <a:gd name="adj1" fmla="val 50000"/>
                <a:gd name="adj2" fmla="val 71902"/>
              </a:avLst>
            </a:prstGeom>
            <a:solidFill>
              <a:srgbClr val="004000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41" name="上下箭头 63508"/>
            <p:cNvSpPr/>
            <p:nvPr/>
          </p:nvSpPr>
          <p:spPr>
            <a:xfrm>
              <a:off x="4672" y="2429"/>
              <a:ext cx="91" cy="356"/>
            </a:xfrm>
            <a:prstGeom prst="upDownArrow">
              <a:avLst>
                <a:gd name="adj1" fmla="val 50000"/>
                <a:gd name="adj2" fmla="val 78223"/>
              </a:avLst>
            </a:prstGeom>
            <a:solidFill>
              <a:srgbClr val="004000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5142" name="文本框 63509"/>
          <p:cNvSpPr txBox="1"/>
          <p:nvPr/>
        </p:nvSpPr>
        <p:spPr>
          <a:xfrm>
            <a:off x="4222750" y="4259263"/>
            <a:ext cx="1614488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内总线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3" name="矩形 63510"/>
          <p:cNvSpPr/>
          <p:nvPr/>
        </p:nvSpPr>
        <p:spPr>
          <a:xfrm>
            <a:off x="350838" y="987425"/>
            <a:ext cx="8535987" cy="3908425"/>
          </a:xfrm>
          <a:prstGeom prst="rect">
            <a:avLst/>
          </a:prstGeom>
          <a:noFill/>
          <a:ln w="22225" cap="flat" cmpd="sng">
            <a:solidFill>
              <a:srgbClr val="004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144" name="文本框 63511"/>
          <p:cNvSpPr txBox="1"/>
          <p:nvPr/>
        </p:nvSpPr>
        <p:spPr>
          <a:xfrm>
            <a:off x="6600825" y="935038"/>
            <a:ext cx="2171700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计算机系统</a:t>
            </a:r>
            <a:endParaRPr lang="zh-CN" altLang="en-US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5" name="文本框 63516"/>
          <p:cNvSpPr txBox="1"/>
          <p:nvPr/>
        </p:nvSpPr>
        <p:spPr>
          <a:xfrm>
            <a:off x="8308975" y="2314575"/>
            <a:ext cx="608013" cy="1374775"/>
          </a:xfrm>
          <a:prstGeom prst="rect">
            <a:avLst/>
          </a:prstGeom>
          <a:noFill/>
          <a:ln w="22225">
            <a:noFill/>
          </a:ln>
        </p:spPr>
        <p:txBody>
          <a:bodyPr vert="eaVert"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外总线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6" name="文本框 63525"/>
          <p:cNvSpPr txBox="1"/>
          <p:nvPr/>
        </p:nvSpPr>
        <p:spPr>
          <a:xfrm>
            <a:off x="307975" y="247650"/>
            <a:ext cx="5789613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各总线之间的关系如下图所示:</a:t>
            </a:r>
            <a:endParaRPr lang="zh-CN" altLang="en-US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47" name="组合 63526"/>
          <p:cNvGrpSpPr/>
          <p:nvPr/>
        </p:nvGrpSpPr>
        <p:grpSpPr>
          <a:xfrm>
            <a:off x="-38100" y="-63500"/>
            <a:ext cx="9182100" cy="284163"/>
            <a:chOff x="-24" y="-38"/>
            <a:chExt cx="5784" cy="179"/>
          </a:xfrm>
        </p:grpSpPr>
        <p:sp>
          <p:nvSpPr>
            <p:cNvPr id="5148" name="矩形 63527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49" name="文本框 63528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5150" name="矩形 63529" descr="沙滩"/>
          <p:cNvSpPr/>
          <p:nvPr/>
        </p:nvSpPr>
        <p:spPr>
          <a:xfrm>
            <a:off x="0" y="675640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151" name="组合 63533"/>
          <p:cNvGrpSpPr/>
          <p:nvPr/>
        </p:nvGrpSpPr>
        <p:grpSpPr>
          <a:xfrm>
            <a:off x="7935913" y="2443163"/>
            <a:ext cx="444500" cy="788987"/>
            <a:chOff x="4999" y="1659"/>
            <a:chExt cx="280" cy="497"/>
          </a:xfrm>
        </p:grpSpPr>
        <p:sp>
          <p:nvSpPr>
            <p:cNvPr id="5152" name="左右箭头 63513"/>
            <p:cNvSpPr/>
            <p:nvPr/>
          </p:nvSpPr>
          <p:spPr>
            <a:xfrm>
              <a:off x="5009" y="1659"/>
              <a:ext cx="270" cy="77"/>
            </a:xfrm>
            <a:prstGeom prst="leftRightArrow">
              <a:avLst>
                <a:gd name="adj1" fmla="val 50000"/>
                <a:gd name="adj2" fmla="val 70113"/>
              </a:avLst>
            </a:prstGeom>
            <a:solidFill>
              <a:srgbClr val="004000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53" name="左右箭头 63515"/>
            <p:cNvSpPr/>
            <p:nvPr/>
          </p:nvSpPr>
          <p:spPr>
            <a:xfrm>
              <a:off x="5002" y="1878"/>
              <a:ext cx="270" cy="77"/>
            </a:xfrm>
            <a:prstGeom prst="leftRightArrow">
              <a:avLst>
                <a:gd name="adj1" fmla="val 50000"/>
                <a:gd name="adj2" fmla="val 70113"/>
              </a:avLst>
            </a:prstGeom>
            <a:solidFill>
              <a:srgbClr val="004000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154" name="左右箭头 63532"/>
            <p:cNvSpPr/>
            <p:nvPr/>
          </p:nvSpPr>
          <p:spPr>
            <a:xfrm>
              <a:off x="4999" y="2079"/>
              <a:ext cx="270" cy="77"/>
            </a:xfrm>
            <a:prstGeom prst="leftRightArrow">
              <a:avLst>
                <a:gd name="adj1" fmla="val 50000"/>
                <a:gd name="adj2" fmla="val 70113"/>
              </a:avLst>
            </a:prstGeom>
            <a:solidFill>
              <a:srgbClr val="004000"/>
            </a:solidFill>
            <a:ln w="2222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/>
      <p:bldP spid="5145" grpId="1"/>
      <p:bldP spid="5142" grpId="0"/>
      <p:bldP spid="5142" grpId="1"/>
      <p:bldP spid="5143" grpId="0" animBg="1"/>
      <p:bldP spid="514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5" name="文本框 9228"/>
          <p:cNvSpPr txBox="1"/>
          <p:nvPr/>
        </p:nvSpPr>
        <p:spPr>
          <a:xfrm>
            <a:off x="398463" y="285750"/>
            <a:ext cx="8502650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若构成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</a:rPr>
              <a:t>多处理机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系统, 由系统总线连接各微机系统:</a:t>
            </a:r>
            <a:endParaRPr lang="en-US" altLang="zh-CN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文本框 9231"/>
          <p:cNvSpPr txBox="1"/>
          <p:nvPr/>
        </p:nvSpPr>
        <p:spPr>
          <a:xfrm>
            <a:off x="455613" y="3149600"/>
            <a:ext cx="3462337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另一种分类方法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7" name="组合 9250"/>
          <p:cNvGrpSpPr/>
          <p:nvPr/>
        </p:nvGrpSpPr>
        <p:grpSpPr>
          <a:xfrm>
            <a:off x="925513" y="3665538"/>
            <a:ext cx="2279650" cy="1538287"/>
            <a:chOff x="443" y="2396"/>
            <a:chExt cx="1436" cy="1019"/>
          </a:xfrm>
        </p:grpSpPr>
        <p:sp>
          <p:nvSpPr>
            <p:cNvPr id="6148" name="文本框 9232"/>
            <p:cNvSpPr txBox="1"/>
            <p:nvPr/>
          </p:nvSpPr>
          <p:spPr>
            <a:xfrm>
              <a:off x="445" y="2396"/>
              <a:ext cx="1335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4000"/>
                  </a:solidFill>
                  <a:latin typeface="Times New Roman" panose="02020603050405020304" pitchFamily="18" charset="0"/>
                  <a:ea typeface="BatangChe" pitchFamily="49" charset="-127"/>
                </a:rPr>
                <a:t>① </a:t>
              </a: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片总线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9" name="矩形 9234"/>
            <p:cNvSpPr/>
            <p:nvPr/>
          </p:nvSpPr>
          <p:spPr>
            <a:xfrm>
              <a:off x="443" y="2733"/>
              <a:ext cx="1436" cy="3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solidFill>
                    <a:srgbClr val="004000"/>
                  </a:solidFill>
                  <a:latin typeface="Times New Roman" panose="02020603050405020304" pitchFamily="18" charset="0"/>
                  <a:ea typeface="BatangChe" pitchFamily="49" charset="-127"/>
                </a:rPr>
                <a:t>② </a:t>
              </a: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系统总线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矩形 9240"/>
            <p:cNvSpPr/>
            <p:nvPr/>
          </p:nvSpPr>
          <p:spPr>
            <a:xfrm>
              <a:off x="445" y="3071"/>
              <a:ext cx="1372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solidFill>
                    <a:srgbClr val="004000"/>
                  </a:solidFill>
                  <a:latin typeface="Times New Roman" panose="02020603050405020304" pitchFamily="18" charset="0"/>
                  <a:ea typeface="BatangChe" pitchFamily="49" charset="-127"/>
                </a:rPr>
                <a:t>③ </a:t>
              </a: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外总线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51" name="组合 9255"/>
          <p:cNvGrpSpPr/>
          <p:nvPr/>
        </p:nvGrpSpPr>
        <p:grpSpPr>
          <a:xfrm>
            <a:off x="517525" y="1003300"/>
            <a:ext cx="8321675" cy="2022475"/>
            <a:chOff x="326" y="704"/>
            <a:chExt cx="5242" cy="1274"/>
          </a:xfrm>
        </p:grpSpPr>
        <p:sp>
          <p:nvSpPr>
            <p:cNvPr id="6152" name="文本框 9217"/>
            <p:cNvSpPr txBox="1"/>
            <p:nvPr/>
          </p:nvSpPr>
          <p:spPr>
            <a:xfrm>
              <a:off x="500" y="706"/>
              <a:ext cx="1373" cy="595"/>
            </a:xfrm>
            <a:prstGeom prst="rect">
              <a:avLst/>
            </a:prstGeom>
            <a:noFill/>
            <a:ln w="2857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 algn="ctr">
                <a:lnSpc>
                  <a:spcPct val="45000"/>
                </a:lnSpc>
              </a:pP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系统1</a:t>
              </a: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</a:pP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3" name="直接连接符 9219"/>
            <p:cNvSpPr/>
            <p:nvPr/>
          </p:nvSpPr>
          <p:spPr>
            <a:xfrm>
              <a:off x="3484" y="1032"/>
              <a:ext cx="393" cy="0"/>
            </a:xfrm>
            <a:prstGeom prst="line">
              <a:avLst/>
            </a:prstGeom>
            <a:ln w="31750" cap="flat" cmpd="sng">
              <a:solidFill>
                <a:srgbClr val="0040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154" name="直接连接符 9221"/>
            <p:cNvSpPr/>
            <p:nvPr/>
          </p:nvSpPr>
          <p:spPr>
            <a:xfrm>
              <a:off x="326" y="1667"/>
              <a:ext cx="5242" cy="0"/>
            </a:xfrm>
            <a:prstGeom prst="line">
              <a:avLst/>
            </a:prstGeom>
            <a:ln w="38100" cap="flat" cmpd="sng">
              <a:solidFill>
                <a:srgbClr val="004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grpSp>
          <p:nvGrpSpPr>
            <p:cNvPr id="6155" name="组合 9227"/>
            <p:cNvGrpSpPr/>
            <p:nvPr/>
          </p:nvGrpSpPr>
          <p:grpSpPr>
            <a:xfrm>
              <a:off x="1152" y="1300"/>
              <a:ext cx="3572" cy="351"/>
              <a:chOff x="1152" y="1266"/>
              <a:chExt cx="3572" cy="442"/>
            </a:xfrm>
          </p:grpSpPr>
          <p:sp>
            <p:nvSpPr>
              <p:cNvPr id="6156" name="直接连接符 9223"/>
              <p:cNvSpPr/>
              <p:nvPr/>
            </p:nvSpPr>
            <p:spPr>
              <a:xfrm>
                <a:off x="1152" y="1267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4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6157" name="直接连接符 9224"/>
              <p:cNvSpPr/>
              <p:nvPr/>
            </p:nvSpPr>
            <p:spPr>
              <a:xfrm>
                <a:off x="4724" y="1276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4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6158" name="直接连接符 9225"/>
              <p:cNvSpPr/>
              <p:nvPr/>
            </p:nvSpPr>
            <p:spPr>
              <a:xfrm>
                <a:off x="2736" y="1266"/>
                <a:ext cx="0" cy="432"/>
              </a:xfrm>
              <a:prstGeom prst="line">
                <a:avLst/>
              </a:prstGeom>
              <a:ln w="31750" cap="flat" cmpd="sng">
                <a:solidFill>
                  <a:srgbClr val="004000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</p:grpSp>
        <p:sp>
          <p:nvSpPr>
            <p:cNvPr id="6159" name="文本框 9226"/>
            <p:cNvSpPr txBox="1"/>
            <p:nvPr/>
          </p:nvSpPr>
          <p:spPr>
            <a:xfrm>
              <a:off x="2294" y="1651"/>
              <a:ext cx="1287" cy="327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90000" tIns="46800" rIns="90000" bIns="46800"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系统总线</a:t>
              </a:r>
              <a:endPara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0" name="文本框 9244"/>
            <p:cNvSpPr txBox="1"/>
            <p:nvPr/>
          </p:nvSpPr>
          <p:spPr>
            <a:xfrm>
              <a:off x="4004" y="704"/>
              <a:ext cx="1373" cy="595"/>
            </a:xfrm>
            <a:prstGeom prst="rect">
              <a:avLst/>
            </a:prstGeom>
            <a:noFill/>
            <a:ln w="2857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 algn="ctr">
                <a:lnSpc>
                  <a:spcPct val="45000"/>
                </a:lnSpc>
              </a:pP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系统</a:t>
              </a:r>
              <a:r>
                <a:rPr lang="en-US" altLang="zh-CN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</a:pP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1" name="文本框 9245"/>
            <p:cNvSpPr txBox="1"/>
            <p:nvPr/>
          </p:nvSpPr>
          <p:spPr>
            <a:xfrm>
              <a:off x="2022" y="704"/>
              <a:ext cx="1373" cy="595"/>
            </a:xfrm>
            <a:prstGeom prst="rect">
              <a:avLst/>
            </a:prstGeom>
            <a:noFill/>
            <a:ln w="28575" cap="flat" cmpd="sng">
              <a:solidFill>
                <a:srgbClr val="004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 algn="ctr">
                <a:lnSpc>
                  <a:spcPct val="45000"/>
                </a:lnSpc>
              </a:pP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rgbClr val="004000"/>
                  </a:solidFill>
                  <a:latin typeface="Times New Roman" panose="02020603050405020304" pitchFamily="18" charset="0"/>
                </a:rPr>
                <a:t>系统2</a:t>
              </a: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</a:pPr>
              <a:endPara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162" name="文本框 9246"/>
          <p:cNvSpPr txBox="1"/>
          <p:nvPr/>
        </p:nvSpPr>
        <p:spPr>
          <a:xfrm>
            <a:off x="3711575" y="3130550"/>
            <a:ext cx="4187825" cy="5794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采用总线结构的优势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3" name="文本框 9247"/>
          <p:cNvSpPr txBox="1"/>
          <p:nvPr/>
        </p:nvSpPr>
        <p:spPr>
          <a:xfrm>
            <a:off x="4111625" y="3670300"/>
            <a:ext cx="4975225" cy="15446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 marL="386080" indent="-386080">
              <a:spcBef>
                <a:spcPct val="20000"/>
              </a:spcBef>
            </a:pPr>
            <a:r>
              <a: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①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简化硬件设计、易于扩充;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marL="386080" indent="-386080">
              <a:spcBef>
                <a:spcPct val="20000"/>
              </a:spcBef>
            </a:pPr>
            <a:r>
              <a: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②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具有“易获得性”;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 marL="386080" indent="-386080">
              <a:spcBef>
                <a:spcPct val="20000"/>
              </a:spcBef>
            </a:pPr>
            <a:r>
              <a: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易于生产、降低成本。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4" name="直接连接符 9248"/>
          <p:cNvSpPr/>
          <p:nvPr/>
        </p:nvSpPr>
        <p:spPr>
          <a:xfrm>
            <a:off x="3527425" y="3290888"/>
            <a:ext cx="0" cy="1979612"/>
          </a:xfrm>
          <a:prstGeom prst="line">
            <a:avLst/>
          </a:prstGeom>
          <a:ln w="38100" cap="flat" cmpd="dbl">
            <a:solidFill>
              <a:srgbClr val="004D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165" name="组合 9251"/>
          <p:cNvGrpSpPr/>
          <p:nvPr/>
        </p:nvGrpSpPr>
        <p:grpSpPr>
          <a:xfrm>
            <a:off x="-38100" y="-50800"/>
            <a:ext cx="9182100" cy="284163"/>
            <a:chOff x="-24" y="-38"/>
            <a:chExt cx="5784" cy="179"/>
          </a:xfrm>
        </p:grpSpPr>
        <p:sp>
          <p:nvSpPr>
            <p:cNvPr id="6166" name="矩形 9252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167" name="文本框 9253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6168" name="矩形 9254" descr="沙滩"/>
          <p:cNvSpPr/>
          <p:nvPr/>
        </p:nvSpPr>
        <p:spPr>
          <a:xfrm>
            <a:off x="0" y="6807200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  <p:bldP spid="6145" grpId="1"/>
      <p:bldP spid="6146" grpId="0"/>
      <p:bldP spid="6146" grpId="1"/>
      <p:bldP spid="6162" grpId="0"/>
      <p:bldP spid="6162" grpId="1"/>
      <p:bldP spid="6163" grpId="0"/>
      <p:bldP spid="616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9" name="文本框 8228"/>
          <p:cNvSpPr txBox="1"/>
          <p:nvPr/>
        </p:nvSpPr>
        <p:spPr>
          <a:xfrm>
            <a:off x="190500" y="247650"/>
            <a:ext cx="5771515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二、总线标准的特性（了解）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0" name="文本框 8231"/>
          <p:cNvSpPr txBox="1"/>
          <p:nvPr/>
        </p:nvSpPr>
        <p:spPr>
          <a:xfrm>
            <a:off x="439738" y="835025"/>
            <a:ext cx="2347912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1. 物理特性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矩形 8232"/>
          <p:cNvSpPr/>
          <p:nvPr/>
        </p:nvSpPr>
        <p:spPr>
          <a:xfrm>
            <a:off x="454025" y="1366838"/>
            <a:ext cx="2509838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2. 功能特性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文本框 8235"/>
          <p:cNvSpPr txBox="1"/>
          <p:nvPr/>
        </p:nvSpPr>
        <p:spPr>
          <a:xfrm>
            <a:off x="2471738" y="841375"/>
            <a:ext cx="7008812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总线的物理连接方式(如引脚尺寸/位置等)</a:t>
            </a:r>
            <a:endParaRPr lang="en-US" altLang="zh-CN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文本框 8237"/>
          <p:cNvSpPr txBox="1"/>
          <p:nvPr/>
        </p:nvSpPr>
        <p:spPr>
          <a:xfrm>
            <a:off x="2487613" y="1387475"/>
            <a:ext cx="3317875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描述信号线的功能, 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文本框 8250"/>
          <p:cNvSpPr txBox="1"/>
          <p:nvPr/>
        </p:nvSpPr>
        <p:spPr>
          <a:xfrm>
            <a:off x="923925" y="1873250"/>
            <a:ext cx="8105775" cy="14366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484505" indent="-484505"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(1) 数据线和地址线: 决定数据宽度和寻址范围;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marL="484505" indent="-484505">
              <a:spcBef>
                <a:spcPct val="1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(2) 控制、时序和中断信号线:  决定总线功能强弱以及适应性的好坏。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文本框 8254"/>
          <p:cNvSpPr txBox="1"/>
          <p:nvPr/>
        </p:nvSpPr>
        <p:spPr>
          <a:xfrm>
            <a:off x="938213" y="3338513"/>
            <a:ext cx="395605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 marL="574675" indent="-5746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(3) 电源线/地线/备用线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矩形 8255"/>
          <p:cNvSpPr/>
          <p:nvPr/>
        </p:nvSpPr>
        <p:spPr>
          <a:xfrm>
            <a:off x="457200" y="3883025"/>
            <a:ext cx="2433638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3. 电气特性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文本框 8256"/>
          <p:cNvSpPr txBox="1"/>
          <p:nvPr/>
        </p:nvSpPr>
        <p:spPr>
          <a:xfrm>
            <a:off x="836613" y="4341813"/>
            <a:ext cx="7813675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如传送方向 /驱动能力/抗干扰能力/正负逻辑等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矩形 8262"/>
          <p:cNvSpPr/>
          <p:nvPr/>
        </p:nvSpPr>
        <p:spPr>
          <a:xfrm>
            <a:off x="450850" y="4875213"/>
            <a:ext cx="2297113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4. 时间特性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文本框 8263"/>
          <p:cNvSpPr txBox="1"/>
          <p:nvPr/>
        </p:nvSpPr>
        <p:spPr>
          <a:xfrm>
            <a:off x="798513" y="5303838"/>
            <a:ext cx="7302500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如信号有效的时机、有效持续时间等。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80" name="组合 8267"/>
          <p:cNvGrpSpPr/>
          <p:nvPr/>
        </p:nvGrpSpPr>
        <p:grpSpPr>
          <a:xfrm>
            <a:off x="-38100" y="-63500"/>
            <a:ext cx="9182100" cy="284163"/>
            <a:chOff x="-24" y="-38"/>
            <a:chExt cx="5784" cy="179"/>
          </a:xfrm>
        </p:grpSpPr>
        <p:sp>
          <p:nvSpPr>
            <p:cNvPr id="7181" name="矩形 8268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182" name="文本框 8269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7183" name="矩形 8270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84" name="文本框 8271"/>
          <p:cNvSpPr txBox="1"/>
          <p:nvPr/>
        </p:nvSpPr>
        <p:spPr>
          <a:xfrm>
            <a:off x="5513388" y="1406525"/>
            <a:ext cx="21717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主要类型:</a:t>
            </a:r>
            <a:endParaRPr lang="zh-CN" altLang="en-US" sz="28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" name="文本框 10241"/>
          <p:cNvSpPr txBox="1"/>
          <p:nvPr/>
        </p:nvSpPr>
        <p:spPr>
          <a:xfrm>
            <a:off x="152400" y="192088"/>
            <a:ext cx="492125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800000"/>
                </a:solidFill>
                <a:latin typeface="Times New Roman" panose="02020603050405020304" pitchFamily="18" charset="0"/>
              </a:rPr>
              <a:t>三、总线上的数据传送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文本框 10242"/>
          <p:cNvSpPr txBox="1"/>
          <p:nvPr/>
        </p:nvSpPr>
        <p:spPr>
          <a:xfrm>
            <a:off x="368300" y="762000"/>
            <a:ext cx="4283075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(1)  数据传送的</a:t>
            </a:r>
            <a:r>
              <a:rPr lang="zh-CN" altLang="en-US" sz="2900" dirty="0">
                <a:solidFill>
                  <a:schemeClr val="bg1"/>
                </a:solidFill>
                <a:latin typeface="Times New Roman" panose="02020603050405020304" pitchFamily="18" charset="0"/>
              </a:rPr>
              <a:t>过程</a:t>
            </a:r>
            <a:endParaRPr lang="zh-CN" altLang="en-US" sz="29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文本框 10243"/>
          <p:cNvSpPr txBox="1"/>
          <p:nvPr/>
        </p:nvSpPr>
        <p:spPr>
          <a:xfrm>
            <a:off x="576263" y="1327150"/>
            <a:ext cx="5973762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①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 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系统中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</a:rPr>
              <a:t>只有一个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总线主设备: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文本框 10244"/>
          <p:cNvSpPr txBox="1"/>
          <p:nvPr/>
        </p:nvSpPr>
        <p:spPr>
          <a:xfrm>
            <a:off x="1004888" y="1784350"/>
            <a:ext cx="5746750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主设备可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直接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寻址并读写从设备。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文本框 10245"/>
          <p:cNvSpPr txBox="1"/>
          <p:nvPr/>
        </p:nvSpPr>
        <p:spPr>
          <a:xfrm>
            <a:off x="601980" y="2348230"/>
            <a:ext cx="6963410" cy="554355"/>
          </a:xfrm>
          <a:prstGeom prst="rect">
            <a:avLst/>
          </a:prstGeom>
          <a:noFill/>
          <a:ln w="22225">
            <a:noFill/>
          </a:ln>
        </p:spPr>
        <p:txBody>
          <a:bodyPr wrap="square"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②</a:t>
            </a: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  <a:ea typeface="BatangChe" pitchFamily="49" charset="-127"/>
              </a:rPr>
              <a:t> 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系统中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</a:rPr>
              <a:t>有多个</a:t>
            </a: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总线主设备:</a:t>
            </a:r>
            <a:endParaRPr lang="zh-CN" altLang="en-US" sz="29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8" name="文本框 10246"/>
          <p:cNvSpPr txBox="1"/>
          <p:nvPr/>
        </p:nvSpPr>
        <p:spPr>
          <a:xfrm>
            <a:off x="1147763" y="2871788"/>
            <a:ext cx="2317750" cy="579437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申请阶段</a:t>
            </a: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zh-CN" altLang="en-US" dirty="0">
              <a:solidFill>
                <a:srgbClr val="004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199" name="文本框 10247"/>
          <p:cNvSpPr txBox="1"/>
          <p:nvPr/>
        </p:nvSpPr>
        <p:spPr>
          <a:xfrm>
            <a:off x="1446848" y="2935605"/>
            <a:ext cx="7527925" cy="94615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向总线分配机构提出总线请求, 获准后下一个总线周期开始占有总线的使用权;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文本框 10248"/>
          <p:cNvSpPr txBox="1"/>
          <p:nvPr/>
        </p:nvSpPr>
        <p:spPr>
          <a:xfrm>
            <a:off x="1125538" y="3881438"/>
            <a:ext cx="2330450" cy="579437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寻址阶段: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8201" name="文本框 10249"/>
          <p:cNvSpPr txBox="1"/>
          <p:nvPr/>
        </p:nvSpPr>
        <p:spPr>
          <a:xfrm>
            <a:off x="1447165" y="3926205"/>
            <a:ext cx="7444740" cy="523240"/>
          </a:xfrm>
          <a:prstGeom prst="rect">
            <a:avLst/>
          </a:prstGeom>
          <a:noFill/>
          <a:ln w="22225">
            <a:noFill/>
          </a:ln>
        </p:spPr>
        <p:txBody>
          <a:bodyPr wrap="square"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   主设备发出地址及命令寻址从设备;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文本框 10250"/>
          <p:cNvSpPr txBox="1"/>
          <p:nvPr/>
        </p:nvSpPr>
        <p:spPr>
          <a:xfrm>
            <a:off x="1131888" y="4468813"/>
            <a:ext cx="4814887" cy="579437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数据在总线上传送;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3" name="文本框 10251"/>
          <p:cNvSpPr txBox="1"/>
          <p:nvPr/>
        </p:nvSpPr>
        <p:spPr>
          <a:xfrm>
            <a:off x="1127125" y="5041900"/>
            <a:ext cx="4451350" cy="579438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传送结束, 释放总线。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4" name="矩形 10257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1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205" name="矩形 10258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1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8206" name="组合 10259"/>
          <p:cNvGrpSpPr/>
          <p:nvPr/>
        </p:nvGrpSpPr>
        <p:grpSpPr>
          <a:xfrm>
            <a:off x="-25400" y="-50800"/>
            <a:ext cx="9182100" cy="284163"/>
            <a:chOff x="-24" y="-38"/>
            <a:chExt cx="5784" cy="179"/>
          </a:xfrm>
        </p:grpSpPr>
        <p:sp>
          <p:nvSpPr>
            <p:cNvPr id="8207" name="矩形 10260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2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208" name="文本框 10261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6511925" y="1635125"/>
            <a:ext cx="2395855" cy="1111250"/>
          </a:xfrm>
          <a:prstGeom prst="wedgeRoundRectCallout">
            <a:avLst>
              <a:gd name="adj1" fmla="val -113530"/>
              <a:gd name="adj2" fmla="val 45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总线总裁技术（本章第二</a:t>
            </a:r>
            <a:r>
              <a:rPr lang="zh-CN" altLang="en-US" sz="2400"/>
              <a:t>节）</a:t>
            </a:r>
            <a:endParaRPr lang="zh-CN" altLang="en-US" sz="2400"/>
          </a:p>
          <a:p>
            <a:pPr algn="ctr"/>
            <a:r>
              <a:rPr lang="zh-CN" altLang="en-US" sz="2400"/>
              <a:t>重点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4" grpId="1"/>
      <p:bldP spid="8195" grpId="0"/>
      <p:bldP spid="8195" grpId="1"/>
      <p:bldP spid="8197" grpId="0"/>
      <p:bldP spid="8197" grpId="1"/>
      <p:bldP spid="8196" grpId="0"/>
      <p:bldP spid="8196" grpId="1"/>
      <p:bldP spid="8198" grpId="0"/>
      <p:bldP spid="8198" grpId="1"/>
      <p:bldP spid="8199" grpId="0"/>
      <p:bldP spid="8199" grpId="1"/>
      <p:bldP spid="8200" grpId="0"/>
      <p:bldP spid="8200" grpId="1"/>
      <p:bldP spid="8201" grpId="0"/>
      <p:bldP spid="8201" grpId="1"/>
      <p:bldP spid="8202" grpId="0"/>
      <p:bldP spid="8202" grpId="1"/>
      <p:bldP spid="8203" grpId="0"/>
      <p:bldP spid="8203" grpId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7" name="文本框 11265"/>
          <p:cNvSpPr txBox="1"/>
          <p:nvPr/>
        </p:nvSpPr>
        <p:spPr>
          <a:xfrm>
            <a:off x="366713" y="222250"/>
            <a:ext cx="5013325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900" dirty="0">
                <a:solidFill>
                  <a:srgbClr val="004000"/>
                </a:solidFill>
                <a:latin typeface="Times New Roman" panose="02020603050405020304" pitchFamily="18" charset="0"/>
              </a:rPr>
              <a:t>(2)  数据传送的</a:t>
            </a:r>
            <a:r>
              <a:rPr lang="zh-CN" altLang="en-US" sz="2900" dirty="0">
                <a:solidFill>
                  <a:schemeClr val="bg1"/>
                </a:solidFill>
                <a:latin typeface="Times New Roman" panose="02020603050405020304" pitchFamily="18" charset="0"/>
              </a:rPr>
              <a:t>时序配合</a:t>
            </a:r>
            <a:endParaRPr lang="zh-CN" altLang="en-US" sz="29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" name="文本框 11266"/>
          <p:cNvSpPr txBox="1"/>
          <p:nvPr/>
        </p:nvSpPr>
        <p:spPr>
          <a:xfrm>
            <a:off x="700088" y="733425"/>
            <a:ext cx="2911475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BatangChe" pitchFamily="49" charset="-127"/>
              </a:rPr>
              <a:t>①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BatangChe" pitchFamily="49" charset="-127"/>
              </a:rPr>
              <a:t> 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</a:rPr>
              <a:t>同步方式</a:t>
            </a:r>
            <a:endParaRPr lang="zh-CN" altLang="en-US" sz="2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文本框 11270"/>
          <p:cNvSpPr txBox="1"/>
          <p:nvPr/>
        </p:nvSpPr>
        <p:spPr>
          <a:xfrm>
            <a:off x="1236663" y="1662113"/>
            <a:ext cx="4867275" cy="57943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有明显时序时间划分;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文本框 11271"/>
          <p:cNvSpPr txBox="1"/>
          <p:nvPr/>
        </p:nvSpPr>
        <p:spPr>
          <a:xfrm>
            <a:off x="1239838" y="2141538"/>
            <a:ext cx="4638675" cy="57943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004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•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时钟周期时间固定;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文本框 11273"/>
          <p:cNvSpPr txBox="1"/>
          <p:nvPr/>
        </p:nvSpPr>
        <p:spPr>
          <a:xfrm>
            <a:off x="1104900" y="1198563"/>
            <a:ext cx="5208588" cy="51911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各项操作受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统一时序控制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文本框 11278"/>
          <p:cNvSpPr txBox="1"/>
          <p:nvPr/>
        </p:nvSpPr>
        <p:spPr>
          <a:xfrm>
            <a:off x="5334000" y="1201738"/>
            <a:ext cx="2568575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特征表现为: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文本框 11283"/>
          <p:cNvSpPr txBox="1"/>
          <p:nvPr/>
        </p:nvSpPr>
        <p:spPr>
          <a:xfrm>
            <a:off x="696913" y="2701925"/>
            <a:ext cx="2560637" cy="53340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BatangChe" pitchFamily="49" charset="-127"/>
              </a:rPr>
              <a:t>②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BatangChe" pitchFamily="49" charset="-127"/>
              </a:rPr>
              <a:t> 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</a:rPr>
              <a:t>异步方式</a:t>
            </a:r>
            <a:endParaRPr lang="zh-CN" altLang="en-US" sz="2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4" name="文本框 11284"/>
          <p:cNvSpPr txBox="1"/>
          <p:nvPr/>
        </p:nvSpPr>
        <p:spPr>
          <a:xfrm>
            <a:off x="1087438" y="3159125"/>
            <a:ext cx="8120062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各项操作按不同需要安排时间, 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不受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统一时序控制。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5" name="文本框 11285"/>
          <p:cNvSpPr txBox="1"/>
          <p:nvPr/>
        </p:nvSpPr>
        <p:spPr>
          <a:xfrm>
            <a:off x="1106488" y="3573463"/>
            <a:ext cx="7947025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各操作间的衔接和各部件之间的信息交换采用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异步</a:t>
            </a:r>
            <a:r>
              <a:rPr lang="zh-CN" altLang="en-US" sz="2800" u="sng" dirty="0">
                <a:solidFill>
                  <a:srgbClr val="EF930F"/>
                </a:solidFill>
                <a:latin typeface="Times New Roman" panose="02020603050405020304" pitchFamily="18" charset="0"/>
              </a:rPr>
              <a:t>应答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方式。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6" name="文本框 11298"/>
          <p:cNvSpPr txBox="1"/>
          <p:nvPr/>
        </p:nvSpPr>
        <p:spPr>
          <a:xfrm>
            <a:off x="696913" y="4592638"/>
            <a:ext cx="6921500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</a:rPr>
              <a:t>半同步方式(扩展的同步方式)</a:t>
            </a:r>
            <a:endParaRPr lang="zh-CN" altLang="en-US" sz="29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7" name="文本框 11299"/>
          <p:cNvSpPr txBox="1"/>
          <p:nvPr/>
        </p:nvSpPr>
        <p:spPr>
          <a:xfrm>
            <a:off x="1135063" y="5064125"/>
            <a:ext cx="7685087" cy="9461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有统一时序同步时钟, 又有类似于于“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握手信号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”的同步信号。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28" name="组合 11301"/>
          <p:cNvGrpSpPr/>
          <p:nvPr/>
        </p:nvGrpSpPr>
        <p:grpSpPr>
          <a:xfrm>
            <a:off x="0" y="-63500"/>
            <a:ext cx="9182100" cy="284163"/>
            <a:chOff x="-24" y="-38"/>
            <a:chExt cx="5784" cy="179"/>
          </a:xfrm>
        </p:grpSpPr>
        <p:sp>
          <p:nvSpPr>
            <p:cNvPr id="9229" name="矩形 11302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230" name="文本框 11303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9231" name="矩形 11304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8" grpId="1"/>
      <p:bldP spid="9223" grpId="0"/>
      <p:bldP spid="9223" grpId="1"/>
      <p:bldP spid="9226" grpId="0"/>
      <p:bldP spid="9226" grpId="1"/>
      <p:bldP spid="9221" grpId="0"/>
      <p:bldP spid="9221" grpId="1"/>
      <p:bldP spid="9222" grpId="0"/>
      <p:bldP spid="9219" grpId="0"/>
      <p:bldP spid="9219" grpId="1"/>
      <p:bldP spid="9220" grpId="0"/>
      <p:bldP spid="9220" grpId="1"/>
      <p:bldP spid="9224" grpId="0"/>
      <p:bldP spid="9224" grpId="1"/>
      <p:bldP spid="9225" grpId="0"/>
      <p:bldP spid="9225" grpId="1"/>
      <p:bldP spid="92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1" name="文本框 64513"/>
          <p:cNvSpPr txBox="1"/>
          <p:nvPr/>
        </p:nvSpPr>
        <p:spPr>
          <a:xfrm>
            <a:off x="339725" y="238125"/>
            <a:ext cx="4511675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(3) 总线数据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传输率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2" name="文本框 64514"/>
          <p:cNvSpPr txBox="1"/>
          <p:nvPr/>
        </p:nvSpPr>
        <p:spPr>
          <a:xfrm>
            <a:off x="712788" y="752475"/>
            <a:ext cx="8405812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总线频宽指总线所能达到的最高传输率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单位为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文本框 64516"/>
          <p:cNvSpPr txBox="1"/>
          <p:nvPr/>
        </p:nvSpPr>
        <p:spPr>
          <a:xfrm>
            <a:off x="2098675" y="3040063"/>
            <a:ext cx="2471738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传输率计算:</a:t>
            </a:r>
            <a:endParaRPr lang="zh-CN" altLang="en-US" sz="28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文本框 64517"/>
          <p:cNvSpPr txBox="1"/>
          <p:nvPr/>
        </p:nvSpPr>
        <p:spPr>
          <a:xfrm>
            <a:off x="4187825" y="2992438"/>
            <a:ext cx="2820988" cy="579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2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2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6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200" dirty="0">
                <a:solidFill>
                  <a:srgbClr val="8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3200" dirty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1200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2800" dirty="0">
              <a:solidFill>
                <a:srgbClr val="8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5" name="文本框 64518"/>
          <p:cNvSpPr txBox="1"/>
          <p:nvPr/>
        </p:nvSpPr>
        <p:spPr>
          <a:xfrm>
            <a:off x="1152525" y="1608138"/>
            <a:ext cx="6929438" cy="14144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f  </a:t>
            </a:r>
            <a:r>
              <a:rPr lang="en-US" altLang="zh-CN" sz="1600" dirty="0">
                <a:solidFill>
                  <a:srgbClr val="004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4000"/>
                </a:solidFill>
                <a:latin typeface="宋体" panose="02010600030101010101" pitchFamily="2" charset="-122"/>
              </a:rPr>
              <a:t>―</a:t>
            </a:r>
            <a:r>
              <a:rPr lang="en-US" altLang="zh-CN" sz="1600" dirty="0">
                <a:solidFill>
                  <a:srgbClr val="004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总线工作频率(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Hz) ;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1600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4000"/>
                </a:solidFill>
                <a:latin typeface="宋体" panose="02010600030101010101" pitchFamily="2" charset="-122"/>
              </a:rPr>
              <a:t>―</a:t>
            </a:r>
            <a:r>
              <a:rPr lang="en-US" altLang="zh-CN" sz="1600" dirty="0">
                <a:solidFill>
                  <a:srgbClr val="004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总线宽度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Byte) ;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"/>
              </a:spcBef>
            </a:pP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1600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4000"/>
                </a:solidFill>
                <a:latin typeface="宋体" panose="02010600030101010101" pitchFamily="2" charset="-122"/>
              </a:rPr>
              <a:t>―</a:t>
            </a:r>
            <a:r>
              <a:rPr lang="en-US" altLang="zh-CN" sz="1600" dirty="0">
                <a:solidFill>
                  <a:srgbClr val="004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宋体" panose="02010600030101010101" pitchFamily="2" charset="-122"/>
              </a:rPr>
              <a:t>传送一次数据所需时钟周期的个数。</a:t>
            </a:r>
            <a:endParaRPr lang="zh-CN" altLang="en-US" sz="2800" dirty="0">
              <a:solidFill>
                <a:srgbClr val="004000"/>
              </a:solidFill>
              <a:latin typeface="宋体" panose="02010600030101010101" pitchFamily="2" charset="-122"/>
            </a:endParaRPr>
          </a:p>
        </p:txBody>
      </p:sp>
      <p:sp>
        <p:nvSpPr>
          <p:cNvPr id="10246" name="文本框 64519"/>
          <p:cNvSpPr txBox="1"/>
          <p:nvPr/>
        </p:nvSpPr>
        <p:spPr>
          <a:xfrm>
            <a:off x="355600" y="3582988"/>
            <a:ext cx="8707438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如, 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EISA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总线进行8位数存取, 存储器存取周期3个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CLK。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文本框 64520"/>
          <p:cNvSpPr txBox="1"/>
          <p:nvPr/>
        </p:nvSpPr>
        <p:spPr>
          <a:xfrm>
            <a:off x="342900" y="4052888"/>
            <a:ext cx="7389813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CLK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为8.33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MHz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Q=</a:t>
            </a:r>
            <a:r>
              <a:rPr lang="en-US" altLang="zh-CN" sz="1400" dirty="0">
                <a:solidFill>
                  <a:srgbClr val="EF930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8.33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1/3</a:t>
            </a:r>
            <a:r>
              <a:rPr lang="en-US" altLang="zh-CN" sz="1200" dirty="0">
                <a:solidFill>
                  <a:srgbClr val="EF930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dirty="0">
                <a:solidFill>
                  <a:srgbClr val="EF930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2.78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MB/s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8" name="文本框 64522"/>
          <p:cNvSpPr txBox="1"/>
          <p:nvPr/>
        </p:nvSpPr>
        <p:spPr>
          <a:xfrm>
            <a:off x="731838" y="12096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假设: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9" name="矩形 64527"/>
          <p:cNvSpPr/>
          <p:nvPr/>
        </p:nvSpPr>
        <p:spPr>
          <a:xfrm>
            <a:off x="390525" y="4808538"/>
            <a:ext cx="8782050" cy="13731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EISA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总线上进行32位猝发传送时, 每一个存取周期为1个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CLK,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因此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Q=8.33</a:t>
            </a:r>
            <a:r>
              <a:rPr lang="en-US" altLang="zh-CN" sz="1200" dirty="0">
                <a:solidFill>
                  <a:srgbClr val="EF930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200" dirty="0">
                <a:solidFill>
                  <a:srgbClr val="EF930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4/1</a:t>
            </a:r>
            <a:r>
              <a:rPr lang="en-US" altLang="zh-CN" sz="1200" dirty="0">
                <a:solidFill>
                  <a:srgbClr val="EF930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400" dirty="0">
                <a:solidFill>
                  <a:srgbClr val="EF930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2800" dirty="0">
                <a:solidFill>
                  <a:srgbClr val="EF930F"/>
                </a:solidFill>
                <a:latin typeface="Times New Roman" panose="02020603050405020304" pitchFamily="18" charset="0"/>
              </a:rPr>
              <a:t>MB/s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即: 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EISA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总线的最大传输率) 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50" name="组合 64528"/>
          <p:cNvGrpSpPr/>
          <p:nvPr/>
        </p:nvGrpSpPr>
        <p:grpSpPr>
          <a:xfrm>
            <a:off x="-50800" y="-50800"/>
            <a:ext cx="9182100" cy="284163"/>
            <a:chOff x="-24" y="-38"/>
            <a:chExt cx="5784" cy="179"/>
          </a:xfrm>
        </p:grpSpPr>
        <p:sp>
          <p:nvSpPr>
            <p:cNvPr id="10251" name="矩形 64529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52" name="文本框 64530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0253" name="矩形 64531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8" grpId="1"/>
      <p:bldP spid="10245" grpId="0"/>
      <p:bldP spid="10245" grpId="1"/>
      <p:bldP spid="10243" grpId="0"/>
      <p:bldP spid="10243" grpId="1"/>
      <p:bldP spid="10244" grpId="0"/>
      <p:bldP spid="10244" grpId="1"/>
      <p:bldP spid="10246" grpId="0"/>
      <p:bldP spid="10246" grpId="1"/>
      <p:bldP spid="10247" grpId="0"/>
      <p:bldP spid="10247" grpId="1"/>
      <p:bldP spid="10249" grpId="0"/>
      <p:bldP spid="102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5" name="文本框 16385"/>
          <p:cNvSpPr txBox="1"/>
          <p:nvPr/>
        </p:nvSpPr>
        <p:spPr>
          <a:xfrm>
            <a:off x="220345" y="262255"/>
            <a:ext cx="8683625" cy="568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100" dirty="0">
                <a:solidFill>
                  <a:srgbClr val="800000"/>
                </a:solidFill>
                <a:latin typeface="Times New Roman" panose="02020603050405020304" pitchFamily="18" charset="0"/>
              </a:rPr>
              <a:t>第二节  总线的发展 –总线标准（掌握</a:t>
            </a:r>
            <a:r>
              <a:rPr lang="en-US" altLang="zh-CN" sz="3100" dirty="0">
                <a:solidFill>
                  <a:srgbClr val="800000"/>
                </a:solidFill>
                <a:latin typeface="Times New Roman" panose="02020603050405020304" pitchFamily="18" charset="0"/>
              </a:rPr>
              <a:t>PCI</a:t>
            </a:r>
            <a:r>
              <a:rPr lang="zh-CN" altLang="en-US" sz="3100" dirty="0">
                <a:solidFill>
                  <a:srgbClr val="800000"/>
                </a:solidFill>
                <a:latin typeface="Times New Roman" panose="02020603050405020304" pitchFamily="18" charset="0"/>
              </a:rPr>
              <a:t>标准）</a:t>
            </a:r>
            <a:endParaRPr lang="zh-CN" altLang="en-US" sz="3100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" name="文本框 16404"/>
          <p:cNvSpPr txBox="1"/>
          <p:nvPr/>
        </p:nvSpPr>
        <p:spPr>
          <a:xfrm>
            <a:off x="363538" y="866775"/>
            <a:ext cx="7419975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一、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S –100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总线</a:t>
            </a:r>
            <a:r>
              <a:rPr lang="zh-CN" altLang="en-US" dirty="0">
                <a:solidFill>
                  <a:srgbClr val="004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(第一种公认微机标准总线)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文本框 16407"/>
          <p:cNvSpPr txBox="1"/>
          <p:nvPr/>
        </p:nvSpPr>
        <p:spPr>
          <a:xfrm>
            <a:off x="639763" y="1403350"/>
            <a:ext cx="7620000" cy="48895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1. 数据宽度: 8位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1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6位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IEEE696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总线</a:t>
            </a:r>
            <a:endParaRPr lang="en-US" altLang="zh-CN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矩形 16408"/>
          <p:cNvSpPr/>
          <p:nvPr/>
        </p:nvSpPr>
        <p:spPr>
          <a:xfrm>
            <a:off x="657225" y="1881188"/>
            <a:ext cx="2854325" cy="48895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速率: 6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MB/s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矩形 16410"/>
          <p:cNvSpPr/>
          <p:nvPr/>
        </p:nvSpPr>
        <p:spPr>
          <a:xfrm>
            <a:off x="665163" y="2384425"/>
            <a:ext cx="2030412" cy="488950"/>
          </a:xfrm>
          <a:prstGeom prst="rect">
            <a:avLst/>
          </a:prstGeom>
          <a:noFill/>
          <a:ln w="22225">
            <a:noFill/>
          </a:ln>
        </p:spPr>
        <p:txBody>
          <a:bodyPr wrap="none"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工作方式: 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0" name="文本框 16412"/>
          <p:cNvSpPr txBox="1"/>
          <p:nvPr/>
        </p:nvSpPr>
        <p:spPr>
          <a:xfrm>
            <a:off x="2538413" y="2406650"/>
            <a:ext cx="6851650" cy="48895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永久性主设备仅一个(</a:t>
            </a:r>
            <a:r>
              <a:rPr lang="en-US" altLang="zh-CN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CPU), </a:t>
            </a:r>
            <a:r>
              <a:rPr lang="zh-CN" altLang="en-US" sz="2600" dirty="0">
                <a:solidFill>
                  <a:srgbClr val="004000"/>
                </a:solidFill>
                <a:latin typeface="Times New Roman" panose="02020603050405020304" pitchFamily="18" charset="0"/>
              </a:rPr>
              <a:t>不支持多机系统</a:t>
            </a:r>
            <a:endParaRPr lang="zh-CN" altLang="en-US" sz="26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文本框 16417"/>
          <p:cNvSpPr txBox="1"/>
          <p:nvPr/>
        </p:nvSpPr>
        <p:spPr>
          <a:xfrm>
            <a:off x="338138" y="2916238"/>
            <a:ext cx="3671887" cy="549275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二、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STD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总线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2" name="文本框 16418"/>
          <p:cNvSpPr txBox="1"/>
          <p:nvPr/>
        </p:nvSpPr>
        <p:spPr>
          <a:xfrm>
            <a:off x="600075" y="3448050"/>
            <a:ext cx="6361113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工业控制用总线标准(属于系统总线)。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3" name="文本框 16419"/>
          <p:cNvSpPr txBox="1"/>
          <p:nvPr/>
        </p:nvSpPr>
        <p:spPr>
          <a:xfrm>
            <a:off x="587375" y="3917950"/>
            <a:ext cx="2438400" cy="519113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主要特点: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4" name="文本框 16420"/>
          <p:cNvSpPr txBox="1"/>
          <p:nvPr/>
        </p:nvSpPr>
        <p:spPr>
          <a:xfrm>
            <a:off x="815975" y="4440238"/>
            <a:ext cx="6216650" cy="519112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1. 高可靠性, 抗干扰、抗振动能力强;</a:t>
            </a:r>
            <a:endParaRPr lang="zh-CN" altLang="en-US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5" name="文本框 16421"/>
          <p:cNvSpPr txBox="1"/>
          <p:nvPr/>
        </p:nvSpPr>
        <p:spPr>
          <a:xfrm>
            <a:off x="830263" y="4926013"/>
            <a:ext cx="8313737" cy="946150"/>
          </a:xfrm>
          <a:prstGeom prst="rect">
            <a:avLst/>
          </a:prstGeom>
          <a:noFill/>
          <a:ln w="22225">
            <a:noFill/>
          </a:ln>
        </p:spPr>
        <p:txBody>
          <a:bodyPr lIns="90000" tIns="46800" rIns="90000" bIns="46800" anchor="t">
            <a:spAutoFit/>
          </a:bodyPr>
          <a:p>
            <a:pPr marL="386080" indent="-386080">
              <a:spcBef>
                <a:spcPct val="50000"/>
              </a:spcBef>
            </a:pP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2. 适用于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位和16位处理器, 支持多机系统, 后发展出</a:t>
            </a:r>
            <a:r>
              <a:rPr lang="en-US" altLang="zh-CN" sz="2800" dirty="0">
                <a:solidFill>
                  <a:srgbClr val="004000"/>
                </a:solidFill>
                <a:latin typeface="Times New Roman" panose="02020603050405020304" pitchFamily="18" charset="0"/>
              </a:rPr>
              <a:t>STD32</a:t>
            </a:r>
            <a:endParaRPr lang="en-US" altLang="zh-CN" sz="2800" dirty="0">
              <a:solidFill>
                <a:srgbClr val="004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276" name="组合 16424"/>
          <p:cNvGrpSpPr/>
          <p:nvPr/>
        </p:nvGrpSpPr>
        <p:grpSpPr>
          <a:xfrm>
            <a:off x="-25400" y="-50800"/>
            <a:ext cx="9182100" cy="284163"/>
            <a:chOff x="-24" y="-38"/>
            <a:chExt cx="5784" cy="179"/>
          </a:xfrm>
        </p:grpSpPr>
        <p:sp>
          <p:nvSpPr>
            <p:cNvPr id="11277" name="矩形 16425" descr="白色大理石"/>
            <p:cNvSpPr/>
            <p:nvPr/>
          </p:nvSpPr>
          <p:spPr>
            <a:xfrm>
              <a:off x="0" y="0"/>
              <a:ext cx="5760" cy="114"/>
            </a:xfrm>
            <a:prstGeom prst="rect">
              <a:avLst/>
            </a:prstGeom>
            <a:blipFill rotWithShape="0">
              <a:blip r:embed="rId1"/>
            </a:blipFill>
            <a:ln w="22225">
              <a:noFill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8" name="文本框 16426"/>
            <p:cNvSpPr txBox="1"/>
            <p:nvPr/>
          </p:nvSpPr>
          <p:spPr>
            <a:xfrm>
              <a:off x="-24" y="-38"/>
              <a:ext cx="5784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400" dirty="0">
                  <a:solidFill>
                    <a:srgbClr val="003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高级计算机结构                                                                     第六章  总线技术</a:t>
              </a:r>
              <a:endParaRPr lang="zh-CN" altLang="en-US" sz="1400" dirty="0">
                <a:solidFill>
                  <a:srgbClr val="003C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279" name="矩形 16427" descr="沙滩"/>
          <p:cNvSpPr/>
          <p:nvPr/>
        </p:nvSpPr>
        <p:spPr>
          <a:xfrm>
            <a:off x="0" y="6740525"/>
            <a:ext cx="9144000" cy="111125"/>
          </a:xfrm>
          <a:prstGeom prst="rect">
            <a:avLst/>
          </a:prstGeom>
          <a:blipFill rotWithShape="0">
            <a:blip r:embed="rId2"/>
          </a:blipFill>
          <a:ln w="222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75" grpId="0"/>
      <p:bldP spid="11266" grpId="1"/>
      <p:bldP spid="11267" grpId="1"/>
      <p:bldP spid="11268" grpId="1"/>
      <p:bldP spid="11269" grpId="1"/>
      <p:bldP spid="11270" grpId="1"/>
      <p:bldP spid="11271" grpId="1"/>
      <p:bldP spid="11272" grpId="1"/>
      <p:bldP spid="11273" grpId="1"/>
      <p:bldP spid="11274" grpId="1"/>
      <p:bldP spid="11275" grpId="1"/>
    </p:bldLst>
  </p:timing>
</p:sld>
</file>

<file path=ppt/tags/tag1.xml><?xml version="1.0" encoding="utf-8"?>
<p:tagLst xmlns:p="http://schemas.openxmlformats.org/presentationml/2006/main">
  <p:tag name="KSO_WM_DOC_GUID" val="{f47cf868-1de1-4ab2-af41-ed4bb878103d}"/>
</p:tagLst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6435</Words>
  <Application>WPS 演示</Application>
  <PresentationFormat>屏幕显示</PresentationFormat>
  <Paragraphs>471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华文新魏</vt:lpstr>
      <vt:lpstr>黑体</vt:lpstr>
      <vt:lpstr>BatangChe</vt:lpstr>
      <vt:lpstr>Malgun Gothic</vt:lpstr>
      <vt:lpstr>Symbol</vt:lpstr>
      <vt:lpstr>微软雅黑</vt:lpstr>
      <vt:lpstr>Arial Unicode MS</vt:lpstr>
      <vt:lpstr>Calibri</vt:lpstr>
      <vt:lpstr>_x000B__x000C_</vt:lpstr>
      <vt:lpstr>Segoe Print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86173</cp:lastModifiedBy>
  <cp:revision>307</cp:revision>
  <dcterms:created xsi:type="dcterms:W3CDTF">2019-03-31T09:24:00Z</dcterms:created>
  <dcterms:modified xsi:type="dcterms:W3CDTF">2019-04-02T01:18:43Z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