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334" r:id="rId3"/>
    <p:sldId id="335" r:id="rId4"/>
    <p:sldId id="336" r:id="rId5"/>
    <p:sldId id="337" r:id="rId6"/>
    <p:sldId id="265" r:id="rId7"/>
    <p:sldId id="324" r:id="rId8"/>
    <p:sldId id="266" r:id="rId9"/>
    <p:sldId id="326" r:id="rId10"/>
    <p:sldId id="268" r:id="rId11"/>
    <p:sldId id="269" r:id="rId12"/>
    <p:sldId id="289" r:id="rId13"/>
    <p:sldId id="270" r:id="rId14"/>
    <p:sldId id="271" r:id="rId15"/>
    <p:sldId id="332" r:id="rId16"/>
    <p:sldId id="348" r:id="rId17"/>
    <p:sldId id="349" r:id="rId18"/>
    <p:sldId id="350" r:id="rId19"/>
    <p:sldId id="351" r:id="rId20"/>
  </p:sldIdLst>
  <p:sldSz cx="9144000" cy="6858000" type="screen4x3"/>
  <p:notesSz cx="6858000" cy="9144000"/>
  <p:custDataLst>
    <p:tags r:id="rId26"/>
  </p:custDataLst>
  <p:defaultTextStyle>
    <a:defPPr>
      <a:defRPr lang="zh-CN"/>
    </a:defPPr>
    <a:lvl1pPr marL="0" lvl="0"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32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EF930F"/>
    <a:srgbClr val="66FFFF"/>
    <a:srgbClr val="9900FF"/>
    <a:srgbClr val="FFCC66"/>
    <a:srgbClr val="FFFFCC"/>
    <a:srgbClr val="333300"/>
    <a:srgbClr val="FF99FF"/>
    <a:srgbClr val="FF33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682"/>
  </p:normalViewPr>
  <p:slideViewPr>
    <p:cSldViewPr showGuides="1">
      <p:cViewPr>
        <p:scale>
          <a:sx n="66" d="100"/>
          <a:sy n="66" d="100"/>
        </p:scale>
        <p:origin x="-1284" y="-9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9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页眉占位符 24577"/>
          <p:cNvSpPr>
            <a:spLocks noGrp="1"/>
          </p:cNvSpPr>
          <p:nvPr>
            <p:ph type="hdr" sz="quarter"/>
          </p:nvPr>
        </p:nvSpPr>
        <p:spPr>
          <a:xfrm>
            <a:off x="0" y="0"/>
            <a:ext cx="2971800" cy="457200"/>
          </a:xfrm>
          <a:prstGeom prst="rect">
            <a:avLst/>
          </a:prstGeom>
          <a:noFill/>
          <a:ln w="9525">
            <a:noFill/>
          </a:ln>
        </p:spPr>
        <p:txBody>
          <a:bodyPr/>
          <a:p>
            <a:pPr lvl="0"/>
            <a:endParaRPr lang="zh-CN" sz="1200" dirty="0"/>
          </a:p>
        </p:txBody>
      </p:sp>
      <p:sp>
        <p:nvSpPr>
          <p:cNvPr id="24579" name="日期占位符 24578"/>
          <p:cNvSpPr>
            <a:spLocks noGrp="1"/>
          </p:cNvSpPr>
          <p:nvPr>
            <p:ph type="dt" sz="quarter" idx="1"/>
          </p:nvPr>
        </p:nvSpPr>
        <p:spPr>
          <a:xfrm>
            <a:off x="3886200" y="0"/>
            <a:ext cx="2971800" cy="457200"/>
          </a:xfrm>
          <a:prstGeom prst="rect">
            <a:avLst/>
          </a:prstGeom>
          <a:noFill/>
          <a:ln w="9525">
            <a:noFill/>
          </a:ln>
        </p:spPr>
        <p:txBody>
          <a:bodyPr/>
          <a:p>
            <a:pPr lvl="0" algn="r"/>
            <a:endParaRPr lang="zh-CN" altLang="en-US" sz="1200" dirty="0"/>
          </a:p>
        </p:txBody>
      </p:sp>
      <p:sp>
        <p:nvSpPr>
          <p:cNvPr id="24580" name="页脚占位符 24579"/>
          <p:cNvSpPr>
            <a:spLocks noGrp="1"/>
          </p:cNvSpPr>
          <p:nvPr>
            <p:ph type="ftr" sz="quarter" idx="2"/>
          </p:nvPr>
        </p:nvSpPr>
        <p:spPr>
          <a:xfrm>
            <a:off x="0" y="8686800"/>
            <a:ext cx="2971800" cy="457200"/>
          </a:xfrm>
          <a:prstGeom prst="rect">
            <a:avLst/>
          </a:prstGeom>
          <a:noFill/>
          <a:ln w="9525">
            <a:noFill/>
          </a:ln>
        </p:spPr>
        <p:txBody>
          <a:bodyPr anchor="b"/>
          <a:p>
            <a:pPr lvl="0"/>
            <a:endParaRPr lang="zh-CN" sz="1200" dirty="0"/>
          </a:p>
        </p:txBody>
      </p:sp>
      <p:sp>
        <p:nvSpPr>
          <p:cNvPr id="24581" name="灯片编号占位符 24580"/>
          <p:cNvSpPr>
            <a:spLocks noGrp="1"/>
          </p:cNvSpPr>
          <p:nvPr>
            <p:ph type="sldNum" sz="quarter" idx="3"/>
          </p:nvPr>
        </p:nvSpPr>
        <p:spPr>
          <a:xfrm>
            <a:off x="3886200" y="8686800"/>
            <a:ext cx="2971800" cy="457200"/>
          </a:xfrm>
          <a:prstGeom prst="rect">
            <a:avLst/>
          </a:prstGeom>
          <a:noFill/>
          <a:ln w="9525">
            <a:noFill/>
          </a:ln>
        </p:spPr>
        <p:txBody>
          <a:bodyPr anchor="b"/>
          <a:p>
            <a:pPr lvl="0" algn="r"/>
            <a:fld id="{9A0DB2DC-4C9A-4742-B13C-FB6460FD3503}" type="slidenum">
              <a:rPr lang="zh-CN" sz="1200" dirty="0"/>
            </a:fld>
            <a:endParaRPr 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3554" name="页眉占位符 23553"/>
          <p:cNvSpPr>
            <a:spLocks noGrp="1"/>
          </p:cNvSpPr>
          <p:nvPr>
            <p:ph type="hdr" sz="quarter"/>
          </p:nvPr>
        </p:nvSpPr>
        <p:spPr>
          <a:xfrm>
            <a:off x="0" y="0"/>
            <a:ext cx="2971800" cy="457200"/>
          </a:xfrm>
          <a:prstGeom prst="rect">
            <a:avLst/>
          </a:prstGeom>
          <a:noFill/>
          <a:ln w="9525">
            <a:noFill/>
          </a:ln>
        </p:spPr>
        <p:txBody>
          <a:bodyPr/>
          <a:p>
            <a:pPr lvl="0"/>
            <a:endParaRPr lang="zh-CN" sz="1200" dirty="0"/>
          </a:p>
        </p:txBody>
      </p:sp>
      <p:sp>
        <p:nvSpPr>
          <p:cNvPr id="23555" name="日期占位符 23554"/>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p>
        </p:txBody>
      </p:sp>
      <p:sp>
        <p:nvSpPr>
          <p:cNvPr id="23556" name="幻灯片图像占位符 23555"/>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3557" name="文本占位符 23556"/>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558" name="页脚占位符 23557"/>
          <p:cNvSpPr>
            <a:spLocks noGrp="1"/>
          </p:cNvSpPr>
          <p:nvPr>
            <p:ph type="ftr" sz="quarter" idx="4"/>
          </p:nvPr>
        </p:nvSpPr>
        <p:spPr>
          <a:xfrm>
            <a:off x="0" y="8686800"/>
            <a:ext cx="2971800" cy="457200"/>
          </a:xfrm>
          <a:prstGeom prst="rect">
            <a:avLst/>
          </a:prstGeom>
          <a:noFill/>
          <a:ln w="9525">
            <a:noFill/>
          </a:ln>
        </p:spPr>
        <p:txBody>
          <a:bodyPr anchor="b"/>
          <a:p>
            <a:pPr lvl="0"/>
            <a:endParaRPr lang="zh-CN" sz="1200" dirty="0"/>
          </a:p>
        </p:txBody>
      </p:sp>
      <p:sp>
        <p:nvSpPr>
          <p:cNvPr id="23559" name="灯片编号占位符 23558"/>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sz="1200" dirty="0"/>
            </a:fld>
            <a:endParaRPr lang="zh-CN" sz="1200" dirty="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p:grpSp>
        <p:nvGrpSpPr>
          <p:cNvPr id="67586" name="组合 67585"/>
          <p:cNvGrpSpPr/>
          <p:nvPr/>
        </p:nvGrpSpPr>
        <p:grpSpPr>
          <a:xfrm>
            <a:off x="-1035050" y="1552575"/>
            <a:ext cx="10179050" cy="5305425"/>
            <a:chOff x="-652" y="978"/>
            <a:chExt cx="6412" cy="3342"/>
          </a:xfrm>
        </p:grpSpPr>
        <p:sp>
          <p:nvSpPr>
            <p:cNvPr id="67587" name="任意多边形 67586"/>
            <p:cNvSpPr/>
            <p:nvPr/>
          </p:nvSpPr>
          <p:spPr>
            <a:xfrm>
              <a:off x="2061" y="1707"/>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tileRect/>
            </a:gradFill>
            <a:ln w="9525">
              <a:noFill/>
            </a:ln>
          </p:spPr>
          <p:txBody>
            <a:bodyPr/>
            <a:p>
              <a:endParaRPr lang="zh-CN" altLang="en-US"/>
            </a:p>
          </p:txBody>
        </p:sp>
        <p:sp>
          <p:nvSpPr>
            <p:cNvPr id="67588" name="任意多边形 67587"/>
            <p:cNvSpPr/>
            <p:nvPr/>
          </p:nvSpPr>
          <p:spPr>
            <a:xfrm>
              <a:off x="-652" y="978"/>
              <a:ext cx="4237" cy="3342"/>
            </a:xfrm>
            <a:custGeom>
              <a:avLst/>
              <a:gdLst>
                <a:gd name="txL" fmla="*/ 0 w 21600"/>
                <a:gd name="txT" fmla="*/ 0 h 21231"/>
                <a:gd name="txR" fmla="*/ 21600 w 21600"/>
                <a:gd name="txB" fmla="*/ 21231 h 21231"/>
              </a:gdLst>
              <a:ahLst/>
              <a:cxnLst>
                <a:cxn ang="270">
                  <a:pos x="3977" y="0"/>
                </a:cxn>
                <a:cxn ang="0">
                  <a:pos x="21600" y="21231"/>
                </a:cxn>
                <a:cxn ang="180">
                  <a:pos x="0" y="21231"/>
                </a:cxn>
              </a:cxnLst>
              <a:rect l="txL" t="txT" r="txR" b="txB"/>
              <a:pathLst>
                <a:path w="21600" h="21231" fill="none">
                  <a:moveTo>
                    <a:pt x="3977" y="0"/>
                  </a:moveTo>
                  <a:arcTo wR="21600" hR="21600" stAng="-4763417" swAng="4763417"/>
                </a:path>
                <a:path w="21600" h="21231" stroke="0">
                  <a:moveTo>
                    <a:pt x="3977" y="0"/>
                  </a:moveTo>
                  <a:arcTo wR="21600" hR="21600" stAng="-4763417" swAng="4763417"/>
                  <a:lnTo>
                    <a:pt x="0" y="21231"/>
                  </a:lnTo>
                  <a:close/>
                </a:path>
              </a:pathLst>
            </a:custGeom>
            <a:noFill/>
            <a:ln w="12700" cap="rnd" cmpd="sng">
              <a:solidFill>
                <a:schemeClr val="accent2"/>
              </a:solidFill>
              <a:prstDash val="solid"/>
              <a:headEnd type="none" w="sm" len="sm"/>
              <a:tailEnd type="none" w="sm" len="sm"/>
            </a:ln>
          </p:spPr>
          <p:txBody>
            <a:bodyPr/>
            <a:p>
              <a:endParaRPr lang="zh-CN" altLang="en-US"/>
            </a:p>
          </p:txBody>
        </p:sp>
      </p:grpSp>
      <p:sp>
        <p:nvSpPr>
          <p:cNvPr id="67589" name="标题 67588"/>
          <p:cNvSpPr>
            <a:spLocks noGrp="1"/>
          </p:cNvSpPr>
          <p:nvPr>
            <p:ph type="ctrTitle" sz="quarter"/>
          </p:nvPr>
        </p:nvSpPr>
        <p:spPr>
          <a:xfrm>
            <a:off x="1293813" y="762000"/>
            <a:ext cx="7772400" cy="1143000"/>
          </a:xfrm>
          <a:prstGeom prst="rect">
            <a:avLst/>
          </a:prstGeom>
          <a:noFill/>
          <a:ln w="9525">
            <a:noFill/>
          </a:ln>
        </p:spPr>
        <p:txBody>
          <a:bodyPr lIns="92075" tIns="46038" rIns="92075" bIns="46038" anchor="b"/>
          <a:lstStyle>
            <a:lvl1pPr lvl="0">
              <a:defRPr/>
            </a:lvl1pPr>
          </a:lstStyle>
          <a:p>
            <a:pPr lvl="0"/>
            <a:r>
              <a:rPr lang="zh-CN" altLang="en-US" dirty="0"/>
              <a:t>单击此处编辑母版标题样式</a:t>
            </a:r>
            <a:endParaRPr lang="zh-CN" altLang="en-US" dirty="0"/>
          </a:p>
        </p:txBody>
      </p:sp>
      <p:sp>
        <p:nvSpPr>
          <p:cNvPr id="67590" name="副标题 67589"/>
          <p:cNvSpPr>
            <a:spLocks noGrp="1"/>
          </p:cNvSpPr>
          <p:nvPr>
            <p:ph type="subTitle" sz="quarter" idx="1"/>
          </p:nvPr>
        </p:nvSpPr>
        <p:spPr>
          <a:xfrm>
            <a:off x="685800" y="3429000"/>
            <a:ext cx="64008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endParaRPr lang="zh-CN" altLang="en-US" dirty="0"/>
          </a:p>
        </p:txBody>
      </p:sp>
      <p:sp>
        <p:nvSpPr>
          <p:cNvPr id="67591" name="日期占位符 67590"/>
          <p:cNvSpPr>
            <a:spLocks noGrp="1"/>
          </p:cNvSpPr>
          <p:nvPr>
            <p:ph type="dt" sz="quarter" idx="2"/>
          </p:nvPr>
        </p:nvSpPr>
        <p:spPr>
          <a:xfrm>
            <a:off x="685800" y="6248400"/>
            <a:ext cx="1905000" cy="457200"/>
          </a:xfrm>
          <a:prstGeom prst="rect">
            <a:avLst/>
          </a:prstGeom>
          <a:noFill/>
          <a:ln w="9525">
            <a:noFill/>
          </a:ln>
        </p:spPr>
        <p:txBody>
          <a:bodyPr lIns="92075" tIns="46038" rIns="92075" bIns="46038" anchor="ctr"/>
          <a:p>
            <a:endParaRPr lang="zh-CN" altLang="en-US" dirty="0"/>
          </a:p>
        </p:txBody>
      </p:sp>
      <p:sp>
        <p:nvSpPr>
          <p:cNvPr id="67592" name="页脚占位符 67591"/>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p>
            <a:endParaRPr lang="zh-CN" dirty="0"/>
          </a:p>
        </p:txBody>
      </p:sp>
      <p:sp>
        <p:nvSpPr>
          <p:cNvPr id="67593" name="灯片编号占位符 67592"/>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p>
            <a:fld id="{9A0DB2DC-4C9A-4742-B13C-FB6460FD3503}" type="slidenum">
              <a:rPr lang="zh-CN" dirty="0"/>
            </a:fld>
            <a:endParaRPr lang="zh-CN"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联机映像占位符 2"/>
          <p:cNvSpPr>
            <a:spLocks noGrp="1"/>
          </p:cNvSpPr>
          <p:nvPr>
            <p:ph type="clipArt" sz="half" idx="1"/>
          </p:nvPr>
        </p:nvSpPr>
        <p:spPr>
          <a:xfrm>
            <a:off x="628650" y="1825625"/>
            <a:ext cx="3886200" cy="4351338"/>
          </a:xfrm>
        </p:spPr>
        <p:txBody>
          <a:bodyPr/>
          <a:lstStyle/>
          <a:p>
            <a:endParaRPr lang="zh-CN" altLang="en-US"/>
          </a:p>
        </p:txBody>
      </p:sp>
      <p:sp>
        <p:nvSpPr>
          <p:cNvPr id="4" name="文本占位符 3"/>
          <p:cNvSpPr>
            <a:spLocks noGrp="1"/>
          </p:cNvSpPr>
          <p:nvPr>
            <p:ph type="body"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zh-CN" dirty="0"/>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p:grpSp>
        <p:nvGrpSpPr>
          <p:cNvPr id="66562" name="组合 66561"/>
          <p:cNvGrpSpPr/>
          <p:nvPr/>
        </p:nvGrpSpPr>
        <p:grpSpPr>
          <a:xfrm>
            <a:off x="0" y="1588"/>
            <a:ext cx="9132888" cy="6845300"/>
            <a:chOff x="0" y="1"/>
            <a:chExt cx="5753" cy="4312"/>
          </a:xfrm>
        </p:grpSpPr>
        <p:sp>
          <p:nvSpPr>
            <p:cNvPr id="66563" name="任意多边形 6656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tileRect/>
            </a:gradFill>
            <a:ln w="9525">
              <a:noFill/>
            </a:ln>
          </p:spPr>
          <p:txBody>
            <a:bodyPr/>
            <a:p>
              <a:endParaRPr lang="zh-CN" altLang="en-US"/>
            </a:p>
          </p:txBody>
        </p:sp>
        <p:sp>
          <p:nvSpPr>
            <p:cNvPr id="66564" name="任意多边形 6656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chemeClr val="accent2"/>
              </a:solidFill>
              <a:prstDash val="solid"/>
              <a:headEnd type="none" w="sm" len="sm"/>
              <a:tailEnd type="none" w="sm" len="sm"/>
            </a:ln>
          </p:spPr>
          <p:txBody>
            <a:bodyPr/>
            <a:p>
              <a:endParaRPr lang="zh-CN" altLang="en-US"/>
            </a:p>
          </p:txBody>
        </p:sp>
      </p:grpSp>
      <p:sp>
        <p:nvSpPr>
          <p:cNvPr id="66565" name="标题 66564"/>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a:r>
              <a:rPr lang="zh-CN" altLang="en-US" dirty="0"/>
              <a:t>单击此处编辑母版标题样式</a:t>
            </a:r>
            <a:endParaRPr lang="zh-CN" altLang="en-US" dirty="0"/>
          </a:p>
        </p:txBody>
      </p:sp>
      <p:sp>
        <p:nvSpPr>
          <p:cNvPr id="66566" name="日期占位符 66565"/>
          <p:cNvSpPr>
            <a:spLocks noGrp="1"/>
          </p:cNvSpPr>
          <p:nvPr>
            <p:ph type="dt" sz="half" idx="2"/>
          </p:nvPr>
        </p:nvSpPr>
        <p:spPr>
          <a:xfrm>
            <a:off x="685800" y="6248400"/>
            <a:ext cx="1905000" cy="457200"/>
          </a:xfrm>
          <a:prstGeom prst="rect">
            <a:avLst/>
          </a:prstGeom>
          <a:noFill/>
          <a:ln w="9525">
            <a:noFill/>
          </a:ln>
        </p:spPr>
        <p:txBody>
          <a:bodyPr lIns="92075" tIns="46038" rIns="92075" bIns="46038" anchor="ctr"/>
          <a:lstStyle>
            <a:lvl1pPr>
              <a:defRPr sz="1400"/>
            </a:lvl1pPr>
          </a:lstStyle>
          <a:p>
            <a:pPr lvl="0"/>
            <a:fld id="{BB962C8B-B14F-4D97-AF65-F5344CB8AC3E}" type="datetime1">
              <a:rPr lang="zh-CN" altLang="en-US" dirty="0"/>
            </a:fld>
            <a:endParaRPr lang="zh-CN" altLang="en-US" dirty="0"/>
          </a:p>
        </p:txBody>
      </p:sp>
      <p:sp>
        <p:nvSpPr>
          <p:cNvPr id="66567" name="页脚占位符 66566"/>
          <p:cNvSpPr>
            <a:spLocks noGrp="1"/>
          </p:cNvSpPr>
          <p:nvPr>
            <p:ph type="ftr" sz="quarter" idx="3"/>
          </p:nvPr>
        </p:nvSpPr>
        <p:spPr>
          <a:xfrm>
            <a:off x="3124200" y="6248400"/>
            <a:ext cx="2895600" cy="457200"/>
          </a:xfrm>
          <a:prstGeom prst="rect">
            <a:avLst/>
          </a:prstGeom>
          <a:noFill/>
          <a:ln w="9525">
            <a:noFill/>
          </a:ln>
        </p:spPr>
        <p:txBody>
          <a:bodyPr lIns="92075" tIns="46038" rIns="92075" bIns="46038" anchor="ctr"/>
          <a:lstStyle>
            <a:lvl1pPr algn="ctr">
              <a:defRPr sz="1400"/>
            </a:lvl1pPr>
          </a:lstStyle>
          <a:p>
            <a:pPr lvl="0"/>
            <a:endParaRPr lang="zh-CN" dirty="0"/>
          </a:p>
        </p:txBody>
      </p:sp>
      <p:sp>
        <p:nvSpPr>
          <p:cNvPr id="66568" name="灯片编号占位符 66567"/>
          <p:cNvSpPr>
            <a:spLocks noGrp="1"/>
          </p:cNvSpPr>
          <p:nvPr>
            <p:ph type="sldNum" sz="quarter" idx="4"/>
          </p:nvPr>
        </p:nvSpPr>
        <p:spPr>
          <a:xfrm>
            <a:off x="6553200" y="6248400"/>
            <a:ext cx="1905000" cy="457200"/>
          </a:xfrm>
          <a:prstGeom prst="rect">
            <a:avLst/>
          </a:prstGeom>
          <a:noFill/>
          <a:ln w="9525">
            <a:noFill/>
          </a:ln>
        </p:spPr>
        <p:txBody>
          <a:bodyPr lIns="92075" tIns="46038" rIns="92075" bIns="46038" anchor="ctr"/>
          <a:lstStyle>
            <a:lvl1pPr algn="r">
              <a:defRPr sz="1400"/>
            </a:lvl1pPr>
          </a:lstStyle>
          <a:p>
            <a:pPr lvl="0"/>
            <a:fld id="{9A0DB2DC-4C9A-4742-B13C-FB6460FD3503}" type="slidenum">
              <a:rPr lang="zh-CN" dirty="0"/>
            </a:fld>
            <a:endParaRPr lang="zh-CN" dirty="0"/>
          </a:p>
        </p:txBody>
      </p:sp>
      <p:sp>
        <p:nvSpPr>
          <p:cNvPr id="66569" name="文本占位符 66568"/>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dirty="0">
                <a:solidFill>
                  <a:schemeClr val="folHlink"/>
                </a:solidFill>
                <a:ea typeface="黑体" panose="02010609060101010101" pitchFamily="2" charset="-122"/>
                <a:sym typeface="+mn-ea"/>
              </a:rPr>
              <a:t>6.2 </a:t>
            </a:r>
            <a:r>
              <a:rPr lang="zh-CN" altLang="en-US" b="1" dirty="0">
                <a:solidFill>
                  <a:schemeClr val="folHlink"/>
                </a:solidFill>
                <a:ea typeface="黑体" panose="02010609060101010101" pitchFamily="2" charset="-122"/>
                <a:sym typeface="+mn-ea"/>
              </a:rPr>
              <a:t>总线仲裁技术</a:t>
            </a:r>
            <a:endParaRPr lang="zh-CN" altLang="en-US" b="1" dirty="0">
              <a:solidFill>
                <a:schemeClr val="folHlink"/>
              </a:solidFill>
              <a:ea typeface="黑体" panose="02010609060101010101" pitchFamily="2" charset="-122"/>
              <a:sym typeface="+mn-ea"/>
            </a:endParaRPr>
          </a:p>
        </p:txBody>
      </p:sp>
      <p:sp>
        <p:nvSpPr>
          <p:cNvPr id="4" name="文本占位符 3"/>
          <p:cNvSpPr>
            <a:spLocks noGrp="1"/>
          </p:cNvSpPr>
          <p:nvPr>
            <p:ph type="body" sz="half" idx="2"/>
          </p:nvPr>
        </p:nvSpPr>
        <p:spPr>
          <a:xfrm>
            <a:off x="2411730" y="2075815"/>
            <a:ext cx="4320540" cy="3930015"/>
          </a:xfrm>
        </p:spPr>
        <p:txBody>
          <a:bodyPr/>
          <a:p>
            <a:r>
              <a:rPr lang="en-US" altLang="zh-CN" sz="4000" b="1"/>
              <a:t>why</a:t>
            </a:r>
            <a:r>
              <a:rPr lang="zh-CN" altLang="en-US" sz="4000" b="1"/>
              <a:t>？</a:t>
            </a:r>
            <a:endParaRPr lang="zh-CN" altLang="en-US" sz="4000" b="1"/>
          </a:p>
          <a:p>
            <a:pPr marL="0" indent="0">
              <a:buNone/>
            </a:pPr>
            <a:endParaRPr lang="zh-CN" altLang="en-US" sz="4000" b="1"/>
          </a:p>
          <a:p>
            <a:r>
              <a:rPr lang="en-US" altLang="zh-CN" sz="4000" b="1"/>
              <a:t>what</a:t>
            </a:r>
            <a:r>
              <a:rPr lang="zh-CN" altLang="en-US" sz="4000" b="1"/>
              <a:t>？</a:t>
            </a:r>
            <a:endParaRPr lang="zh-CN" altLang="en-US" sz="4000" b="1"/>
          </a:p>
          <a:p>
            <a:pPr marL="0" indent="0">
              <a:buNone/>
            </a:pPr>
            <a:endParaRPr lang="zh-CN" altLang="en-US" sz="4000" b="1"/>
          </a:p>
          <a:p>
            <a:r>
              <a:rPr lang="en-US" altLang="zh-CN" sz="4000" b="1"/>
              <a:t>how</a:t>
            </a:r>
            <a:r>
              <a:rPr lang="zh-CN" altLang="en-US" sz="4000" b="1"/>
              <a:t>？</a:t>
            </a:r>
            <a:endParaRPr lang="zh-CN" altLang="en-US" sz="4000" b="1"/>
          </a:p>
        </p:txBody>
      </p:sp>
      <p:sp>
        <p:nvSpPr>
          <p:cNvPr id="5" name="灯片编号占位符 4"/>
          <p:cNvSpPr>
            <a:spLocks noGrp="1"/>
          </p:cNvSpPr>
          <p:nvPr>
            <p:ph type="sldNum" sz="quarter" idx="12"/>
          </p:nvPr>
        </p:nvSpPr>
        <p:spPr>
          <a:xfrm>
            <a:off x="6732270" y="6248400"/>
            <a:ext cx="1905000" cy="457200"/>
          </a:xfrm>
        </p:spPr>
        <p:txBody>
          <a:bodyPr/>
          <a:p>
            <a:pPr lvl="0"/>
            <a:r>
              <a:rPr lang="en-US" altLang="zh-CN" dirty="0">
                <a:solidFill>
                  <a:schemeClr val="accent1">
                    <a:lumMod val="60000"/>
                    <a:lumOff val="40000"/>
                  </a:schemeClr>
                </a:solidFill>
              </a:rPr>
              <a:t>1/16</a:t>
            </a:r>
            <a:endParaRPr lang="en-US" altLang="zh-CN" dirty="0">
              <a:solidFill>
                <a:schemeClr val="accent1">
                  <a:lumMod val="60000"/>
                  <a:lumOff val="40000"/>
                </a:schemeClr>
              </a:solidFill>
            </a:endParaRPr>
          </a:p>
        </p:txBody>
      </p:sp>
    </p:spTree>
  </p:cSld>
  <p:clrMapOvr>
    <a:masterClrMapping/>
  </p:clrMapOvr>
  <p:transition advTm="38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文本占位符 41986"/>
          <p:cNvSpPr>
            <a:spLocks noGrp="1"/>
          </p:cNvSpPr>
          <p:nvPr>
            <p:ph type="body" idx="1"/>
          </p:nvPr>
        </p:nvSpPr>
        <p:spPr>
          <a:xfrm>
            <a:off x="107950" y="1818005"/>
            <a:ext cx="8686800" cy="5072063"/>
          </a:xfrm>
        </p:spPr>
        <p:txBody>
          <a:bodyPr/>
          <a:p>
            <a:pPr algn="just">
              <a:buNone/>
            </a:pPr>
            <a:r>
              <a:rPr lang="en-US" altLang="zh-CN" dirty="0">
                <a:latin typeface="宋体" panose="02010600030101010101" pitchFamily="2" charset="-122"/>
              </a:rPr>
              <a:t>  </a:t>
            </a:r>
            <a:r>
              <a:rPr lang="en-US" altLang="zh-CN" b="1" dirty="0">
                <a:solidFill>
                  <a:srgbClr val="FF9900"/>
                </a:solidFill>
                <a:latin typeface="宋体" panose="02010600030101010101" pitchFamily="2" charset="-122"/>
              </a:rPr>
              <a:t>3</a:t>
            </a:r>
            <a:r>
              <a:rPr lang="zh-CN" altLang="en-US" b="1" dirty="0">
                <a:solidFill>
                  <a:srgbClr val="FF9900"/>
                </a:solidFill>
                <a:latin typeface="宋体" panose="02010600030101010101" pitchFamily="2" charset="-122"/>
              </a:rPr>
              <a:t>）特点：</a:t>
            </a:r>
            <a:endParaRPr lang="zh-CN" altLang="en-US" b="1" dirty="0">
              <a:solidFill>
                <a:srgbClr val="FF9900"/>
              </a:solidFill>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各部件使用总线的</a:t>
            </a:r>
            <a:r>
              <a:rPr lang="zh-CN" altLang="en-US" b="1" dirty="0">
                <a:solidFill>
                  <a:srgbClr val="FFFF00"/>
                </a:solidFill>
                <a:latin typeface="宋体" panose="02010600030101010101" pitchFamily="2" charset="-122"/>
              </a:rPr>
              <a:t>优先级</a:t>
            </a:r>
            <a:r>
              <a:rPr lang="zh-CN" altLang="en-US" b="1" dirty="0">
                <a:latin typeface="宋体" panose="02010600030101010101" pitchFamily="2" charset="-122"/>
              </a:rPr>
              <a:t>可随计数器的工作方式的改变而</a:t>
            </a:r>
            <a:r>
              <a:rPr lang="zh-CN" altLang="en-US" b="1" dirty="0">
                <a:solidFill>
                  <a:srgbClr val="FFFF00"/>
                </a:solidFill>
                <a:latin typeface="宋体" panose="02010600030101010101" pitchFamily="2" charset="-122"/>
              </a:rPr>
              <a:t>改变</a:t>
            </a:r>
            <a:r>
              <a:rPr lang="zh-CN" altLang="en-US" b="1" dirty="0">
                <a:latin typeface="宋体" panose="02010600030101010101" pitchFamily="2" charset="-122"/>
              </a:rPr>
              <a:t>，</a:t>
            </a:r>
            <a:r>
              <a:rPr lang="zh-CN" altLang="en-US" b="1" dirty="0">
                <a:solidFill>
                  <a:srgbClr val="FFFF00"/>
                </a:solidFill>
                <a:latin typeface="宋体" panose="02010600030101010101" pitchFamily="2" charset="-122"/>
              </a:rPr>
              <a:t>灵活性强</a:t>
            </a:r>
            <a:r>
              <a:rPr lang="zh-CN" altLang="en-US" b="1" dirty="0">
                <a:latin typeface="宋体" panose="02010600030101010101" pitchFamily="2" charset="-122"/>
              </a:rPr>
              <a:t>。</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Ⅰ</a:t>
            </a:r>
            <a:r>
              <a:rPr lang="zh-CN" altLang="en-US" b="1" dirty="0">
                <a:latin typeface="宋体" panose="02010600030101010101" pitchFamily="2" charset="-122"/>
              </a:rPr>
              <a:t>）计数器每次都从</a:t>
            </a:r>
            <a:r>
              <a:rPr lang="en-US" altLang="zh-CN" b="1" dirty="0">
                <a:latin typeface="宋体" panose="02010600030101010101" pitchFamily="2" charset="-122"/>
              </a:rPr>
              <a:t>0</a:t>
            </a:r>
            <a:r>
              <a:rPr lang="zh-CN" altLang="en-US" b="1" dirty="0">
                <a:latin typeface="宋体" panose="02010600030101010101" pitchFamily="2" charset="-122"/>
              </a:rPr>
              <a:t>开始计数，低编号部件级别高；</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Ⅱ</a:t>
            </a:r>
            <a:r>
              <a:rPr lang="zh-CN" altLang="en-US" b="1" dirty="0">
                <a:latin typeface="宋体" panose="02010600030101010101" pitchFamily="2" charset="-122"/>
              </a:rPr>
              <a:t>）计数器采用循环计数时，各部件机会均等。</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可靠性高，</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zh-CN" altLang="zh-CN" b="1" dirty="0">
                <a:solidFill>
                  <a:srgbClr val="FFFF00"/>
                </a:solidFill>
              </a:rPr>
              <a:t>③</a:t>
            </a:r>
            <a:r>
              <a:rPr lang="zh-CN" altLang="en-US" b="1" dirty="0">
                <a:solidFill>
                  <a:srgbClr val="FFFF00"/>
                </a:solidFill>
                <a:latin typeface="宋体" panose="02010600030101010101" pitchFamily="2" charset="-122"/>
              </a:rPr>
              <a:t>但所需独立线数较多</a:t>
            </a:r>
            <a:r>
              <a:rPr lang="zh-CN" altLang="en-US" b="1" dirty="0">
                <a:latin typeface="宋体" panose="02010600030101010101" pitchFamily="2" charset="-122"/>
              </a:rPr>
              <a:t>：</a:t>
            </a:r>
            <a:r>
              <a:rPr lang="en-US" altLang="zh-CN" b="1">
                <a:latin typeface="宋体" panose="02010600030101010101" pitchFamily="2" charset="-122"/>
              </a:rPr>
              <a:t>2+</a:t>
            </a:r>
            <a:r>
              <a:rPr lang="en-US" altLang="zh-CN" b="1">
                <a:latin typeface="宋体" panose="02010600030101010101" pitchFamily="2" charset="-122"/>
                <a:sym typeface="Symbol" panose="05050102010706020507" pitchFamily="18" charset="2"/>
              </a:rPr>
              <a:t></a:t>
            </a:r>
            <a:r>
              <a:rPr lang="en-US" altLang="zh-CN" b="1">
                <a:latin typeface="宋体" panose="02010600030101010101" pitchFamily="2" charset="-122"/>
              </a:rPr>
              <a:t>log</a:t>
            </a:r>
            <a:r>
              <a:rPr lang="en-US" altLang="zh-CN" b="1" baseline="-30000">
                <a:latin typeface="宋体" panose="02010600030101010101" pitchFamily="2" charset="-122"/>
              </a:rPr>
              <a:t>2</a:t>
            </a:r>
            <a:r>
              <a:rPr lang="en-US" altLang="zh-CN" b="1">
                <a:latin typeface="宋体" panose="02010600030101010101" pitchFamily="2" charset="-122"/>
              </a:rPr>
              <a:t>n</a:t>
            </a:r>
            <a:r>
              <a:rPr lang="en-US" altLang="zh-CN" b="1">
                <a:latin typeface="宋体" panose="02010600030101010101" pitchFamily="2" charset="-122"/>
                <a:sym typeface="Symbol" panose="05050102010706020507" pitchFamily="18" charset="2"/>
              </a:rPr>
              <a:t></a:t>
            </a:r>
            <a:endParaRPr lang="en-US" altLang="zh-CN" b="1">
              <a:latin typeface="宋体" panose="02010600030101010101" pitchFamily="2" charset="-122"/>
              <a:sym typeface="Symbol" panose="05050102010706020507" pitchFamily="18" charset="2"/>
            </a:endParaRPr>
          </a:p>
        </p:txBody>
      </p:sp>
      <p:sp>
        <p:nvSpPr>
          <p:cNvPr id="3" name="文本框 2"/>
          <p:cNvSpPr txBox="1"/>
          <p:nvPr/>
        </p:nvSpPr>
        <p:spPr>
          <a:xfrm>
            <a:off x="152400" y="347980"/>
            <a:ext cx="5902960" cy="579120"/>
          </a:xfrm>
          <a:prstGeom prst="rect">
            <a:avLst/>
          </a:prstGeom>
          <a:noFill/>
        </p:spPr>
        <p:txBody>
          <a:bodyPr wrap="none" rtlCol="0" anchor="t">
            <a:spAutoFit/>
          </a:bodyPr>
          <a:p>
            <a:r>
              <a:rPr lang="en-US" altLang="zh-CN" b="1" dirty="0">
                <a:solidFill>
                  <a:schemeClr val="folHlink"/>
                </a:solidFill>
                <a:latin typeface="黑体" panose="02010609060101010101" pitchFamily="2" charset="-122"/>
                <a:ea typeface="黑体" panose="02010609060101010101" pitchFamily="2" charset="-122"/>
                <a:cs typeface="+mn-cs"/>
                <a:sym typeface="+mn-ea"/>
              </a:rPr>
              <a:t>2   </a:t>
            </a:r>
            <a:r>
              <a:rPr lang="zh-CN" altLang="en-US" b="1" dirty="0">
                <a:solidFill>
                  <a:schemeClr val="folHlink"/>
                </a:solidFill>
                <a:latin typeface="黑体" panose="02010609060101010101" pitchFamily="2" charset="-122"/>
                <a:ea typeface="黑体" panose="02010609060101010101" pitchFamily="2" charset="-122"/>
                <a:cs typeface="+mn-cs"/>
                <a:sym typeface="+mn-ea"/>
              </a:rPr>
              <a:t>采用统一计数器的定时查询</a:t>
            </a:r>
            <a:endParaRPr lang="zh-CN" altLang="en-US"/>
          </a:p>
        </p:txBody>
      </p:sp>
      <p:sp>
        <p:nvSpPr>
          <p:cNvPr id="5" name="灯片编号占位符 4"/>
          <p:cNvSpPr>
            <a:spLocks noGrp="1"/>
          </p:cNvSpPr>
          <p:nvPr>
            <p:ph type="sldNum" sz="quarter" idx="12"/>
          </p:nvPr>
        </p:nvSpPr>
        <p:spPr>
          <a:xfrm>
            <a:off x="6732270" y="6248400"/>
            <a:ext cx="1905000" cy="457200"/>
          </a:xfrm>
        </p:spPr>
        <p:txBody>
          <a:bodyPr/>
          <a:p>
            <a:pPr lvl="0"/>
            <a:r>
              <a:rPr lang="en-US" altLang="zh-CN" dirty="0">
                <a:solidFill>
                  <a:schemeClr val="accent1">
                    <a:lumMod val="60000"/>
                    <a:lumOff val="40000"/>
                  </a:schemeClr>
                </a:solidFill>
              </a:rPr>
              <a:t>10/16</a:t>
            </a:r>
            <a:endParaRPr lang="en-US" altLang="zh-CN" dirty="0">
              <a:solidFill>
                <a:schemeClr val="accent1">
                  <a:lumMod val="60000"/>
                  <a:lumOff val="40000"/>
                </a:schemeClr>
              </a:solidFill>
            </a:endParaRPr>
          </a:p>
        </p:txBody>
      </p:sp>
      <p:graphicFrame>
        <p:nvGraphicFramePr>
          <p:cNvPr id="115717" name="对象 115716"/>
          <p:cNvGraphicFramePr/>
          <p:nvPr/>
        </p:nvGraphicFramePr>
        <p:xfrm>
          <a:off x="6141720" y="52705"/>
          <a:ext cx="2949575" cy="2306320"/>
        </p:xfrm>
        <a:graphic>
          <a:graphicData uri="http://schemas.openxmlformats.org/presentationml/2006/ole">
            <mc:AlternateContent xmlns:mc="http://schemas.openxmlformats.org/markup-compatibility/2006">
              <mc:Choice xmlns:v="urn:schemas-microsoft-com:vml" Requires="v">
                <p:oleObj spid="_x0000_s3077" name="" r:id="rId1" imgW="5722620" imgH="3970020" progId="Paint.Picture">
                  <p:embed/>
                </p:oleObj>
              </mc:Choice>
              <mc:Fallback>
                <p:oleObj name="" r:id="rId1" imgW="5722620" imgH="3970020" progId="Paint.Picture">
                  <p:embed/>
                  <p:pic>
                    <p:nvPicPr>
                      <p:cNvPr id="0" name="图片 3076"/>
                      <p:cNvPicPr/>
                      <p:nvPr/>
                    </p:nvPicPr>
                    <p:blipFill>
                      <a:blip r:embed="rId2"/>
                      <a:stretch>
                        <a:fillRect/>
                      </a:stretch>
                    </p:blipFill>
                    <p:spPr>
                      <a:xfrm>
                        <a:off x="6141720" y="52705"/>
                        <a:ext cx="2949575" cy="2306320"/>
                      </a:xfrm>
                      <a:prstGeom prst="rect">
                        <a:avLst/>
                      </a:prstGeom>
                      <a:noFill/>
                      <a:ln w="38100">
                        <a:noFill/>
                        <a:miter/>
                      </a:ln>
                    </p:spPr>
                  </p:pic>
                </p:oleObj>
              </mc:Fallback>
            </mc:AlternateContent>
          </a:graphicData>
        </a:graphic>
      </p:graphicFrame>
    </p:spTree>
  </p:cSld>
  <p:clrMapOvr>
    <a:masterClrMapping/>
  </p:clrMapOvr>
  <p:transition advTm="1607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7" dur="500"/>
                                        <p:tgtEl>
                                          <p:spTgt spid="41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32"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ctrTitle"/>
          </p:nvPr>
        </p:nvSpPr>
        <p:spPr>
          <a:xfrm>
            <a:off x="0" y="0"/>
            <a:ext cx="8316913" cy="2320925"/>
          </a:xfrm>
        </p:spPr>
        <p:txBody>
          <a:bodyPr lIns="92075" tIns="46038" rIns="92075" bIns="46038" anchor="b"/>
          <a:p>
            <a:pPr marL="838200" indent="-838200" algn="l" defTabSz="914400"/>
            <a:r>
              <a:rPr lang="en-US" altLang="zh-CN" sz="3200" b="1" kern="1200" baseline="0" dirty="0">
                <a:solidFill>
                  <a:schemeClr val="folHlink"/>
                </a:solidFill>
                <a:latin typeface="黑体" panose="02010609060101010101" pitchFamily="2" charset="-122"/>
                <a:ea typeface="黑体" panose="02010609060101010101" pitchFamily="2" charset="-122"/>
              </a:rPr>
              <a:t>3  </a:t>
            </a:r>
            <a:r>
              <a:rPr lang="zh-CN" altLang="en-US" sz="3200" b="1" kern="1200" baseline="0" dirty="0">
                <a:solidFill>
                  <a:schemeClr val="folHlink"/>
                </a:solidFill>
                <a:latin typeface="黑体" panose="02010609060101010101" pitchFamily="2" charset="-122"/>
                <a:ea typeface="黑体" panose="02010609060101010101" pitchFamily="2" charset="-122"/>
              </a:rPr>
              <a:t>集中独立请求控制方式</a:t>
            </a:r>
            <a:br>
              <a:rPr lang="zh-CN" altLang="en-US" sz="3200" b="1" kern="1200" baseline="0" dirty="0">
                <a:solidFill>
                  <a:schemeClr val="tx1"/>
                </a:solidFill>
                <a:latin typeface="Times New Roman" panose="02020603050405020304" pitchFamily="18" charset="0"/>
                <a:ea typeface="宋体" panose="02010600030101010101" pitchFamily="2" charset="-122"/>
              </a:rPr>
            </a:br>
            <a:r>
              <a:rPr lang="en-US" altLang="zh-CN" sz="2800" b="1" kern="1200" baseline="0" dirty="0">
                <a:solidFill>
                  <a:srgbClr val="FF9900"/>
                </a:solidFill>
                <a:latin typeface="Times New Roman" panose="02020603050405020304" pitchFamily="18" charset="0"/>
                <a:ea typeface="宋体" panose="02010600030101010101" pitchFamily="2" charset="-122"/>
              </a:rPr>
              <a:t>1</a:t>
            </a:r>
            <a:r>
              <a:rPr lang="zh-CN" altLang="en-US" sz="2800" b="1" kern="1200" baseline="0" dirty="0">
                <a:solidFill>
                  <a:srgbClr val="FF9900"/>
                </a:solidFill>
                <a:latin typeface="Times New Roman" panose="02020603050405020304" pitchFamily="18" charset="0"/>
                <a:ea typeface="宋体" panose="02010600030101010101" pitchFamily="2" charset="-122"/>
              </a:rPr>
              <a:t>）结构示意图</a:t>
            </a:r>
            <a:br>
              <a:rPr lang="zh-CN" altLang="en-US" sz="2800" b="1" kern="1200" baseline="0" dirty="0">
                <a:solidFill>
                  <a:srgbClr val="FF9900"/>
                </a:solidFill>
                <a:latin typeface="Times New Roman" panose="02020603050405020304" pitchFamily="18" charset="0"/>
                <a:ea typeface="宋体" panose="02010600030101010101" pitchFamily="2" charset="-122"/>
              </a:rPr>
            </a:br>
            <a:r>
              <a:rPr lang="zh-CN" altLang="en-US" sz="32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①</a:t>
            </a:r>
            <a:r>
              <a:rPr lang="zh-CN" altLang="en-US" sz="2400" b="1" kern="1200" baseline="0" dirty="0">
                <a:solidFill>
                  <a:schemeClr val="tx1"/>
                </a:solidFill>
                <a:latin typeface="Times New Roman" panose="02020603050405020304" pitchFamily="18" charset="0"/>
                <a:ea typeface="宋体" panose="02010600030101010101" pitchFamily="2" charset="-122"/>
              </a:rPr>
              <a:t>每个部件一条独立请求线。</a:t>
            </a:r>
            <a:br>
              <a:rPr lang="zh-CN" altLang="en-US" sz="2400" b="1" kern="1200" baseline="0" dirty="0">
                <a:solidFill>
                  <a:schemeClr val="tx1"/>
                </a:solidFill>
                <a:latin typeface="Times New Roman" panose="02020603050405020304" pitchFamily="18" charset="0"/>
                <a:ea typeface="宋体" panose="02010600030101010101" pitchFamily="2" charset="-122"/>
              </a:rPr>
            </a:br>
            <a:r>
              <a:rPr lang="zh-CN" altLang="en-US" sz="24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②</a:t>
            </a:r>
            <a:r>
              <a:rPr lang="zh-CN" altLang="en-US" sz="2400" b="1" kern="1200" baseline="0" dirty="0">
                <a:solidFill>
                  <a:schemeClr val="tx1"/>
                </a:solidFill>
                <a:latin typeface="Times New Roman" panose="02020603050405020304" pitchFamily="18" charset="0"/>
                <a:ea typeface="宋体" panose="02010600030101010101" pitchFamily="2" charset="-122"/>
              </a:rPr>
              <a:t>每个部件一条响应线。</a:t>
            </a:r>
            <a:br>
              <a:rPr lang="zh-CN" altLang="en-US" sz="2400" b="1" kern="1200" baseline="0" dirty="0">
                <a:solidFill>
                  <a:schemeClr val="tx1"/>
                </a:solidFill>
                <a:latin typeface="Times New Roman" panose="02020603050405020304" pitchFamily="18" charset="0"/>
                <a:ea typeface="宋体" panose="02010600030101010101" pitchFamily="2" charset="-122"/>
              </a:rPr>
            </a:br>
            <a:r>
              <a:rPr lang="zh-CN" altLang="en-US" sz="2400" b="1" kern="1200" baseline="0" dirty="0">
                <a:solidFill>
                  <a:schemeClr val="tx1"/>
                </a:solidFill>
                <a:latin typeface="Times New Roman" panose="02020603050405020304" pitchFamily="18" charset="0"/>
                <a:ea typeface="宋体" panose="02010600030101010101" pitchFamily="2" charset="-122"/>
              </a:rPr>
              <a:t>   </a:t>
            </a:r>
            <a:r>
              <a:rPr lang="en-US" altLang="zh-CN" sz="2400" b="1" kern="1200" baseline="0" dirty="0">
                <a:solidFill>
                  <a:schemeClr val="tx1"/>
                </a:solidFill>
                <a:latin typeface="Times New Roman" panose="02020603050405020304" pitchFamily="18" charset="0"/>
                <a:ea typeface="宋体" panose="02010600030101010101" pitchFamily="2" charset="-122"/>
              </a:rPr>
              <a:t>③</a:t>
            </a:r>
            <a:r>
              <a:rPr lang="zh-CN" altLang="en-US" sz="2400" b="1" kern="1200" baseline="0" dirty="0">
                <a:solidFill>
                  <a:schemeClr val="tx1"/>
                </a:solidFill>
                <a:latin typeface="Times New Roman" panose="02020603050405020304" pitchFamily="18" charset="0"/>
                <a:ea typeface="宋体" panose="02010600030101010101" pitchFamily="2" charset="-122"/>
              </a:rPr>
              <a:t>各部件</a:t>
            </a:r>
            <a:r>
              <a:rPr lang="zh-CN" altLang="en-US" sz="2400" b="1" kern="1200" baseline="0" dirty="0">
                <a:solidFill>
                  <a:srgbClr val="FFFF00"/>
                </a:solidFill>
                <a:latin typeface="Times New Roman" panose="02020603050405020304" pitchFamily="18" charset="0"/>
                <a:ea typeface="宋体" panose="02010600030101010101" pitchFamily="2" charset="-122"/>
              </a:rPr>
              <a:t>共用</a:t>
            </a:r>
            <a:r>
              <a:rPr lang="zh-CN" altLang="en-US" sz="2400" b="1" kern="1200" baseline="0" dirty="0">
                <a:solidFill>
                  <a:schemeClr val="tx1"/>
                </a:solidFill>
                <a:latin typeface="Times New Roman" panose="02020603050405020304" pitchFamily="18" charset="0"/>
                <a:ea typeface="宋体" panose="02010600030101010101" pitchFamily="2" charset="-122"/>
              </a:rPr>
              <a:t>一条忙线。</a:t>
            </a:r>
            <a:endParaRPr lang="zh-CN" altLang="en-US" sz="2400" b="1" kern="1200" baseline="0">
              <a:solidFill>
                <a:schemeClr val="tx1"/>
              </a:solidFill>
              <a:latin typeface="Times New Roman" panose="02020603050405020304" pitchFamily="18" charset="0"/>
              <a:ea typeface="宋体" panose="02010600030101010101" pitchFamily="2" charset="-122"/>
            </a:endParaRPr>
          </a:p>
        </p:txBody>
      </p:sp>
      <p:pic>
        <p:nvPicPr>
          <p:cNvPr id="208897" name="图片 208896"/>
          <p:cNvPicPr>
            <a:picLocks noChangeAspect="1"/>
          </p:cNvPicPr>
          <p:nvPr/>
        </p:nvPicPr>
        <p:blipFill>
          <a:blip r:embed="rId1"/>
          <a:stretch>
            <a:fillRect/>
          </a:stretch>
        </p:blipFill>
        <p:spPr>
          <a:xfrm>
            <a:off x="11113" y="2581275"/>
            <a:ext cx="8305800" cy="4276725"/>
          </a:xfrm>
          <a:prstGeom prst="rect">
            <a:avLst/>
          </a:prstGeom>
          <a:noFill/>
          <a:ln w="9525">
            <a:noFill/>
          </a:ln>
        </p:spPr>
      </p:pic>
      <p:sp>
        <p:nvSpPr>
          <p:cNvPr id="2" name="灯片编号占位符 1"/>
          <p:cNvSpPr/>
          <p:nvPr>
            <p:ph type="sldNum" sz="quarter" idx="4"/>
          </p:nvPr>
        </p:nvSpPr>
        <p:spPr>
          <a:xfrm>
            <a:off x="6194425" y="6248400"/>
            <a:ext cx="1905000" cy="457200"/>
          </a:xfrm>
        </p:spPr>
        <p:txBody>
          <a:bodyPr/>
          <a:p>
            <a:fld id="{9A0DB2DC-4C9A-4742-B13C-FB6460FD3503}" type="slidenum">
              <a:rPr lang="zh-CN" dirty="0"/>
            </a:fld>
            <a:endParaRPr lang="zh-CN" dirty="0"/>
          </a:p>
        </p:txBody>
      </p:sp>
      <p:cxnSp>
        <p:nvCxnSpPr>
          <p:cNvPr id="3" name="直接连接符 2"/>
          <p:cNvCxnSpPr>
            <a:endCxn id="2" idx="0"/>
          </p:cNvCxnSpPr>
          <p:nvPr/>
        </p:nvCxnSpPr>
        <p:spPr>
          <a:xfrm>
            <a:off x="1201420" y="6212205"/>
            <a:ext cx="5873750" cy="361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nvSpPr>
        <p:spPr>
          <a:xfrm>
            <a:off x="7219315" y="6400800"/>
            <a:ext cx="1905000" cy="457200"/>
          </a:xfrm>
          <a:prstGeom prst="rect">
            <a:avLst/>
          </a:prstGeom>
          <a:noFill/>
          <a:ln w="9525">
            <a:noFill/>
          </a:ln>
        </p:spPr>
        <p:txBody>
          <a:bodyPr lIns="92075" tIns="46038" rIns="92075" bIns="46038" anchor="ctr"/>
          <a:lstStyle>
            <a:lvl1pPr marL="0" lvl="0" indent="0" algn="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9pPr>
          </a:lstStyle>
          <a:p>
            <a:pPr lvl="0"/>
            <a:r>
              <a:rPr lang="en-US" altLang="zh-CN" dirty="0">
                <a:solidFill>
                  <a:schemeClr val="accent1">
                    <a:lumMod val="60000"/>
                    <a:lumOff val="40000"/>
                  </a:schemeClr>
                </a:solidFill>
              </a:rPr>
              <a:t>11/16</a:t>
            </a:r>
            <a:endParaRPr lang="en-US" altLang="zh-CN" dirty="0">
              <a:solidFill>
                <a:schemeClr val="accent1">
                  <a:lumMod val="60000"/>
                  <a:lumOff val="40000"/>
                </a:schemeClr>
              </a:solidFill>
            </a:endParaRPr>
          </a:p>
        </p:txBody>
      </p:sp>
    </p:spTree>
  </p:cSld>
  <p:clrMapOvr>
    <a:masterClrMapping/>
  </p:clrMapOvr>
  <p:transition advTm="3684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linds(horizontal)">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208897"/>
                                        </p:tgtEl>
                                        <p:attrNameLst>
                                          <p:attrName>style.visibility</p:attrName>
                                        </p:attrNameLst>
                                      </p:cBhvr>
                                      <p:to>
                                        <p:strVal val="visible"/>
                                      </p:to>
                                    </p:set>
                                    <p:animEffect transition="in" filter="blinds(horizontal)">
                                      <p:cBhvr>
                                        <p:cTn id="12" dur="500"/>
                                        <p:tgtEl>
                                          <p:spTgt spid="20889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文本占位符 43010"/>
          <p:cNvSpPr>
            <a:spLocks noGrp="1"/>
          </p:cNvSpPr>
          <p:nvPr>
            <p:ph type="body" idx="1"/>
          </p:nvPr>
        </p:nvSpPr>
        <p:spPr>
          <a:xfrm>
            <a:off x="125730" y="1529080"/>
            <a:ext cx="8964295" cy="3136900"/>
          </a:xfrm>
        </p:spPr>
        <p:txBody>
          <a:bodyPr/>
          <a:p>
            <a:pPr algn="just">
              <a:buNone/>
            </a:pPr>
            <a:r>
              <a:rPr lang="en-US" altLang="zh-CN" b="1" dirty="0">
                <a:solidFill>
                  <a:srgbClr val="FF9900"/>
                </a:solidFill>
                <a:effectLst>
                  <a:outerShdw blurRad="38100" dist="38100" dir="2700000">
                    <a:srgbClr val="C0C0C0"/>
                  </a:outerShdw>
                </a:effectLst>
                <a:latin typeface="宋体" panose="02010600030101010101" pitchFamily="2" charset="-122"/>
              </a:rPr>
              <a:t>2</a:t>
            </a:r>
            <a:r>
              <a:rPr lang="zh-CN" altLang="en-US" b="1" dirty="0">
                <a:solidFill>
                  <a:srgbClr val="FF9900"/>
                </a:solidFill>
                <a:effectLst>
                  <a:outerShdw blurRad="38100" dist="38100" dir="2700000">
                    <a:srgbClr val="C0C0C0"/>
                  </a:outerShdw>
                </a:effectLst>
                <a:latin typeface="宋体" panose="02010600030101010101" pitchFamily="2" charset="-122"/>
              </a:rPr>
              <a:t>）获取总线过程</a:t>
            </a:r>
            <a:endParaRPr lang="zh-CN" altLang="en-US" b="1" dirty="0">
              <a:solidFill>
                <a:srgbClr val="FF9900"/>
              </a:solidFill>
              <a:effectLst>
                <a:outerShdw blurRad="38100" dist="38100" dir="2700000">
                  <a:srgbClr val="C0C0C0"/>
                </a:outerShdw>
              </a:effectLst>
              <a:latin typeface="宋体" panose="02010600030101010101" pitchFamily="2" charset="-122"/>
            </a:endParaRPr>
          </a:p>
          <a:p>
            <a:pPr algn="just">
              <a:buNone/>
            </a:pPr>
            <a:r>
              <a:rPr lang="zh-CN" altLang="en-US"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有部件请求时，各请求信号送集中控制器；</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solidFill>
                  <a:schemeClr val="tx1"/>
                </a:solidFill>
                <a:latin typeface="宋体" panose="02010600030101010101" pitchFamily="2" charset="-122"/>
              </a:rPr>
              <a:t>②C</a:t>
            </a:r>
            <a:r>
              <a:rPr lang="zh-CN" altLang="en-US" sz="2800" b="1" dirty="0">
                <a:solidFill>
                  <a:schemeClr val="tx1"/>
                </a:solidFill>
                <a:latin typeface="宋体" panose="02010600030101010101" pitchFamily="2" charset="-122"/>
              </a:rPr>
              <a:t>根据当前请求状况按事先安排的顺序从多个请求中找出一个优先级别</a:t>
            </a:r>
            <a:r>
              <a:rPr lang="zh-CN" altLang="en-US" sz="2800" b="1" dirty="0">
                <a:solidFill>
                  <a:srgbClr val="FFFF00"/>
                </a:solidFill>
                <a:latin typeface="宋体" panose="02010600030101010101" pitchFamily="2" charset="-122"/>
              </a:rPr>
              <a:t>优先</a:t>
            </a:r>
            <a:r>
              <a:rPr lang="zh-CN" altLang="en-US" sz="2800" b="1" dirty="0">
                <a:solidFill>
                  <a:schemeClr val="tx1"/>
                </a:solidFill>
                <a:latin typeface="宋体" panose="02010600030101010101" pitchFamily="2" charset="-122"/>
              </a:rPr>
              <a:t>的部件并从该条响应线上发出响应电平；</a:t>
            </a:r>
            <a:endParaRPr lang="zh-CN" altLang="en-US" sz="2800" b="1" dirty="0">
              <a:solidFill>
                <a:schemeClr val="tx1"/>
              </a:solidFill>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③</a:t>
            </a:r>
            <a:r>
              <a:rPr lang="zh-CN" altLang="en-US" sz="2800" b="1" dirty="0">
                <a:latin typeface="宋体" panose="02010600030101010101" pitchFamily="2" charset="-122"/>
              </a:rPr>
              <a:t>由收到响应电平的部件建立忙电平表示接管总线。</a:t>
            </a:r>
            <a:endParaRPr lang="zh-CN" altLang="en-US" sz="2800" b="1" dirty="0">
              <a:latin typeface="宋体" panose="02010600030101010101" pitchFamily="2" charset="-122"/>
            </a:endParaRPr>
          </a:p>
        </p:txBody>
      </p:sp>
      <p:sp>
        <p:nvSpPr>
          <p:cNvPr id="209920" name="矩形 209919"/>
          <p:cNvSpPr/>
          <p:nvPr/>
        </p:nvSpPr>
        <p:spPr>
          <a:xfrm>
            <a:off x="189865" y="4765040"/>
            <a:ext cx="8063230" cy="181673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stStyle>
          <a:p>
            <a:pPr lvl="0" algn="just">
              <a:buNone/>
            </a:pPr>
            <a:r>
              <a:rPr lang="en-US" altLang="zh-CN" b="1" dirty="0">
                <a:solidFill>
                  <a:srgbClr val="FF9900"/>
                </a:solidFill>
              </a:rPr>
              <a:t>3</a:t>
            </a:r>
            <a:r>
              <a:rPr lang="zh-CN" altLang="en-US" b="1" dirty="0">
                <a:solidFill>
                  <a:srgbClr val="FF9900"/>
                </a:solidFill>
              </a:rPr>
              <a:t>）特点：</a:t>
            </a:r>
            <a:endParaRPr lang="zh-CN" altLang="en-US" b="1" dirty="0">
              <a:solidFill>
                <a:srgbClr val="FF9900"/>
              </a:solidFill>
            </a:endParaRPr>
          </a:p>
          <a:p>
            <a:pPr lvl="0" algn="just">
              <a:buNone/>
            </a:pPr>
            <a:r>
              <a:rPr lang="zh-CN" altLang="en-US" b="1" dirty="0"/>
              <a:t>   </a:t>
            </a:r>
            <a:r>
              <a:rPr lang="en-US" altLang="zh-CN" sz="2800" b="1" dirty="0"/>
              <a:t>①</a:t>
            </a:r>
            <a:r>
              <a:rPr lang="zh-CN" altLang="en-US" sz="2800" b="1" dirty="0"/>
              <a:t>响应速度快（可用于高速部件）。</a:t>
            </a:r>
            <a:endParaRPr lang="zh-CN" altLang="en-US" sz="2800" b="1" dirty="0"/>
          </a:p>
          <a:p>
            <a:pPr lvl="0" algn="just">
              <a:buNone/>
            </a:pPr>
            <a:r>
              <a:rPr lang="zh-CN" altLang="en-US" sz="2800" b="1" dirty="0"/>
              <a:t>   </a:t>
            </a:r>
            <a:r>
              <a:rPr lang="en-US" altLang="zh-CN" sz="2800" b="1" dirty="0"/>
              <a:t>②</a:t>
            </a:r>
            <a:r>
              <a:rPr lang="zh-CN" altLang="en-US" sz="2800" b="1" dirty="0"/>
              <a:t>所需独立线数最多。</a:t>
            </a:r>
            <a:endParaRPr lang="zh-CN" altLang="en-US" sz="2800" b="1"/>
          </a:p>
        </p:txBody>
      </p:sp>
      <p:sp>
        <p:nvSpPr>
          <p:cNvPr id="3" name="文本框 2"/>
          <p:cNvSpPr txBox="1"/>
          <p:nvPr/>
        </p:nvSpPr>
        <p:spPr>
          <a:xfrm>
            <a:off x="635" y="130810"/>
            <a:ext cx="4881245" cy="1066800"/>
          </a:xfrm>
          <a:prstGeom prst="rect">
            <a:avLst/>
          </a:prstGeom>
          <a:noFill/>
        </p:spPr>
        <p:txBody>
          <a:bodyPr wrap="none" rtlCol="0" anchor="t">
            <a:spAutoFit/>
          </a:bodyPr>
          <a:p>
            <a:r>
              <a:rPr lang="en-US" altLang="zh-CN" b="1" dirty="0">
                <a:solidFill>
                  <a:schemeClr val="folHlink"/>
                </a:solidFill>
                <a:latin typeface="黑体" panose="02010609060101010101" pitchFamily="2" charset="-122"/>
                <a:ea typeface="黑体" panose="02010609060101010101" pitchFamily="2" charset="-122"/>
                <a:sym typeface="+mn-ea"/>
              </a:rPr>
              <a:t>3  </a:t>
            </a:r>
            <a:r>
              <a:rPr lang="zh-CN" altLang="en-US" b="1" dirty="0">
                <a:solidFill>
                  <a:schemeClr val="folHlink"/>
                </a:solidFill>
                <a:latin typeface="黑体" panose="02010609060101010101" pitchFamily="2" charset="-122"/>
                <a:ea typeface="黑体" panose="02010609060101010101" pitchFamily="2" charset="-122"/>
                <a:sym typeface="+mn-ea"/>
              </a:rPr>
              <a:t>集中独立请求控制方式</a:t>
            </a:r>
            <a:br>
              <a:rPr lang="zh-CN" altLang="en-US" b="1" dirty="0">
                <a:sym typeface="+mn-ea"/>
              </a:rPr>
            </a:br>
            <a:endParaRPr lang="zh-CN" altLang="en-US"/>
          </a:p>
        </p:txBody>
      </p:sp>
      <p:sp>
        <p:nvSpPr>
          <p:cNvPr id="5" name="灯片编号占位符 4"/>
          <p:cNvSpPr>
            <a:spLocks noGrp="1"/>
          </p:cNvSpPr>
          <p:nvPr>
            <p:ph type="sldNum" sz="quarter" idx="12"/>
          </p:nvPr>
        </p:nvSpPr>
        <p:spPr>
          <a:xfrm>
            <a:off x="6732270" y="6248400"/>
            <a:ext cx="1905000" cy="457200"/>
          </a:xfrm>
        </p:spPr>
        <p:txBody>
          <a:bodyPr/>
          <a:p>
            <a:pPr lvl="0"/>
            <a:r>
              <a:rPr lang="en-US" altLang="zh-CN" dirty="0">
                <a:solidFill>
                  <a:schemeClr val="accent1">
                    <a:lumMod val="60000"/>
                    <a:lumOff val="40000"/>
                  </a:schemeClr>
                </a:solidFill>
              </a:rPr>
              <a:t>12/16</a:t>
            </a:r>
            <a:endParaRPr lang="en-US" altLang="zh-CN" dirty="0">
              <a:solidFill>
                <a:schemeClr val="accent1">
                  <a:lumMod val="60000"/>
                  <a:lumOff val="40000"/>
                </a:schemeClr>
              </a:solidFill>
            </a:endParaRPr>
          </a:p>
        </p:txBody>
      </p:sp>
      <p:pic>
        <p:nvPicPr>
          <p:cNvPr id="208897" name="图片 208896"/>
          <p:cNvPicPr>
            <a:picLocks noChangeAspect="1"/>
          </p:cNvPicPr>
          <p:nvPr/>
        </p:nvPicPr>
        <p:blipFill>
          <a:blip r:embed="rId1"/>
          <a:stretch>
            <a:fillRect/>
          </a:stretch>
        </p:blipFill>
        <p:spPr>
          <a:xfrm>
            <a:off x="5008245" y="19685"/>
            <a:ext cx="4038600" cy="2079625"/>
          </a:xfrm>
          <a:prstGeom prst="rect">
            <a:avLst/>
          </a:prstGeom>
          <a:noFill/>
          <a:ln w="9525">
            <a:noFill/>
          </a:ln>
        </p:spPr>
      </p:pic>
    </p:spTree>
  </p:cSld>
  <p:clrMapOvr>
    <a:masterClrMapping/>
  </p:clrMapOvr>
  <p:transition advTm="1415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0"/>
                                        </p:tgtEl>
                                        <p:attrNameLst>
                                          <p:attrName>style.visibility</p:attrName>
                                        </p:attrNameLst>
                                      </p:cBhvr>
                                      <p:to>
                                        <p:strVal val="visible"/>
                                      </p:to>
                                    </p:set>
                                    <p:animEffect transition="in" filter="blinds(horizontal)">
                                      <p:cBhvr>
                                        <p:cTn id="7" dur="500"/>
                                        <p:tgtEl>
                                          <p:spTgt spid="20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文本占位符 44034"/>
          <p:cNvSpPr>
            <a:spLocks noGrp="1"/>
          </p:cNvSpPr>
          <p:nvPr>
            <p:ph type="body" idx="1"/>
          </p:nvPr>
        </p:nvSpPr>
        <p:spPr>
          <a:xfrm>
            <a:off x="-45085" y="104775"/>
            <a:ext cx="8839200" cy="840105"/>
          </a:xfrm>
        </p:spPr>
        <p:txBody>
          <a:bodyPr/>
          <a:p>
            <a:pPr algn="just">
              <a:lnSpc>
                <a:spcPct val="90000"/>
              </a:lnSpc>
              <a:buNone/>
            </a:pPr>
            <a:r>
              <a:rPr lang="zh-CN" altLang="en-US" b="1" dirty="0">
                <a:solidFill>
                  <a:schemeClr val="folHlink"/>
                </a:solidFill>
                <a:latin typeface="黑体" panose="02010609060101010101" pitchFamily="2" charset="-122"/>
                <a:ea typeface="黑体" panose="02010609060101010101" pitchFamily="2" charset="-122"/>
              </a:rPr>
              <a:t>例子</a:t>
            </a:r>
            <a:r>
              <a:rPr lang="en-US" altLang="zh-CN" b="1" dirty="0">
                <a:solidFill>
                  <a:schemeClr val="folHlink"/>
                </a:solidFill>
                <a:latin typeface="黑体" panose="02010609060101010101" pitchFamily="2" charset="-122"/>
                <a:ea typeface="黑体" panose="02010609060101010101" pitchFamily="2" charset="-122"/>
              </a:rPr>
              <a:t> </a:t>
            </a:r>
            <a:r>
              <a:rPr lang="zh-CN" altLang="en-US" b="1" dirty="0">
                <a:solidFill>
                  <a:schemeClr val="folHlink"/>
                </a:solidFill>
                <a:latin typeface="黑体" panose="02010609060101010101" pitchFamily="2" charset="-122"/>
                <a:ea typeface="黑体" panose="02010609060101010101" pitchFamily="2" charset="-122"/>
              </a:rPr>
              <a:t>集中式串行链接与独立请求相结合的控制方式</a:t>
            </a:r>
            <a:endParaRPr lang="zh-CN" altLang="en-US" b="1" dirty="0">
              <a:solidFill>
                <a:schemeClr val="folHlink"/>
              </a:solidFill>
              <a:latin typeface="黑体" panose="02010609060101010101" pitchFamily="2" charset="-122"/>
              <a:ea typeface="黑体" panose="02010609060101010101" pitchFamily="2" charset="-122"/>
            </a:endParaRPr>
          </a:p>
          <a:p>
            <a:pPr algn="just">
              <a:lnSpc>
                <a:spcPct val="90000"/>
              </a:lnSpc>
              <a:buNone/>
            </a:pPr>
            <a:r>
              <a:rPr lang="zh-CN" altLang="en-US" b="1" dirty="0">
                <a:solidFill>
                  <a:srgbClr val="FF9900"/>
                </a:solidFill>
                <a:latin typeface="宋体" panose="02010600030101010101" pitchFamily="2" charset="-122"/>
              </a:rPr>
              <a:t> </a:t>
            </a:r>
            <a:endParaRPr lang="zh-CN" altLang="en-US" b="1" dirty="0">
              <a:latin typeface="宋体" panose="02010600030101010101" pitchFamily="2" charset="-122"/>
            </a:endParaRPr>
          </a:p>
        </p:txBody>
      </p:sp>
      <p:pic>
        <p:nvPicPr>
          <p:cNvPr id="228353" name="图片 228352"/>
          <p:cNvPicPr>
            <a:picLocks noChangeAspect="1"/>
          </p:cNvPicPr>
          <p:nvPr/>
        </p:nvPicPr>
        <p:blipFill>
          <a:blip r:embed="rId1"/>
          <a:stretch>
            <a:fillRect/>
          </a:stretch>
        </p:blipFill>
        <p:spPr>
          <a:xfrm>
            <a:off x="0" y="1124903"/>
            <a:ext cx="8610600" cy="5653087"/>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dirty="0"/>
            </a:fld>
            <a:endParaRPr lang="zh-CN" dirty="0"/>
          </a:p>
        </p:txBody>
      </p:sp>
      <p:sp>
        <p:nvSpPr>
          <p:cNvPr id="5" name="灯片编号占位符 4"/>
          <p:cNvSpPr>
            <a:spLocks noGrp="1"/>
          </p:cNvSpPr>
          <p:nvPr/>
        </p:nvSpPr>
        <p:spPr>
          <a:xfrm>
            <a:off x="7245985" y="6400800"/>
            <a:ext cx="1905000" cy="457200"/>
          </a:xfrm>
          <a:prstGeom prst="rect">
            <a:avLst/>
          </a:prstGeom>
          <a:noFill/>
          <a:ln w="9525">
            <a:noFill/>
          </a:ln>
        </p:spPr>
        <p:txBody>
          <a:bodyPr lIns="92075" tIns="46038" rIns="92075" bIns="46038" anchor="ctr"/>
          <a:lstStyle>
            <a:lvl1pPr marL="0" lvl="0" indent="0" algn="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9pPr>
          </a:lstStyle>
          <a:p>
            <a:pPr lvl="0"/>
            <a:r>
              <a:rPr lang="en-US" altLang="zh-CN" dirty="0">
                <a:solidFill>
                  <a:schemeClr val="accent1">
                    <a:lumMod val="60000"/>
                    <a:lumOff val="40000"/>
                  </a:schemeClr>
                </a:solidFill>
              </a:rPr>
              <a:t>1416</a:t>
            </a:r>
            <a:endParaRPr lang="en-US" altLang="zh-CN" dirty="0">
              <a:solidFill>
                <a:schemeClr val="accent1">
                  <a:lumMod val="60000"/>
                  <a:lumOff val="40000"/>
                </a:schemeClr>
              </a:solidFill>
            </a:endParaRPr>
          </a:p>
        </p:txBody>
      </p:sp>
    </p:spTree>
  </p:cSld>
  <p:clrMapOvr>
    <a:masterClrMapping/>
  </p:clrMapOvr>
  <p:transition advTm="293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3"/>
                                        </p:tgtEl>
                                        <p:attrNameLst>
                                          <p:attrName>style.visibility</p:attrName>
                                        </p:attrNameLst>
                                      </p:cBhvr>
                                      <p:to>
                                        <p:strVal val="visible"/>
                                      </p:to>
                                    </p:set>
                                    <p:animEffect transition="in" filter="blinds(horizontal)">
                                      <p:cBhvr>
                                        <p:cTn id="7" dur="500"/>
                                        <p:tgtEl>
                                          <p:spTgt spid="2283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12" dur="500"/>
                                        <p:tgtEl>
                                          <p:spTgt spid="440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7" dur="500"/>
                                        <p:tgtEl>
                                          <p:spTgt spid="44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5"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文本占位符 122881"/>
          <p:cNvSpPr>
            <a:spLocks noGrp="1"/>
          </p:cNvSpPr>
          <p:nvPr>
            <p:ph type="body" idx="1"/>
          </p:nvPr>
        </p:nvSpPr>
        <p:spPr>
          <a:xfrm>
            <a:off x="0" y="1417320"/>
            <a:ext cx="8686800" cy="3168650"/>
          </a:xfrm>
        </p:spPr>
        <p:txBody>
          <a:bodyPr/>
          <a:p>
            <a:pPr algn="just">
              <a:lnSpc>
                <a:spcPct val="90000"/>
              </a:lnSpc>
              <a:buNone/>
            </a:pPr>
            <a:r>
              <a:rPr lang="en-US" altLang="zh-CN" b="1" dirty="0">
                <a:solidFill>
                  <a:srgbClr val="FF9900"/>
                </a:solidFill>
                <a:latin typeface="宋体" panose="02010600030101010101" pitchFamily="2" charset="-122"/>
              </a:rPr>
              <a:t>3</a:t>
            </a:r>
            <a:r>
              <a:rPr lang="zh-CN" altLang="en-US" b="1" dirty="0">
                <a:solidFill>
                  <a:srgbClr val="FF9900"/>
                </a:solidFill>
                <a:latin typeface="宋体" panose="02010600030101010101" pitchFamily="2" charset="-122"/>
              </a:rPr>
              <a:t>）获取总线过程</a:t>
            </a:r>
            <a:endParaRPr lang="zh-CN" altLang="en-US" b="1" dirty="0">
              <a:solidFill>
                <a:srgbClr val="FF9900"/>
              </a:solidFill>
              <a:latin typeface="宋体" panose="02010600030101010101" pitchFamily="2" charset="-122"/>
            </a:endParaRPr>
          </a:p>
          <a:p>
            <a:pPr algn="just">
              <a:lnSpc>
                <a:spcPct val="90000"/>
              </a:lnSpc>
              <a:buNone/>
            </a:pPr>
            <a:r>
              <a:rPr lang="zh-CN" altLang="en-US" b="1" dirty="0">
                <a:latin typeface="宋体" panose="02010600030101010101" pitchFamily="2" charset="-122"/>
              </a:rPr>
              <a:t>  </a:t>
            </a: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当有部件请求时，各请求信号送</a:t>
            </a:r>
            <a:r>
              <a:rPr lang="en-US" altLang="zh-CN" sz="2800" b="1">
                <a:latin typeface="宋体" panose="02010600030101010101" pitchFamily="2" charset="-122"/>
              </a:rPr>
              <a:t>C</a:t>
            </a:r>
            <a:r>
              <a:rPr lang="zh-CN" altLang="en-US" sz="2800" b="1">
                <a:latin typeface="宋体" panose="02010600030101010101" pitchFamily="2" charset="-122"/>
              </a:rPr>
              <a:t>；</a:t>
            </a:r>
            <a:endParaRPr lang="zh-CN" altLang="en-US"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②C</a:t>
            </a:r>
            <a:r>
              <a:rPr lang="zh-CN" altLang="en-US" sz="2800" b="1" dirty="0">
                <a:latin typeface="宋体" panose="02010600030101010101" pitchFamily="2" charset="-122"/>
              </a:rPr>
              <a:t>收到请求后，从一条优先的响应线上发出响应电平；</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③</a:t>
            </a:r>
            <a:r>
              <a:rPr lang="zh-CN" altLang="en-US" sz="2800" b="1" dirty="0">
                <a:latin typeface="宋体" panose="02010600030101010101" pitchFamily="2" charset="-122"/>
              </a:rPr>
              <a:t>收到响应电平的那组部件，按串行链接方式寻找目标部件，并由该部件建立忙电平。</a:t>
            </a:r>
            <a:endParaRPr lang="zh-CN" altLang="en-US" sz="2800">
              <a:latin typeface="宋体" panose="02010600030101010101" pitchFamily="2" charset="-122"/>
            </a:endParaRPr>
          </a:p>
        </p:txBody>
      </p:sp>
      <p:sp>
        <p:nvSpPr>
          <p:cNvPr id="211968" name="矩形 211967"/>
          <p:cNvSpPr/>
          <p:nvPr/>
        </p:nvSpPr>
        <p:spPr>
          <a:xfrm>
            <a:off x="125730" y="4720273"/>
            <a:ext cx="8893175" cy="1493520"/>
          </a:xfrm>
          <a:prstGeom prst="rect">
            <a:avLst/>
          </a:prstGeom>
          <a:noFill/>
          <a:ln w="9525">
            <a:noFill/>
          </a:ln>
        </p:spPr>
        <p:txBody>
          <a:bodyPr>
            <a:spAutoFit/>
          </a:bodyPr>
          <a:p>
            <a:pPr lvl="0">
              <a:spcBef>
                <a:spcPct val="50000"/>
              </a:spcBef>
            </a:pPr>
            <a:r>
              <a:rPr lang="en-US" altLang="zh-CN" sz="3200" b="1" dirty="0">
                <a:solidFill>
                  <a:srgbClr val="FF9900"/>
                </a:solidFill>
                <a:latin typeface="Times New Roman" panose="02020603050405020304" pitchFamily="18" charset="0"/>
                <a:ea typeface="宋体" panose="02010600030101010101" pitchFamily="2" charset="-122"/>
              </a:rPr>
              <a:t>4</a:t>
            </a:r>
            <a:r>
              <a:rPr lang="zh-CN" altLang="en-US" sz="3200" b="1" dirty="0">
                <a:solidFill>
                  <a:srgbClr val="FF9900"/>
                </a:solidFill>
                <a:latin typeface="Times New Roman" panose="02020603050405020304" pitchFamily="18" charset="0"/>
                <a:ea typeface="宋体" panose="02010600030101010101" pitchFamily="2" charset="-122"/>
              </a:rPr>
              <a:t>）特点</a:t>
            </a:r>
            <a:r>
              <a:rPr lang="zh-CN" altLang="en-US" sz="32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既有串行链接独立线数少，又有独立请求响应速度快的优点，特别适合要求使用总线的部件数多的情况。</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p:txBody>
      </p:sp>
      <p:sp>
        <p:nvSpPr>
          <p:cNvPr id="44035" name="文本占位符 44034"/>
          <p:cNvSpPr>
            <a:spLocks noGrp="1"/>
          </p:cNvSpPr>
          <p:nvPr/>
        </p:nvSpPr>
        <p:spPr>
          <a:xfrm>
            <a:off x="0" y="215265"/>
            <a:ext cx="8839200" cy="84010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9pPr>
          </a:lstStyle>
          <a:p>
            <a:pPr algn="just">
              <a:lnSpc>
                <a:spcPct val="90000"/>
              </a:lnSpc>
              <a:buNone/>
            </a:pPr>
            <a:r>
              <a:rPr lang="zh-CN" altLang="en-US" b="1" dirty="0">
                <a:solidFill>
                  <a:schemeClr val="folHlink"/>
                </a:solidFill>
                <a:latin typeface="黑体" panose="02010609060101010101" pitchFamily="2" charset="-122"/>
                <a:ea typeface="黑体" panose="02010609060101010101" pitchFamily="2" charset="-122"/>
              </a:rPr>
              <a:t>例子 集中式串行链接与独立请求相结合的控制方式</a:t>
            </a:r>
            <a:endParaRPr lang="zh-CN" altLang="en-US" b="1" dirty="0">
              <a:solidFill>
                <a:schemeClr val="folHlink"/>
              </a:solidFill>
              <a:latin typeface="黑体" panose="02010609060101010101" pitchFamily="2" charset="-122"/>
              <a:ea typeface="黑体" panose="02010609060101010101" pitchFamily="2" charset="-122"/>
            </a:endParaRPr>
          </a:p>
          <a:p>
            <a:pPr algn="just">
              <a:lnSpc>
                <a:spcPct val="90000"/>
              </a:lnSpc>
              <a:buNone/>
            </a:pPr>
            <a:r>
              <a:rPr lang="zh-CN" altLang="en-US" b="1" dirty="0">
                <a:solidFill>
                  <a:srgbClr val="FF9900"/>
                </a:solidFill>
                <a:latin typeface="宋体" panose="02010600030101010101" pitchFamily="2" charset="-122"/>
              </a:rPr>
              <a:t> </a:t>
            </a:r>
            <a:endParaRPr lang="zh-CN" altLang="en-US" b="1" dirty="0">
              <a:latin typeface="宋体" panose="02010600030101010101" pitchFamily="2" charset="-122"/>
            </a:endParaRPr>
          </a:p>
        </p:txBody>
      </p:sp>
      <p:sp>
        <p:nvSpPr>
          <p:cNvPr id="5" name="灯片编号占位符 4"/>
          <p:cNvSpPr>
            <a:spLocks noGrp="1"/>
          </p:cNvSpPr>
          <p:nvPr>
            <p:ph type="sldNum" sz="quarter" idx="12"/>
          </p:nvPr>
        </p:nvSpPr>
        <p:spPr>
          <a:xfrm>
            <a:off x="7232650" y="6327775"/>
            <a:ext cx="1905000" cy="457200"/>
          </a:xfrm>
        </p:spPr>
        <p:txBody>
          <a:bodyPr/>
          <a:p>
            <a:pPr lvl="0"/>
            <a:r>
              <a:rPr lang="en-US" altLang="zh-CN" dirty="0">
                <a:solidFill>
                  <a:schemeClr val="accent1">
                    <a:lumMod val="60000"/>
                    <a:lumOff val="40000"/>
                  </a:schemeClr>
                </a:solidFill>
              </a:rPr>
              <a:t>15/16</a:t>
            </a:r>
            <a:endParaRPr lang="en-US" altLang="zh-CN" dirty="0">
              <a:solidFill>
                <a:schemeClr val="accent1">
                  <a:lumMod val="60000"/>
                  <a:lumOff val="40000"/>
                </a:schemeClr>
              </a:solidFill>
            </a:endParaRPr>
          </a:p>
        </p:txBody>
      </p:sp>
    </p:spTree>
  </p:cSld>
  <p:clrMapOvr>
    <a:masterClrMapping/>
  </p:clrMapOvr>
  <p:transition advTm="1664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blinds(horizontal)">
                                      <p:cBhvr>
                                        <p:cTn id="7" dur="500"/>
                                        <p:tgtEl>
                                          <p:spTgt spid="1228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2">
                                            <p:txEl>
                                              <p:pRg st="1" end="1"/>
                                            </p:txEl>
                                          </p:spTgt>
                                        </p:tgtEl>
                                        <p:attrNameLst>
                                          <p:attrName>style.visibility</p:attrName>
                                        </p:attrNameLst>
                                      </p:cBhvr>
                                      <p:to>
                                        <p:strVal val="visible"/>
                                      </p:to>
                                    </p:set>
                                    <p:animEffect transition="in" filter="blinds(horizontal)">
                                      <p:cBhvr>
                                        <p:cTn id="12" dur="500"/>
                                        <p:tgtEl>
                                          <p:spTgt spid="1228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882">
                                            <p:txEl>
                                              <p:pRg st="2" end="2"/>
                                            </p:txEl>
                                          </p:spTgt>
                                        </p:tgtEl>
                                        <p:attrNameLst>
                                          <p:attrName>style.visibility</p:attrName>
                                        </p:attrNameLst>
                                      </p:cBhvr>
                                      <p:to>
                                        <p:strVal val="visible"/>
                                      </p:to>
                                    </p:set>
                                    <p:animEffect transition="in" filter="blinds(horizontal)">
                                      <p:cBhvr>
                                        <p:cTn id="17" dur="500"/>
                                        <p:tgtEl>
                                          <p:spTgt spid="1228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882">
                                            <p:txEl>
                                              <p:pRg st="3" end="3"/>
                                            </p:txEl>
                                          </p:spTgt>
                                        </p:tgtEl>
                                        <p:attrNameLst>
                                          <p:attrName>style.visibility</p:attrName>
                                        </p:attrNameLst>
                                      </p:cBhvr>
                                      <p:to>
                                        <p:strVal val="visible"/>
                                      </p:to>
                                    </p:set>
                                    <p:animEffect transition="in" filter="blinds(horizontal)">
                                      <p:cBhvr>
                                        <p:cTn id="22" dur="500"/>
                                        <p:tgtEl>
                                          <p:spTgt spid="1228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1968"/>
                                        </p:tgtEl>
                                        <p:attrNameLst>
                                          <p:attrName>style.visibility</p:attrName>
                                        </p:attrNameLst>
                                      </p:cBhvr>
                                      <p:to>
                                        <p:strVal val="visible"/>
                                      </p:to>
                                    </p:set>
                                    <p:animEffect transition="in" filter="blinds(horizontal)">
                                      <p:cBhvr>
                                        <p:cTn id="27" dur="500"/>
                                        <p:tgtEl>
                                          <p:spTgt spid="21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p:bldP spid="2119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sz="2400" dirty="0"/>
            </a:fld>
            <a:endParaRPr lang="zh-CN" sz="2400" dirty="0"/>
          </a:p>
        </p:txBody>
      </p:sp>
      <p:sp>
        <p:nvSpPr>
          <p:cNvPr id="6" name="标题 5"/>
          <p:cNvSpPr>
            <a:spLocks noGrp="1"/>
          </p:cNvSpPr>
          <p:nvPr>
            <p:ph type="title"/>
          </p:nvPr>
        </p:nvSpPr>
        <p:spPr>
          <a:xfrm>
            <a:off x="685800" y="15875"/>
            <a:ext cx="7772400" cy="1038225"/>
          </a:xfrm>
        </p:spPr>
        <p:txBody>
          <a:bodyPr/>
          <a:p>
            <a:r>
              <a:rPr lang="en-US" b="1" dirty="0">
                <a:solidFill>
                  <a:schemeClr val="folHlink"/>
                </a:solidFill>
                <a:ea typeface="黑体" panose="02010609060101010101" pitchFamily="2" charset="-122"/>
                <a:sym typeface="+mn-ea"/>
              </a:rPr>
              <a:t>6.2.2</a:t>
            </a:r>
            <a:r>
              <a:rPr lang="zh-CN" altLang="en-US" b="1" dirty="0">
                <a:solidFill>
                  <a:schemeClr val="folHlink"/>
                </a:solidFill>
                <a:ea typeface="黑体" panose="02010609060101010101" pitchFamily="2" charset="-122"/>
                <a:sym typeface="+mn-ea"/>
              </a:rPr>
              <a:t>分布</a:t>
            </a:r>
            <a:r>
              <a:rPr lang="zh-CN" altLang="en-US" b="1" dirty="0">
                <a:solidFill>
                  <a:schemeClr val="folHlink"/>
                </a:solidFill>
                <a:ea typeface="黑体" panose="02010609060101010101" pitchFamily="2" charset="-122"/>
                <a:sym typeface="+mn-ea"/>
              </a:rPr>
              <a:t>式仲裁方式</a:t>
            </a:r>
            <a:endParaRPr lang="zh-CN" altLang="en-US" b="1" dirty="0">
              <a:solidFill>
                <a:schemeClr val="folHlink"/>
              </a:solidFill>
              <a:ea typeface="黑体" panose="02010609060101010101" pitchFamily="2" charset="-122"/>
              <a:sym typeface="+mn-ea"/>
            </a:endParaRPr>
          </a:p>
        </p:txBody>
      </p:sp>
      <p:sp>
        <p:nvSpPr>
          <p:cNvPr id="93187" name="文本框 93186"/>
          <p:cNvSpPr txBox="1"/>
          <p:nvPr/>
        </p:nvSpPr>
        <p:spPr>
          <a:xfrm>
            <a:off x="529908" y="1480503"/>
            <a:ext cx="8628062" cy="519112"/>
          </a:xfrm>
          <a:prstGeom prst="rect">
            <a:avLst/>
          </a:prstGeom>
          <a:noFill/>
          <a:ln w="25400">
            <a:noFill/>
          </a:ln>
        </p:spPr>
        <p:txBody>
          <a:bodyPr lIns="90000" tIns="46800" rIns="90000" bIns="46800">
            <a:spAutoFit/>
          </a:bodyPr>
          <a:p>
            <a:pPr>
              <a:spcBef>
                <a:spcPct val="50000"/>
              </a:spcBef>
            </a:pPr>
            <a:r>
              <a:rPr lang="zh-CN" altLang="en-US" sz="2800" b="1" dirty="0">
                <a:solidFill>
                  <a:schemeClr val="tx1"/>
                </a:solidFill>
                <a:latin typeface="华文新魏" pitchFamily="2" charset="-122"/>
                <a:ea typeface="华文新魏" pitchFamily="2" charset="-122"/>
              </a:rPr>
              <a:t>为每一个</a:t>
            </a:r>
            <a:r>
              <a:rPr lang="zh-CN" altLang="en-US" sz="2800" b="1" dirty="0">
                <a:solidFill>
                  <a:srgbClr val="EF930F"/>
                </a:solidFill>
                <a:latin typeface="华文新魏" pitchFamily="2" charset="-122"/>
                <a:ea typeface="华文新魏" pitchFamily="2" charset="-122"/>
              </a:rPr>
              <a:t>主设备</a:t>
            </a:r>
            <a:r>
              <a:rPr lang="zh-CN" altLang="en-US" sz="2800" b="1" dirty="0">
                <a:solidFill>
                  <a:schemeClr val="tx1"/>
                </a:solidFill>
                <a:latin typeface="华文新魏" pitchFamily="2" charset="-122"/>
                <a:ea typeface="华文新魏" pitchFamily="2" charset="-122"/>
              </a:rPr>
              <a:t>分配一个</a:t>
            </a:r>
            <a:r>
              <a:rPr lang="zh-CN" altLang="en-US" sz="2800" b="1" dirty="0">
                <a:solidFill>
                  <a:srgbClr val="EF930F"/>
                </a:solidFill>
                <a:latin typeface="华文新魏" pitchFamily="2" charset="-122"/>
                <a:ea typeface="华文新魏" pitchFamily="2" charset="-122"/>
              </a:rPr>
              <a:t>优先权</a:t>
            </a:r>
            <a:r>
              <a:rPr lang="zh-CN" altLang="en-US" sz="2800" b="1" dirty="0">
                <a:solidFill>
                  <a:srgbClr val="EF930F"/>
                </a:solidFill>
                <a:latin typeface="Times New Roman" panose="02020603050405020304" pitchFamily="18" charset="0"/>
                <a:ea typeface="华文新魏" pitchFamily="2" charset="-122"/>
              </a:rPr>
              <a:t>编码</a:t>
            </a:r>
            <a:r>
              <a:rPr lang="zh-CN" altLang="en-US" sz="2800" b="1" dirty="0">
                <a:solidFill>
                  <a:schemeClr val="tx1"/>
                </a:solidFill>
                <a:latin typeface="Times New Roman" panose="02020603050405020304" pitchFamily="18" charset="0"/>
                <a:ea typeface="华文新魏" pitchFamily="2" charset="-122"/>
              </a:rPr>
              <a:t>(</a:t>
            </a:r>
            <a:r>
              <a:rPr lang="en-US" altLang="zh-CN" sz="2600" b="1" dirty="0">
                <a:solidFill>
                  <a:schemeClr val="tx1"/>
                </a:solidFill>
                <a:latin typeface="Times New Roman" panose="02020603050405020304" pitchFamily="18" charset="0"/>
                <a:ea typeface="宋体" panose="02010600030101010101" pitchFamily="2" charset="-122"/>
              </a:rPr>
              <a:t>AP</a:t>
            </a:r>
            <a:r>
              <a:rPr lang="en-US" altLang="zh-CN" sz="3000" b="1" baseline="-12000" dirty="0">
                <a:solidFill>
                  <a:schemeClr val="tx1"/>
                </a:solidFill>
                <a:latin typeface="Times New Roman" panose="02020603050405020304" pitchFamily="18" charset="0"/>
                <a:ea typeface="宋体" panose="02010600030101010101" pitchFamily="2" charset="-122"/>
              </a:rPr>
              <a:t>1</a:t>
            </a:r>
            <a:r>
              <a:rPr lang="en-US" altLang="zh-CN" sz="2600" b="1" dirty="0">
                <a:solidFill>
                  <a:schemeClr val="tx1"/>
                </a:solidFill>
                <a:latin typeface="Times New Roman" panose="02020603050405020304" pitchFamily="18" charset="0"/>
                <a:ea typeface="宋体" panose="02010600030101010101" pitchFamily="2" charset="-122"/>
              </a:rPr>
              <a:t>、 AP</a:t>
            </a:r>
            <a:r>
              <a:rPr lang="en-US" altLang="zh-CN" sz="3000" b="1" baseline="-12000" dirty="0">
                <a:solidFill>
                  <a:schemeClr val="tx1"/>
                </a:solidFill>
                <a:latin typeface="Times New Roman" panose="02020603050405020304" pitchFamily="18" charset="0"/>
                <a:ea typeface="宋体" panose="02010600030101010101" pitchFamily="2" charset="-122"/>
              </a:rPr>
              <a:t>2</a:t>
            </a:r>
            <a:r>
              <a:rPr lang="en-US" altLang="zh-CN" b="1" dirty="0">
                <a:solidFill>
                  <a:schemeClr val="tx1"/>
                </a:solidFill>
                <a:latin typeface="Times New Roman" panose="02020603050405020304" pitchFamily="18" charset="0"/>
                <a:ea typeface="宋体" panose="02010600030101010101" pitchFamily="2" charset="-122"/>
              </a:rPr>
              <a:t>、</a:t>
            </a:r>
            <a:r>
              <a:rPr lang="en-US" altLang="zh-CN" sz="2600" b="1" dirty="0">
                <a:solidFill>
                  <a:schemeClr val="tx1"/>
                </a:solidFill>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华文新魏" pitchFamily="2" charset="-122"/>
              </a:rPr>
              <a:t>)</a:t>
            </a:r>
            <a:r>
              <a:rPr lang="en-US" altLang="zh-CN" sz="2800" b="1" dirty="0">
                <a:solidFill>
                  <a:schemeClr val="tx1"/>
                </a:solidFill>
                <a:latin typeface="华文新魏" pitchFamily="2" charset="-122"/>
                <a:ea typeface="华文新魏" pitchFamily="2" charset="-122"/>
              </a:rPr>
              <a:t>。</a:t>
            </a:r>
            <a:endParaRPr lang="en-US" altLang="zh-CN" sz="2800" b="1" dirty="0">
              <a:solidFill>
                <a:schemeClr val="tx1"/>
              </a:solidFill>
              <a:latin typeface="华文新魏" pitchFamily="2" charset="-122"/>
              <a:ea typeface="华文新魏" pitchFamily="2" charset="-122"/>
            </a:endParaRPr>
          </a:p>
        </p:txBody>
      </p:sp>
      <p:sp>
        <p:nvSpPr>
          <p:cNvPr id="93189" name="文本框 93188"/>
          <p:cNvSpPr txBox="1"/>
          <p:nvPr/>
        </p:nvSpPr>
        <p:spPr>
          <a:xfrm>
            <a:off x="495300" y="2044700"/>
            <a:ext cx="8369300" cy="946150"/>
          </a:xfrm>
          <a:prstGeom prst="rect">
            <a:avLst/>
          </a:prstGeom>
          <a:noFill/>
          <a:ln w="25400">
            <a:noFill/>
          </a:ln>
        </p:spPr>
        <p:txBody>
          <a:bodyPr lIns="90000" tIns="46800" rIns="90000" bIns="46800">
            <a:spAutoFit/>
          </a:bodyPr>
          <a:p>
            <a:pPr>
              <a:spcBef>
                <a:spcPct val="50000"/>
              </a:spcBef>
            </a:pPr>
            <a:r>
              <a:rPr lang="zh-CN" altLang="en-US" sz="2800" b="1" dirty="0">
                <a:solidFill>
                  <a:schemeClr val="tx1"/>
                </a:solidFill>
                <a:latin typeface="Times New Roman" panose="02020603050405020304" pitchFamily="18" charset="0"/>
                <a:ea typeface="华文新魏" pitchFamily="2" charset="-122"/>
              </a:rPr>
              <a:t>主设备提出请求时,  将优先权编码送往一个</a:t>
            </a:r>
            <a:r>
              <a:rPr lang="zh-CN" altLang="en-US" sz="2800" b="1" dirty="0">
                <a:solidFill>
                  <a:srgbClr val="EF930F"/>
                </a:solidFill>
                <a:latin typeface="Times New Roman" panose="02020603050405020304" pitchFamily="18" charset="0"/>
                <a:ea typeface="华文新魏" pitchFamily="2" charset="-122"/>
              </a:rPr>
              <a:t>公共的比较器</a:t>
            </a:r>
            <a:r>
              <a:rPr lang="zh-CN" altLang="en-US" sz="2800" b="1" dirty="0">
                <a:solidFill>
                  <a:schemeClr val="tx1"/>
                </a:solidFill>
                <a:latin typeface="Times New Roman" panose="02020603050405020304" pitchFamily="18" charset="0"/>
                <a:ea typeface="华文新魏" pitchFamily="2" charset="-122"/>
              </a:rPr>
              <a:t>, 该比较器选择出优先权编码值最大的编码。</a:t>
            </a:r>
            <a:endParaRPr lang="zh-CN" altLang="en-US" sz="2800" b="1" dirty="0">
              <a:solidFill>
                <a:schemeClr val="tx1"/>
              </a:solidFill>
              <a:latin typeface="Times New Roman" panose="02020603050405020304" pitchFamily="18" charset="0"/>
              <a:ea typeface="华文新魏" pitchFamily="2" charset="-122"/>
            </a:endParaRPr>
          </a:p>
        </p:txBody>
      </p:sp>
      <p:sp>
        <p:nvSpPr>
          <p:cNvPr id="93190" name="文本框 93189"/>
          <p:cNvSpPr txBox="1"/>
          <p:nvPr/>
        </p:nvSpPr>
        <p:spPr>
          <a:xfrm>
            <a:off x="346710" y="895668"/>
            <a:ext cx="4708525" cy="584835"/>
          </a:xfrm>
          <a:prstGeom prst="rect">
            <a:avLst/>
          </a:prstGeom>
          <a:noFill/>
          <a:ln w="9525">
            <a:noFill/>
          </a:ln>
        </p:spPr>
        <p:txBody>
          <a:bodyPr lIns="90000" tIns="46800" rIns="90000" bIns="46800">
            <a:spAutoFit/>
          </a:bodyPr>
          <a:p>
            <a:pPr>
              <a:spcBef>
                <a:spcPct val="50000"/>
              </a:spcBef>
            </a:pPr>
            <a:r>
              <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rPr>
              <a:t>1、</a:t>
            </a:r>
            <a:r>
              <a:rPr lang="zh-CN" altLang="en-US" sz="3200" b="1" u="sng"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rPr>
              <a:t>优先权</a:t>
            </a:r>
            <a:r>
              <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rPr>
              <a:t>编码法</a:t>
            </a:r>
            <a:endPar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endParaRPr>
          </a:p>
        </p:txBody>
      </p:sp>
      <p:grpSp>
        <p:nvGrpSpPr>
          <p:cNvPr id="93194" name="组合 93193"/>
          <p:cNvGrpSpPr/>
          <p:nvPr/>
        </p:nvGrpSpPr>
        <p:grpSpPr>
          <a:xfrm>
            <a:off x="309563" y="3090228"/>
            <a:ext cx="8923337" cy="3284537"/>
            <a:chOff x="139" y="444"/>
            <a:chExt cx="5621" cy="2069"/>
          </a:xfrm>
        </p:grpSpPr>
        <p:sp>
          <p:nvSpPr>
            <p:cNvPr id="93195" name="文本框 93194"/>
            <p:cNvSpPr txBox="1"/>
            <p:nvPr/>
          </p:nvSpPr>
          <p:spPr>
            <a:xfrm>
              <a:off x="563" y="513"/>
              <a:ext cx="941" cy="268"/>
            </a:xfrm>
            <a:prstGeom prst="rect">
              <a:avLst/>
            </a:prstGeom>
            <a:noFill/>
            <a:ln w="22225" cap="flat" cmpd="sng">
              <a:solidFill>
                <a:srgbClr val="005100"/>
              </a:solidFill>
              <a:prstDash val="solid"/>
              <a:miter/>
              <a:headEnd type="none" w="med" len="med"/>
              <a:tailEnd type="none" w="med" len="med"/>
            </a:ln>
          </p:spPr>
          <p:txBody>
            <a:bodyPr lIns="90000" tIns="46800" rIns="90000" bIns="46800">
              <a:spAutoFit/>
            </a:bodyPr>
            <a:p>
              <a:pPr>
                <a:lnSpc>
                  <a:spcPct val="90000"/>
                </a:lnSpc>
                <a:spcBef>
                  <a:spcPct val="50000"/>
                </a:spcBef>
              </a:pPr>
              <a:r>
                <a:rPr lang="zh-CN" altLang="en-US" sz="2400" b="1" dirty="0">
                  <a:solidFill>
                    <a:schemeClr val="tx1"/>
                  </a:solidFill>
                  <a:latin typeface="Times New Roman" panose="02020603050405020304" pitchFamily="18" charset="0"/>
                  <a:ea typeface="华文新魏" pitchFamily="2" charset="-122"/>
                </a:rPr>
                <a:t>主设备1</a:t>
              </a:r>
              <a:endParaRPr lang="zh-CN" altLang="en-US" sz="2400" b="1" dirty="0">
                <a:solidFill>
                  <a:schemeClr val="tx1"/>
                </a:solidFill>
                <a:latin typeface="Times New Roman" panose="02020603050405020304" pitchFamily="18" charset="0"/>
                <a:ea typeface="华文新魏" pitchFamily="2" charset="-122"/>
              </a:endParaRPr>
            </a:p>
          </p:txBody>
        </p:sp>
        <p:sp>
          <p:nvSpPr>
            <p:cNvPr id="93196" name="文本框 93195"/>
            <p:cNvSpPr txBox="1"/>
            <p:nvPr/>
          </p:nvSpPr>
          <p:spPr>
            <a:xfrm>
              <a:off x="2339" y="513"/>
              <a:ext cx="970" cy="268"/>
            </a:xfrm>
            <a:prstGeom prst="rect">
              <a:avLst/>
            </a:prstGeom>
            <a:noFill/>
            <a:ln w="22225" cap="flat" cmpd="sng">
              <a:solidFill>
                <a:srgbClr val="005100"/>
              </a:solidFill>
              <a:prstDash val="solid"/>
              <a:miter/>
              <a:headEnd type="none" w="med" len="med"/>
              <a:tailEnd type="none" w="med" len="med"/>
            </a:ln>
          </p:spPr>
          <p:txBody>
            <a:bodyPr lIns="90000" tIns="46800" rIns="90000" bIns="46800">
              <a:spAutoFit/>
            </a:bodyPr>
            <a:p>
              <a:pPr>
                <a:lnSpc>
                  <a:spcPct val="90000"/>
                </a:lnSpc>
                <a:spcBef>
                  <a:spcPct val="50000"/>
                </a:spcBef>
              </a:pPr>
              <a:r>
                <a:rPr lang="zh-CN" altLang="en-US" sz="2400" b="1" dirty="0">
                  <a:solidFill>
                    <a:schemeClr val="tx1"/>
                  </a:solidFill>
                  <a:latin typeface="Times New Roman" panose="02020603050405020304" pitchFamily="18" charset="0"/>
                  <a:ea typeface="华文新魏" pitchFamily="2" charset="-122"/>
                </a:rPr>
                <a:t>主设备2</a:t>
              </a:r>
              <a:endParaRPr lang="zh-CN" altLang="en-US" sz="2400" b="1" dirty="0">
                <a:solidFill>
                  <a:schemeClr val="tx1"/>
                </a:solidFill>
                <a:latin typeface="Times New Roman" panose="02020603050405020304" pitchFamily="18" charset="0"/>
                <a:ea typeface="华文新魏" pitchFamily="2" charset="-122"/>
              </a:endParaRPr>
            </a:p>
          </p:txBody>
        </p:sp>
        <p:sp>
          <p:nvSpPr>
            <p:cNvPr id="93197" name="文本框 93196"/>
            <p:cNvSpPr txBox="1"/>
            <p:nvPr/>
          </p:nvSpPr>
          <p:spPr>
            <a:xfrm>
              <a:off x="4201" y="512"/>
              <a:ext cx="961" cy="268"/>
            </a:xfrm>
            <a:prstGeom prst="rect">
              <a:avLst/>
            </a:prstGeom>
            <a:noFill/>
            <a:ln w="22225" cap="flat" cmpd="sng">
              <a:solidFill>
                <a:srgbClr val="005100"/>
              </a:solidFill>
              <a:prstDash val="solid"/>
              <a:miter/>
              <a:headEnd type="none" w="med" len="med"/>
              <a:tailEnd type="none" w="med" len="med"/>
            </a:ln>
          </p:spPr>
          <p:txBody>
            <a:bodyPr lIns="90000" tIns="46800" rIns="90000" bIns="46800">
              <a:spAutoFit/>
            </a:bodyPr>
            <a:p>
              <a:pPr>
                <a:lnSpc>
                  <a:spcPct val="90000"/>
                </a:lnSpc>
                <a:spcBef>
                  <a:spcPct val="50000"/>
                </a:spcBef>
              </a:pPr>
              <a:r>
                <a:rPr lang="zh-CN" altLang="en-US" sz="2400" b="1" dirty="0">
                  <a:solidFill>
                    <a:schemeClr val="tx1"/>
                  </a:solidFill>
                  <a:latin typeface="Times New Roman" panose="02020603050405020304" pitchFamily="18" charset="0"/>
                  <a:ea typeface="华文新魏" pitchFamily="2" charset="-122"/>
                </a:rPr>
                <a:t>主设备</a:t>
              </a:r>
              <a:r>
                <a:rPr lang="en-US" altLang="zh-CN" sz="2400" b="1" dirty="0">
                  <a:solidFill>
                    <a:schemeClr val="tx1"/>
                  </a:solidFill>
                  <a:latin typeface="Times New Roman" panose="02020603050405020304" pitchFamily="18" charset="0"/>
                  <a:ea typeface="华文新魏" pitchFamily="2" charset="-122"/>
                </a:rPr>
                <a:t>n</a:t>
              </a:r>
              <a:endParaRPr lang="en-US" altLang="zh-CN" sz="2400" b="1" dirty="0">
                <a:solidFill>
                  <a:schemeClr val="tx1"/>
                </a:solidFill>
                <a:latin typeface="Times New Roman" panose="02020603050405020304" pitchFamily="18" charset="0"/>
                <a:ea typeface="华文新魏" pitchFamily="2" charset="-122"/>
              </a:endParaRPr>
            </a:p>
          </p:txBody>
        </p:sp>
        <p:sp>
          <p:nvSpPr>
            <p:cNvPr id="93198" name="文本框 93197"/>
            <p:cNvSpPr txBox="1"/>
            <p:nvPr/>
          </p:nvSpPr>
          <p:spPr>
            <a:xfrm>
              <a:off x="3485" y="444"/>
              <a:ext cx="490" cy="291"/>
            </a:xfrm>
            <a:prstGeom prst="rect">
              <a:avLst/>
            </a:prstGeom>
            <a:noFill/>
            <a:ln w="25400">
              <a:noFill/>
            </a:ln>
          </p:spPr>
          <p:txBody>
            <a:bodyPr lIns="90000" tIns="46800" rIns="90000" bIns="46800">
              <a:spAutoFit/>
            </a:bodyPr>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93199" name="直接连接符 93198"/>
            <p:cNvSpPr>
              <a:spLocks noChangeAspect="1"/>
            </p:cNvSpPr>
            <p:nvPr/>
          </p:nvSpPr>
          <p:spPr>
            <a:xfrm>
              <a:off x="142" y="1734"/>
              <a:ext cx="5030" cy="0"/>
            </a:xfrm>
            <a:prstGeom prst="line">
              <a:avLst/>
            </a:prstGeom>
            <a:ln w="25400" cap="flat" cmpd="sng">
              <a:solidFill>
                <a:srgbClr val="005800"/>
              </a:solidFill>
              <a:prstDash val="solid"/>
              <a:headEnd type="triangle" w="med" len="med"/>
              <a:tailEnd type="triangle" w="med" len="med"/>
            </a:ln>
          </p:spPr>
        </p:sp>
        <p:sp>
          <p:nvSpPr>
            <p:cNvPr id="93200" name="直接连接符 93199"/>
            <p:cNvSpPr/>
            <p:nvPr/>
          </p:nvSpPr>
          <p:spPr>
            <a:xfrm>
              <a:off x="1161" y="1434"/>
              <a:ext cx="0" cy="293"/>
            </a:xfrm>
            <a:prstGeom prst="line">
              <a:avLst/>
            </a:prstGeom>
            <a:ln w="22225" cap="flat" cmpd="sng">
              <a:solidFill>
                <a:srgbClr val="005800"/>
              </a:solidFill>
              <a:prstDash val="solid"/>
              <a:headEnd type="none" w="med" len="med"/>
              <a:tailEnd type="triangle" w="med" len="med"/>
            </a:ln>
          </p:spPr>
        </p:sp>
        <p:sp>
          <p:nvSpPr>
            <p:cNvPr id="93201" name="直接连接符 93200"/>
            <p:cNvSpPr/>
            <p:nvPr/>
          </p:nvSpPr>
          <p:spPr>
            <a:xfrm>
              <a:off x="2600" y="1442"/>
              <a:ext cx="0" cy="282"/>
            </a:xfrm>
            <a:prstGeom prst="line">
              <a:avLst/>
            </a:prstGeom>
            <a:ln w="22225" cap="flat" cmpd="sng">
              <a:solidFill>
                <a:srgbClr val="005800"/>
              </a:solidFill>
              <a:prstDash val="solid"/>
              <a:headEnd type="none" w="med" len="med"/>
              <a:tailEnd type="triangle" w="med" len="med"/>
            </a:ln>
          </p:spPr>
        </p:sp>
        <p:sp>
          <p:nvSpPr>
            <p:cNvPr id="93202" name="直接连接符 93201"/>
            <p:cNvSpPr/>
            <p:nvPr/>
          </p:nvSpPr>
          <p:spPr>
            <a:xfrm>
              <a:off x="4335" y="1443"/>
              <a:ext cx="0" cy="281"/>
            </a:xfrm>
            <a:prstGeom prst="line">
              <a:avLst/>
            </a:prstGeom>
            <a:ln w="22225" cap="flat" cmpd="sng">
              <a:solidFill>
                <a:srgbClr val="005800"/>
              </a:solidFill>
              <a:prstDash val="solid"/>
              <a:headEnd type="none" w="med" len="med"/>
              <a:tailEnd type="triangle" w="med" len="med"/>
            </a:ln>
          </p:spPr>
        </p:sp>
        <p:sp>
          <p:nvSpPr>
            <p:cNvPr id="93203" name="直接连接符 93202"/>
            <p:cNvSpPr>
              <a:spLocks noChangeAspect="1"/>
            </p:cNvSpPr>
            <p:nvPr/>
          </p:nvSpPr>
          <p:spPr>
            <a:xfrm>
              <a:off x="139" y="2018"/>
              <a:ext cx="5039" cy="0"/>
            </a:xfrm>
            <a:prstGeom prst="line">
              <a:avLst/>
            </a:prstGeom>
            <a:ln w="25400" cap="flat" cmpd="sng">
              <a:solidFill>
                <a:srgbClr val="005800"/>
              </a:solidFill>
              <a:prstDash val="solid"/>
              <a:headEnd type="triangle" w="med" len="med"/>
              <a:tailEnd type="triangle" w="med" len="med"/>
            </a:ln>
          </p:spPr>
        </p:sp>
        <p:sp>
          <p:nvSpPr>
            <p:cNvPr id="93204" name="直接连接符 93203"/>
            <p:cNvSpPr/>
            <p:nvPr/>
          </p:nvSpPr>
          <p:spPr>
            <a:xfrm>
              <a:off x="1390" y="1424"/>
              <a:ext cx="0" cy="589"/>
            </a:xfrm>
            <a:prstGeom prst="line">
              <a:avLst/>
            </a:prstGeom>
            <a:ln w="22225" cap="flat" cmpd="sng">
              <a:solidFill>
                <a:srgbClr val="005800"/>
              </a:solidFill>
              <a:prstDash val="solid"/>
              <a:headEnd type="triangle" w="med" len="med"/>
              <a:tailEnd type="triangle" w="med" len="med"/>
            </a:ln>
          </p:spPr>
        </p:sp>
        <p:sp>
          <p:nvSpPr>
            <p:cNvPr id="93205" name="直接连接符 93204"/>
            <p:cNvSpPr/>
            <p:nvPr/>
          </p:nvSpPr>
          <p:spPr>
            <a:xfrm>
              <a:off x="2929" y="1426"/>
              <a:ext cx="1" cy="591"/>
            </a:xfrm>
            <a:prstGeom prst="line">
              <a:avLst/>
            </a:prstGeom>
            <a:ln w="22225" cap="flat" cmpd="sng">
              <a:solidFill>
                <a:srgbClr val="005800"/>
              </a:solidFill>
              <a:prstDash val="solid"/>
              <a:headEnd type="triangle" w="med" len="med"/>
              <a:tailEnd type="triangle" w="med" len="med"/>
            </a:ln>
          </p:spPr>
        </p:sp>
        <p:sp>
          <p:nvSpPr>
            <p:cNvPr id="93206" name="直接连接符 93205"/>
            <p:cNvSpPr/>
            <p:nvPr/>
          </p:nvSpPr>
          <p:spPr>
            <a:xfrm>
              <a:off x="4555" y="1433"/>
              <a:ext cx="0" cy="579"/>
            </a:xfrm>
            <a:prstGeom prst="line">
              <a:avLst/>
            </a:prstGeom>
            <a:ln w="22225" cap="flat" cmpd="sng">
              <a:solidFill>
                <a:srgbClr val="005800"/>
              </a:solidFill>
              <a:prstDash val="solid"/>
              <a:headEnd type="triangle" w="med" len="med"/>
              <a:tailEnd type="triangle" w="med" len="med"/>
            </a:ln>
          </p:spPr>
        </p:sp>
        <p:sp>
          <p:nvSpPr>
            <p:cNvPr id="93207" name="文本框 93206"/>
            <p:cNvSpPr txBox="1"/>
            <p:nvPr/>
          </p:nvSpPr>
          <p:spPr>
            <a:xfrm>
              <a:off x="1832" y="1769"/>
              <a:ext cx="815" cy="291"/>
            </a:xfrm>
            <a:prstGeom prst="rect">
              <a:avLst/>
            </a:prstGeom>
            <a:noFill/>
            <a:ln w="25400">
              <a:noFill/>
            </a:ln>
          </p:spPr>
          <p:txBody>
            <a:bodyPr lIns="90000" tIns="46800" rIns="90000" bIns="46800">
              <a:spAutoFit/>
            </a:bodyPr>
            <a:p>
              <a:pPr>
                <a:spcBef>
                  <a:spcPct val="50000"/>
                </a:spcBef>
              </a:pPr>
              <a:r>
                <a:rPr lang="zh-CN" altLang="en-US" sz="2400" b="1" dirty="0">
                  <a:solidFill>
                    <a:schemeClr val="tx1"/>
                  </a:solidFill>
                  <a:latin typeface="Times New Roman" panose="02020603050405020304" pitchFamily="18" charset="0"/>
                  <a:ea typeface="华文新魏" pitchFamily="2" charset="-122"/>
                </a:rPr>
                <a:t>总线忙</a:t>
              </a:r>
              <a:endParaRPr lang="zh-CN" altLang="en-US" sz="2400" b="1" dirty="0">
                <a:solidFill>
                  <a:schemeClr val="tx1"/>
                </a:solidFill>
                <a:latin typeface="Times New Roman" panose="02020603050405020304" pitchFamily="18" charset="0"/>
                <a:ea typeface="华文新魏" pitchFamily="2" charset="-122"/>
              </a:endParaRPr>
            </a:p>
          </p:txBody>
        </p:sp>
        <p:sp>
          <p:nvSpPr>
            <p:cNvPr id="93208" name="文本框 93207"/>
            <p:cNvSpPr txBox="1"/>
            <p:nvPr/>
          </p:nvSpPr>
          <p:spPr>
            <a:xfrm>
              <a:off x="256" y="1492"/>
              <a:ext cx="978" cy="268"/>
            </a:xfrm>
            <a:prstGeom prst="rect">
              <a:avLst/>
            </a:prstGeom>
            <a:noFill/>
            <a:ln w="25400">
              <a:noFill/>
            </a:ln>
          </p:spPr>
          <p:txBody>
            <a:bodyPr lIns="90000" tIns="46800" rIns="90000" bIns="46800">
              <a:spAutoFit/>
            </a:bodyPr>
            <a:p>
              <a:pPr>
                <a:lnSpc>
                  <a:spcPct val="90000"/>
                </a:lnSpc>
              </a:pPr>
              <a:r>
                <a:rPr lang="zh-CN" altLang="en-US" sz="2400" b="1" dirty="0">
                  <a:solidFill>
                    <a:schemeClr val="tx1"/>
                  </a:solidFill>
                  <a:latin typeface="Times New Roman" panose="02020603050405020304" pitchFamily="18" charset="0"/>
                  <a:ea typeface="华文新魏" pitchFamily="2" charset="-122"/>
                </a:rPr>
                <a:t>总线请求</a:t>
              </a:r>
              <a:endParaRPr lang="zh-CN" altLang="en-US" sz="2400" b="1" dirty="0">
                <a:solidFill>
                  <a:schemeClr val="tx1"/>
                </a:solidFill>
                <a:latin typeface="Times New Roman" panose="02020603050405020304" pitchFamily="18" charset="0"/>
                <a:ea typeface="华文新魏" pitchFamily="2" charset="-122"/>
              </a:endParaRPr>
            </a:p>
          </p:txBody>
        </p:sp>
        <p:sp>
          <p:nvSpPr>
            <p:cNvPr id="93209" name="文本框 93208"/>
            <p:cNvSpPr txBox="1"/>
            <p:nvPr/>
          </p:nvSpPr>
          <p:spPr>
            <a:xfrm>
              <a:off x="1625" y="2222"/>
              <a:ext cx="3396" cy="291"/>
            </a:xfrm>
            <a:prstGeom prst="rect">
              <a:avLst/>
            </a:prstGeom>
            <a:noFill/>
            <a:ln w="25400" cap="flat" cmpd="sng">
              <a:solidFill>
                <a:srgbClr val="005100"/>
              </a:solidFill>
              <a:prstDash val="solid"/>
              <a:miter/>
              <a:headEnd type="none" w="med" len="med"/>
              <a:tailEnd type="none" w="med" len="med"/>
            </a:ln>
          </p:spPr>
          <p:txBody>
            <a:bodyPr lIns="90000" tIns="46800" rIns="90000" bIns="46800">
              <a:spAutoFit/>
            </a:bodyPr>
            <a:p>
              <a:pPr algn="ctr">
                <a:spcBef>
                  <a:spcPct val="50000"/>
                </a:spcBef>
              </a:pPr>
              <a:r>
                <a:rPr lang="zh-CN" altLang="en-US" sz="2400" b="1" dirty="0">
                  <a:solidFill>
                    <a:schemeClr val="tx1"/>
                  </a:solidFill>
                  <a:latin typeface="Times New Roman" panose="02020603050405020304" pitchFamily="18" charset="0"/>
                  <a:ea typeface="华文新魏" pitchFamily="2" charset="-122"/>
                </a:rPr>
                <a:t>优先权编码比较电路</a:t>
              </a:r>
              <a:endParaRPr lang="zh-CN" altLang="en-US" sz="2400" b="1" dirty="0">
                <a:solidFill>
                  <a:schemeClr val="tx1"/>
                </a:solidFill>
                <a:latin typeface="Times New Roman" panose="02020603050405020304" pitchFamily="18" charset="0"/>
                <a:ea typeface="华文新魏" pitchFamily="2" charset="-122"/>
              </a:endParaRPr>
            </a:p>
          </p:txBody>
        </p:sp>
        <p:sp>
          <p:nvSpPr>
            <p:cNvPr id="93210" name="文本框 93209"/>
            <p:cNvSpPr txBox="1"/>
            <p:nvPr/>
          </p:nvSpPr>
          <p:spPr>
            <a:xfrm>
              <a:off x="336" y="1147"/>
              <a:ext cx="1590" cy="256"/>
            </a:xfrm>
            <a:prstGeom prst="rect">
              <a:avLst/>
            </a:prstGeom>
            <a:noFill/>
            <a:ln w="22225" cap="flat" cmpd="sng">
              <a:solidFill>
                <a:srgbClr val="005100"/>
              </a:solidFill>
              <a:prstDash val="solid"/>
              <a:miter/>
              <a:headEnd type="none" w="med" len="med"/>
              <a:tailEnd type="none" w="med" len="med"/>
            </a:ln>
          </p:spPr>
          <p:txBody>
            <a:bodyPr lIns="90000" tIns="46800" rIns="90000" bIns="46800">
              <a:spAutoFit/>
            </a:bodyPr>
            <a:p>
              <a:pPr marL="90805" indent="-90805" algn="ctr">
                <a:lnSpc>
                  <a:spcPct val="85000"/>
                </a:lnSpc>
              </a:pPr>
              <a:r>
                <a:rPr lang="zh-CN" altLang="en-US" sz="2400" b="1" dirty="0">
                  <a:solidFill>
                    <a:schemeClr val="tx1"/>
                  </a:solidFill>
                  <a:latin typeface="Times New Roman" panose="02020603050405020304" pitchFamily="18" charset="0"/>
                  <a:ea typeface="华文新魏" pitchFamily="2" charset="-122"/>
                </a:rPr>
                <a:t>分布式判优器</a:t>
              </a:r>
              <a:endParaRPr lang="zh-CN" altLang="en-US" sz="2400" b="1" dirty="0">
                <a:solidFill>
                  <a:schemeClr val="tx1"/>
                </a:solidFill>
                <a:latin typeface="Times New Roman" panose="02020603050405020304" pitchFamily="18" charset="0"/>
                <a:ea typeface="华文新魏" pitchFamily="2" charset="-122"/>
              </a:endParaRPr>
            </a:p>
          </p:txBody>
        </p:sp>
        <p:sp>
          <p:nvSpPr>
            <p:cNvPr id="93211" name="直接连接符 93210"/>
            <p:cNvSpPr/>
            <p:nvPr/>
          </p:nvSpPr>
          <p:spPr>
            <a:xfrm>
              <a:off x="834" y="812"/>
              <a:ext cx="0" cy="329"/>
            </a:xfrm>
            <a:prstGeom prst="line">
              <a:avLst/>
            </a:prstGeom>
            <a:ln w="22225" cap="flat" cmpd="sng">
              <a:solidFill>
                <a:srgbClr val="005800"/>
              </a:solidFill>
              <a:prstDash val="solid"/>
              <a:headEnd type="triangle" w="med" len="med"/>
              <a:tailEnd type="none" w="med" len="med"/>
            </a:ln>
          </p:spPr>
        </p:sp>
        <p:sp>
          <p:nvSpPr>
            <p:cNvPr id="93212" name="直接连接符 93211"/>
            <p:cNvSpPr/>
            <p:nvPr/>
          </p:nvSpPr>
          <p:spPr>
            <a:xfrm>
              <a:off x="1102" y="822"/>
              <a:ext cx="0" cy="329"/>
            </a:xfrm>
            <a:prstGeom prst="line">
              <a:avLst/>
            </a:prstGeom>
            <a:ln w="22225" cap="flat" cmpd="sng">
              <a:solidFill>
                <a:srgbClr val="005800"/>
              </a:solidFill>
              <a:prstDash val="solid"/>
              <a:headEnd type="none" w="med" len="med"/>
              <a:tailEnd type="triangle" w="med" len="med"/>
            </a:ln>
          </p:spPr>
        </p:sp>
        <p:sp>
          <p:nvSpPr>
            <p:cNvPr id="93213" name="文本框 93212"/>
            <p:cNvSpPr txBox="1"/>
            <p:nvPr/>
          </p:nvSpPr>
          <p:spPr>
            <a:xfrm>
              <a:off x="225" y="854"/>
              <a:ext cx="672" cy="291"/>
            </a:xfrm>
            <a:prstGeom prst="rect">
              <a:avLst/>
            </a:prstGeom>
            <a:noFill/>
            <a:ln w="25400">
              <a:noFill/>
            </a:ln>
          </p:spPr>
          <p:txBody>
            <a:bodyPr lIns="90000" tIns="46800" rIns="90000" bIns="46800">
              <a:spAutoFit/>
            </a:bodyPr>
            <a:p>
              <a:pPr>
                <a:spcBef>
                  <a:spcPct val="50000"/>
                </a:spcBef>
              </a:pPr>
              <a:r>
                <a:rPr lang="zh-CN" altLang="en-US" sz="2400" b="1" dirty="0">
                  <a:solidFill>
                    <a:schemeClr val="tx1"/>
                  </a:solidFill>
                  <a:latin typeface="Times New Roman" panose="02020603050405020304" pitchFamily="18" charset="0"/>
                  <a:ea typeface="华文新魏" pitchFamily="2" charset="-122"/>
                </a:rPr>
                <a:t>允许</a:t>
              </a:r>
              <a:r>
                <a:rPr lang="zh-CN" altLang="en-US" sz="2400" b="1" dirty="0">
                  <a:solidFill>
                    <a:schemeClr val="tx1"/>
                  </a:solidFill>
                  <a:latin typeface="Times New Roman" panose="02020603050405020304" pitchFamily="18" charset="0"/>
                  <a:ea typeface="宋体" panose="02010600030101010101" pitchFamily="2" charset="-122"/>
                </a:rPr>
                <a:t>1</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93214" name="文本框 93213"/>
            <p:cNvSpPr txBox="1"/>
            <p:nvPr/>
          </p:nvSpPr>
          <p:spPr>
            <a:xfrm>
              <a:off x="1093" y="871"/>
              <a:ext cx="979" cy="268"/>
            </a:xfrm>
            <a:prstGeom prst="rect">
              <a:avLst/>
            </a:prstGeom>
            <a:noFill/>
            <a:ln w="25400">
              <a:noFill/>
            </a:ln>
          </p:spPr>
          <p:txBody>
            <a:bodyPr lIns="90000" tIns="46800" rIns="90000" bIns="46800">
              <a:spAutoFit/>
            </a:bodyPr>
            <a:p>
              <a:pPr>
                <a:lnSpc>
                  <a:spcPct val="90000"/>
                </a:lnSpc>
              </a:pPr>
              <a:r>
                <a:rPr lang="zh-CN" altLang="en-US" sz="2400" b="1" dirty="0">
                  <a:solidFill>
                    <a:schemeClr val="tx1"/>
                  </a:solidFill>
                  <a:latin typeface="Times New Roman" panose="02020603050405020304" pitchFamily="18" charset="0"/>
                  <a:ea typeface="华文新魏" pitchFamily="2" charset="-122"/>
                </a:rPr>
                <a:t>编码</a:t>
              </a:r>
              <a:r>
                <a:rPr lang="en-US" altLang="zh-CN" sz="2400" b="1" dirty="0">
                  <a:solidFill>
                    <a:schemeClr val="tx1"/>
                  </a:solidFill>
                  <a:latin typeface="Times New Roman" panose="02020603050405020304" pitchFamily="18" charset="0"/>
                  <a:ea typeface="宋体" panose="02010600030101010101" pitchFamily="2" charset="-122"/>
                </a:rPr>
                <a:t>AP</a:t>
              </a:r>
              <a:r>
                <a:rPr lang="en-US" altLang="zh-CN" sz="2400" b="1" baseline="-12000" dirty="0">
                  <a:solidFill>
                    <a:schemeClr val="tx1"/>
                  </a:solidFill>
                  <a:latin typeface="Times New Roman" panose="02020603050405020304" pitchFamily="18" charset="0"/>
                  <a:ea typeface="宋体" panose="02010600030101010101" pitchFamily="2" charset="-122"/>
                </a:rPr>
                <a:t>1</a:t>
              </a:r>
              <a:endParaRPr lang="en-US" altLang="zh-CN" sz="2400" b="1" baseline="-12000" dirty="0">
                <a:solidFill>
                  <a:schemeClr val="tx1"/>
                </a:solidFill>
                <a:latin typeface="Times New Roman" panose="02020603050405020304" pitchFamily="18" charset="0"/>
                <a:ea typeface="宋体" panose="02010600030101010101" pitchFamily="2" charset="-122"/>
              </a:endParaRPr>
            </a:p>
          </p:txBody>
        </p:sp>
        <p:sp>
          <p:nvSpPr>
            <p:cNvPr id="93215" name="直接连接符 93214"/>
            <p:cNvSpPr/>
            <p:nvPr/>
          </p:nvSpPr>
          <p:spPr>
            <a:xfrm>
              <a:off x="1766" y="1419"/>
              <a:ext cx="0" cy="792"/>
            </a:xfrm>
            <a:prstGeom prst="line">
              <a:avLst/>
            </a:prstGeom>
            <a:ln w="41275" cap="flat" cmpd="sng">
              <a:solidFill>
                <a:srgbClr val="005800"/>
              </a:solidFill>
              <a:prstDash val="solid"/>
              <a:headEnd type="triangle" w="med" len="med"/>
              <a:tailEnd type="triangle" w="med" len="med"/>
            </a:ln>
          </p:spPr>
        </p:sp>
        <p:sp>
          <p:nvSpPr>
            <p:cNvPr id="93216" name="直接连接符 93215"/>
            <p:cNvSpPr/>
            <p:nvPr/>
          </p:nvSpPr>
          <p:spPr>
            <a:xfrm>
              <a:off x="4841" y="1426"/>
              <a:ext cx="0" cy="790"/>
            </a:xfrm>
            <a:prstGeom prst="line">
              <a:avLst/>
            </a:prstGeom>
            <a:ln w="41275" cap="flat" cmpd="sng">
              <a:solidFill>
                <a:srgbClr val="005800"/>
              </a:solidFill>
              <a:prstDash val="solid"/>
              <a:headEnd type="triangle" w="med" len="med"/>
              <a:tailEnd type="triangle" w="med" len="med"/>
            </a:ln>
          </p:spPr>
        </p:sp>
        <p:sp>
          <p:nvSpPr>
            <p:cNvPr id="93217" name="直接连接符 93216"/>
            <p:cNvSpPr/>
            <p:nvPr/>
          </p:nvSpPr>
          <p:spPr>
            <a:xfrm>
              <a:off x="3380" y="1434"/>
              <a:ext cx="0" cy="790"/>
            </a:xfrm>
            <a:prstGeom prst="line">
              <a:avLst/>
            </a:prstGeom>
            <a:ln w="41275" cap="flat" cmpd="sng">
              <a:solidFill>
                <a:srgbClr val="005800"/>
              </a:solidFill>
              <a:prstDash val="solid"/>
              <a:headEnd type="triangle" w="med" len="med"/>
              <a:tailEnd type="triangle" w="med" len="med"/>
            </a:ln>
          </p:spPr>
        </p:sp>
        <p:sp>
          <p:nvSpPr>
            <p:cNvPr id="93218" name="文本框 93217"/>
            <p:cNvSpPr txBox="1"/>
            <p:nvPr/>
          </p:nvSpPr>
          <p:spPr>
            <a:xfrm>
              <a:off x="3682" y="1123"/>
              <a:ext cx="490" cy="291"/>
            </a:xfrm>
            <a:prstGeom prst="rect">
              <a:avLst/>
            </a:prstGeom>
            <a:noFill/>
            <a:ln w="25400">
              <a:noFill/>
            </a:ln>
          </p:spPr>
          <p:txBody>
            <a:bodyPr lIns="90000" tIns="46800" rIns="90000" bIns="46800">
              <a:spAutoFit/>
            </a:bodyPr>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93219" name="文本框 93218"/>
            <p:cNvSpPr txBox="1"/>
            <p:nvPr/>
          </p:nvSpPr>
          <p:spPr>
            <a:xfrm>
              <a:off x="2172" y="1155"/>
              <a:ext cx="1514" cy="256"/>
            </a:xfrm>
            <a:prstGeom prst="rect">
              <a:avLst/>
            </a:prstGeom>
            <a:noFill/>
            <a:ln w="22225" cap="flat" cmpd="sng">
              <a:solidFill>
                <a:srgbClr val="005100"/>
              </a:solidFill>
              <a:prstDash val="solid"/>
              <a:miter/>
              <a:headEnd type="none" w="med" len="med"/>
              <a:tailEnd type="none" w="med" len="med"/>
            </a:ln>
          </p:spPr>
          <p:txBody>
            <a:bodyPr lIns="90000" tIns="46800" rIns="90000" bIns="46800">
              <a:spAutoFit/>
            </a:bodyPr>
            <a:p>
              <a:pPr marL="90805" indent="-90805">
                <a:lnSpc>
                  <a:spcPct val="85000"/>
                </a:lnSpc>
              </a:pPr>
              <a:r>
                <a:rPr lang="zh-CN" altLang="en-US" sz="2400" b="1" dirty="0">
                  <a:solidFill>
                    <a:schemeClr val="tx1"/>
                  </a:solidFill>
                  <a:latin typeface="Times New Roman" panose="02020603050405020304" pitchFamily="18" charset="0"/>
                  <a:ea typeface="华文新魏" pitchFamily="2" charset="-122"/>
                </a:rPr>
                <a:t>分布式判优器</a:t>
              </a:r>
              <a:endParaRPr lang="zh-CN" altLang="en-US" sz="2400" b="1" dirty="0">
                <a:solidFill>
                  <a:schemeClr val="tx1"/>
                </a:solidFill>
                <a:latin typeface="Times New Roman" panose="02020603050405020304" pitchFamily="18" charset="0"/>
                <a:ea typeface="华文新魏" pitchFamily="2" charset="-122"/>
              </a:endParaRPr>
            </a:p>
          </p:txBody>
        </p:sp>
        <p:sp>
          <p:nvSpPr>
            <p:cNvPr id="93220" name="直接连接符 93219"/>
            <p:cNvSpPr/>
            <p:nvPr/>
          </p:nvSpPr>
          <p:spPr>
            <a:xfrm>
              <a:off x="2662" y="812"/>
              <a:ext cx="0" cy="347"/>
            </a:xfrm>
            <a:prstGeom prst="line">
              <a:avLst/>
            </a:prstGeom>
            <a:ln w="22225" cap="flat" cmpd="sng">
              <a:solidFill>
                <a:srgbClr val="005800"/>
              </a:solidFill>
              <a:prstDash val="solid"/>
              <a:headEnd type="triangle" w="med" len="med"/>
              <a:tailEnd type="none" w="med" len="med"/>
            </a:ln>
          </p:spPr>
        </p:sp>
        <p:sp>
          <p:nvSpPr>
            <p:cNvPr id="93221" name="直接连接符 93220"/>
            <p:cNvSpPr/>
            <p:nvPr/>
          </p:nvSpPr>
          <p:spPr>
            <a:xfrm>
              <a:off x="2938" y="824"/>
              <a:ext cx="0" cy="328"/>
            </a:xfrm>
            <a:prstGeom prst="line">
              <a:avLst/>
            </a:prstGeom>
            <a:ln w="22225" cap="flat" cmpd="sng">
              <a:solidFill>
                <a:srgbClr val="005800"/>
              </a:solidFill>
              <a:prstDash val="solid"/>
              <a:headEnd type="none" w="med" len="med"/>
              <a:tailEnd type="triangle" w="med" len="med"/>
            </a:ln>
          </p:spPr>
        </p:sp>
        <p:sp>
          <p:nvSpPr>
            <p:cNvPr id="93222" name="文本框 93221"/>
            <p:cNvSpPr txBox="1"/>
            <p:nvPr/>
          </p:nvSpPr>
          <p:spPr>
            <a:xfrm>
              <a:off x="2059" y="856"/>
              <a:ext cx="672" cy="291"/>
            </a:xfrm>
            <a:prstGeom prst="rect">
              <a:avLst/>
            </a:prstGeom>
            <a:noFill/>
            <a:ln w="25400">
              <a:noFill/>
            </a:ln>
          </p:spPr>
          <p:txBody>
            <a:bodyPr lIns="90000" tIns="46800" rIns="90000" bIns="46800">
              <a:spAutoFit/>
            </a:bodyPr>
            <a:p>
              <a:pPr>
                <a:spcBef>
                  <a:spcPct val="50000"/>
                </a:spcBef>
              </a:pPr>
              <a:r>
                <a:rPr lang="zh-CN" altLang="en-US" sz="2400" b="1" dirty="0">
                  <a:solidFill>
                    <a:schemeClr val="tx1"/>
                  </a:solidFill>
                  <a:latin typeface="Times New Roman" panose="02020603050405020304" pitchFamily="18" charset="0"/>
                  <a:ea typeface="华文新魏" pitchFamily="2" charset="-122"/>
                </a:rPr>
                <a:t>允许</a:t>
              </a:r>
              <a:r>
                <a:rPr lang="zh-CN" altLang="en-US" sz="2400" b="1" dirty="0">
                  <a:solidFill>
                    <a:schemeClr val="tx1"/>
                  </a:solidFill>
                  <a:latin typeface="Times New Roman" panose="02020603050405020304" pitchFamily="18" charset="0"/>
                  <a:ea typeface="宋体" panose="02010600030101010101" pitchFamily="2" charset="-122"/>
                </a:rPr>
                <a:t>2</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93223" name="文本框 93222"/>
            <p:cNvSpPr txBox="1"/>
            <p:nvPr/>
          </p:nvSpPr>
          <p:spPr>
            <a:xfrm>
              <a:off x="2929" y="879"/>
              <a:ext cx="979" cy="268"/>
            </a:xfrm>
            <a:prstGeom prst="rect">
              <a:avLst/>
            </a:prstGeom>
            <a:noFill/>
            <a:ln w="25400">
              <a:noFill/>
            </a:ln>
          </p:spPr>
          <p:txBody>
            <a:bodyPr lIns="90000" tIns="46800" rIns="90000" bIns="46800">
              <a:spAutoFit/>
            </a:bodyPr>
            <a:p>
              <a:pPr>
                <a:lnSpc>
                  <a:spcPct val="90000"/>
                </a:lnSpc>
              </a:pPr>
              <a:r>
                <a:rPr lang="zh-CN" altLang="en-US" sz="2400" b="1" dirty="0">
                  <a:solidFill>
                    <a:schemeClr val="tx1"/>
                  </a:solidFill>
                  <a:latin typeface="Times New Roman" panose="02020603050405020304" pitchFamily="18" charset="0"/>
                  <a:ea typeface="华文新魏" pitchFamily="2" charset="-122"/>
                </a:rPr>
                <a:t>编码</a:t>
              </a:r>
              <a:r>
                <a:rPr lang="en-US" altLang="zh-CN" sz="2400" b="1" dirty="0">
                  <a:solidFill>
                    <a:schemeClr val="tx1"/>
                  </a:solidFill>
                  <a:latin typeface="Times New Roman" panose="02020603050405020304" pitchFamily="18" charset="0"/>
                  <a:ea typeface="宋体" panose="02010600030101010101" pitchFamily="2" charset="-122"/>
                </a:rPr>
                <a:t>AP</a:t>
              </a:r>
              <a:r>
                <a:rPr lang="en-US" altLang="zh-CN" sz="2400" b="1" baseline="-12000" dirty="0">
                  <a:solidFill>
                    <a:schemeClr val="tx1"/>
                  </a:solidFill>
                  <a:latin typeface="Times New Roman" panose="02020603050405020304" pitchFamily="18" charset="0"/>
                  <a:ea typeface="宋体" panose="02010600030101010101" pitchFamily="2" charset="-122"/>
                </a:rPr>
                <a:t>2</a:t>
              </a:r>
              <a:endParaRPr lang="en-US" altLang="zh-CN" sz="2400" b="1" baseline="-12000" dirty="0">
                <a:solidFill>
                  <a:schemeClr val="tx1"/>
                </a:solidFill>
                <a:latin typeface="Times New Roman" panose="02020603050405020304" pitchFamily="18" charset="0"/>
                <a:ea typeface="宋体" panose="02010600030101010101" pitchFamily="2" charset="-122"/>
              </a:endParaRPr>
            </a:p>
          </p:txBody>
        </p:sp>
        <p:sp>
          <p:nvSpPr>
            <p:cNvPr id="93224" name="文本框 93223"/>
            <p:cNvSpPr txBox="1"/>
            <p:nvPr/>
          </p:nvSpPr>
          <p:spPr>
            <a:xfrm>
              <a:off x="3970" y="1154"/>
              <a:ext cx="1460" cy="256"/>
            </a:xfrm>
            <a:prstGeom prst="rect">
              <a:avLst/>
            </a:prstGeom>
            <a:noFill/>
            <a:ln w="22225" cap="flat" cmpd="sng">
              <a:solidFill>
                <a:srgbClr val="005100"/>
              </a:solidFill>
              <a:prstDash val="solid"/>
              <a:miter/>
              <a:headEnd type="none" w="med" len="med"/>
              <a:tailEnd type="none" w="med" len="med"/>
            </a:ln>
          </p:spPr>
          <p:txBody>
            <a:bodyPr lIns="90000" tIns="46800" rIns="90000" bIns="46800">
              <a:spAutoFit/>
            </a:bodyPr>
            <a:p>
              <a:pPr marL="90805" indent="-90805">
                <a:lnSpc>
                  <a:spcPct val="85000"/>
                </a:lnSpc>
              </a:pPr>
              <a:r>
                <a:rPr lang="zh-CN" altLang="en-US" sz="2400" b="1" dirty="0">
                  <a:solidFill>
                    <a:schemeClr val="tx1"/>
                  </a:solidFill>
                  <a:latin typeface="Times New Roman" panose="02020603050405020304" pitchFamily="18" charset="0"/>
                  <a:ea typeface="华文新魏" pitchFamily="2" charset="-122"/>
                </a:rPr>
                <a:t>分布式判优器</a:t>
              </a:r>
              <a:endParaRPr lang="zh-CN" altLang="en-US" sz="2400" b="1" dirty="0">
                <a:solidFill>
                  <a:schemeClr val="tx1"/>
                </a:solidFill>
                <a:latin typeface="Times New Roman" panose="02020603050405020304" pitchFamily="18" charset="0"/>
                <a:ea typeface="华文新魏" pitchFamily="2" charset="-122"/>
              </a:endParaRPr>
            </a:p>
          </p:txBody>
        </p:sp>
        <p:sp>
          <p:nvSpPr>
            <p:cNvPr id="93225" name="直接连接符 93224"/>
            <p:cNvSpPr/>
            <p:nvPr/>
          </p:nvSpPr>
          <p:spPr>
            <a:xfrm flipH="1">
              <a:off x="4499" y="809"/>
              <a:ext cx="9" cy="347"/>
            </a:xfrm>
            <a:prstGeom prst="line">
              <a:avLst/>
            </a:prstGeom>
            <a:ln w="22225" cap="flat" cmpd="sng">
              <a:solidFill>
                <a:srgbClr val="005800"/>
              </a:solidFill>
              <a:prstDash val="solid"/>
              <a:headEnd type="triangle" w="med" len="med"/>
              <a:tailEnd type="none" w="med" len="med"/>
            </a:ln>
          </p:spPr>
        </p:sp>
        <p:sp>
          <p:nvSpPr>
            <p:cNvPr id="93226" name="直接连接符 93225"/>
            <p:cNvSpPr/>
            <p:nvPr/>
          </p:nvSpPr>
          <p:spPr>
            <a:xfrm flipH="1">
              <a:off x="4784" y="820"/>
              <a:ext cx="0" cy="335"/>
            </a:xfrm>
            <a:prstGeom prst="line">
              <a:avLst/>
            </a:prstGeom>
            <a:ln w="22225" cap="flat" cmpd="sng">
              <a:solidFill>
                <a:srgbClr val="005800"/>
              </a:solidFill>
              <a:prstDash val="solid"/>
              <a:headEnd type="none" w="med" len="med"/>
              <a:tailEnd type="triangle" w="med" len="med"/>
            </a:ln>
          </p:spPr>
        </p:sp>
        <p:sp>
          <p:nvSpPr>
            <p:cNvPr id="93227" name="文本框 93226"/>
            <p:cNvSpPr txBox="1"/>
            <p:nvPr/>
          </p:nvSpPr>
          <p:spPr>
            <a:xfrm>
              <a:off x="3909" y="855"/>
              <a:ext cx="672" cy="291"/>
            </a:xfrm>
            <a:prstGeom prst="rect">
              <a:avLst/>
            </a:prstGeom>
            <a:noFill/>
            <a:ln w="25400">
              <a:noFill/>
            </a:ln>
          </p:spPr>
          <p:txBody>
            <a:bodyPr lIns="90000" tIns="46800" rIns="90000" bIns="46800">
              <a:spAutoFit/>
            </a:bodyPr>
            <a:p>
              <a:pPr>
                <a:spcBef>
                  <a:spcPct val="50000"/>
                </a:spcBef>
              </a:pPr>
              <a:r>
                <a:rPr lang="zh-CN" altLang="en-US" sz="2400" b="1" dirty="0">
                  <a:solidFill>
                    <a:schemeClr val="tx1"/>
                  </a:solidFill>
                  <a:latin typeface="Times New Roman" panose="02020603050405020304" pitchFamily="18" charset="0"/>
                  <a:ea typeface="华文新魏" pitchFamily="2" charset="-122"/>
                </a:rPr>
                <a:t>允许</a:t>
              </a:r>
              <a:r>
                <a:rPr lang="en-US" altLang="zh-CN" sz="2400" b="1" dirty="0">
                  <a:solidFill>
                    <a:schemeClr val="tx1"/>
                  </a:solidFill>
                  <a:latin typeface="Times New Roman" panose="02020603050405020304" pitchFamily="18" charset="0"/>
                  <a:ea typeface="宋体" panose="02010600030101010101" pitchFamily="2" charset="-122"/>
                </a:rPr>
                <a:t>n</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93228" name="文本框 93227"/>
            <p:cNvSpPr txBox="1"/>
            <p:nvPr/>
          </p:nvSpPr>
          <p:spPr>
            <a:xfrm>
              <a:off x="4781" y="870"/>
              <a:ext cx="979" cy="268"/>
            </a:xfrm>
            <a:prstGeom prst="rect">
              <a:avLst/>
            </a:prstGeom>
            <a:noFill/>
            <a:ln w="25400">
              <a:noFill/>
            </a:ln>
          </p:spPr>
          <p:txBody>
            <a:bodyPr lIns="90000" tIns="46800" rIns="90000" bIns="46800">
              <a:spAutoFit/>
            </a:bodyPr>
            <a:p>
              <a:pPr>
                <a:lnSpc>
                  <a:spcPct val="90000"/>
                </a:lnSpc>
              </a:pPr>
              <a:r>
                <a:rPr lang="zh-CN" altLang="en-US" sz="2400" b="1" dirty="0">
                  <a:solidFill>
                    <a:schemeClr val="tx1"/>
                  </a:solidFill>
                  <a:latin typeface="Times New Roman" panose="02020603050405020304" pitchFamily="18" charset="0"/>
                  <a:ea typeface="华文新魏" pitchFamily="2" charset="-122"/>
                </a:rPr>
                <a:t>编码</a:t>
              </a:r>
              <a:r>
                <a:rPr lang="en-US" altLang="zh-CN" sz="2400" b="1" dirty="0">
                  <a:solidFill>
                    <a:schemeClr val="tx1"/>
                  </a:solidFill>
                  <a:latin typeface="Times New Roman" panose="02020603050405020304" pitchFamily="18" charset="0"/>
                  <a:ea typeface="宋体" panose="02010600030101010101" pitchFamily="2" charset="-122"/>
                </a:rPr>
                <a:t>AP</a:t>
              </a:r>
              <a:r>
                <a:rPr lang="en-US" altLang="zh-CN" sz="2400" b="1" baseline="-12000" dirty="0">
                  <a:solidFill>
                    <a:schemeClr val="tx1"/>
                  </a:solidFill>
                  <a:latin typeface="Times New Roman" panose="02020603050405020304" pitchFamily="18" charset="0"/>
                  <a:ea typeface="宋体" panose="02010600030101010101" pitchFamily="2" charset="-122"/>
                </a:rPr>
                <a:t>n</a:t>
              </a:r>
              <a:endParaRPr lang="en-US" altLang="zh-CN" sz="2400" b="1" baseline="-12000" dirty="0">
                <a:solidFill>
                  <a:schemeClr val="tx1"/>
                </a:solidFill>
                <a:latin typeface="Times New Roman" panose="02020603050405020304" pitchFamily="18" charset="0"/>
                <a:ea typeface="宋体" panose="02010600030101010101" pitchFamily="2" charset="-122"/>
              </a:endParaRPr>
            </a:p>
          </p:txBody>
        </p:sp>
      </p:grpSp>
      <p:sp>
        <p:nvSpPr>
          <p:cNvPr id="93236" name="矩形 93235" descr="沙滩"/>
          <p:cNvSpPr/>
          <p:nvPr/>
        </p:nvSpPr>
        <p:spPr>
          <a:xfrm>
            <a:off x="0" y="6740525"/>
            <a:ext cx="9144000" cy="111125"/>
          </a:xfrm>
          <a:prstGeom prst="rect">
            <a:avLst/>
          </a:prstGeom>
          <a:blipFill rotWithShape="0">
            <a:blip r:embed="rId1"/>
          </a:blipFill>
          <a:ln w="22225">
            <a:noFill/>
          </a:ln>
        </p:spPr>
        <p:txBody>
          <a:bodyPr/>
          <a:p>
            <a:endParaRPr lang="zh-CN" altLang="en-US" sz="24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dirty="0"/>
            </a:fld>
            <a:endParaRPr lang="zh-CN" dirty="0"/>
          </a:p>
        </p:txBody>
      </p:sp>
      <p:sp>
        <p:nvSpPr>
          <p:cNvPr id="49253" name="文本框 49252"/>
          <p:cNvSpPr txBox="1"/>
          <p:nvPr/>
        </p:nvSpPr>
        <p:spPr>
          <a:xfrm>
            <a:off x="236220" y="836930"/>
            <a:ext cx="2208213" cy="549275"/>
          </a:xfrm>
          <a:prstGeom prst="rect">
            <a:avLst/>
          </a:prstGeom>
          <a:noFill/>
          <a:ln w="25400">
            <a:noFill/>
          </a:ln>
        </p:spPr>
        <p:txBody>
          <a:bodyPr lIns="90000" tIns="46800" rIns="90000" bIns="46800">
            <a:spAutoFit/>
          </a:bodyPr>
          <a:p>
            <a:pPr>
              <a:spcBef>
                <a:spcPct val="50000"/>
              </a:spcBef>
            </a:pPr>
            <a:r>
              <a:rPr lang="zh-CN" altLang="en-US" sz="3000" b="1" dirty="0">
                <a:solidFill>
                  <a:srgbClr val="EF930F"/>
                </a:solidFill>
                <a:latin typeface="Times New Roman" panose="02020603050405020304" pitchFamily="18" charset="0"/>
                <a:ea typeface="华文新魏" pitchFamily="2" charset="-122"/>
              </a:rPr>
              <a:t>仲裁过程:</a:t>
            </a:r>
            <a:endParaRPr lang="zh-CN" altLang="en-US" sz="3000" b="1" dirty="0">
              <a:solidFill>
                <a:srgbClr val="EF930F"/>
              </a:solidFill>
              <a:latin typeface="Times New Roman" panose="02020603050405020304" pitchFamily="18" charset="0"/>
              <a:ea typeface="华文新魏" pitchFamily="2" charset="-122"/>
            </a:endParaRPr>
          </a:p>
        </p:txBody>
      </p:sp>
      <p:sp>
        <p:nvSpPr>
          <p:cNvPr id="49254" name="文本框 49253"/>
          <p:cNvSpPr txBox="1"/>
          <p:nvPr/>
        </p:nvSpPr>
        <p:spPr>
          <a:xfrm>
            <a:off x="482283" y="1439545"/>
            <a:ext cx="8637587" cy="1800225"/>
          </a:xfrm>
          <a:prstGeom prst="rect">
            <a:avLst/>
          </a:prstGeom>
          <a:noFill/>
          <a:ln w="25400">
            <a:noFill/>
          </a:ln>
        </p:spPr>
        <p:txBody>
          <a:bodyPr lIns="90000" tIns="46800" rIns="90000" bIns="46800">
            <a:spAutoFit/>
          </a:bodyPr>
          <a:p>
            <a:pPr>
              <a:spcBef>
                <a:spcPct val="50000"/>
              </a:spcBef>
            </a:pPr>
            <a:r>
              <a:rPr lang="zh-CN" altLang="en-US" sz="2800" b="1" dirty="0">
                <a:solidFill>
                  <a:schemeClr val="tx1"/>
                </a:solidFill>
                <a:latin typeface="Times New Roman" panose="02020603050405020304" pitchFamily="18" charset="0"/>
                <a:ea typeface="华文新魏" pitchFamily="2" charset="-122"/>
              </a:rPr>
              <a:t>提出请求的设备将设备</a:t>
            </a:r>
            <a:r>
              <a:rPr lang="zh-CN" altLang="en-US" sz="2800" b="1" dirty="0">
                <a:solidFill>
                  <a:srgbClr val="EF930F"/>
                </a:solidFill>
                <a:latin typeface="Times New Roman" panose="02020603050405020304" pitchFamily="18" charset="0"/>
                <a:ea typeface="华文新魏" pitchFamily="2" charset="-122"/>
              </a:rPr>
              <a:t>优先权编码</a:t>
            </a:r>
            <a:r>
              <a:rPr lang="en-US" altLang="zh-CN" b="1" dirty="0">
                <a:solidFill>
                  <a:schemeClr val="tx1"/>
                </a:solidFill>
                <a:latin typeface="Times New Roman" panose="02020603050405020304" pitchFamily="18" charset="0"/>
                <a:ea typeface="宋体" panose="02010600030101010101" pitchFamily="2" charset="-122"/>
              </a:rPr>
              <a:t>AP</a:t>
            </a:r>
            <a:r>
              <a:rPr lang="en-US" altLang="zh-CN" sz="3200" b="1" baseline="-12000" dirty="0">
                <a:solidFill>
                  <a:schemeClr val="tx1"/>
                </a:solidFill>
                <a:latin typeface="Times New Roman" panose="02020603050405020304" pitchFamily="18" charset="0"/>
                <a:ea typeface="宋体" panose="02010600030101010101" pitchFamily="2" charset="-122"/>
              </a:rPr>
              <a:t>i</a:t>
            </a:r>
            <a:r>
              <a:rPr lang="zh-CN" altLang="en-US" sz="2800" b="1" dirty="0">
                <a:solidFill>
                  <a:schemeClr val="tx1"/>
                </a:solidFill>
                <a:latin typeface="Times New Roman" panose="02020603050405020304" pitchFamily="18" charset="0"/>
                <a:ea typeface="华文新魏" pitchFamily="2" charset="-122"/>
              </a:rPr>
              <a:t>送到自身的分布式</a:t>
            </a:r>
            <a:r>
              <a:rPr lang="zh-CN" altLang="en-US" sz="2800" b="1" dirty="0">
                <a:solidFill>
                  <a:srgbClr val="EF930F"/>
                </a:solidFill>
                <a:latin typeface="Times New Roman" panose="02020603050405020304" pitchFamily="18" charset="0"/>
                <a:ea typeface="华文新魏" pitchFamily="2" charset="-122"/>
              </a:rPr>
              <a:t>判优器</a:t>
            </a:r>
            <a:r>
              <a:rPr lang="zh-CN" altLang="en-US" sz="2800" b="1" dirty="0">
                <a:solidFill>
                  <a:schemeClr val="tx1"/>
                </a:solidFill>
                <a:latin typeface="Times New Roman" panose="02020603050405020304" pitchFamily="18" charset="0"/>
                <a:ea typeface="华文新魏" pitchFamily="2" charset="-122"/>
              </a:rPr>
              <a:t>, 再由判优器送到优先权编码</a:t>
            </a:r>
            <a:r>
              <a:rPr lang="zh-CN" altLang="en-US" sz="2800" b="1" dirty="0">
                <a:solidFill>
                  <a:srgbClr val="EF930F"/>
                </a:solidFill>
                <a:latin typeface="Times New Roman" panose="02020603050405020304" pitchFamily="18" charset="0"/>
                <a:ea typeface="华文新魏" pitchFamily="2" charset="-122"/>
              </a:rPr>
              <a:t>比较电路</a:t>
            </a:r>
            <a:r>
              <a:rPr lang="zh-CN" altLang="en-US" sz="2800" b="1" dirty="0">
                <a:solidFill>
                  <a:schemeClr val="tx1"/>
                </a:solidFill>
                <a:latin typeface="Times New Roman" panose="02020603050405020304" pitchFamily="18" charset="0"/>
                <a:ea typeface="华文新魏" pitchFamily="2" charset="-122"/>
              </a:rPr>
              <a:t>, 该</a:t>
            </a:r>
            <a:r>
              <a:rPr lang="zh-CN" altLang="en-US" sz="2800" b="1" dirty="0">
                <a:solidFill>
                  <a:srgbClr val="EF930F"/>
                </a:solidFill>
                <a:latin typeface="Times New Roman" panose="02020603050405020304" pitchFamily="18" charset="0"/>
                <a:ea typeface="华文新魏" pitchFamily="2" charset="-122"/>
              </a:rPr>
              <a:t>比较电路</a:t>
            </a:r>
            <a:r>
              <a:rPr lang="zh-CN" altLang="en-US" sz="2800" b="1" dirty="0">
                <a:solidFill>
                  <a:schemeClr val="tx1"/>
                </a:solidFill>
                <a:latin typeface="Times New Roman" panose="02020603050405020304" pitchFamily="18" charset="0"/>
                <a:ea typeface="华文新魏" pitchFamily="2" charset="-122"/>
              </a:rPr>
              <a:t>对收到的所有优先权编码进行比较, </a:t>
            </a:r>
            <a:r>
              <a:rPr lang="zh-CN" altLang="en-US" sz="2800" b="1" dirty="0">
                <a:solidFill>
                  <a:srgbClr val="EF930F"/>
                </a:solidFill>
                <a:latin typeface="Times New Roman" panose="02020603050405020304" pitchFamily="18" charset="0"/>
                <a:ea typeface="华文新魏" pitchFamily="2" charset="-122"/>
              </a:rPr>
              <a:t>并产生结果</a:t>
            </a:r>
            <a:r>
              <a:rPr lang="en-US" altLang="zh-CN" sz="2800" b="1" dirty="0">
                <a:solidFill>
                  <a:srgbClr val="EF930F"/>
                </a:solidFill>
                <a:latin typeface="Times New Roman" panose="02020603050405020304" pitchFamily="18" charset="0"/>
                <a:ea typeface="华文新魏" pitchFamily="2" charset="-122"/>
              </a:rPr>
              <a:t>AP</a:t>
            </a:r>
            <a:r>
              <a:rPr lang="en-US" altLang="zh-CN" sz="2800" b="1" dirty="0">
                <a:solidFill>
                  <a:schemeClr val="tx1"/>
                </a:solidFill>
                <a:latin typeface="Times New Roman" panose="02020603050405020304" pitchFamily="18" charset="0"/>
                <a:ea typeface="华文新魏" pitchFamily="2" charset="-122"/>
              </a:rPr>
              <a:t> </a:t>
            </a:r>
            <a:r>
              <a:rPr lang="en-US" altLang="zh-CN" sz="2800" b="1" dirty="0">
                <a:solidFill>
                  <a:srgbClr val="00B050"/>
                </a:solidFill>
                <a:latin typeface="Times New Roman" panose="02020603050405020304" pitchFamily="18" charset="0"/>
                <a:ea typeface="华文新魏" pitchFamily="2" charset="-122"/>
              </a:rPr>
              <a:t>(AP</a:t>
            </a:r>
            <a:r>
              <a:rPr lang="zh-CN" altLang="en-US" sz="2800" b="1" dirty="0">
                <a:solidFill>
                  <a:srgbClr val="00B050"/>
                </a:solidFill>
                <a:latin typeface="Times New Roman" panose="02020603050405020304" pitchFamily="18" charset="0"/>
                <a:ea typeface="华文新魏" pitchFamily="2" charset="-122"/>
              </a:rPr>
              <a:t>为收到的优先权编码中最大的优先权编码</a:t>
            </a:r>
            <a:r>
              <a:rPr lang="en-US" altLang="zh-CN" sz="2800" b="1" dirty="0">
                <a:solidFill>
                  <a:srgbClr val="00B050"/>
                </a:solidFill>
                <a:latin typeface="Times New Roman" panose="02020603050405020304" pitchFamily="18" charset="0"/>
                <a:ea typeface="华文新魏" pitchFamily="2" charset="-122"/>
              </a:rPr>
              <a:t>)</a:t>
            </a:r>
            <a:r>
              <a:rPr lang="en-US" altLang="zh-CN" sz="2800" b="1" dirty="0">
                <a:solidFill>
                  <a:schemeClr val="tx1"/>
                </a:solidFill>
                <a:latin typeface="Times New Roman" panose="02020603050405020304" pitchFamily="18" charset="0"/>
                <a:ea typeface="华文新魏" pitchFamily="2" charset="-122"/>
              </a:rPr>
              <a:t>。</a:t>
            </a:r>
            <a:endParaRPr lang="en-US" altLang="zh-CN" sz="2800" b="1" dirty="0">
              <a:solidFill>
                <a:schemeClr val="tx1"/>
              </a:solidFill>
              <a:latin typeface="Times New Roman" panose="02020603050405020304" pitchFamily="18" charset="0"/>
              <a:ea typeface="华文新魏" pitchFamily="2" charset="-122"/>
            </a:endParaRPr>
          </a:p>
        </p:txBody>
      </p:sp>
      <p:sp>
        <p:nvSpPr>
          <p:cNvPr id="49256" name="文本框 49255"/>
          <p:cNvSpPr txBox="1"/>
          <p:nvPr/>
        </p:nvSpPr>
        <p:spPr>
          <a:xfrm>
            <a:off x="482600" y="3548063"/>
            <a:ext cx="8475663" cy="946150"/>
          </a:xfrm>
          <a:prstGeom prst="rect">
            <a:avLst/>
          </a:prstGeom>
          <a:noFill/>
          <a:ln w="25400">
            <a:noFill/>
          </a:ln>
        </p:spPr>
        <p:txBody>
          <a:bodyPr lIns="90000" tIns="46800" rIns="90000" bIns="46800">
            <a:spAutoFit/>
          </a:bodyPr>
          <a:p>
            <a:pPr>
              <a:spcBef>
                <a:spcPct val="50000"/>
              </a:spcBef>
            </a:pPr>
            <a:r>
              <a:rPr lang="zh-CN" altLang="en-US" sz="2800" b="1" dirty="0">
                <a:solidFill>
                  <a:schemeClr val="tx1"/>
                </a:solidFill>
                <a:latin typeface="Times New Roman" panose="02020603050405020304" pitchFamily="18" charset="0"/>
                <a:ea typeface="华文新魏" pitchFamily="2" charset="-122"/>
              </a:rPr>
              <a:t>提出请求设备的判优器</a:t>
            </a:r>
            <a:r>
              <a:rPr lang="zh-CN" altLang="en-US" sz="2800" b="1" dirty="0">
                <a:solidFill>
                  <a:srgbClr val="FFFF00"/>
                </a:solidFill>
                <a:latin typeface="Times New Roman" panose="02020603050405020304" pitchFamily="18" charset="0"/>
                <a:ea typeface="华文新魏" pitchFamily="2" charset="-122"/>
              </a:rPr>
              <a:t>读回</a:t>
            </a:r>
            <a:r>
              <a:rPr lang="zh-CN" altLang="en-US" sz="2800" b="1" dirty="0">
                <a:solidFill>
                  <a:schemeClr val="tx1"/>
                </a:solidFill>
                <a:latin typeface="Times New Roman" panose="02020603050405020304" pitchFamily="18" charset="0"/>
                <a:ea typeface="华文新魏" pitchFamily="2" charset="-122"/>
              </a:rPr>
              <a:t>比较结果</a:t>
            </a:r>
            <a:r>
              <a:rPr lang="en-US" altLang="zh-CN" sz="2800" b="1" dirty="0">
                <a:solidFill>
                  <a:schemeClr val="tx1"/>
                </a:solidFill>
                <a:latin typeface="Times New Roman" panose="02020603050405020304" pitchFamily="18" charset="0"/>
                <a:ea typeface="华文新魏" pitchFamily="2" charset="-122"/>
              </a:rPr>
              <a:t>AP</a:t>
            </a:r>
            <a:r>
              <a:rPr lang="zh-CN" altLang="en-US" sz="2800" b="1" dirty="0">
                <a:solidFill>
                  <a:schemeClr val="tx1"/>
                </a:solidFill>
                <a:latin typeface="Times New Roman" panose="02020603050405020304" pitchFamily="18" charset="0"/>
                <a:ea typeface="华文新魏" pitchFamily="2" charset="-122"/>
              </a:rPr>
              <a:t>, 并与自身优先权编码</a:t>
            </a:r>
            <a:r>
              <a:rPr lang="en-US" altLang="zh-CN" sz="2800" b="1" dirty="0" err="1">
                <a:solidFill>
                  <a:schemeClr val="tx1"/>
                </a:solidFill>
                <a:latin typeface="Times New Roman" panose="02020603050405020304" pitchFamily="18" charset="0"/>
                <a:ea typeface="华文新魏" pitchFamily="2" charset="-122"/>
              </a:rPr>
              <a:t>AP</a:t>
            </a:r>
            <a:r>
              <a:rPr lang="en-US" altLang="zh-CN" sz="3200" b="1" baseline="-12000" dirty="0" err="1">
                <a:solidFill>
                  <a:schemeClr val="tx1"/>
                </a:solidFill>
                <a:latin typeface="Times New Roman" panose="02020603050405020304" pitchFamily="18" charset="0"/>
                <a:ea typeface="宋体" panose="02010600030101010101" pitchFamily="2" charset="-122"/>
              </a:rPr>
              <a:t>i</a:t>
            </a:r>
            <a:r>
              <a:rPr lang="zh-CN" altLang="en-US" sz="2800" b="1" dirty="0" err="1">
                <a:solidFill>
                  <a:schemeClr val="tx1"/>
                </a:solidFill>
                <a:latin typeface="Times New Roman" panose="02020603050405020304" pitchFamily="18" charset="0"/>
                <a:ea typeface="华文新魏" pitchFamily="2" charset="-122"/>
              </a:rPr>
              <a:t>比较</a:t>
            </a:r>
            <a:r>
              <a:rPr lang="zh-CN" altLang="en-US" sz="2800" b="1" dirty="0">
                <a:solidFill>
                  <a:schemeClr val="tx1"/>
                </a:solidFill>
                <a:latin typeface="Times New Roman" panose="02020603050405020304" pitchFamily="18" charset="0"/>
                <a:ea typeface="华文新魏" pitchFamily="2" charset="-122"/>
              </a:rPr>
              <a:t>:</a:t>
            </a:r>
            <a:endParaRPr lang="zh-CN" altLang="en-US" sz="2800" b="1" dirty="0">
              <a:solidFill>
                <a:schemeClr val="tx1"/>
              </a:solidFill>
              <a:latin typeface="Times New Roman" panose="02020603050405020304" pitchFamily="18" charset="0"/>
              <a:ea typeface="华文新魏" pitchFamily="2" charset="-122"/>
            </a:endParaRPr>
          </a:p>
        </p:txBody>
      </p:sp>
      <p:sp>
        <p:nvSpPr>
          <p:cNvPr id="49257" name="文本框 49256"/>
          <p:cNvSpPr txBox="1"/>
          <p:nvPr/>
        </p:nvSpPr>
        <p:spPr>
          <a:xfrm>
            <a:off x="754063" y="4581525"/>
            <a:ext cx="2971800" cy="519113"/>
          </a:xfrm>
          <a:prstGeom prst="rect">
            <a:avLst/>
          </a:prstGeom>
          <a:noFill/>
          <a:ln w="25400">
            <a:noFill/>
          </a:ln>
        </p:spPr>
        <p:txBody>
          <a:bodyPr lIns="90000" tIns="46800" rIns="90000" bIns="46800">
            <a:spAutoFit/>
          </a:bodyPr>
          <a:p>
            <a:pPr>
              <a:spcBef>
                <a:spcPct val="50000"/>
              </a:spcBef>
            </a:pPr>
            <a:r>
              <a:rPr lang="zh-CN" altLang="en-US" sz="2800" b="1" dirty="0">
                <a:solidFill>
                  <a:schemeClr val="tx1"/>
                </a:solidFill>
                <a:latin typeface="Times New Roman" panose="02020603050405020304" pitchFamily="18" charset="0"/>
                <a:ea typeface="华文新魏" pitchFamily="2" charset="-122"/>
              </a:rPr>
              <a:t>如果 </a:t>
            </a:r>
            <a:r>
              <a:rPr lang="en-US" altLang="zh-CN" sz="2800" b="1" dirty="0" err="1">
                <a:solidFill>
                  <a:srgbClr val="92D050"/>
                </a:solidFill>
                <a:latin typeface="Times New Roman" panose="02020603050405020304" pitchFamily="18" charset="0"/>
                <a:ea typeface="华文新魏" pitchFamily="2" charset="-122"/>
              </a:rPr>
              <a:t>AP</a:t>
            </a:r>
            <a:r>
              <a:rPr lang="en-US" altLang="zh-CN" sz="3200" b="1" baseline="-12000" dirty="0" err="1">
                <a:solidFill>
                  <a:srgbClr val="92D050"/>
                </a:solidFill>
                <a:latin typeface="Times New Roman" panose="02020603050405020304" pitchFamily="18" charset="0"/>
                <a:ea typeface="宋体" panose="02010600030101010101" pitchFamily="2" charset="-122"/>
              </a:rPr>
              <a:t>i</a:t>
            </a:r>
            <a:r>
              <a:rPr lang="en-US" altLang="zh-CN" sz="2800" b="1" dirty="0">
                <a:solidFill>
                  <a:srgbClr val="92D050"/>
                </a:solidFill>
                <a:latin typeface="Times New Roman" panose="02020603050405020304" pitchFamily="18" charset="0"/>
                <a:ea typeface="华文新魏" pitchFamily="2" charset="-122"/>
              </a:rPr>
              <a:t> = AP</a:t>
            </a:r>
            <a:r>
              <a:rPr lang="en-US" altLang="zh-CN" sz="2800" b="1" dirty="0">
                <a:solidFill>
                  <a:schemeClr val="tx1"/>
                </a:solidFill>
                <a:latin typeface="Times New Roman" panose="02020603050405020304" pitchFamily="18" charset="0"/>
                <a:ea typeface="华文新魏" pitchFamily="2" charset="-122"/>
              </a:rPr>
              <a:t>, </a:t>
            </a:r>
            <a:endParaRPr lang="en-US" altLang="zh-CN" sz="2800" b="1" dirty="0">
              <a:solidFill>
                <a:schemeClr val="tx1"/>
              </a:solidFill>
              <a:latin typeface="Times New Roman" panose="02020603050405020304" pitchFamily="18" charset="0"/>
              <a:ea typeface="华文新魏" pitchFamily="2" charset="-122"/>
            </a:endParaRPr>
          </a:p>
        </p:txBody>
      </p:sp>
      <p:sp>
        <p:nvSpPr>
          <p:cNvPr id="49258" name="矩形 49257"/>
          <p:cNvSpPr/>
          <p:nvPr/>
        </p:nvSpPr>
        <p:spPr>
          <a:xfrm>
            <a:off x="3289300" y="4572000"/>
            <a:ext cx="5538788" cy="860425"/>
          </a:xfrm>
          <a:prstGeom prst="rect">
            <a:avLst/>
          </a:prstGeom>
          <a:noFill/>
          <a:ln w="25400">
            <a:noFill/>
          </a:ln>
        </p:spPr>
        <p:txBody>
          <a:bodyPr lIns="90000" tIns="46800" rIns="90000" bIns="46800">
            <a:spAutoFit/>
          </a:bodyPr>
          <a:p>
            <a:pPr>
              <a:lnSpc>
                <a:spcPct val="90000"/>
              </a:lnSpc>
              <a:spcBef>
                <a:spcPct val="50000"/>
              </a:spcBef>
            </a:pPr>
            <a:r>
              <a:rPr lang="zh-CN" altLang="en-US" sz="2800" b="1" dirty="0">
                <a:solidFill>
                  <a:schemeClr val="tx1"/>
                </a:solidFill>
                <a:latin typeface="Times New Roman" panose="02020603050405020304" pitchFamily="18" charset="0"/>
                <a:ea typeface="华文新魏" pitchFamily="2" charset="-122"/>
              </a:rPr>
              <a:t>则该判优器</a:t>
            </a:r>
            <a:r>
              <a:rPr lang="zh-CN" altLang="en-US" sz="2800" b="1" dirty="0">
                <a:solidFill>
                  <a:srgbClr val="92D050"/>
                </a:solidFill>
                <a:latin typeface="Times New Roman" panose="02020603050405020304" pitchFamily="18" charset="0"/>
                <a:ea typeface="华文新魏" pitchFamily="2" charset="-122"/>
              </a:rPr>
              <a:t>产生“允许”信号</a:t>
            </a:r>
            <a:r>
              <a:rPr lang="zh-CN" altLang="en-US" sz="2800" b="1" dirty="0">
                <a:solidFill>
                  <a:schemeClr val="tx1"/>
                </a:solidFill>
                <a:latin typeface="Times New Roman" panose="02020603050405020304" pitchFamily="18" charset="0"/>
                <a:ea typeface="华文新魏" pitchFamily="2" charset="-122"/>
              </a:rPr>
              <a:t>, 送往对应的设备, 该设备占有总线</a:t>
            </a:r>
            <a:endParaRPr lang="zh-CN" altLang="en-US" sz="2800" b="1" dirty="0">
              <a:solidFill>
                <a:schemeClr val="tx1"/>
              </a:solidFill>
              <a:latin typeface="Times New Roman" panose="02020603050405020304" pitchFamily="18" charset="0"/>
              <a:ea typeface="华文新魏" pitchFamily="2" charset="-122"/>
            </a:endParaRPr>
          </a:p>
        </p:txBody>
      </p:sp>
      <p:sp>
        <p:nvSpPr>
          <p:cNvPr id="49259" name="文本框 49258"/>
          <p:cNvSpPr txBox="1"/>
          <p:nvPr/>
        </p:nvSpPr>
        <p:spPr>
          <a:xfrm>
            <a:off x="754063" y="5487988"/>
            <a:ext cx="2955925" cy="519112"/>
          </a:xfrm>
          <a:prstGeom prst="rect">
            <a:avLst/>
          </a:prstGeom>
          <a:noFill/>
          <a:ln w="25400">
            <a:noFill/>
          </a:ln>
        </p:spPr>
        <p:txBody>
          <a:bodyPr lIns="90000" tIns="46800" rIns="90000" bIns="46800">
            <a:spAutoFit/>
          </a:bodyPr>
          <a:p>
            <a:pPr>
              <a:spcBef>
                <a:spcPct val="50000"/>
              </a:spcBef>
            </a:pPr>
            <a:r>
              <a:rPr lang="zh-CN" altLang="en-US" sz="2800" b="1" dirty="0">
                <a:solidFill>
                  <a:schemeClr val="tx1"/>
                </a:solidFill>
                <a:latin typeface="Times New Roman" panose="02020603050405020304" pitchFamily="18" charset="0"/>
                <a:ea typeface="华文新魏" pitchFamily="2" charset="-122"/>
              </a:rPr>
              <a:t>如果 </a:t>
            </a:r>
            <a:r>
              <a:rPr lang="en-US" altLang="zh-CN" sz="2800" b="1" dirty="0" err="1">
                <a:solidFill>
                  <a:srgbClr val="92D050"/>
                </a:solidFill>
                <a:latin typeface="Times New Roman" panose="02020603050405020304" pitchFamily="18" charset="0"/>
                <a:ea typeface="华文新魏" pitchFamily="2" charset="-122"/>
              </a:rPr>
              <a:t>AP</a:t>
            </a:r>
            <a:r>
              <a:rPr lang="en-US" altLang="zh-CN" sz="3200" b="1" baseline="-12000" dirty="0" err="1">
                <a:solidFill>
                  <a:srgbClr val="92D050"/>
                </a:solidFill>
                <a:latin typeface="Times New Roman" panose="02020603050405020304" pitchFamily="18" charset="0"/>
                <a:ea typeface="宋体" panose="02010600030101010101" pitchFamily="2" charset="-122"/>
              </a:rPr>
              <a:t>i</a:t>
            </a:r>
            <a:r>
              <a:rPr lang="en-US" altLang="zh-CN" sz="2800" b="1" dirty="0">
                <a:solidFill>
                  <a:srgbClr val="92D050"/>
                </a:solidFill>
                <a:latin typeface="Times New Roman" panose="02020603050405020304" pitchFamily="18" charset="0"/>
                <a:ea typeface="华文新魏" pitchFamily="2" charset="-122"/>
              </a:rPr>
              <a:t> &lt; AP</a:t>
            </a:r>
            <a:r>
              <a:rPr lang="en-US" altLang="zh-CN" sz="2800" b="1" dirty="0">
                <a:solidFill>
                  <a:schemeClr val="tx1"/>
                </a:solidFill>
                <a:latin typeface="Times New Roman" panose="02020603050405020304" pitchFamily="18" charset="0"/>
                <a:ea typeface="华文新魏" pitchFamily="2" charset="-122"/>
              </a:rPr>
              <a:t>, </a:t>
            </a:r>
            <a:endParaRPr lang="en-US" altLang="zh-CN" sz="2800" b="1" dirty="0">
              <a:solidFill>
                <a:schemeClr val="tx1"/>
              </a:solidFill>
              <a:latin typeface="Times New Roman" panose="02020603050405020304" pitchFamily="18" charset="0"/>
              <a:ea typeface="华文新魏" pitchFamily="2" charset="-122"/>
            </a:endParaRPr>
          </a:p>
        </p:txBody>
      </p:sp>
      <p:sp>
        <p:nvSpPr>
          <p:cNvPr id="49260" name="矩形 49259"/>
          <p:cNvSpPr/>
          <p:nvPr/>
        </p:nvSpPr>
        <p:spPr>
          <a:xfrm>
            <a:off x="3286125" y="5470525"/>
            <a:ext cx="5434013" cy="860425"/>
          </a:xfrm>
          <a:prstGeom prst="rect">
            <a:avLst/>
          </a:prstGeom>
          <a:noFill/>
          <a:ln w="25400">
            <a:noFill/>
          </a:ln>
        </p:spPr>
        <p:txBody>
          <a:bodyPr lIns="90000" tIns="46800" rIns="90000" bIns="46800">
            <a:spAutoFit/>
          </a:bodyPr>
          <a:p>
            <a:pPr>
              <a:lnSpc>
                <a:spcPct val="90000"/>
              </a:lnSpc>
              <a:spcBef>
                <a:spcPct val="50000"/>
              </a:spcBef>
            </a:pPr>
            <a:r>
              <a:rPr lang="zh-CN" altLang="en-US" sz="2800" b="1" dirty="0">
                <a:solidFill>
                  <a:schemeClr val="tx1"/>
                </a:solidFill>
                <a:latin typeface="Times New Roman" panose="02020603050405020304" pitchFamily="18" charset="0"/>
                <a:ea typeface="华文新魏" pitchFamily="2" charset="-122"/>
              </a:rPr>
              <a:t>则该判优器</a:t>
            </a:r>
            <a:r>
              <a:rPr lang="zh-CN" altLang="en-US" sz="2800" b="1" dirty="0">
                <a:solidFill>
                  <a:srgbClr val="92D050"/>
                </a:solidFill>
                <a:latin typeface="Times New Roman" panose="02020603050405020304" pitchFamily="18" charset="0"/>
                <a:ea typeface="华文新魏" pitchFamily="2" charset="-122"/>
              </a:rPr>
              <a:t>不产生</a:t>
            </a:r>
            <a:r>
              <a:rPr lang="zh-CN" altLang="en-US" sz="2800" b="1" dirty="0">
                <a:solidFill>
                  <a:schemeClr val="tx1"/>
                </a:solidFill>
                <a:latin typeface="Times New Roman" panose="02020603050405020304" pitchFamily="18" charset="0"/>
                <a:ea typeface="华文新魏" pitchFamily="2" charset="-122"/>
              </a:rPr>
              <a:t>“允许”信号, 对应设备不能占有总线。</a:t>
            </a:r>
            <a:endParaRPr lang="zh-CN" altLang="en-US" sz="2800" b="1" dirty="0">
              <a:solidFill>
                <a:schemeClr val="tx1"/>
              </a:solidFill>
              <a:latin typeface="Times New Roman" panose="02020603050405020304" pitchFamily="18" charset="0"/>
              <a:ea typeface="华文新魏" pitchFamily="2" charset="-122"/>
            </a:endParaRPr>
          </a:p>
        </p:txBody>
      </p:sp>
      <p:sp>
        <p:nvSpPr>
          <p:cNvPr id="93190" name="文本框 93189"/>
          <p:cNvSpPr txBox="1"/>
          <p:nvPr/>
        </p:nvSpPr>
        <p:spPr>
          <a:xfrm>
            <a:off x="166370" y="75248"/>
            <a:ext cx="4708525" cy="584835"/>
          </a:xfrm>
          <a:prstGeom prst="rect">
            <a:avLst/>
          </a:prstGeom>
          <a:noFill/>
          <a:ln w="9525">
            <a:noFill/>
          </a:ln>
        </p:spPr>
        <p:txBody>
          <a:bodyPr lIns="90000" tIns="46800" rIns="90000" bIns="46800">
            <a:spAutoFit/>
          </a:bodyPr>
          <a:p>
            <a:pPr>
              <a:spcBef>
                <a:spcPct val="50000"/>
              </a:spcBef>
            </a:pPr>
            <a:r>
              <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rPr>
              <a:t>1、优先权编码法</a:t>
            </a:r>
            <a:endPar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54"/>
                                        </p:tgtEl>
                                        <p:attrNameLst>
                                          <p:attrName>style.visibility</p:attrName>
                                        </p:attrNameLst>
                                      </p:cBhvr>
                                      <p:to>
                                        <p:strVal val="visible"/>
                                      </p:to>
                                    </p:set>
                                    <p:animEffect transition="in" filter="blinds(horizontal)">
                                      <p:cBhvr>
                                        <p:cTn id="7" dur="500"/>
                                        <p:tgtEl>
                                          <p:spTgt spid="492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256"/>
                                        </p:tgtEl>
                                        <p:attrNameLst>
                                          <p:attrName>style.visibility</p:attrName>
                                        </p:attrNameLst>
                                      </p:cBhvr>
                                      <p:to>
                                        <p:strVal val="visible"/>
                                      </p:to>
                                    </p:set>
                                    <p:animEffect transition="in" filter="blinds(horizontal)">
                                      <p:cBhvr>
                                        <p:cTn id="12" dur="500"/>
                                        <p:tgtEl>
                                          <p:spTgt spid="492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9257"/>
                                        </p:tgtEl>
                                        <p:attrNameLst>
                                          <p:attrName>style.visibility</p:attrName>
                                        </p:attrNameLst>
                                      </p:cBhvr>
                                      <p:to>
                                        <p:strVal val="visible"/>
                                      </p:to>
                                    </p:set>
                                    <p:animEffect transition="in" filter="checkerboard(across)">
                                      <p:cBhvr>
                                        <p:cTn id="17" dur="500"/>
                                        <p:tgtEl>
                                          <p:spTgt spid="4925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9258"/>
                                        </p:tgtEl>
                                        <p:attrNameLst>
                                          <p:attrName>style.visibility</p:attrName>
                                        </p:attrNameLst>
                                      </p:cBhvr>
                                      <p:to>
                                        <p:strVal val="visible"/>
                                      </p:to>
                                    </p:set>
                                    <p:animEffect transition="in" filter="checkerboard(across)">
                                      <p:cBhvr>
                                        <p:cTn id="22" dur="500"/>
                                        <p:tgtEl>
                                          <p:spTgt spid="4925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9259"/>
                                        </p:tgtEl>
                                        <p:attrNameLst>
                                          <p:attrName>style.visibility</p:attrName>
                                        </p:attrNameLst>
                                      </p:cBhvr>
                                      <p:to>
                                        <p:strVal val="visible"/>
                                      </p:to>
                                    </p:set>
                                    <p:animEffect transition="in" filter="checkerboard(across)">
                                      <p:cBhvr>
                                        <p:cTn id="27" dur="500"/>
                                        <p:tgtEl>
                                          <p:spTgt spid="4925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9260"/>
                                        </p:tgtEl>
                                        <p:attrNameLst>
                                          <p:attrName>style.visibility</p:attrName>
                                        </p:attrNameLst>
                                      </p:cBhvr>
                                      <p:to>
                                        <p:strVal val="visible"/>
                                      </p:to>
                                    </p:set>
                                    <p:animEffect transition="in" filter="checkerboard(across)">
                                      <p:cBhvr>
                                        <p:cTn id="32" dur="500"/>
                                        <p:tgtEl>
                                          <p:spTgt spid="49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 grpId="0"/>
      <p:bldP spid="49254" grpId="1"/>
      <p:bldP spid="49256" grpId="0"/>
      <p:bldP spid="49256" grpId="1"/>
      <p:bldP spid="49257" grpId="0"/>
      <p:bldP spid="49257" grpId="1"/>
      <p:bldP spid="49258" grpId="0"/>
      <p:bldP spid="49258" grpId="1"/>
      <p:bldP spid="49259" grpId="0"/>
      <p:bldP spid="49259" grpId="1"/>
      <p:bldP spid="49260" grpId="0"/>
      <p:bldP spid="4926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dirty="0"/>
            </a:fld>
            <a:endParaRPr lang="zh-CN" dirty="0"/>
          </a:p>
        </p:txBody>
      </p:sp>
      <p:sp>
        <p:nvSpPr>
          <p:cNvPr id="90122" name="矩形 90121"/>
          <p:cNvSpPr/>
          <p:nvPr/>
        </p:nvSpPr>
        <p:spPr>
          <a:xfrm>
            <a:off x="186690" y="1003935"/>
            <a:ext cx="5295900" cy="584835"/>
          </a:xfrm>
          <a:prstGeom prst="rect">
            <a:avLst/>
          </a:prstGeom>
          <a:noFill/>
          <a:ln w="9525">
            <a:noFill/>
          </a:ln>
        </p:spPr>
        <p:txBody>
          <a:bodyPr lIns="90000" tIns="46800" rIns="90000" bIns="46800">
            <a:spAutoFit/>
          </a:bodyPr>
          <a:p>
            <a:r>
              <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rPr>
              <a:t>2、</a:t>
            </a:r>
            <a:r>
              <a:rPr lang="zh-CN" altLang="en-US" sz="3200" b="1" u="sng"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rPr>
              <a:t>令牌环</a:t>
            </a:r>
            <a:r>
              <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rPr>
              <a:t>优先级仲裁方式</a:t>
            </a:r>
            <a:endPar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endParaRPr>
          </a:p>
        </p:txBody>
      </p:sp>
      <p:sp>
        <p:nvSpPr>
          <p:cNvPr id="90123" name="文本框 90122"/>
          <p:cNvSpPr txBox="1"/>
          <p:nvPr/>
        </p:nvSpPr>
        <p:spPr>
          <a:xfrm>
            <a:off x="685800" y="1646555"/>
            <a:ext cx="6629400" cy="533400"/>
          </a:xfrm>
          <a:prstGeom prst="rect">
            <a:avLst/>
          </a:prstGeom>
          <a:noFill/>
          <a:ln w="9525">
            <a:noFill/>
          </a:ln>
        </p:spPr>
        <p:txBody>
          <a:bodyPr lIns="90000" tIns="46800" rIns="90000" bIns="46800">
            <a:spAutoFit/>
          </a:bodyPr>
          <a:p>
            <a:pPr>
              <a:spcBef>
                <a:spcPct val="50000"/>
              </a:spcBef>
            </a:pPr>
            <a:r>
              <a:rPr lang="zh-CN" altLang="en-US" sz="2900" b="1" dirty="0">
                <a:solidFill>
                  <a:schemeClr val="tx1"/>
                </a:solidFill>
                <a:latin typeface="Times New Roman" panose="02020603050405020304" pitchFamily="18" charset="0"/>
                <a:ea typeface="华文新魏" pitchFamily="2" charset="-122"/>
              </a:rPr>
              <a:t> 基本原理与</a:t>
            </a:r>
            <a:r>
              <a:rPr lang="zh-CN" altLang="en-US" sz="2900" b="1" dirty="0">
                <a:solidFill>
                  <a:srgbClr val="EF930F"/>
                </a:solidFill>
                <a:latin typeface="Times New Roman" panose="02020603050405020304" pitchFamily="18" charset="0"/>
                <a:ea typeface="华文新魏" pitchFamily="2" charset="-122"/>
              </a:rPr>
              <a:t>令牌环网络协议</a:t>
            </a:r>
            <a:r>
              <a:rPr lang="zh-CN" altLang="en-US" sz="2900" b="1" dirty="0">
                <a:solidFill>
                  <a:schemeClr val="tx1"/>
                </a:solidFill>
                <a:latin typeface="Times New Roman" panose="02020603050405020304" pitchFamily="18" charset="0"/>
                <a:ea typeface="华文新魏" pitchFamily="2" charset="-122"/>
              </a:rPr>
              <a:t>类似。</a:t>
            </a:r>
            <a:endParaRPr lang="zh-CN" altLang="en-US" sz="2900" b="1" dirty="0">
              <a:solidFill>
                <a:schemeClr val="tx1"/>
              </a:solidFill>
              <a:latin typeface="Times New Roman" panose="02020603050405020304" pitchFamily="18" charset="0"/>
              <a:ea typeface="华文新魏" pitchFamily="2" charset="-122"/>
            </a:endParaRPr>
          </a:p>
        </p:txBody>
      </p:sp>
      <p:sp>
        <p:nvSpPr>
          <p:cNvPr id="90124" name="文本框 90123"/>
          <p:cNvSpPr txBox="1"/>
          <p:nvPr/>
        </p:nvSpPr>
        <p:spPr>
          <a:xfrm>
            <a:off x="593408" y="2317115"/>
            <a:ext cx="8605837" cy="974725"/>
          </a:xfrm>
          <a:prstGeom prst="rect">
            <a:avLst/>
          </a:prstGeom>
          <a:noFill/>
          <a:ln w="9525">
            <a:noFill/>
          </a:ln>
        </p:spPr>
        <p:txBody>
          <a:bodyPr lIns="90000" tIns="46800" rIns="90000" bIns="46800">
            <a:spAutoFit/>
          </a:bodyPr>
          <a:p>
            <a:pPr>
              <a:spcBef>
                <a:spcPct val="50000"/>
              </a:spcBef>
            </a:pPr>
            <a:r>
              <a:rPr lang="zh-CN" altLang="en-US" sz="2900" b="1" dirty="0">
                <a:solidFill>
                  <a:schemeClr val="tx1"/>
                </a:solidFill>
                <a:latin typeface="Times New Roman" panose="02020603050405020304" pitchFamily="18" charset="0"/>
                <a:ea typeface="华文新魏" pitchFamily="2" charset="-122"/>
              </a:rPr>
              <a:t>为总线主控设备分配令牌, </a:t>
            </a:r>
            <a:r>
              <a:rPr lang="zh-CN" altLang="en-US" sz="2900" b="1" u="sng" dirty="0">
                <a:solidFill>
                  <a:srgbClr val="FFFF00"/>
                </a:solidFill>
                <a:latin typeface="Times New Roman" panose="02020603050405020304" pitchFamily="18" charset="0"/>
                <a:ea typeface="华文新魏" pitchFamily="2" charset="-122"/>
              </a:rPr>
              <a:t>提出总线请求</a:t>
            </a:r>
            <a:r>
              <a:rPr lang="zh-CN" altLang="en-US" sz="2900" b="1" dirty="0">
                <a:solidFill>
                  <a:schemeClr val="tx1"/>
                </a:solidFill>
                <a:latin typeface="Times New Roman" panose="02020603050405020304" pitchFamily="18" charset="0"/>
                <a:ea typeface="华文新魏" pitchFamily="2" charset="-122"/>
              </a:rPr>
              <a:t>且</a:t>
            </a:r>
            <a:r>
              <a:rPr lang="zh-CN" altLang="en-US" sz="2900" b="1" u="sng" dirty="0">
                <a:solidFill>
                  <a:srgbClr val="FFFF00"/>
                </a:solidFill>
                <a:latin typeface="Times New Roman" panose="02020603050405020304" pitchFamily="18" charset="0"/>
                <a:ea typeface="华文新魏" pitchFamily="2" charset="-122"/>
              </a:rPr>
              <a:t>持有令牌</a:t>
            </a:r>
            <a:r>
              <a:rPr lang="zh-CN" altLang="en-US" sz="2900" b="1" dirty="0">
                <a:solidFill>
                  <a:schemeClr val="tx1"/>
                </a:solidFill>
                <a:latin typeface="Times New Roman" panose="02020603050405020304" pitchFamily="18" charset="0"/>
                <a:ea typeface="华文新魏" pitchFamily="2" charset="-122"/>
              </a:rPr>
              <a:t>的主控设备可以占有总线。</a:t>
            </a:r>
            <a:endParaRPr lang="zh-CN" altLang="en-US" sz="2900" b="1" dirty="0">
              <a:solidFill>
                <a:schemeClr val="tx1"/>
              </a:solidFill>
              <a:latin typeface="Times New Roman" panose="02020603050405020304" pitchFamily="18" charset="0"/>
              <a:ea typeface="华文新魏" pitchFamily="2" charset="-122"/>
            </a:endParaRPr>
          </a:p>
        </p:txBody>
      </p:sp>
      <p:sp>
        <p:nvSpPr>
          <p:cNvPr id="90125" name="文本框 90124"/>
          <p:cNvSpPr txBox="1"/>
          <p:nvPr/>
        </p:nvSpPr>
        <p:spPr>
          <a:xfrm>
            <a:off x="593408" y="3323273"/>
            <a:ext cx="8401050" cy="2984500"/>
          </a:xfrm>
          <a:prstGeom prst="rect">
            <a:avLst/>
          </a:prstGeom>
          <a:noFill/>
          <a:ln w="9525">
            <a:noFill/>
          </a:ln>
        </p:spPr>
        <p:txBody>
          <a:bodyPr>
            <a:spAutoFit/>
          </a:bodyPr>
          <a:p>
            <a:pPr>
              <a:lnSpc>
                <a:spcPct val="105000"/>
              </a:lnSpc>
              <a:spcBef>
                <a:spcPct val="50000"/>
              </a:spcBef>
            </a:pPr>
            <a:r>
              <a:rPr lang="zh-CN" altLang="en-US" sz="2900" b="1" dirty="0">
                <a:solidFill>
                  <a:srgbClr val="FFFF00"/>
                </a:solidFill>
                <a:latin typeface="Times New Roman" panose="02020603050405020304" pitchFamily="18" charset="0"/>
                <a:ea typeface="华文新魏" pitchFamily="2" charset="-122"/>
              </a:rPr>
              <a:t>令牌持有者</a:t>
            </a:r>
            <a:r>
              <a:rPr lang="zh-CN" altLang="en-US" sz="2900" b="1" dirty="0">
                <a:solidFill>
                  <a:schemeClr val="tx1"/>
                </a:solidFill>
                <a:latin typeface="Times New Roman" panose="02020603050405020304" pitchFamily="18" charset="0"/>
                <a:ea typeface="华文新魏" pitchFamily="2" charset="-122"/>
              </a:rPr>
              <a:t>(某主控设备)在完成数据传送以后, 将令牌发送给下一个主控设备, </a:t>
            </a:r>
            <a:r>
              <a:rPr lang="zh-CN" altLang="en-US" sz="2900" b="1" dirty="0">
                <a:solidFill>
                  <a:schemeClr val="tx2">
                    <a:lumMod val="75000"/>
                  </a:schemeClr>
                </a:solidFill>
                <a:latin typeface="Times New Roman" panose="02020603050405020304" pitchFamily="18" charset="0"/>
                <a:ea typeface="华文新魏" pitchFamily="2" charset="-122"/>
              </a:rPr>
              <a:t>若</a:t>
            </a:r>
            <a:r>
              <a:rPr lang="zh-CN" altLang="en-US" sz="2900" b="1" dirty="0">
                <a:solidFill>
                  <a:schemeClr val="tx1"/>
                </a:solidFill>
                <a:latin typeface="Times New Roman" panose="02020603050405020304" pitchFamily="18" charset="0"/>
                <a:ea typeface="华文新魏" pitchFamily="2" charset="-122"/>
              </a:rPr>
              <a:t>该设备</a:t>
            </a:r>
            <a:r>
              <a:rPr lang="zh-CN" altLang="en-US" sz="2900" b="1" dirty="0">
                <a:solidFill>
                  <a:srgbClr val="EF930F"/>
                </a:solidFill>
                <a:latin typeface="Times New Roman" panose="02020603050405020304" pitchFamily="18" charset="0"/>
                <a:ea typeface="华文新魏" pitchFamily="2" charset="-122"/>
              </a:rPr>
              <a:t>有总线请求,</a:t>
            </a:r>
            <a:r>
              <a:rPr lang="zh-CN" altLang="en-US" sz="2900" b="1" dirty="0">
                <a:solidFill>
                  <a:schemeClr val="tx1"/>
                </a:solidFill>
                <a:latin typeface="Times New Roman" panose="02020603050405020304" pitchFamily="18" charset="0"/>
                <a:ea typeface="华文新魏" pitchFamily="2" charset="-122"/>
              </a:rPr>
              <a:t> 则占有总线并进行数据传送, 完成后再将令牌传送至下一个主控设备;</a:t>
            </a:r>
            <a:r>
              <a:rPr lang="zh-CN" altLang="en-US" sz="2900" b="1" dirty="0">
                <a:solidFill>
                  <a:srgbClr val="EF930F"/>
                </a:solidFill>
                <a:latin typeface="Times New Roman" panose="02020603050405020304" pitchFamily="18" charset="0"/>
                <a:ea typeface="华文新魏" pitchFamily="2" charset="-122"/>
              </a:rPr>
              <a:t>若</a:t>
            </a:r>
            <a:r>
              <a:rPr lang="zh-CN" altLang="en-US" sz="2900" b="1" dirty="0">
                <a:solidFill>
                  <a:schemeClr val="tx1"/>
                </a:solidFill>
                <a:latin typeface="Times New Roman" panose="02020603050405020304" pitchFamily="18" charset="0"/>
                <a:ea typeface="华文新魏" pitchFamily="2" charset="-122"/>
              </a:rPr>
              <a:t>令牌者持有者</a:t>
            </a:r>
            <a:r>
              <a:rPr lang="zh-CN" altLang="en-US" sz="2900" b="1" dirty="0">
                <a:solidFill>
                  <a:srgbClr val="EF930F"/>
                </a:solidFill>
                <a:latin typeface="Times New Roman" panose="02020603050405020304" pitchFamily="18" charset="0"/>
                <a:ea typeface="华文新魏" pitchFamily="2" charset="-122"/>
              </a:rPr>
              <a:t>无总线请求</a:t>
            </a:r>
            <a:r>
              <a:rPr lang="zh-CN" altLang="en-US" sz="2900" b="1" dirty="0">
                <a:solidFill>
                  <a:schemeClr val="tx1"/>
                </a:solidFill>
                <a:latin typeface="Times New Roman" panose="02020603050405020304" pitchFamily="18" charset="0"/>
                <a:ea typeface="华文新魏" pitchFamily="2" charset="-122"/>
              </a:rPr>
              <a:t>, 则直接将令牌传送至下一个主控设备。</a:t>
            </a:r>
            <a:endParaRPr lang="zh-CN" altLang="en-US" sz="2900" b="1" dirty="0">
              <a:solidFill>
                <a:schemeClr val="tx1"/>
              </a:solidFill>
              <a:latin typeface="Times New Roman" panose="02020603050405020304" pitchFamily="18" charset="0"/>
              <a:ea typeface="华文新魏" pitchFamily="2" charset="-122"/>
            </a:endParaRPr>
          </a:p>
          <a:p>
            <a:pPr>
              <a:lnSpc>
                <a:spcPct val="105000"/>
              </a:lnSpc>
              <a:spcBef>
                <a:spcPct val="25000"/>
              </a:spcBef>
            </a:pPr>
            <a:r>
              <a:rPr lang="zh-CN" altLang="en-US" sz="2900" b="1" dirty="0">
                <a:solidFill>
                  <a:schemeClr val="tx1"/>
                </a:solidFill>
                <a:latin typeface="Times New Roman" panose="02020603050405020304" pitchFamily="18" charset="0"/>
                <a:ea typeface="华文新魏" pitchFamily="2" charset="-122"/>
              </a:rPr>
              <a:t>令牌环仲裁方式属于</a:t>
            </a:r>
            <a:r>
              <a:rPr lang="zh-CN" altLang="en-US" sz="2900" b="1" dirty="0">
                <a:solidFill>
                  <a:srgbClr val="EF930F"/>
                </a:solidFill>
                <a:latin typeface="Times New Roman" panose="02020603050405020304" pitchFamily="18" charset="0"/>
                <a:ea typeface="华文新魏" pitchFamily="2" charset="-122"/>
              </a:rPr>
              <a:t>循环优先级仲裁方式</a:t>
            </a:r>
            <a:r>
              <a:rPr lang="zh-CN" altLang="en-US" sz="2900" b="1" dirty="0">
                <a:solidFill>
                  <a:schemeClr val="tx1"/>
                </a:solidFill>
                <a:latin typeface="Times New Roman" panose="02020603050405020304" pitchFamily="18" charset="0"/>
                <a:ea typeface="华文新魏" pitchFamily="2" charset="-122"/>
              </a:rPr>
              <a:t>。</a:t>
            </a:r>
            <a:endParaRPr lang="zh-CN" altLang="en-US" sz="2900" b="1" dirty="0">
              <a:solidFill>
                <a:schemeClr val="tx1"/>
              </a:solidFill>
              <a:latin typeface="Times New Roman" panose="02020603050405020304" pitchFamily="18" charset="0"/>
              <a:ea typeface="华文新魏" pitchFamily="2" charset="-122"/>
            </a:endParaRPr>
          </a:p>
        </p:txBody>
      </p:sp>
      <p:sp>
        <p:nvSpPr>
          <p:cNvPr id="6" name="标题 5"/>
          <p:cNvSpPr>
            <a:spLocks noGrp="1"/>
          </p:cNvSpPr>
          <p:nvPr>
            <p:ph type="title"/>
          </p:nvPr>
        </p:nvSpPr>
        <p:spPr>
          <a:xfrm>
            <a:off x="685800" y="15875"/>
            <a:ext cx="7772400" cy="1038225"/>
          </a:xfrm>
        </p:spPr>
        <p:txBody>
          <a:bodyPr/>
          <a:p>
            <a:r>
              <a:rPr lang="en-US" b="1" dirty="0">
                <a:solidFill>
                  <a:schemeClr val="folHlink"/>
                </a:solidFill>
                <a:ea typeface="黑体" panose="02010609060101010101" pitchFamily="2" charset="-122"/>
                <a:sym typeface="+mn-ea"/>
              </a:rPr>
              <a:t>6.2.2</a:t>
            </a:r>
            <a:r>
              <a:rPr lang="zh-CN" altLang="en-US" b="1" dirty="0">
                <a:solidFill>
                  <a:schemeClr val="folHlink"/>
                </a:solidFill>
                <a:ea typeface="黑体" panose="02010609060101010101" pitchFamily="2" charset="-122"/>
                <a:sym typeface="+mn-ea"/>
              </a:rPr>
              <a:t>分布</a:t>
            </a:r>
            <a:r>
              <a:rPr lang="zh-CN" altLang="en-US" b="1" dirty="0">
                <a:solidFill>
                  <a:schemeClr val="folHlink"/>
                </a:solidFill>
                <a:ea typeface="黑体" panose="02010609060101010101" pitchFamily="2" charset="-122"/>
                <a:sym typeface="+mn-ea"/>
              </a:rPr>
              <a:t>式仲裁方式</a:t>
            </a:r>
            <a:endParaRPr lang="zh-CN" altLang="en-US" b="1" dirty="0">
              <a:solidFill>
                <a:schemeClr val="folHlink"/>
              </a:solidFill>
              <a:ea typeface="黑体" panose="0201060906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23"/>
                                        </p:tgtEl>
                                        <p:attrNameLst>
                                          <p:attrName>style.visibility</p:attrName>
                                        </p:attrNameLst>
                                      </p:cBhvr>
                                      <p:to>
                                        <p:strVal val="visible"/>
                                      </p:to>
                                    </p:set>
                                    <p:animEffect transition="in" filter="blinds(horizontal)">
                                      <p:cBhvr>
                                        <p:cTn id="7" dur="500"/>
                                        <p:tgtEl>
                                          <p:spTgt spid="90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24"/>
                                        </p:tgtEl>
                                        <p:attrNameLst>
                                          <p:attrName>style.visibility</p:attrName>
                                        </p:attrNameLst>
                                      </p:cBhvr>
                                      <p:to>
                                        <p:strVal val="visible"/>
                                      </p:to>
                                    </p:set>
                                    <p:animEffect transition="in" filter="blinds(horizontal)">
                                      <p:cBhvr>
                                        <p:cTn id="12" dur="500"/>
                                        <p:tgtEl>
                                          <p:spTgt spid="901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125"/>
                                        </p:tgtEl>
                                        <p:attrNameLst>
                                          <p:attrName>style.visibility</p:attrName>
                                        </p:attrNameLst>
                                      </p:cBhvr>
                                      <p:to>
                                        <p:strVal val="visible"/>
                                      </p:to>
                                    </p:set>
                                    <p:animEffect transition="in" filter="blinds(horizontal)">
                                      <p:cBhvr>
                                        <p:cTn id="17"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3" grpId="0"/>
      <p:bldP spid="90123" grpId="1"/>
      <p:bldP spid="90124" grpId="0"/>
      <p:bldP spid="90124" grpId="1"/>
      <p:bldP spid="90125" grpId="0"/>
      <p:bldP spid="9012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dirty="0"/>
            </a:fld>
            <a:endParaRPr lang="zh-CN" dirty="0"/>
          </a:p>
        </p:txBody>
      </p:sp>
      <p:grpSp>
        <p:nvGrpSpPr>
          <p:cNvPr id="91216" name="组合 91215"/>
          <p:cNvGrpSpPr/>
          <p:nvPr/>
        </p:nvGrpSpPr>
        <p:grpSpPr>
          <a:xfrm>
            <a:off x="1935163" y="1800860"/>
            <a:ext cx="5051424" cy="4525963"/>
            <a:chOff x="1219" y="592"/>
            <a:chExt cx="3182" cy="2851"/>
          </a:xfrm>
        </p:grpSpPr>
        <p:sp>
          <p:nvSpPr>
            <p:cNvPr id="91173" name="椭圆 91172"/>
            <p:cNvSpPr/>
            <p:nvPr/>
          </p:nvSpPr>
          <p:spPr>
            <a:xfrm>
              <a:off x="1404" y="756"/>
              <a:ext cx="2572" cy="2527"/>
            </a:xfrm>
            <a:prstGeom prst="ellipse">
              <a:avLst/>
            </a:prstGeom>
            <a:noFill/>
            <a:ln w="25400" cap="flat" cmpd="sng">
              <a:solidFill>
                <a:srgbClr val="004D00"/>
              </a:solidFill>
              <a:prstDash val="solid"/>
              <a:headEnd type="none" w="med" len="med"/>
              <a:tailEnd type="none" w="med" len="med"/>
            </a:ln>
          </p:spPr>
          <p:txBody>
            <a:bodyPr/>
            <a:p>
              <a:endParaRPr lang="zh-CN" altLang="en-US"/>
            </a:p>
          </p:txBody>
        </p:sp>
        <p:grpSp>
          <p:nvGrpSpPr>
            <p:cNvPr id="91202" name="组合 91201"/>
            <p:cNvGrpSpPr/>
            <p:nvPr/>
          </p:nvGrpSpPr>
          <p:grpSpPr>
            <a:xfrm>
              <a:off x="2021" y="592"/>
              <a:ext cx="1106" cy="745"/>
              <a:chOff x="1387" y="663"/>
              <a:chExt cx="1106" cy="745"/>
            </a:xfrm>
          </p:grpSpPr>
          <p:sp>
            <p:nvSpPr>
              <p:cNvPr id="91174" name="文本框 91173"/>
              <p:cNvSpPr txBox="1"/>
              <p:nvPr/>
            </p:nvSpPr>
            <p:spPr>
              <a:xfrm>
                <a:off x="1411" y="663"/>
                <a:ext cx="1069" cy="295"/>
              </a:xfrm>
              <a:prstGeom prst="rect">
                <a:avLst/>
              </a:prstGeom>
              <a:solidFill>
                <a:srgbClr val="CCFFFF"/>
              </a:solidFill>
              <a:ln w="19050" cap="flat" cmpd="sng">
                <a:solidFill>
                  <a:srgbClr val="004D00"/>
                </a:solidFill>
                <a:prstDash val="solid"/>
                <a:miter/>
                <a:headEnd type="none" w="med" len="med"/>
                <a:tailEnd type="none" w="med" len="med"/>
              </a:ln>
            </p:spPr>
            <p:txBody>
              <a:bodyPr lIns="90000" tIns="46800" rIns="90000" bIns="46800">
                <a:spAutoFit/>
              </a:bodyPr>
              <a:p>
                <a:pPr algn="ctr">
                  <a:lnSpc>
                    <a:spcPct val="90000"/>
                  </a:lnSpc>
                  <a:spcBef>
                    <a:spcPct val="50000"/>
                  </a:spcBef>
                </a:pPr>
                <a:r>
                  <a:rPr lang="zh-CN" altLang="en-US" sz="2600" b="1" dirty="0">
                    <a:solidFill>
                      <a:srgbClr val="004D00"/>
                    </a:solidFill>
                    <a:latin typeface="Times New Roman" panose="02020603050405020304" pitchFamily="18" charset="0"/>
                    <a:ea typeface="华文新魏" pitchFamily="2" charset="-122"/>
                  </a:rPr>
                  <a:t>主控设备1</a:t>
                </a:r>
                <a:endParaRPr lang="zh-CN" altLang="en-US" sz="2600" b="1" dirty="0">
                  <a:solidFill>
                    <a:srgbClr val="004D00"/>
                  </a:solidFill>
                  <a:latin typeface="Times New Roman" panose="02020603050405020304" pitchFamily="18" charset="0"/>
                  <a:ea typeface="华文新魏" pitchFamily="2" charset="-122"/>
                </a:endParaRPr>
              </a:p>
            </p:txBody>
          </p:sp>
          <p:sp>
            <p:nvSpPr>
              <p:cNvPr id="91175" name="文本框 91174"/>
              <p:cNvSpPr txBox="1"/>
              <p:nvPr/>
            </p:nvSpPr>
            <p:spPr>
              <a:xfrm>
                <a:off x="1387" y="1113"/>
                <a:ext cx="1106" cy="295"/>
              </a:xfrm>
              <a:prstGeom prst="rect">
                <a:avLst/>
              </a:prstGeom>
              <a:solidFill>
                <a:srgbClr val="CCFFFF"/>
              </a:solidFill>
              <a:ln w="19050" cap="flat" cmpd="sng">
                <a:solidFill>
                  <a:srgbClr val="004D00"/>
                </a:solidFill>
                <a:prstDash val="solid"/>
                <a:miter/>
                <a:headEnd type="none" w="med" len="med"/>
                <a:tailEnd type="none" w="med" len="med"/>
              </a:ln>
            </p:spPr>
            <p:txBody>
              <a:bodyPr lIns="90000" tIns="46800" rIns="90000" bIns="46800">
                <a:spAutoFit/>
              </a:bodyPr>
              <a:p>
                <a:pPr algn="ctr">
                  <a:lnSpc>
                    <a:spcPct val="90000"/>
                  </a:lnSpc>
                  <a:spcBef>
                    <a:spcPct val="50000"/>
                  </a:spcBef>
                </a:pPr>
                <a:r>
                  <a:rPr lang="zh-CN" altLang="en-US" sz="2600" b="1" dirty="0">
                    <a:solidFill>
                      <a:srgbClr val="004D00"/>
                    </a:solidFill>
                    <a:latin typeface="Times New Roman" panose="02020603050405020304" pitchFamily="18" charset="0"/>
                    <a:ea typeface="华文新魏" pitchFamily="2" charset="-122"/>
                  </a:rPr>
                  <a:t>仲裁逻辑1</a:t>
                </a:r>
                <a:endParaRPr lang="zh-CN" altLang="en-US" sz="2600" b="1" dirty="0">
                  <a:solidFill>
                    <a:srgbClr val="004D00"/>
                  </a:solidFill>
                  <a:latin typeface="Times New Roman" panose="02020603050405020304" pitchFamily="18" charset="0"/>
                  <a:ea typeface="华文新魏" pitchFamily="2" charset="-122"/>
                </a:endParaRPr>
              </a:p>
            </p:txBody>
          </p:sp>
          <p:grpSp>
            <p:nvGrpSpPr>
              <p:cNvPr id="91201" name="组合 91200"/>
              <p:cNvGrpSpPr/>
              <p:nvPr/>
            </p:nvGrpSpPr>
            <p:grpSpPr>
              <a:xfrm>
                <a:off x="1701" y="941"/>
                <a:ext cx="614" cy="182"/>
                <a:chOff x="1701" y="941"/>
                <a:chExt cx="614" cy="198"/>
              </a:xfrm>
            </p:grpSpPr>
            <p:sp>
              <p:nvSpPr>
                <p:cNvPr id="91176" name="直接连接符 91175"/>
                <p:cNvSpPr/>
                <p:nvPr/>
              </p:nvSpPr>
              <p:spPr>
                <a:xfrm>
                  <a:off x="2315" y="959"/>
                  <a:ext cx="0" cy="174"/>
                </a:xfrm>
                <a:prstGeom prst="line">
                  <a:avLst/>
                </a:prstGeom>
                <a:ln w="22225" cap="flat" cmpd="sng">
                  <a:solidFill>
                    <a:srgbClr val="004D00"/>
                  </a:solidFill>
                  <a:prstDash val="solid"/>
                  <a:headEnd type="none" w="med" len="med"/>
                  <a:tailEnd type="triangle" w="med" len="med"/>
                </a:ln>
              </p:spPr>
            </p:sp>
            <p:sp>
              <p:nvSpPr>
                <p:cNvPr id="91177" name="直接连接符 91176"/>
                <p:cNvSpPr/>
                <p:nvPr/>
              </p:nvSpPr>
              <p:spPr>
                <a:xfrm flipV="1">
                  <a:off x="1701" y="941"/>
                  <a:ext cx="0" cy="198"/>
                </a:xfrm>
                <a:prstGeom prst="line">
                  <a:avLst/>
                </a:prstGeom>
                <a:ln w="22225" cap="flat" cmpd="sng">
                  <a:solidFill>
                    <a:srgbClr val="004D00"/>
                  </a:solidFill>
                  <a:prstDash val="solid"/>
                  <a:headEnd type="none" w="med" len="med"/>
                  <a:tailEnd type="triangle" w="med" len="med"/>
                </a:ln>
              </p:spPr>
            </p:sp>
          </p:grpSp>
        </p:grpSp>
        <p:grpSp>
          <p:nvGrpSpPr>
            <p:cNvPr id="91196" name="组合 91195"/>
            <p:cNvGrpSpPr/>
            <p:nvPr/>
          </p:nvGrpSpPr>
          <p:grpSpPr>
            <a:xfrm>
              <a:off x="3104" y="1401"/>
              <a:ext cx="919" cy="1177"/>
              <a:chOff x="2718" y="1359"/>
              <a:chExt cx="919" cy="1202"/>
            </a:xfrm>
          </p:grpSpPr>
          <p:sp>
            <p:nvSpPr>
              <p:cNvPr id="91178" name="直接连接符 91177"/>
              <p:cNvSpPr/>
              <p:nvPr/>
            </p:nvSpPr>
            <p:spPr>
              <a:xfrm rot="-5400000" flipH="1">
                <a:off x="3181" y="1543"/>
                <a:ext cx="0" cy="198"/>
              </a:xfrm>
              <a:prstGeom prst="line">
                <a:avLst/>
              </a:prstGeom>
              <a:ln w="22225" cap="flat" cmpd="sng">
                <a:solidFill>
                  <a:srgbClr val="004D00"/>
                </a:solidFill>
                <a:prstDash val="solid"/>
                <a:headEnd type="none" w="med" len="med"/>
                <a:tailEnd type="triangle" w="med" len="med"/>
              </a:ln>
            </p:spPr>
          </p:sp>
          <p:sp>
            <p:nvSpPr>
              <p:cNvPr id="91179" name="直接连接符 91178"/>
              <p:cNvSpPr/>
              <p:nvPr/>
            </p:nvSpPr>
            <p:spPr>
              <a:xfrm rot="-5400000" flipH="1" flipV="1">
                <a:off x="3181" y="2095"/>
                <a:ext cx="0" cy="198"/>
              </a:xfrm>
              <a:prstGeom prst="line">
                <a:avLst/>
              </a:prstGeom>
              <a:ln w="22225" cap="flat" cmpd="sng">
                <a:solidFill>
                  <a:srgbClr val="004D00"/>
                </a:solidFill>
                <a:prstDash val="solid"/>
                <a:headEnd type="none" w="med" len="med"/>
                <a:tailEnd type="triangle" w="med" len="med"/>
              </a:ln>
            </p:spPr>
          </p:sp>
          <p:sp>
            <p:nvSpPr>
              <p:cNvPr id="91180" name="文本框 91179"/>
              <p:cNvSpPr txBox="1"/>
              <p:nvPr/>
            </p:nvSpPr>
            <p:spPr>
              <a:xfrm>
                <a:off x="2718" y="1359"/>
                <a:ext cx="361" cy="1202"/>
              </a:xfrm>
              <a:prstGeom prst="rect">
                <a:avLst/>
              </a:prstGeom>
              <a:solidFill>
                <a:srgbClr val="CCFFFF"/>
              </a:solidFill>
              <a:ln w="19050" cap="flat" cmpd="sng">
                <a:solidFill>
                  <a:srgbClr val="004D00"/>
                </a:solidFill>
                <a:prstDash val="solid"/>
                <a:miter/>
                <a:headEnd type="none" w="med" len="med"/>
                <a:tailEnd type="none" w="med" len="med"/>
              </a:ln>
            </p:spPr>
            <p:txBody>
              <a:bodyPr vert="eaVert">
                <a:spAutoFit/>
              </a:bodyPr>
              <a:p>
                <a:pPr>
                  <a:lnSpc>
                    <a:spcPct val="90000"/>
                  </a:lnSpc>
                  <a:spcBef>
                    <a:spcPct val="50000"/>
                  </a:spcBef>
                </a:pPr>
                <a:r>
                  <a:rPr lang="zh-CN" altLang="en-US" sz="2600" b="1" dirty="0">
                    <a:solidFill>
                      <a:srgbClr val="004D00"/>
                    </a:solidFill>
                    <a:latin typeface="Times New Roman" panose="02020603050405020304" pitchFamily="18" charset="0"/>
                    <a:ea typeface="华文新魏" pitchFamily="2" charset="-122"/>
                  </a:rPr>
                  <a:t>仲裁逻辑</a:t>
                </a:r>
                <a:r>
                  <a:rPr lang="zh-CN" altLang="en-US" sz="2700" b="1" dirty="0">
                    <a:solidFill>
                      <a:srgbClr val="004D00"/>
                    </a:solidFill>
                    <a:latin typeface="Times New Roman" panose="02020603050405020304" pitchFamily="18" charset="0"/>
                    <a:ea typeface="宋体" panose="02010600030101010101" pitchFamily="2" charset="-122"/>
                  </a:rPr>
                  <a:t>2</a:t>
                </a:r>
                <a:endParaRPr lang="zh-CN" altLang="en-US" sz="2700" b="1" dirty="0">
                  <a:solidFill>
                    <a:srgbClr val="004D00"/>
                  </a:solidFill>
                  <a:latin typeface="Times New Roman" panose="02020603050405020304" pitchFamily="18" charset="0"/>
                  <a:ea typeface="宋体" panose="02010600030101010101" pitchFamily="2" charset="-122"/>
                </a:endParaRPr>
              </a:p>
            </p:txBody>
          </p:sp>
          <p:sp>
            <p:nvSpPr>
              <p:cNvPr id="91181" name="文本框 91180"/>
              <p:cNvSpPr txBox="1"/>
              <p:nvPr/>
            </p:nvSpPr>
            <p:spPr>
              <a:xfrm>
                <a:off x="3276" y="1363"/>
                <a:ext cx="361" cy="1198"/>
              </a:xfrm>
              <a:prstGeom prst="rect">
                <a:avLst/>
              </a:prstGeom>
              <a:solidFill>
                <a:srgbClr val="CCFFFF"/>
              </a:solidFill>
              <a:ln w="19050" cap="flat" cmpd="sng">
                <a:solidFill>
                  <a:srgbClr val="004D00"/>
                </a:solidFill>
                <a:prstDash val="solid"/>
                <a:miter/>
                <a:headEnd type="none" w="med" len="med"/>
                <a:tailEnd type="none" w="med" len="med"/>
              </a:ln>
            </p:spPr>
            <p:txBody>
              <a:bodyPr vert="eaVert">
                <a:spAutoFit/>
              </a:bodyPr>
              <a:p>
                <a:pPr>
                  <a:lnSpc>
                    <a:spcPct val="90000"/>
                  </a:lnSpc>
                  <a:spcBef>
                    <a:spcPct val="50000"/>
                  </a:spcBef>
                </a:pPr>
                <a:r>
                  <a:rPr lang="zh-CN" altLang="en-US" sz="2600" b="1" dirty="0">
                    <a:solidFill>
                      <a:srgbClr val="004D00"/>
                    </a:solidFill>
                    <a:latin typeface="Times New Roman" panose="02020603050405020304" pitchFamily="18" charset="0"/>
                    <a:ea typeface="华文新魏" pitchFamily="2" charset="-122"/>
                  </a:rPr>
                  <a:t>主控设备</a:t>
                </a:r>
                <a:r>
                  <a:rPr lang="zh-CN" altLang="en-US" sz="2700" b="1" dirty="0">
                    <a:solidFill>
                      <a:srgbClr val="004D00"/>
                    </a:solidFill>
                    <a:latin typeface="Times New Roman" panose="02020603050405020304" pitchFamily="18" charset="0"/>
                    <a:ea typeface="宋体" panose="02010600030101010101" pitchFamily="2" charset="-122"/>
                  </a:rPr>
                  <a:t>2</a:t>
                </a:r>
                <a:endParaRPr lang="zh-CN" altLang="en-US" sz="2700" b="1" dirty="0">
                  <a:solidFill>
                    <a:srgbClr val="004D00"/>
                  </a:solidFill>
                  <a:latin typeface="Times New Roman" panose="02020603050405020304" pitchFamily="18" charset="0"/>
                  <a:ea typeface="宋体" panose="02010600030101010101" pitchFamily="2" charset="-122"/>
                </a:endParaRPr>
              </a:p>
            </p:txBody>
          </p:sp>
        </p:grpSp>
        <p:grpSp>
          <p:nvGrpSpPr>
            <p:cNvPr id="91198" name="组合 91197"/>
            <p:cNvGrpSpPr/>
            <p:nvPr/>
          </p:nvGrpSpPr>
          <p:grpSpPr>
            <a:xfrm>
              <a:off x="2047" y="2636"/>
              <a:ext cx="1130" cy="807"/>
              <a:chOff x="1373" y="2867"/>
              <a:chExt cx="1130" cy="807"/>
            </a:xfrm>
          </p:grpSpPr>
          <p:sp>
            <p:nvSpPr>
              <p:cNvPr id="91182" name="文本框 91181"/>
              <p:cNvSpPr txBox="1"/>
              <p:nvPr/>
            </p:nvSpPr>
            <p:spPr>
              <a:xfrm>
                <a:off x="1379" y="3371"/>
                <a:ext cx="1118" cy="303"/>
              </a:xfrm>
              <a:prstGeom prst="rect">
                <a:avLst/>
              </a:prstGeom>
              <a:solidFill>
                <a:srgbClr val="CCFFFF"/>
              </a:solidFill>
              <a:ln w="19050" cap="flat" cmpd="sng">
                <a:solidFill>
                  <a:srgbClr val="004D00"/>
                </a:solidFill>
                <a:prstDash val="solid"/>
                <a:miter/>
                <a:headEnd type="none" w="med" len="med"/>
                <a:tailEnd type="none" w="med" len="med"/>
              </a:ln>
            </p:spPr>
            <p:txBody>
              <a:bodyPr lIns="90000" tIns="46800" rIns="90000" bIns="46800">
                <a:spAutoFit/>
              </a:bodyPr>
              <a:p>
                <a:pPr algn="ctr">
                  <a:lnSpc>
                    <a:spcPct val="90000"/>
                  </a:lnSpc>
                  <a:spcBef>
                    <a:spcPct val="50000"/>
                  </a:spcBef>
                </a:pPr>
                <a:r>
                  <a:rPr lang="zh-CN" altLang="en-US" sz="2600" b="1" dirty="0">
                    <a:solidFill>
                      <a:srgbClr val="004D00"/>
                    </a:solidFill>
                    <a:latin typeface="Times New Roman" panose="02020603050405020304" pitchFamily="18" charset="0"/>
                    <a:ea typeface="华文新魏" pitchFamily="2" charset="-122"/>
                  </a:rPr>
                  <a:t>主控设备</a:t>
                </a:r>
                <a:r>
                  <a:rPr lang="zh-CN" altLang="en-US" sz="2700" b="1" dirty="0">
                    <a:solidFill>
                      <a:srgbClr val="004D00"/>
                    </a:solidFill>
                    <a:latin typeface="Times New Roman" panose="02020603050405020304" pitchFamily="18" charset="0"/>
                    <a:ea typeface="宋体" panose="02010600030101010101" pitchFamily="2" charset="-122"/>
                  </a:rPr>
                  <a:t>3</a:t>
                </a:r>
                <a:endParaRPr lang="zh-CN" altLang="en-US" sz="2700" b="1" dirty="0">
                  <a:solidFill>
                    <a:srgbClr val="004D00"/>
                  </a:solidFill>
                  <a:latin typeface="Times New Roman" panose="02020603050405020304" pitchFamily="18" charset="0"/>
                  <a:ea typeface="宋体" panose="02010600030101010101" pitchFamily="2" charset="-122"/>
                </a:endParaRPr>
              </a:p>
            </p:txBody>
          </p:sp>
          <p:sp>
            <p:nvSpPr>
              <p:cNvPr id="91183" name="文本框 91182"/>
              <p:cNvSpPr txBox="1"/>
              <p:nvPr/>
            </p:nvSpPr>
            <p:spPr>
              <a:xfrm>
                <a:off x="1373" y="2867"/>
                <a:ext cx="1130" cy="303"/>
              </a:xfrm>
              <a:prstGeom prst="rect">
                <a:avLst/>
              </a:prstGeom>
              <a:solidFill>
                <a:srgbClr val="CCFFFF"/>
              </a:solidFill>
              <a:ln w="19050" cap="flat" cmpd="sng">
                <a:solidFill>
                  <a:srgbClr val="004D00"/>
                </a:solidFill>
                <a:prstDash val="solid"/>
                <a:miter/>
                <a:headEnd type="none" w="med" len="med"/>
                <a:tailEnd type="none" w="med" len="med"/>
              </a:ln>
            </p:spPr>
            <p:txBody>
              <a:bodyPr lIns="90000" tIns="46800" rIns="90000" bIns="46800">
                <a:spAutoFit/>
              </a:bodyPr>
              <a:p>
                <a:pPr algn="ctr">
                  <a:lnSpc>
                    <a:spcPct val="90000"/>
                  </a:lnSpc>
                  <a:spcBef>
                    <a:spcPct val="50000"/>
                  </a:spcBef>
                </a:pPr>
                <a:r>
                  <a:rPr lang="zh-CN" altLang="en-US" sz="2600" b="1" dirty="0">
                    <a:solidFill>
                      <a:srgbClr val="004D00"/>
                    </a:solidFill>
                    <a:latin typeface="Times New Roman" panose="02020603050405020304" pitchFamily="18" charset="0"/>
                    <a:ea typeface="华文新魏" pitchFamily="2" charset="-122"/>
                  </a:rPr>
                  <a:t>仲裁逻辑</a:t>
                </a:r>
                <a:r>
                  <a:rPr lang="zh-CN" altLang="en-US" sz="2700" b="1" dirty="0">
                    <a:solidFill>
                      <a:srgbClr val="004D00"/>
                    </a:solidFill>
                    <a:latin typeface="Times New Roman" panose="02020603050405020304" pitchFamily="18" charset="0"/>
                    <a:ea typeface="宋体" panose="02010600030101010101" pitchFamily="2" charset="-122"/>
                  </a:rPr>
                  <a:t>3</a:t>
                </a:r>
                <a:endParaRPr lang="zh-CN" altLang="en-US" sz="2700" b="1" dirty="0">
                  <a:solidFill>
                    <a:srgbClr val="004D00"/>
                  </a:solidFill>
                  <a:latin typeface="Times New Roman" panose="02020603050405020304" pitchFamily="18" charset="0"/>
                  <a:ea typeface="宋体" panose="02010600030101010101" pitchFamily="2" charset="-122"/>
                </a:endParaRPr>
              </a:p>
            </p:txBody>
          </p:sp>
          <p:sp>
            <p:nvSpPr>
              <p:cNvPr id="91184" name="直接连接符 91183"/>
              <p:cNvSpPr/>
              <p:nvPr/>
            </p:nvSpPr>
            <p:spPr>
              <a:xfrm>
                <a:off x="2229" y="3173"/>
                <a:ext cx="0" cy="198"/>
              </a:xfrm>
              <a:prstGeom prst="line">
                <a:avLst/>
              </a:prstGeom>
              <a:ln w="22225" cap="flat" cmpd="sng">
                <a:solidFill>
                  <a:srgbClr val="004D00"/>
                </a:solidFill>
                <a:prstDash val="solid"/>
                <a:headEnd type="none" w="med" len="med"/>
                <a:tailEnd type="triangle" w="med" len="med"/>
              </a:ln>
            </p:spPr>
          </p:sp>
          <p:sp>
            <p:nvSpPr>
              <p:cNvPr id="91185" name="直接连接符 91184"/>
              <p:cNvSpPr/>
              <p:nvPr/>
            </p:nvSpPr>
            <p:spPr>
              <a:xfrm flipV="1">
                <a:off x="1719" y="3165"/>
                <a:ext cx="0" cy="209"/>
              </a:xfrm>
              <a:prstGeom prst="line">
                <a:avLst/>
              </a:prstGeom>
              <a:ln w="22225" cap="flat" cmpd="sng">
                <a:solidFill>
                  <a:srgbClr val="004D00"/>
                </a:solidFill>
                <a:prstDash val="solid"/>
                <a:headEnd type="none" w="med" len="med"/>
                <a:tailEnd type="triangle" w="med" len="med"/>
              </a:ln>
            </p:spPr>
          </p:sp>
        </p:grpSp>
        <p:grpSp>
          <p:nvGrpSpPr>
            <p:cNvPr id="91199" name="组合 91198"/>
            <p:cNvGrpSpPr/>
            <p:nvPr/>
          </p:nvGrpSpPr>
          <p:grpSpPr>
            <a:xfrm>
              <a:off x="1219" y="1422"/>
              <a:ext cx="929" cy="1147"/>
              <a:chOff x="281" y="1341"/>
              <a:chExt cx="929" cy="1147"/>
            </a:xfrm>
          </p:grpSpPr>
          <p:sp>
            <p:nvSpPr>
              <p:cNvPr id="91186" name="直接连接符 91185"/>
              <p:cNvSpPr/>
              <p:nvPr/>
            </p:nvSpPr>
            <p:spPr>
              <a:xfrm rot="-5400000" flipH="1">
                <a:off x="741" y="1439"/>
                <a:ext cx="0" cy="182"/>
              </a:xfrm>
              <a:prstGeom prst="line">
                <a:avLst/>
              </a:prstGeom>
              <a:ln w="25400" cap="flat" cmpd="sng">
                <a:solidFill>
                  <a:srgbClr val="004D00"/>
                </a:solidFill>
                <a:prstDash val="solid"/>
                <a:headEnd type="none" w="med" len="med"/>
                <a:tailEnd type="triangle" w="med" len="med"/>
              </a:ln>
            </p:spPr>
          </p:sp>
          <p:sp>
            <p:nvSpPr>
              <p:cNvPr id="91187" name="直接连接符 91186"/>
              <p:cNvSpPr/>
              <p:nvPr/>
            </p:nvSpPr>
            <p:spPr>
              <a:xfrm rot="-5400000" flipH="1" flipV="1">
                <a:off x="741" y="1987"/>
                <a:ext cx="0" cy="220"/>
              </a:xfrm>
              <a:prstGeom prst="line">
                <a:avLst/>
              </a:prstGeom>
              <a:ln w="25400" cap="flat" cmpd="sng">
                <a:solidFill>
                  <a:srgbClr val="004D00"/>
                </a:solidFill>
                <a:prstDash val="solid"/>
                <a:headEnd type="none" w="med" len="med"/>
                <a:tailEnd type="triangle" w="med" len="med"/>
              </a:ln>
            </p:spPr>
          </p:sp>
          <p:sp>
            <p:nvSpPr>
              <p:cNvPr id="91188" name="文本框 91187"/>
              <p:cNvSpPr txBox="1"/>
              <p:nvPr/>
            </p:nvSpPr>
            <p:spPr>
              <a:xfrm>
                <a:off x="281" y="1341"/>
                <a:ext cx="370" cy="1135"/>
              </a:xfrm>
              <a:prstGeom prst="rect">
                <a:avLst/>
              </a:prstGeom>
              <a:solidFill>
                <a:srgbClr val="CCFFFF"/>
              </a:solidFill>
              <a:ln w="19050" cap="flat" cmpd="sng">
                <a:solidFill>
                  <a:srgbClr val="004D00"/>
                </a:solidFill>
                <a:prstDash val="solid"/>
                <a:miter/>
                <a:headEnd type="none" w="med" len="med"/>
                <a:tailEnd type="none" w="med" len="med"/>
              </a:ln>
            </p:spPr>
            <p:txBody>
              <a:bodyPr vert="eaVert">
                <a:spAutoFit/>
              </a:bodyPr>
              <a:p>
                <a:pPr>
                  <a:lnSpc>
                    <a:spcPct val="90000"/>
                  </a:lnSpc>
                  <a:spcBef>
                    <a:spcPct val="50000"/>
                  </a:spcBef>
                </a:pPr>
                <a:r>
                  <a:rPr lang="zh-CN" altLang="en-US" sz="2800" b="1" dirty="0">
                    <a:solidFill>
                      <a:srgbClr val="004D00"/>
                    </a:solidFill>
                    <a:latin typeface="Times New Roman" panose="02020603050405020304" pitchFamily="18" charset="0"/>
                    <a:ea typeface="宋体" panose="02010600030101010101" pitchFamily="2" charset="-122"/>
                  </a:rPr>
                  <a:t> </a:t>
                </a:r>
                <a:r>
                  <a:rPr lang="zh-CN" altLang="en-US" sz="2600" b="1" dirty="0">
                    <a:solidFill>
                      <a:srgbClr val="004D00"/>
                    </a:solidFill>
                    <a:latin typeface="Times New Roman" panose="02020603050405020304" pitchFamily="18" charset="0"/>
                    <a:ea typeface="华文新魏" pitchFamily="2" charset="-122"/>
                  </a:rPr>
                  <a:t>主控设备</a:t>
                </a:r>
                <a:endParaRPr lang="en-US" altLang="zh-CN" sz="2600" b="1" dirty="0">
                  <a:solidFill>
                    <a:srgbClr val="004D00"/>
                  </a:solidFill>
                  <a:latin typeface="Times New Roman" panose="02020603050405020304" pitchFamily="18" charset="0"/>
                  <a:ea typeface="华文新魏" pitchFamily="2" charset="-122"/>
                </a:endParaRPr>
              </a:p>
            </p:txBody>
          </p:sp>
          <p:sp>
            <p:nvSpPr>
              <p:cNvPr id="91189" name="文本框 91188"/>
              <p:cNvSpPr txBox="1"/>
              <p:nvPr/>
            </p:nvSpPr>
            <p:spPr>
              <a:xfrm>
                <a:off x="323" y="2159"/>
                <a:ext cx="234" cy="327"/>
              </a:xfrm>
              <a:prstGeom prst="rect">
                <a:avLst/>
              </a:prstGeom>
              <a:noFill/>
              <a:ln w="9525">
                <a:noFill/>
              </a:ln>
            </p:spPr>
            <p:txBody>
              <a:bodyPr>
                <a:spAutoFit/>
              </a:bodyPr>
              <a:p>
                <a:pPr>
                  <a:spcBef>
                    <a:spcPct val="50000"/>
                  </a:spcBef>
                </a:pPr>
                <a:r>
                  <a:rPr lang="en-US" altLang="zh-CN" sz="2800" b="1" dirty="0">
                    <a:solidFill>
                      <a:srgbClr val="004D00"/>
                    </a:solidFill>
                    <a:latin typeface="Times New Roman" panose="02020603050405020304" pitchFamily="18" charset="0"/>
                    <a:ea typeface="宋体" panose="02010600030101010101" pitchFamily="2" charset="-122"/>
                  </a:rPr>
                  <a:t>n</a:t>
                </a:r>
                <a:endParaRPr lang="en-US" altLang="zh-CN" sz="2800" b="1" dirty="0">
                  <a:solidFill>
                    <a:srgbClr val="004D00"/>
                  </a:solidFill>
                  <a:latin typeface="Times New Roman" panose="02020603050405020304" pitchFamily="18" charset="0"/>
                  <a:ea typeface="宋体" panose="02010600030101010101" pitchFamily="2" charset="-122"/>
                </a:endParaRPr>
              </a:p>
            </p:txBody>
          </p:sp>
          <p:sp>
            <p:nvSpPr>
              <p:cNvPr id="91191" name="文本框 91190"/>
              <p:cNvSpPr txBox="1"/>
              <p:nvPr/>
            </p:nvSpPr>
            <p:spPr>
              <a:xfrm>
                <a:off x="840" y="1341"/>
                <a:ext cx="370" cy="1144"/>
              </a:xfrm>
              <a:prstGeom prst="rect">
                <a:avLst/>
              </a:prstGeom>
              <a:solidFill>
                <a:srgbClr val="CCFFFF"/>
              </a:solidFill>
              <a:ln w="19050" cap="flat" cmpd="sng">
                <a:solidFill>
                  <a:srgbClr val="004D00"/>
                </a:solidFill>
                <a:prstDash val="solid"/>
                <a:miter/>
                <a:headEnd type="none" w="med" len="med"/>
                <a:tailEnd type="none" w="med" len="med"/>
              </a:ln>
            </p:spPr>
            <p:txBody>
              <a:bodyPr vert="eaVert">
                <a:spAutoFit/>
              </a:bodyPr>
              <a:p>
                <a:pPr>
                  <a:lnSpc>
                    <a:spcPct val="90000"/>
                  </a:lnSpc>
                  <a:spcBef>
                    <a:spcPct val="50000"/>
                  </a:spcBef>
                </a:pPr>
                <a:r>
                  <a:rPr lang="zh-CN" altLang="en-US" sz="2800" b="1" dirty="0">
                    <a:solidFill>
                      <a:srgbClr val="004D00"/>
                    </a:solidFill>
                    <a:latin typeface="Times New Roman" panose="02020603050405020304" pitchFamily="18" charset="0"/>
                    <a:ea typeface="宋体" panose="02010600030101010101" pitchFamily="2" charset="-122"/>
                  </a:rPr>
                  <a:t> </a:t>
                </a:r>
                <a:r>
                  <a:rPr lang="zh-CN" altLang="en-US" sz="2600" b="1" dirty="0">
                    <a:solidFill>
                      <a:srgbClr val="004D00"/>
                    </a:solidFill>
                    <a:latin typeface="Times New Roman" panose="02020603050405020304" pitchFamily="18" charset="0"/>
                    <a:ea typeface="华文新魏" pitchFamily="2" charset="-122"/>
                  </a:rPr>
                  <a:t>仲裁逻辑</a:t>
                </a:r>
                <a:endParaRPr lang="en-US" altLang="zh-CN" sz="2600" b="1" dirty="0">
                  <a:solidFill>
                    <a:srgbClr val="004D00"/>
                  </a:solidFill>
                  <a:latin typeface="Times New Roman" panose="02020603050405020304" pitchFamily="18" charset="0"/>
                  <a:ea typeface="华文新魏" pitchFamily="2" charset="-122"/>
                </a:endParaRPr>
              </a:p>
            </p:txBody>
          </p:sp>
          <p:sp>
            <p:nvSpPr>
              <p:cNvPr id="91192" name="文本框 91191"/>
              <p:cNvSpPr txBox="1"/>
              <p:nvPr/>
            </p:nvSpPr>
            <p:spPr>
              <a:xfrm>
                <a:off x="897" y="2161"/>
                <a:ext cx="234" cy="327"/>
              </a:xfrm>
              <a:prstGeom prst="rect">
                <a:avLst/>
              </a:prstGeom>
              <a:noFill/>
              <a:ln w="9525">
                <a:noFill/>
              </a:ln>
            </p:spPr>
            <p:txBody>
              <a:bodyPr>
                <a:spAutoFit/>
              </a:bodyPr>
              <a:p>
                <a:pPr>
                  <a:spcBef>
                    <a:spcPct val="50000"/>
                  </a:spcBef>
                </a:pPr>
                <a:r>
                  <a:rPr lang="en-US" altLang="zh-CN" sz="2800" b="1" dirty="0">
                    <a:solidFill>
                      <a:srgbClr val="004D00"/>
                    </a:solidFill>
                    <a:latin typeface="Times New Roman" panose="02020603050405020304" pitchFamily="18" charset="0"/>
                    <a:ea typeface="宋体" panose="02010600030101010101" pitchFamily="2" charset="-122"/>
                  </a:rPr>
                  <a:t>n</a:t>
                </a:r>
                <a:endParaRPr lang="en-US" altLang="zh-CN" sz="2800" b="1" dirty="0">
                  <a:solidFill>
                    <a:srgbClr val="004D00"/>
                  </a:solidFill>
                  <a:latin typeface="Times New Roman" panose="02020603050405020304" pitchFamily="18" charset="0"/>
                  <a:ea typeface="宋体" panose="02010600030101010101" pitchFamily="2" charset="-122"/>
                </a:endParaRPr>
              </a:p>
            </p:txBody>
          </p:sp>
        </p:grpSp>
        <p:sp>
          <p:nvSpPr>
            <p:cNvPr id="91194" name="文本框 91193"/>
            <p:cNvSpPr txBox="1"/>
            <p:nvPr/>
          </p:nvSpPr>
          <p:spPr>
            <a:xfrm rot="2576830">
              <a:off x="3273" y="775"/>
              <a:ext cx="1111" cy="298"/>
            </a:xfrm>
            <a:prstGeom prst="rect">
              <a:avLst/>
            </a:prstGeom>
            <a:noFill/>
            <a:ln w="9525">
              <a:noFill/>
            </a:ln>
          </p:spPr>
          <p:txBody>
            <a:bodyPr>
              <a:spAutoFit/>
            </a:bodyPr>
            <a:p>
              <a:pPr>
                <a:spcBef>
                  <a:spcPct val="50000"/>
                </a:spcBef>
              </a:pPr>
              <a:r>
                <a:rPr lang="zh-CN" altLang="en-US" sz="2500" b="1" dirty="0">
                  <a:solidFill>
                    <a:srgbClr val="FF0000"/>
                  </a:solidFill>
                  <a:latin typeface="Times New Roman" panose="02020603050405020304" pitchFamily="18" charset="0"/>
                  <a:ea typeface="华文新魏" pitchFamily="2" charset="-122"/>
                </a:rPr>
                <a:t>传递令牌</a:t>
              </a:r>
              <a:endParaRPr lang="zh-CN" altLang="en-US" sz="2500" b="1" dirty="0">
                <a:solidFill>
                  <a:srgbClr val="FF0000"/>
                </a:solidFill>
                <a:latin typeface="Times New Roman" panose="02020603050405020304" pitchFamily="18" charset="0"/>
                <a:ea typeface="华文新魏" pitchFamily="2" charset="-122"/>
              </a:endParaRPr>
            </a:p>
          </p:txBody>
        </p:sp>
        <p:sp>
          <p:nvSpPr>
            <p:cNvPr id="91203" name="任意多边形 91202"/>
            <p:cNvSpPr/>
            <p:nvPr/>
          </p:nvSpPr>
          <p:spPr>
            <a:xfrm>
              <a:off x="3205" y="708"/>
              <a:ext cx="690" cy="625"/>
            </a:xfrm>
            <a:custGeom>
              <a:avLst/>
              <a:gdLst/>
              <a:ahLst/>
              <a:cxnLst/>
              <a:pathLst>
                <a:path w="674" h="576">
                  <a:moveTo>
                    <a:pt x="0" y="0"/>
                  </a:moveTo>
                  <a:cubicBezTo>
                    <a:pt x="106" y="41"/>
                    <a:pt x="213" y="83"/>
                    <a:pt x="325" y="179"/>
                  </a:cubicBezTo>
                  <a:cubicBezTo>
                    <a:pt x="437" y="275"/>
                    <a:pt x="555" y="425"/>
                    <a:pt x="674" y="576"/>
                  </a:cubicBezTo>
                </a:path>
              </a:pathLst>
            </a:custGeom>
            <a:noFill/>
            <a:ln w="22225" cap="flat" cmpd="sng">
              <a:solidFill>
                <a:srgbClr val="FF0000">
                  <a:alpha val="100000"/>
                </a:srgbClr>
              </a:solidFill>
              <a:prstDash val="solid"/>
              <a:headEnd type="none" w="med" len="med"/>
              <a:tailEnd type="triangle" w="med" len="med"/>
            </a:ln>
          </p:spPr>
          <p:txBody>
            <a:bodyPr/>
            <a:p>
              <a:endParaRPr lang="zh-CN" altLang="en-US"/>
            </a:p>
          </p:txBody>
        </p:sp>
        <p:sp>
          <p:nvSpPr>
            <p:cNvPr id="91211" name="任意多边形 91210"/>
            <p:cNvSpPr/>
            <p:nvPr/>
          </p:nvSpPr>
          <p:spPr>
            <a:xfrm>
              <a:off x="1536" y="2559"/>
              <a:ext cx="560" cy="577"/>
            </a:xfrm>
            <a:custGeom>
              <a:avLst/>
              <a:gdLst/>
              <a:ahLst/>
              <a:cxnLst/>
              <a:pathLst>
                <a:path w="576" h="593">
                  <a:moveTo>
                    <a:pt x="0" y="0"/>
                  </a:moveTo>
                  <a:cubicBezTo>
                    <a:pt x="34" y="77"/>
                    <a:pt x="69" y="155"/>
                    <a:pt x="114" y="220"/>
                  </a:cubicBezTo>
                  <a:cubicBezTo>
                    <a:pt x="159" y="285"/>
                    <a:pt x="209" y="337"/>
                    <a:pt x="268" y="390"/>
                  </a:cubicBezTo>
                  <a:cubicBezTo>
                    <a:pt x="327" y="443"/>
                    <a:pt x="420" y="502"/>
                    <a:pt x="471" y="536"/>
                  </a:cubicBezTo>
                  <a:cubicBezTo>
                    <a:pt x="522" y="570"/>
                    <a:pt x="549" y="581"/>
                    <a:pt x="576" y="593"/>
                  </a:cubicBezTo>
                </a:path>
              </a:pathLst>
            </a:custGeom>
            <a:noFill/>
            <a:ln w="76200" cap="flat" cmpd="sng">
              <a:solidFill>
                <a:srgbClr val="F7FFFF">
                  <a:alpha val="100000"/>
                </a:srgbClr>
              </a:solidFill>
              <a:prstDash val="solid"/>
              <a:headEnd type="none" w="med" len="med"/>
              <a:tailEnd type="none" w="med" len="med"/>
            </a:ln>
          </p:spPr>
          <p:txBody>
            <a:bodyPr/>
            <a:p>
              <a:endParaRPr lang="zh-CN" altLang="en-US"/>
            </a:p>
          </p:txBody>
        </p:sp>
        <p:sp>
          <p:nvSpPr>
            <p:cNvPr id="91214" name="任意多边形 91213"/>
            <p:cNvSpPr/>
            <p:nvPr/>
          </p:nvSpPr>
          <p:spPr>
            <a:xfrm>
              <a:off x="1486" y="2571"/>
              <a:ext cx="560" cy="650"/>
            </a:xfrm>
            <a:custGeom>
              <a:avLst/>
              <a:gdLst/>
              <a:ahLst/>
              <a:cxnLst/>
              <a:pathLst>
                <a:path w="560" h="650">
                  <a:moveTo>
                    <a:pt x="0" y="0"/>
                  </a:moveTo>
                  <a:cubicBezTo>
                    <a:pt x="12" y="78"/>
                    <a:pt x="24" y="156"/>
                    <a:pt x="73" y="236"/>
                  </a:cubicBezTo>
                  <a:cubicBezTo>
                    <a:pt x="122" y="316"/>
                    <a:pt x="211" y="410"/>
                    <a:pt x="292" y="479"/>
                  </a:cubicBezTo>
                  <a:cubicBezTo>
                    <a:pt x="373" y="548"/>
                    <a:pt x="466" y="599"/>
                    <a:pt x="560" y="650"/>
                  </a:cubicBezTo>
                </a:path>
              </a:pathLst>
            </a:custGeom>
            <a:noFill/>
            <a:ln w="28575" cap="flat" cmpd="sng">
              <a:solidFill>
                <a:srgbClr val="004000">
                  <a:alpha val="100000"/>
                </a:srgbClr>
              </a:solidFill>
              <a:prstDash val="dash"/>
              <a:headEnd type="none" w="med" len="med"/>
              <a:tailEnd type="none" w="med" len="med"/>
            </a:ln>
          </p:spPr>
          <p:txBody>
            <a:bodyPr/>
            <a:p>
              <a:endParaRPr lang="zh-CN" altLang="en-US"/>
            </a:p>
          </p:txBody>
        </p:sp>
        <p:sp>
          <p:nvSpPr>
            <p:cNvPr id="5" name="文本框 4"/>
            <p:cNvSpPr txBox="1"/>
            <p:nvPr/>
          </p:nvSpPr>
          <p:spPr>
            <a:xfrm rot="2576830">
              <a:off x="3290" y="779"/>
              <a:ext cx="1111" cy="298"/>
            </a:xfrm>
            <a:prstGeom prst="rect">
              <a:avLst/>
            </a:prstGeom>
            <a:noFill/>
            <a:ln w="9525">
              <a:noFill/>
            </a:ln>
          </p:spPr>
          <p:txBody>
            <a:bodyPr>
              <a:spAutoFit/>
            </a:bodyPr>
            <a:p>
              <a:pPr>
                <a:spcBef>
                  <a:spcPct val="50000"/>
                </a:spcBef>
              </a:pPr>
              <a:r>
                <a:rPr lang="zh-CN" altLang="en-US" sz="2500" b="1" dirty="0">
                  <a:solidFill>
                    <a:srgbClr val="FF0000"/>
                  </a:solidFill>
                  <a:latin typeface="Times New Roman" panose="02020603050405020304" pitchFamily="18" charset="0"/>
                  <a:ea typeface="华文新魏" pitchFamily="2" charset="-122"/>
                </a:rPr>
                <a:t>传递令牌</a:t>
              </a:r>
              <a:endParaRPr lang="zh-CN" altLang="en-US" sz="2500" b="1" dirty="0">
                <a:solidFill>
                  <a:srgbClr val="FF0000"/>
                </a:solidFill>
                <a:latin typeface="Times New Roman" panose="02020603050405020304" pitchFamily="18" charset="0"/>
                <a:ea typeface="华文新魏" pitchFamily="2" charset="-122"/>
              </a:endParaRPr>
            </a:p>
          </p:txBody>
        </p:sp>
        <p:sp>
          <p:nvSpPr>
            <p:cNvPr id="6" name="任意多边形 5"/>
            <p:cNvSpPr/>
            <p:nvPr/>
          </p:nvSpPr>
          <p:spPr>
            <a:xfrm>
              <a:off x="3222" y="712"/>
              <a:ext cx="690" cy="625"/>
            </a:xfrm>
            <a:custGeom>
              <a:avLst/>
              <a:gdLst/>
              <a:ahLst/>
              <a:cxnLst/>
              <a:pathLst>
                <a:path w="674" h="576">
                  <a:moveTo>
                    <a:pt x="0" y="0"/>
                  </a:moveTo>
                  <a:cubicBezTo>
                    <a:pt x="106" y="41"/>
                    <a:pt x="213" y="83"/>
                    <a:pt x="325" y="179"/>
                  </a:cubicBezTo>
                  <a:cubicBezTo>
                    <a:pt x="437" y="275"/>
                    <a:pt x="555" y="425"/>
                    <a:pt x="674" y="576"/>
                  </a:cubicBezTo>
                </a:path>
              </a:pathLst>
            </a:custGeom>
            <a:noFill/>
            <a:ln w="22225" cap="flat" cmpd="sng">
              <a:solidFill>
                <a:srgbClr val="FF0000">
                  <a:alpha val="100000"/>
                </a:srgbClr>
              </a:solidFill>
              <a:prstDash val="solid"/>
              <a:headEnd type="none" w="med" len="med"/>
              <a:tailEnd type="triangle" w="med" len="med"/>
            </a:ln>
          </p:spPr>
          <p:txBody>
            <a:bodyPr/>
            <a:p>
              <a:endParaRPr lang="zh-CN" altLang="en-US"/>
            </a:p>
          </p:txBody>
        </p:sp>
      </p:grpSp>
      <p:sp>
        <p:nvSpPr>
          <p:cNvPr id="90122" name="矩形 90121"/>
          <p:cNvSpPr/>
          <p:nvPr/>
        </p:nvSpPr>
        <p:spPr>
          <a:xfrm>
            <a:off x="204470" y="638810"/>
            <a:ext cx="5295900" cy="584835"/>
          </a:xfrm>
          <a:prstGeom prst="rect">
            <a:avLst/>
          </a:prstGeom>
          <a:noFill/>
          <a:ln w="9525">
            <a:noFill/>
          </a:ln>
        </p:spPr>
        <p:txBody>
          <a:bodyPr lIns="90000" tIns="46800" rIns="90000" bIns="46800">
            <a:spAutoFit/>
          </a:bodyPr>
          <a:p>
            <a:r>
              <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rPr>
              <a:t>2、令牌环优先级仲裁方式</a:t>
            </a:r>
            <a:endParaRPr lang="zh-CN" altLang="en-US" sz="3200" b="1" dirty="0">
              <a:solidFill>
                <a:schemeClr val="folHlink"/>
              </a:solidFill>
              <a:effectLst>
                <a:outerShdw blurRad="38100" dist="38100" dir="2700000">
                  <a:srgbClr val="C0C0C0"/>
                </a:outerShdw>
              </a:effectLst>
              <a:latin typeface="黑体" panose="02010609060101010101" pitchFamily="2" charset="-122"/>
              <a:ea typeface="黑体" panose="02010609060101010101" pitchFamily="2"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dirty="0">
                <a:solidFill>
                  <a:schemeClr val="folHlink"/>
                </a:solidFill>
                <a:ea typeface="黑体" panose="02010609060101010101" pitchFamily="2" charset="-122"/>
                <a:sym typeface="+mn-ea"/>
              </a:rPr>
              <a:t>5.2.3 </a:t>
            </a:r>
            <a:r>
              <a:rPr lang="zh-CN" altLang="en-US" b="1" dirty="0">
                <a:solidFill>
                  <a:schemeClr val="folHlink"/>
                </a:solidFill>
                <a:ea typeface="黑体" panose="02010609060101010101" pitchFamily="2" charset="-122"/>
                <a:sym typeface="+mn-ea"/>
              </a:rPr>
              <a:t>总线控制方式</a:t>
            </a:r>
            <a:br>
              <a:rPr lang="zh-CN" altLang="en-US" b="1" dirty="0">
                <a:solidFill>
                  <a:schemeClr val="folHlink"/>
                </a:solidFill>
                <a:ea typeface="黑体" panose="02010609060101010101" pitchFamily="2" charset="-122"/>
                <a:sym typeface="+mn-ea"/>
              </a:rPr>
            </a:br>
            <a:endParaRPr lang="zh-CN" altLang="en-US"/>
          </a:p>
        </p:txBody>
      </p:sp>
      <p:sp>
        <p:nvSpPr>
          <p:cNvPr id="4" name="文本占位符 3"/>
          <p:cNvSpPr>
            <a:spLocks noGrp="1"/>
          </p:cNvSpPr>
          <p:nvPr>
            <p:ph type="body" sz="half" idx="2"/>
          </p:nvPr>
        </p:nvSpPr>
        <p:spPr>
          <a:xfrm>
            <a:off x="-31115" y="1403985"/>
            <a:ext cx="3886200" cy="864235"/>
          </a:xfrm>
        </p:spPr>
        <p:txBody>
          <a:bodyPr/>
          <a:p>
            <a:r>
              <a:rPr lang="en-US" altLang="zh-CN" sz="4000" b="1"/>
              <a:t>why?</a:t>
            </a:r>
            <a:endParaRPr lang="en-US" altLang="zh-CN" sz="4000" b="1"/>
          </a:p>
        </p:txBody>
      </p:sp>
      <p:sp>
        <p:nvSpPr>
          <p:cNvPr id="6" name="文本框 5"/>
          <p:cNvSpPr txBox="1"/>
          <p:nvPr/>
        </p:nvSpPr>
        <p:spPr>
          <a:xfrm>
            <a:off x="103505" y="2268220"/>
            <a:ext cx="5975985" cy="528320"/>
          </a:xfrm>
          <a:prstGeom prst="rect">
            <a:avLst/>
          </a:prstGeom>
          <a:noFill/>
        </p:spPr>
        <p:txBody>
          <a:bodyPr wrap="square" rtlCol="0" anchor="t">
            <a:spAutoFit/>
          </a:bodyPr>
          <a:p>
            <a:pPr lvl="0" algn="just">
              <a:lnSpc>
                <a:spcPct val="80000"/>
              </a:lnSpc>
              <a:buNone/>
            </a:pPr>
            <a:r>
              <a:rPr lang="zh-CN" altLang="en-US" b="1" dirty="0">
                <a:solidFill>
                  <a:schemeClr val="tx2"/>
                </a:solidFill>
                <a:latin typeface="黑体" panose="02010609060101010101" pitchFamily="2" charset="-122"/>
                <a:ea typeface="黑体" panose="02010609060101010101" pitchFamily="2" charset="-122"/>
                <a:sym typeface="+mn-ea"/>
              </a:rPr>
              <a:t>总线类型  按是否专用来分</a:t>
            </a:r>
            <a:endParaRPr lang="zh-CN" altLang="en-US"/>
          </a:p>
        </p:txBody>
      </p:sp>
      <p:sp>
        <p:nvSpPr>
          <p:cNvPr id="7" name="左大括号 6"/>
          <p:cNvSpPr/>
          <p:nvPr/>
        </p:nvSpPr>
        <p:spPr>
          <a:xfrm>
            <a:off x="5227955" y="1632585"/>
            <a:ext cx="379095" cy="180022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5620385" y="1632585"/>
            <a:ext cx="2429510" cy="579120"/>
          </a:xfrm>
          <a:prstGeom prst="rect">
            <a:avLst/>
          </a:prstGeom>
          <a:noFill/>
        </p:spPr>
        <p:txBody>
          <a:bodyPr wrap="none" rtlCol="0" anchor="t">
            <a:spAutoFit/>
          </a:bodyPr>
          <a:p>
            <a:r>
              <a:rPr lang="en-US" altLang="zh-CN" b="1" dirty="0">
                <a:latin typeface="黑体" panose="02010609060101010101" pitchFamily="2" charset="-122"/>
                <a:ea typeface="黑体" panose="02010609060101010101" pitchFamily="2" charset="-122"/>
                <a:sym typeface="+mn-ea"/>
              </a:rPr>
              <a:t>1</a:t>
            </a:r>
            <a:r>
              <a:rPr lang="zh-CN" altLang="en-US" b="1" dirty="0">
                <a:latin typeface="黑体" panose="02010609060101010101" pitchFamily="2" charset="-122"/>
                <a:ea typeface="黑体" panose="02010609060101010101" pitchFamily="2" charset="-122"/>
                <a:sym typeface="+mn-ea"/>
              </a:rPr>
              <a:t>）专用总线</a:t>
            </a:r>
            <a:endParaRPr lang="zh-CN" altLang="en-US"/>
          </a:p>
        </p:txBody>
      </p:sp>
      <p:sp>
        <p:nvSpPr>
          <p:cNvPr id="9" name="文本框 8"/>
          <p:cNvSpPr txBox="1"/>
          <p:nvPr/>
        </p:nvSpPr>
        <p:spPr>
          <a:xfrm>
            <a:off x="5620385" y="2796540"/>
            <a:ext cx="2837815" cy="579120"/>
          </a:xfrm>
          <a:prstGeom prst="rect">
            <a:avLst/>
          </a:prstGeom>
          <a:noFill/>
        </p:spPr>
        <p:txBody>
          <a:bodyPr wrap="none" rtlCol="0" anchor="t">
            <a:spAutoFit/>
          </a:bodyPr>
          <a:p>
            <a:r>
              <a:rPr lang="en-US" altLang="zh-CN" b="1" dirty="0">
                <a:latin typeface="黑体" panose="02010609060101010101" pitchFamily="2" charset="-122"/>
                <a:ea typeface="黑体" panose="02010609060101010101" pitchFamily="2" charset="-122"/>
                <a:sym typeface="+mn-ea"/>
              </a:rPr>
              <a:t>2</a:t>
            </a:r>
            <a:r>
              <a:rPr lang="zh-CN" altLang="en-US" b="1" dirty="0">
                <a:latin typeface="黑体" panose="02010609060101010101" pitchFamily="2" charset="-122"/>
                <a:ea typeface="黑体" panose="02010609060101010101" pitchFamily="2" charset="-122"/>
                <a:sym typeface="+mn-ea"/>
              </a:rPr>
              <a:t>）非专用总线</a:t>
            </a:r>
            <a:endParaRPr lang="zh-CN" altLang="en-US"/>
          </a:p>
        </p:txBody>
      </p:sp>
      <p:pic>
        <p:nvPicPr>
          <p:cNvPr id="10" name="图片 9"/>
          <p:cNvPicPr>
            <a:picLocks noChangeAspect="1"/>
          </p:cNvPicPr>
          <p:nvPr/>
        </p:nvPicPr>
        <p:blipFill>
          <a:blip r:embed="rId1"/>
          <a:stretch>
            <a:fillRect/>
          </a:stretch>
        </p:blipFill>
        <p:spPr>
          <a:xfrm>
            <a:off x="103505" y="3375660"/>
            <a:ext cx="4618990" cy="3114040"/>
          </a:xfrm>
          <a:prstGeom prst="rect">
            <a:avLst/>
          </a:prstGeom>
        </p:spPr>
      </p:pic>
      <p:sp>
        <p:nvSpPr>
          <p:cNvPr id="12" name="圆角矩形标注 11"/>
          <p:cNvSpPr/>
          <p:nvPr/>
        </p:nvSpPr>
        <p:spPr>
          <a:xfrm>
            <a:off x="6079490" y="4050665"/>
            <a:ext cx="2719705" cy="2013585"/>
          </a:xfrm>
          <a:prstGeom prst="wedgeRoundRectCallout">
            <a:avLst>
              <a:gd name="adj1" fmla="val -33095"/>
              <a:gd name="adj2" fmla="val -865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solidFill>
                  <a:schemeClr val="bg2"/>
                </a:solidFill>
                <a:latin typeface="宋体" panose="02010600030101010101" pitchFamily="2" charset="-122"/>
              </a:rPr>
              <a:t>即</a:t>
            </a:r>
            <a:r>
              <a:rPr lang="zh-CN" altLang="en-US" sz="2400" b="1" dirty="0">
                <a:solidFill>
                  <a:schemeClr val="bg1"/>
                </a:solidFill>
                <a:latin typeface="宋体" panose="02010600030101010101" pitchFamily="2" charset="-122"/>
              </a:rPr>
              <a:t>公共总线</a:t>
            </a:r>
            <a:r>
              <a:rPr lang="zh-CN" altLang="en-US" sz="2400" b="1" dirty="0">
                <a:solidFill>
                  <a:schemeClr val="bg2"/>
                </a:solidFill>
                <a:latin typeface="宋体" panose="02010600030101010101" pitchFamily="2" charset="-122"/>
              </a:rPr>
              <a:t>，</a:t>
            </a:r>
            <a:r>
              <a:rPr lang="zh-CN" altLang="en-US" sz="2400" b="1" dirty="0">
                <a:solidFill>
                  <a:schemeClr val="bg2"/>
                </a:solidFill>
                <a:latin typeface="宋体" panose="02010600030101010101" pitchFamily="2" charset="-122"/>
                <a:sym typeface="+mn-ea"/>
              </a:rPr>
              <a:t>总线数少，易于简化和统一接口设计，</a:t>
            </a:r>
            <a:r>
              <a:rPr lang="zh-CN" altLang="en-US" sz="2400" b="1" dirty="0">
                <a:solidFill>
                  <a:schemeClr val="bg1"/>
                </a:solidFill>
                <a:latin typeface="宋体" panose="02010600030101010101" pitchFamily="2" charset="-122"/>
                <a:sym typeface="+mn-ea"/>
              </a:rPr>
              <a:t>会出现总线争用</a:t>
            </a:r>
            <a:r>
              <a:rPr lang="zh-CN" altLang="en-US" sz="2400" b="1" dirty="0">
                <a:solidFill>
                  <a:schemeClr val="bg2"/>
                </a:solidFill>
                <a:latin typeface="宋体" panose="02010600030101010101" pitchFamily="2" charset="-122"/>
                <a:sym typeface="+mn-ea"/>
              </a:rPr>
              <a:t>，降低效率。</a:t>
            </a:r>
            <a:endParaRPr lang="zh-CN" altLang="en-US" sz="2400" b="1" dirty="0">
              <a:solidFill>
                <a:schemeClr val="bg2"/>
              </a:solidFill>
              <a:latin typeface="宋体" panose="02010600030101010101" pitchFamily="2" charset="-122"/>
              <a:sym typeface="+mn-ea"/>
            </a:endParaRPr>
          </a:p>
        </p:txBody>
      </p:sp>
      <p:sp>
        <p:nvSpPr>
          <p:cNvPr id="3" name="灯片编号占位符 2"/>
          <p:cNvSpPr>
            <a:spLocks noGrp="1"/>
          </p:cNvSpPr>
          <p:nvPr>
            <p:ph type="sldNum" sz="quarter" idx="12"/>
          </p:nvPr>
        </p:nvSpPr>
        <p:spPr>
          <a:xfrm>
            <a:off x="6732270" y="6248400"/>
            <a:ext cx="1905000" cy="457200"/>
          </a:xfrm>
        </p:spPr>
        <p:txBody>
          <a:bodyPr/>
          <a:p>
            <a:pPr lvl="0"/>
            <a:r>
              <a:rPr lang="en-US" altLang="zh-CN" dirty="0">
                <a:solidFill>
                  <a:schemeClr val="accent1">
                    <a:lumMod val="60000"/>
                    <a:lumOff val="40000"/>
                  </a:schemeClr>
                </a:solidFill>
              </a:rPr>
              <a:t>2/16</a:t>
            </a:r>
            <a:endParaRPr lang="en-US" altLang="zh-CN" dirty="0">
              <a:solidFill>
                <a:schemeClr val="accent1">
                  <a:lumMod val="60000"/>
                  <a:lumOff val="40000"/>
                </a:schemeClr>
              </a:solidFill>
            </a:endParaRPr>
          </a:p>
        </p:txBody>
      </p:sp>
    </p:spTree>
  </p:cSld>
  <p:clrMapOvr>
    <a:masterClrMapping/>
  </p:clrMapOvr>
  <p:transition advTm="168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heckerboard(across)">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animBg="1"/>
      <p:bldP spid="8" grpId="0"/>
      <p:bldP spid="9"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85800" y="609600"/>
            <a:ext cx="7772400" cy="794385"/>
          </a:xfrm>
        </p:spPr>
        <p:txBody>
          <a:bodyPr/>
          <a:p>
            <a:r>
              <a:rPr lang="en-US" altLang="zh-CN" b="1" dirty="0">
                <a:solidFill>
                  <a:schemeClr val="folHlink"/>
                </a:solidFill>
                <a:ea typeface="黑体" panose="02010609060101010101" pitchFamily="2" charset="-122"/>
                <a:sym typeface="+mn-ea"/>
              </a:rPr>
              <a:t>6.2 </a:t>
            </a:r>
            <a:r>
              <a:rPr lang="zh-CN" altLang="en-US" b="1" dirty="0">
                <a:solidFill>
                  <a:schemeClr val="folHlink"/>
                </a:solidFill>
                <a:ea typeface="黑体" panose="02010609060101010101" pitchFamily="2" charset="-122"/>
                <a:sym typeface="+mn-ea"/>
              </a:rPr>
              <a:t>总线仲裁技术</a:t>
            </a:r>
            <a:endParaRPr lang="zh-CN" altLang="en-US" b="1" dirty="0">
              <a:solidFill>
                <a:schemeClr val="folHlink"/>
              </a:solidFill>
              <a:ea typeface="黑体" panose="02010609060101010101" pitchFamily="2" charset="-122"/>
              <a:sym typeface="+mn-ea"/>
            </a:endParaRPr>
          </a:p>
        </p:txBody>
      </p:sp>
      <p:sp>
        <p:nvSpPr>
          <p:cNvPr id="7" name="文本占位符 6"/>
          <p:cNvSpPr>
            <a:spLocks noGrp="1"/>
          </p:cNvSpPr>
          <p:nvPr>
            <p:ph type="body" sz="half" idx="2"/>
          </p:nvPr>
        </p:nvSpPr>
        <p:spPr>
          <a:xfrm>
            <a:off x="-31115" y="1403985"/>
            <a:ext cx="3886200" cy="864235"/>
          </a:xfrm>
        </p:spPr>
        <p:txBody>
          <a:bodyPr/>
          <a:p>
            <a:r>
              <a:rPr lang="en-US" altLang="zh-CN" sz="4000" b="1"/>
              <a:t>what?</a:t>
            </a:r>
            <a:endParaRPr lang="en-US" altLang="zh-CN" sz="4000" b="1"/>
          </a:p>
        </p:txBody>
      </p:sp>
      <p:sp>
        <p:nvSpPr>
          <p:cNvPr id="8" name="文本框 7"/>
          <p:cNvSpPr txBox="1"/>
          <p:nvPr/>
        </p:nvSpPr>
        <p:spPr>
          <a:xfrm>
            <a:off x="76835" y="2268220"/>
            <a:ext cx="8884920" cy="2089785"/>
          </a:xfrm>
          <a:prstGeom prst="rect">
            <a:avLst/>
          </a:prstGeom>
          <a:noFill/>
        </p:spPr>
        <p:txBody>
          <a:bodyPr wrap="square" rtlCol="0" anchor="t">
            <a:spAutoFit/>
          </a:bodyPr>
          <a:p>
            <a:pPr algn="just">
              <a:lnSpc>
                <a:spcPct val="90000"/>
              </a:lnSpc>
              <a:buNone/>
            </a:pPr>
            <a:r>
              <a:rPr lang="en-US" altLang="zh-CN" sz="3600" b="1" dirty="0">
                <a:sym typeface="+mn-ea"/>
              </a:rPr>
              <a:t>——</a:t>
            </a:r>
            <a:r>
              <a:rPr lang="zh-CN" altLang="en-US" sz="3600" b="1" dirty="0">
                <a:sym typeface="+mn-ea"/>
              </a:rPr>
              <a:t>研究对</a:t>
            </a:r>
            <a:r>
              <a:rPr lang="zh-CN" altLang="en-US" sz="3600" b="1" dirty="0">
                <a:solidFill>
                  <a:srgbClr val="FFFF00"/>
                </a:solidFill>
                <a:sym typeface="+mn-ea"/>
              </a:rPr>
              <a:t>非专用总线</a:t>
            </a:r>
            <a:r>
              <a:rPr lang="zh-CN" altLang="en-US" sz="3600" b="1" dirty="0">
                <a:sym typeface="+mn-ea"/>
              </a:rPr>
              <a:t>在</a:t>
            </a:r>
            <a:r>
              <a:rPr lang="zh-CN" altLang="en-US" sz="3600" b="1" dirty="0">
                <a:solidFill>
                  <a:srgbClr val="FFFF00"/>
                </a:solidFill>
                <a:sym typeface="+mn-ea"/>
              </a:rPr>
              <a:t>多个部件同时</a:t>
            </a:r>
            <a:r>
              <a:rPr lang="zh-CN" altLang="en-US" sz="3600" b="1" dirty="0">
                <a:sym typeface="+mn-ea"/>
              </a:rPr>
              <a:t>申请总线时的</a:t>
            </a:r>
            <a:r>
              <a:rPr lang="zh-CN" altLang="en-US" sz="3600" b="1" dirty="0">
                <a:solidFill>
                  <a:srgbClr val="FFFF00"/>
                </a:solidFill>
                <a:sym typeface="+mn-ea"/>
              </a:rPr>
              <a:t>裁决控</a:t>
            </a:r>
            <a:r>
              <a:rPr lang="zh-CN" altLang="en-US" sz="3600" b="1" dirty="0">
                <a:sym typeface="+mn-ea"/>
              </a:rPr>
              <a:t>制机构。</a:t>
            </a:r>
            <a:endParaRPr lang="zh-CN" altLang="en-US" sz="3600" b="1" dirty="0">
              <a:sym typeface="+mn-ea"/>
            </a:endParaRPr>
          </a:p>
          <a:p>
            <a:pPr algn="just">
              <a:lnSpc>
                <a:spcPct val="90000"/>
              </a:lnSpc>
              <a:buNone/>
            </a:pPr>
            <a:endParaRPr lang="zh-CN" altLang="en-US" sz="3600" b="1" dirty="0"/>
          </a:p>
          <a:p>
            <a:pPr algn="just">
              <a:lnSpc>
                <a:spcPct val="90000"/>
              </a:lnSpc>
              <a:buNone/>
            </a:pPr>
            <a:r>
              <a:rPr lang="zh-CN" altLang="en-US" sz="3600" b="1" dirty="0">
                <a:sym typeface="+mn-ea"/>
              </a:rPr>
              <a:t>　　采用</a:t>
            </a:r>
            <a:r>
              <a:rPr lang="zh-CN" altLang="en-US" sz="3600" b="1" dirty="0">
                <a:solidFill>
                  <a:srgbClr val="FFFF00"/>
                </a:solidFill>
                <a:sym typeface="+mn-ea"/>
              </a:rPr>
              <a:t>何种办法</a:t>
            </a:r>
            <a:r>
              <a:rPr lang="zh-CN" altLang="en-US" sz="3600" b="1" dirty="0">
                <a:sym typeface="+mn-ea"/>
              </a:rPr>
              <a:t>来获得对总线的使用。</a:t>
            </a:r>
            <a:endParaRPr lang="zh-CN" altLang="en-US" sz="3600" b="1" dirty="0">
              <a:sym typeface="+mn-ea"/>
            </a:endParaRPr>
          </a:p>
        </p:txBody>
      </p:sp>
      <p:sp>
        <p:nvSpPr>
          <p:cNvPr id="2" name="灯片编号占位符 1"/>
          <p:cNvSpPr>
            <a:spLocks noGrp="1"/>
          </p:cNvSpPr>
          <p:nvPr>
            <p:ph type="sldNum" sz="quarter" idx="12"/>
          </p:nvPr>
        </p:nvSpPr>
        <p:spPr>
          <a:xfrm>
            <a:off x="7056755" y="6248400"/>
            <a:ext cx="1905000" cy="457200"/>
          </a:xfrm>
        </p:spPr>
        <p:txBody>
          <a:bodyPr/>
          <a:p>
            <a:pPr lvl="0"/>
            <a:r>
              <a:rPr lang="en-US" altLang="zh-CN" dirty="0">
                <a:solidFill>
                  <a:schemeClr val="accent1">
                    <a:lumMod val="60000"/>
                    <a:lumOff val="40000"/>
                  </a:schemeClr>
                </a:solidFill>
              </a:rPr>
              <a:t>3/16</a:t>
            </a:r>
            <a:endParaRPr lang="en-US" altLang="zh-CN" dirty="0">
              <a:solidFill>
                <a:schemeClr val="accent1">
                  <a:lumMod val="60000"/>
                  <a:lumOff val="40000"/>
                </a:schemeClr>
              </a:solidFill>
            </a:endParaRPr>
          </a:p>
        </p:txBody>
      </p:sp>
    </p:spTree>
  </p:cSld>
  <p:clrMapOvr>
    <a:masterClrMapping/>
  </p:clrMapOvr>
  <p:transition advTm="12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85800" y="201295"/>
            <a:ext cx="7772400" cy="1038225"/>
          </a:xfrm>
        </p:spPr>
        <p:txBody>
          <a:bodyPr/>
          <a:p>
            <a:r>
              <a:rPr lang="en-US" b="1" dirty="0">
                <a:solidFill>
                  <a:schemeClr val="folHlink"/>
                </a:solidFill>
                <a:ea typeface="黑体" panose="02010609060101010101" pitchFamily="2" charset="-122"/>
                <a:sym typeface="+mn-ea"/>
              </a:rPr>
              <a:t>6.2.1</a:t>
            </a:r>
            <a:r>
              <a:rPr lang="zh-CN" altLang="en-US" b="1" dirty="0">
                <a:solidFill>
                  <a:schemeClr val="folHlink"/>
                </a:solidFill>
                <a:ea typeface="黑体" panose="02010609060101010101" pitchFamily="2" charset="-122"/>
                <a:sym typeface="+mn-ea"/>
              </a:rPr>
              <a:t>集中式仲裁方式</a:t>
            </a:r>
            <a:endParaRPr lang="zh-CN" altLang="en-US" b="1" dirty="0">
              <a:solidFill>
                <a:schemeClr val="folHlink"/>
              </a:solidFill>
              <a:ea typeface="黑体" panose="02010609060101010101" pitchFamily="2" charset="-122"/>
              <a:sym typeface="+mn-ea"/>
            </a:endParaRPr>
          </a:p>
        </p:txBody>
      </p:sp>
      <p:sp>
        <p:nvSpPr>
          <p:cNvPr id="7" name="文本占位符 6"/>
          <p:cNvSpPr>
            <a:spLocks noGrp="1"/>
          </p:cNvSpPr>
          <p:nvPr>
            <p:ph type="body" sz="half" idx="2"/>
          </p:nvPr>
        </p:nvSpPr>
        <p:spPr>
          <a:xfrm>
            <a:off x="-31115" y="1403985"/>
            <a:ext cx="2332990" cy="864235"/>
          </a:xfrm>
        </p:spPr>
        <p:txBody>
          <a:bodyPr/>
          <a:p>
            <a:r>
              <a:rPr lang="en-US" altLang="zh-CN" sz="4000" b="1"/>
              <a:t>how?</a:t>
            </a:r>
            <a:endParaRPr lang="en-US" altLang="zh-CN" sz="4000" b="1"/>
          </a:p>
        </p:txBody>
      </p:sp>
      <p:sp>
        <p:nvSpPr>
          <p:cNvPr id="8" name="左大括号 7"/>
          <p:cNvSpPr/>
          <p:nvPr/>
        </p:nvSpPr>
        <p:spPr>
          <a:xfrm>
            <a:off x="1634490" y="1341755"/>
            <a:ext cx="956310" cy="21164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2590800" y="1239520"/>
            <a:ext cx="2224405" cy="579120"/>
          </a:xfrm>
          <a:prstGeom prst="rect">
            <a:avLst/>
          </a:prstGeom>
          <a:noFill/>
        </p:spPr>
        <p:txBody>
          <a:bodyPr wrap="none" rtlCol="0" anchor="t">
            <a:spAutoFit/>
          </a:bodyPr>
          <a:p>
            <a:r>
              <a:rPr lang="zh-CN" altLang="en-US" b="1" dirty="0">
                <a:solidFill>
                  <a:srgbClr val="FF9900"/>
                </a:solidFill>
                <a:latin typeface="黑体" panose="02010609060101010101" pitchFamily="2" charset="-122"/>
                <a:ea typeface="黑体" panose="02010609060101010101" pitchFamily="2" charset="-122"/>
                <a:sym typeface="+mn-ea"/>
              </a:rPr>
              <a:t>集中控制：</a:t>
            </a:r>
            <a:endParaRPr lang="zh-CN" altLang="en-US"/>
          </a:p>
        </p:txBody>
      </p:sp>
      <p:sp>
        <p:nvSpPr>
          <p:cNvPr id="10" name="文本框 9"/>
          <p:cNvSpPr txBox="1"/>
          <p:nvPr/>
        </p:nvSpPr>
        <p:spPr>
          <a:xfrm>
            <a:off x="2473960" y="3139440"/>
            <a:ext cx="2224405" cy="579120"/>
          </a:xfrm>
          <a:prstGeom prst="rect">
            <a:avLst/>
          </a:prstGeom>
          <a:noFill/>
        </p:spPr>
        <p:txBody>
          <a:bodyPr wrap="none" rtlCol="0" anchor="t">
            <a:spAutoFit/>
          </a:bodyPr>
          <a:p>
            <a:r>
              <a:rPr lang="zh-CN" altLang="en-US" b="1" dirty="0">
                <a:solidFill>
                  <a:srgbClr val="FF9900"/>
                </a:solidFill>
                <a:latin typeface="黑体" panose="02010609060101010101" pitchFamily="2" charset="-122"/>
                <a:ea typeface="黑体" panose="02010609060101010101" pitchFamily="2" charset="-122"/>
                <a:sym typeface="+mn-ea"/>
              </a:rPr>
              <a:t>分布控制：</a:t>
            </a:r>
            <a:endParaRPr lang="zh-CN" altLang="en-US"/>
          </a:p>
        </p:txBody>
      </p:sp>
      <p:sp>
        <p:nvSpPr>
          <p:cNvPr id="11" name="文本框 10"/>
          <p:cNvSpPr txBox="1"/>
          <p:nvPr/>
        </p:nvSpPr>
        <p:spPr>
          <a:xfrm>
            <a:off x="2473960" y="1934210"/>
            <a:ext cx="6718935" cy="1066800"/>
          </a:xfrm>
          <a:prstGeom prst="rect">
            <a:avLst/>
          </a:prstGeom>
          <a:noFill/>
        </p:spPr>
        <p:txBody>
          <a:bodyPr wrap="square" rtlCol="0" anchor="t">
            <a:spAutoFit/>
          </a:bodyPr>
          <a:p>
            <a:r>
              <a:rPr lang="zh-CN" altLang="en-US" b="1" dirty="0">
                <a:latin typeface="宋体" panose="02010600030101010101" pitchFamily="2" charset="-122"/>
                <a:sym typeface="+mn-ea"/>
              </a:rPr>
              <a:t>总线控制逻辑基本上</a:t>
            </a:r>
            <a:r>
              <a:rPr lang="zh-CN" altLang="en-US" b="1" dirty="0">
                <a:solidFill>
                  <a:srgbClr val="FFFF00"/>
                </a:solidFill>
                <a:latin typeface="宋体" panose="02010600030101010101" pitchFamily="2" charset="-122"/>
                <a:sym typeface="+mn-ea"/>
              </a:rPr>
              <a:t>集中</a:t>
            </a:r>
            <a:r>
              <a:rPr lang="zh-CN" altLang="en-US" b="1" dirty="0">
                <a:latin typeface="宋体" panose="02010600030101010101" pitchFamily="2" charset="-122"/>
                <a:sym typeface="+mn-ea"/>
              </a:rPr>
              <a:t>放在一起的裁决控制机构。</a:t>
            </a:r>
            <a:endParaRPr lang="zh-CN" altLang="en-US"/>
          </a:p>
        </p:txBody>
      </p:sp>
      <p:sp>
        <p:nvSpPr>
          <p:cNvPr id="12" name="文本框 11"/>
          <p:cNvSpPr txBox="1"/>
          <p:nvPr/>
        </p:nvSpPr>
        <p:spPr>
          <a:xfrm>
            <a:off x="2473960" y="3718560"/>
            <a:ext cx="6480810" cy="1066800"/>
          </a:xfrm>
          <a:prstGeom prst="rect">
            <a:avLst/>
          </a:prstGeom>
          <a:noFill/>
        </p:spPr>
        <p:txBody>
          <a:bodyPr wrap="square" rtlCol="0" anchor="t">
            <a:spAutoFit/>
          </a:bodyPr>
          <a:p>
            <a:r>
              <a:rPr lang="zh-CN" altLang="en-US" b="1" dirty="0">
                <a:latin typeface="宋体" panose="02010600030101010101" pitchFamily="2" charset="-122"/>
                <a:sym typeface="+mn-ea"/>
              </a:rPr>
              <a:t>总线控制逻辑</a:t>
            </a:r>
            <a:r>
              <a:rPr lang="zh-CN" altLang="en-US" b="1" dirty="0">
                <a:solidFill>
                  <a:srgbClr val="FFFF00"/>
                </a:solidFill>
                <a:latin typeface="宋体" panose="02010600030101010101" pitchFamily="2" charset="-122"/>
                <a:sym typeface="+mn-ea"/>
              </a:rPr>
              <a:t>分散</a:t>
            </a:r>
            <a:r>
              <a:rPr lang="zh-CN" altLang="en-US" b="1" dirty="0">
                <a:latin typeface="宋体" panose="02010600030101010101" pitchFamily="2" charset="-122"/>
                <a:sym typeface="+mn-ea"/>
              </a:rPr>
              <a:t>于连到总线的各个部件中时，称分布控制。  </a:t>
            </a:r>
            <a:endParaRPr lang="zh-CN" altLang="en-US"/>
          </a:p>
        </p:txBody>
      </p:sp>
      <p:sp>
        <p:nvSpPr>
          <p:cNvPr id="205826" name="矩形 205825"/>
          <p:cNvSpPr/>
          <p:nvPr/>
        </p:nvSpPr>
        <p:spPr>
          <a:xfrm>
            <a:off x="518795" y="5074603"/>
            <a:ext cx="7848600" cy="1066800"/>
          </a:xfrm>
          <a:prstGeom prst="rect">
            <a:avLst/>
          </a:prstGeom>
          <a:noFill/>
          <a:ln w="9525">
            <a:noFill/>
          </a:ln>
        </p:spPr>
        <p:txBody>
          <a:bodyPr>
            <a:spAutoFit/>
          </a:bodyPr>
          <a:p>
            <a:pPr lvl="0"/>
            <a:r>
              <a:rPr lang="zh-CN" altLang="en-US" sz="3200" b="1" dirty="0">
                <a:latin typeface="Times New Roman" panose="02020603050405020304" pitchFamily="18" charset="0"/>
                <a:ea typeface="宋体" panose="02010600030101010101" pitchFamily="2" charset="-122"/>
              </a:rPr>
              <a:t>以</a:t>
            </a:r>
            <a:r>
              <a:rPr lang="zh-CN" altLang="en-US" sz="3200" b="1" dirty="0">
                <a:solidFill>
                  <a:srgbClr val="FFFF00"/>
                </a:solidFill>
                <a:latin typeface="Times New Roman" panose="02020603050405020304" pitchFamily="18" charset="0"/>
                <a:ea typeface="宋体" panose="02010600030101010101" pitchFamily="2" charset="-122"/>
              </a:rPr>
              <a:t>集中控制</a:t>
            </a:r>
            <a:r>
              <a:rPr lang="zh-CN" altLang="en-US" sz="3200" b="1" dirty="0">
                <a:latin typeface="Times New Roman" panose="02020603050405020304" pitchFamily="18" charset="0"/>
                <a:ea typeface="宋体" panose="02010600030101010101" pitchFamily="2" charset="-122"/>
              </a:rPr>
              <a:t>为主，要求对各种控制方式（</a:t>
            </a:r>
            <a:r>
              <a:rPr lang="zh-CN" altLang="en-US" sz="3200" b="1" dirty="0">
                <a:solidFill>
                  <a:srgbClr val="FF9900"/>
                </a:solidFill>
                <a:latin typeface="Times New Roman" panose="02020603050405020304" pitchFamily="18" charset="0"/>
                <a:ea typeface="宋体" panose="02010600030101010101" pitchFamily="2" charset="-122"/>
              </a:rPr>
              <a:t>串行链接、定时查询、独立请求</a:t>
            </a:r>
            <a:r>
              <a:rPr lang="zh-CN" altLang="en-US" sz="3200" b="1" dirty="0">
                <a:latin typeface="Times New Roman" panose="02020603050405020304" pitchFamily="18" charset="0"/>
                <a:ea typeface="宋体" panose="02010600030101010101" pitchFamily="2" charset="-122"/>
              </a:rPr>
              <a:t>）</a:t>
            </a:r>
            <a:endParaRPr lang="zh-CN" altLang="en-US" sz="32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a:xfrm>
            <a:off x="6732270" y="6248400"/>
            <a:ext cx="1905000" cy="457200"/>
          </a:xfrm>
        </p:spPr>
        <p:txBody>
          <a:bodyPr/>
          <a:p>
            <a:pPr lvl="0"/>
            <a:r>
              <a:rPr lang="en-US" altLang="zh-CN" dirty="0">
                <a:solidFill>
                  <a:schemeClr val="accent1">
                    <a:lumMod val="60000"/>
                    <a:lumOff val="40000"/>
                  </a:schemeClr>
                </a:solidFill>
              </a:rPr>
              <a:t>4/16</a:t>
            </a:r>
            <a:endParaRPr lang="en-US" altLang="zh-CN" dirty="0">
              <a:solidFill>
                <a:schemeClr val="accent1">
                  <a:lumMod val="60000"/>
                  <a:lumOff val="40000"/>
                </a:schemeClr>
              </a:solidFill>
            </a:endParaRPr>
          </a:p>
        </p:txBody>
      </p:sp>
    </p:spTree>
  </p:cSld>
  <p:clrMapOvr>
    <a:masterClrMapping/>
  </p:clrMapOvr>
  <p:transition advTm="1471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5826"/>
                                        </p:tgtEl>
                                        <p:attrNameLst>
                                          <p:attrName>style.visibility</p:attrName>
                                        </p:attrNameLst>
                                      </p:cBhvr>
                                      <p:to>
                                        <p:strVal val="visible"/>
                                      </p:to>
                                    </p:set>
                                    <p:animEffect transition="in" filter="blinds(horizontal)">
                                      <p:cBhvr>
                                        <p:cTn id="37" dur="500"/>
                                        <p:tgtEl>
                                          <p:spTgt spid="205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p:bldP spid="10" grpId="0"/>
      <p:bldP spid="11" grpId="0"/>
      <p:bldP spid="12" grpId="0"/>
      <p:bldP spid="2058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72" name="文本框 36871"/>
          <p:cNvSpPr txBox="1"/>
          <p:nvPr/>
        </p:nvSpPr>
        <p:spPr>
          <a:xfrm>
            <a:off x="1905000" y="1371600"/>
            <a:ext cx="5029200" cy="457200"/>
          </a:xfrm>
          <a:prstGeom prst="rect">
            <a:avLst/>
          </a:prstGeom>
          <a:noFill/>
          <a:ln w="9525">
            <a:noFill/>
          </a:ln>
        </p:spPr>
        <p:txBody>
          <a:bodyPr>
            <a:spAutoFit/>
          </a:bodyPr>
          <a:p>
            <a:pPr lvl="0">
              <a:spcBef>
                <a:spcPct val="50000"/>
              </a:spcBef>
            </a:pPr>
            <a:endParaRPr sz="2400" dirty="0">
              <a:latin typeface="Times New Roman" panose="02020603050405020304" pitchFamily="18" charset="0"/>
              <a:ea typeface="宋体" panose="02010600030101010101" pitchFamily="2" charset="-122"/>
            </a:endParaRPr>
          </a:p>
        </p:txBody>
      </p:sp>
      <p:sp>
        <p:nvSpPr>
          <p:cNvPr id="36874" name="文本框 36873"/>
          <p:cNvSpPr txBox="1"/>
          <p:nvPr/>
        </p:nvSpPr>
        <p:spPr>
          <a:xfrm>
            <a:off x="0" y="150495"/>
            <a:ext cx="9144000" cy="2043113"/>
          </a:xfrm>
          <a:prstGeom prst="rect">
            <a:avLst/>
          </a:prstGeom>
          <a:noFill/>
          <a:ln w="9525">
            <a:noFill/>
          </a:ln>
        </p:spPr>
        <p:txBody>
          <a:bodyPr>
            <a:spAutoFit/>
          </a:bodyPr>
          <a:p>
            <a:pPr lvl="0" algn="just">
              <a:spcBef>
                <a:spcPct val="50000"/>
              </a:spcBef>
            </a:pPr>
            <a:r>
              <a:rPr lang="en-US" altLang="zh-CN" sz="3200" b="1" dirty="0">
                <a:solidFill>
                  <a:schemeClr val="folHlink"/>
                </a:solidFill>
                <a:latin typeface="黑体" panose="02010609060101010101" pitchFamily="2" charset="-122"/>
                <a:ea typeface="黑体" panose="02010609060101010101" pitchFamily="2" charset="-122"/>
              </a:rPr>
              <a:t>1   </a:t>
            </a:r>
            <a:r>
              <a:rPr lang="zh-CN" altLang="en-US" sz="3200" b="1" dirty="0">
                <a:solidFill>
                  <a:schemeClr val="folHlink"/>
                </a:solidFill>
                <a:latin typeface="黑体" panose="02010609060101010101" pitchFamily="2" charset="-122"/>
                <a:ea typeface="黑体" panose="02010609060101010101" pitchFamily="2" charset="-122"/>
              </a:rPr>
              <a:t>集中式串行链接控制</a:t>
            </a:r>
            <a:endParaRPr lang="zh-CN" altLang="en-US" sz="3200" b="1" dirty="0">
              <a:solidFill>
                <a:schemeClr val="folHlink"/>
              </a:solidFill>
              <a:latin typeface="黑体" panose="02010609060101010101" pitchFamily="2" charset="-122"/>
              <a:ea typeface="黑体" panose="02010609060101010101" pitchFamily="2" charset="-122"/>
            </a:endParaRPr>
          </a:p>
          <a:p>
            <a:pPr lvl="0">
              <a:spcBef>
                <a:spcPct val="50000"/>
              </a:spcBef>
            </a:pPr>
            <a:r>
              <a:rPr lang="en-US" altLang="zh-CN" sz="3200" b="1" dirty="0">
                <a:solidFill>
                  <a:srgbClr val="FF9900"/>
                </a:solidFill>
                <a:latin typeface="方正仿宋简体" pitchFamily="2" charset="-122"/>
                <a:ea typeface="方正仿宋简体" pitchFamily="2" charset="-122"/>
              </a:rPr>
              <a:t>1</a:t>
            </a:r>
            <a:r>
              <a:rPr lang="zh-CN" altLang="en-US" sz="3200" b="1" dirty="0">
                <a:solidFill>
                  <a:srgbClr val="FF9900"/>
                </a:solidFill>
                <a:latin typeface="方正仿宋简体" pitchFamily="2" charset="-122"/>
                <a:ea typeface="方正仿宋简体" pitchFamily="2" charset="-122"/>
              </a:rPr>
              <a:t>）结构示意图</a:t>
            </a:r>
            <a:r>
              <a:rPr lang="en-US" altLang="zh-CN" sz="3200" b="1" dirty="0">
                <a:latin typeface="方正仿宋简体" pitchFamily="2" charset="-122"/>
                <a:ea typeface="方正仿宋简体" pitchFamily="2" charset="-122"/>
              </a:rPr>
              <a:t>(</a:t>
            </a:r>
            <a:r>
              <a:rPr lang="zh-CN" altLang="en-US" sz="3200" b="1" dirty="0">
                <a:latin typeface="方正仿宋简体" pitchFamily="2" charset="-122"/>
                <a:ea typeface="方正仿宋简体" pitchFamily="2" charset="-122"/>
              </a:rPr>
              <a:t>设有</a:t>
            </a:r>
            <a:r>
              <a:rPr lang="en-US" altLang="zh-CN" sz="3200" b="1" dirty="0">
                <a:latin typeface="方正仿宋简体" pitchFamily="2" charset="-122"/>
                <a:ea typeface="方正仿宋简体" pitchFamily="2" charset="-122"/>
              </a:rPr>
              <a:t>n</a:t>
            </a:r>
            <a:r>
              <a:rPr lang="zh-CN" altLang="en-US" sz="3200" b="1" dirty="0">
                <a:latin typeface="方正仿宋简体" pitchFamily="2" charset="-122"/>
                <a:ea typeface="方正仿宋简体" pitchFamily="2" charset="-122"/>
              </a:rPr>
              <a:t>个部件，编号</a:t>
            </a:r>
            <a:r>
              <a:rPr lang="en-US" altLang="zh-CN" sz="3200" b="1">
                <a:latin typeface="方正仿宋简体" pitchFamily="2" charset="-122"/>
                <a:ea typeface="方正仿宋简体" pitchFamily="2" charset="-122"/>
              </a:rPr>
              <a:t>U</a:t>
            </a:r>
            <a:r>
              <a:rPr lang="en-US" altLang="zh-CN" sz="3200" b="1" baseline="-30000">
                <a:latin typeface="方正仿宋简体" pitchFamily="2" charset="-122"/>
                <a:ea typeface="方正仿宋简体" pitchFamily="2" charset="-122"/>
              </a:rPr>
              <a:t>0</a:t>
            </a:r>
            <a:r>
              <a:rPr lang="en-US" altLang="zh-CN" sz="3200" b="1">
                <a:latin typeface="方正仿宋简体" pitchFamily="2" charset="-122"/>
                <a:ea typeface="方正仿宋简体" pitchFamily="2" charset="-122"/>
              </a:rPr>
              <a:t>…U</a:t>
            </a:r>
            <a:r>
              <a:rPr lang="en-US" altLang="zh-CN" sz="3200" b="1" baseline="-30000">
                <a:latin typeface="方正仿宋简体" pitchFamily="2" charset="-122"/>
                <a:ea typeface="方正仿宋简体" pitchFamily="2" charset="-122"/>
              </a:rPr>
              <a:t>n-1</a:t>
            </a:r>
            <a:r>
              <a:rPr lang="en-US" altLang="zh-CN" sz="3200" b="1">
                <a:latin typeface="方正仿宋简体" pitchFamily="2" charset="-122"/>
                <a:ea typeface="方正仿宋简体" pitchFamily="2" charset="-122"/>
              </a:rPr>
              <a:t>)</a:t>
            </a:r>
            <a:r>
              <a:rPr lang="zh-CN" altLang="en-US" sz="3200" b="1">
                <a:latin typeface="方正仿宋简体" pitchFamily="2" charset="-122"/>
                <a:ea typeface="方正仿宋简体" pitchFamily="2" charset="-122"/>
              </a:rPr>
              <a:t>。</a:t>
            </a:r>
            <a:endParaRPr lang="zh-CN" altLang="en-US" sz="3200" b="1">
              <a:latin typeface="方正仿宋简体" pitchFamily="2" charset="-122"/>
              <a:ea typeface="方正仿宋简体" pitchFamily="2" charset="-122"/>
            </a:endParaRPr>
          </a:p>
          <a:p>
            <a:pPr lvl="0">
              <a:spcBef>
                <a:spcPct val="50000"/>
              </a:spcBef>
            </a:pPr>
            <a:r>
              <a:rPr lang="zh-CN" altLang="en-US" sz="3200" b="1" dirty="0">
                <a:latin typeface="方正仿宋简体" pitchFamily="2" charset="-122"/>
                <a:ea typeface="方正仿宋简体" pitchFamily="2" charset="-122"/>
              </a:rPr>
              <a:t>请求线：单向；     忙线：单向； 响应线：单向</a:t>
            </a:r>
            <a:r>
              <a:rPr lang="zh-CN" altLang="en-US" sz="3200" b="1">
                <a:latin typeface="方正仿宋简体" pitchFamily="2" charset="-122"/>
                <a:ea typeface="方正仿宋简体" pitchFamily="2" charset="-122"/>
              </a:rPr>
              <a:t> </a:t>
            </a:r>
            <a:endParaRPr lang="zh-CN" altLang="en-US" sz="3200" b="1">
              <a:latin typeface="方正仿宋简体" pitchFamily="2" charset="-122"/>
              <a:ea typeface="方正仿宋简体" pitchFamily="2" charset="-122"/>
            </a:endParaRPr>
          </a:p>
        </p:txBody>
      </p:sp>
      <p:sp>
        <p:nvSpPr>
          <p:cNvPr id="36875" name="文本框 36874"/>
          <p:cNvSpPr txBox="1"/>
          <p:nvPr/>
        </p:nvSpPr>
        <p:spPr>
          <a:xfrm>
            <a:off x="685800" y="1371600"/>
            <a:ext cx="8077200" cy="822325"/>
          </a:xfrm>
          <a:prstGeom prst="rect">
            <a:avLst/>
          </a:prstGeom>
          <a:noFill/>
          <a:ln w="9525">
            <a:noFill/>
          </a:ln>
        </p:spPr>
        <p:txBody>
          <a:bodyPr>
            <a:spAutoFit/>
          </a:bodyPr>
          <a:p>
            <a:pPr lvl="0" algn="just">
              <a:spcBef>
                <a:spcPct val="50000"/>
              </a:spcBef>
            </a:pPr>
            <a:br>
              <a:rPr lang="en-US" altLang="zh-CN" sz="2400">
                <a:latin typeface="Times New Roman" panose="02020603050405020304" pitchFamily="18" charset="0"/>
                <a:ea typeface="宋体" panose="02010600030101010101" pitchFamily="2" charset="-122"/>
              </a:rPr>
            </a:br>
            <a:endParaRPr lang="en-US" altLang="zh-CN" sz="2400">
              <a:latin typeface="Times New Roman" panose="02020603050405020304" pitchFamily="18" charset="0"/>
              <a:ea typeface="宋体" panose="02010600030101010101" pitchFamily="2" charset="-122"/>
            </a:endParaRPr>
          </a:p>
        </p:txBody>
      </p:sp>
      <p:sp>
        <p:nvSpPr>
          <p:cNvPr id="36876" name="文本框 36875"/>
          <p:cNvSpPr txBox="1"/>
          <p:nvPr/>
        </p:nvSpPr>
        <p:spPr>
          <a:xfrm>
            <a:off x="304800" y="4495800"/>
            <a:ext cx="8458200" cy="457200"/>
          </a:xfrm>
          <a:prstGeom prst="rect">
            <a:avLst/>
          </a:prstGeom>
          <a:noFill/>
          <a:ln w="9525">
            <a:noFill/>
          </a:ln>
        </p:spPr>
        <p:txBody>
          <a:bodyPr>
            <a:spAutoFit/>
          </a:bodyPr>
          <a:p>
            <a:pPr lvl="0">
              <a:spcBef>
                <a:spcPct val="50000"/>
              </a:spcBef>
            </a:pPr>
            <a:endParaRPr sz="2400" dirty="0">
              <a:latin typeface="Times New Roman" panose="02020603050405020304" pitchFamily="18" charset="0"/>
              <a:ea typeface="宋体" panose="02010600030101010101" pitchFamily="2" charset="-122"/>
            </a:endParaRPr>
          </a:p>
        </p:txBody>
      </p:sp>
      <p:graphicFrame>
        <p:nvGraphicFramePr>
          <p:cNvPr id="36878" name="对象 36877"/>
          <p:cNvGraphicFramePr/>
          <p:nvPr/>
        </p:nvGraphicFramePr>
        <p:xfrm>
          <a:off x="452120" y="2366645"/>
          <a:ext cx="7543800" cy="4114800"/>
        </p:xfrm>
        <a:graphic>
          <a:graphicData uri="http://schemas.openxmlformats.org/presentationml/2006/ole">
            <mc:AlternateContent xmlns:mc="http://schemas.openxmlformats.org/markup-compatibility/2006">
              <mc:Choice xmlns:v="urn:schemas-microsoft-com:vml" Requires="v">
                <p:oleObj spid="_x0000_s3076" name="" r:id="rId1" imgW="5364480" imgH="2926080" progId="Paint.Picture">
                  <p:embed/>
                </p:oleObj>
              </mc:Choice>
              <mc:Fallback>
                <p:oleObj name="" r:id="rId1" imgW="5364480" imgH="2926080" progId="Paint.Picture">
                  <p:embed/>
                  <p:pic>
                    <p:nvPicPr>
                      <p:cNvPr id="0" name="图片 3075"/>
                      <p:cNvPicPr/>
                      <p:nvPr/>
                    </p:nvPicPr>
                    <p:blipFill>
                      <a:blip r:embed="rId2"/>
                      <a:stretch>
                        <a:fillRect/>
                      </a:stretch>
                    </p:blipFill>
                    <p:spPr>
                      <a:xfrm>
                        <a:off x="452120" y="2366645"/>
                        <a:ext cx="7543800" cy="4114800"/>
                      </a:xfrm>
                      <a:prstGeom prst="rect">
                        <a:avLst/>
                      </a:prstGeom>
                      <a:noFill/>
                      <a:ln w="38100">
                        <a:noFill/>
                        <a:miter/>
                      </a:ln>
                    </p:spPr>
                  </p:pic>
                </p:oleObj>
              </mc:Fallback>
            </mc:AlternateContent>
          </a:graphicData>
        </a:graphic>
      </p:graphicFrame>
      <p:cxnSp>
        <p:nvCxnSpPr>
          <p:cNvPr id="3" name="直接箭头连接符 2"/>
          <p:cNvCxnSpPr/>
          <p:nvPr/>
        </p:nvCxnSpPr>
        <p:spPr>
          <a:xfrm flipV="1">
            <a:off x="1277620" y="2853055"/>
            <a:ext cx="1206500" cy="152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510915" y="2853055"/>
            <a:ext cx="557530" cy="304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5033010" y="2822575"/>
            <a:ext cx="557530" cy="304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a:xfrm>
            <a:off x="6732270" y="6248400"/>
            <a:ext cx="1905000" cy="457200"/>
          </a:xfrm>
        </p:spPr>
        <p:txBody>
          <a:bodyPr/>
          <a:p>
            <a:pPr lvl="0"/>
            <a:r>
              <a:rPr lang="en-US" altLang="zh-CN" dirty="0">
                <a:solidFill>
                  <a:schemeClr val="accent1">
                    <a:lumMod val="60000"/>
                    <a:lumOff val="40000"/>
                  </a:schemeClr>
                </a:solidFill>
              </a:rPr>
              <a:t>5/16</a:t>
            </a:r>
            <a:endParaRPr lang="en-US" altLang="zh-CN" dirty="0">
              <a:solidFill>
                <a:schemeClr val="accent1">
                  <a:lumMod val="60000"/>
                  <a:lumOff val="40000"/>
                </a:schemeClr>
              </a:solidFill>
            </a:endParaRPr>
          </a:p>
        </p:txBody>
      </p:sp>
    </p:spTree>
  </p:cSld>
  <p:clrMapOvr>
    <a:masterClrMapping/>
  </p:clrMapOvr>
  <p:transition advTm="17312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74"/>
                                        </p:tgtEl>
                                        <p:attrNameLst>
                                          <p:attrName>style.visibility</p:attrName>
                                        </p:attrNameLst>
                                      </p:cBhvr>
                                      <p:to>
                                        <p:strVal val="visible"/>
                                      </p:to>
                                    </p:set>
                                    <p:animEffect transition="in" filter="blinds(horizontal)">
                                      <p:cBhvr>
                                        <p:cTn id="7" dur="500"/>
                                        <p:tgtEl>
                                          <p:spTgt spid="3687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6878"/>
                                        </p:tgtEl>
                                        <p:attrNameLst>
                                          <p:attrName>style.visibility</p:attrName>
                                        </p:attrNameLst>
                                      </p:cBhvr>
                                      <p:to>
                                        <p:strVal val="visible"/>
                                      </p:to>
                                    </p:set>
                                    <p:animEffect transition="in" filter="checkerboard(across)">
                                      <p:cBhvr>
                                        <p:cTn id="12" dur="500"/>
                                        <p:tgtEl>
                                          <p:spTgt spid="3687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文本框 113665"/>
          <p:cNvSpPr txBox="1"/>
          <p:nvPr/>
        </p:nvSpPr>
        <p:spPr>
          <a:xfrm>
            <a:off x="1905000" y="1371600"/>
            <a:ext cx="5029200" cy="457200"/>
          </a:xfrm>
          <a:prstGeom prst="rect">
            <a:avLst/>
          </a:prstGeom>
          <a:noFill/>
          <a:ln w="9525">
            <a:noFill/>
          </a:ln>
        </p:spPr>
        <p:txBody>
          <a:bodyPr>
            <a:spAutoFit/>
          </a:bodyPr>
          <a:p>
            <a:pPr lvl="0">
              <a:spcBef>
                <a:spcPct val="50000"/>
              </a:spcBef>
            </a:pPr>
            <a:endParaRPr sz="2400" dirty="0">
              <a:latin typeface="Times New Roman" panose="02020603050405020304" pitchFamily="18" charset="0"/>
              <a:ea typeface="宋体" panose="02010600030101010101" pitchFamily="2" charset="-122"/>
            </a:endParaRPr>
          </a:p>
        </p:txBody>
      </p:sp>
      <p:sp>
        <p:nvSpPr>
          <p:cNvPr id="113670" name="文本框 113669"/>
          <p:cNvSpPr txBox="1"/>
          <p:nvPr/>
        </p:nvSpPr>
        <p:spPr>
          <a:xfrm>
            <a:off x="304800" y="4495800"/>
            <a:ext cx="8458200" cy="457200"/>
          </a:xfrm>
          <a:prstGeom prst="rect">
            <a:avLst/>
          </a:prstGeom>
          <a:noFill/>
          <a:ln w="9525">
            <a:noFill/>
          </a:ln>
        </p:spPr>
        <p:txBody>
          <a:bodyPr>
            <a:spAutoFit/>
          </a:bodyPr>
          <a:p>
            <a:pPr lvl="0">
              <a:spcBef>
                <a:spcPct val="50000"/>
              </a:spcBef>
            </a:pPr>
            <a:endParaRPr sz="2400" dirty="0">
              <a:latin typeface="Times New Roman" panose="02020603050405020304" pitchFamily="18" charset="0"/>
              <a:ea typeface="宋体" panose="02010600030101010101" pitchFamily="2" charset="-122"/>
            </a:endParaRPr>
          </a:p>
        </p:txBody>
      </p:sp>
      <p:sp>
        <p:nvSpPr>
          <p:cNvPr id="113671" name="文本框 113670"/>
          <p:cNvSpPr txBox="1"/>
          <p:nvPr/>
        </p:nvSpPr>
        <p:spPr>
          <a:xfrm>
            <a:off x="152400" y="1226185"/>
            <a:ext cx="8610600" cy="5257800"/>
          </a:xfrm>
          <a:prstGeom prst="rect">
            <a:avLst/>
          </a:prstGeom>
          <a:noFill/>
          <a:ln w="9525">
            <a:noFill/>
          </a:ln>
        </p:spPr>
        <p:txBody>
          <a:bodyPr>
            <a:spAutoFit/>
          </a:bodyPr>
          <a:p>
            <a:pPr lvl="0">
              <a:spcBef>
                <a:spcPct val="50000"/>
              </a:spcBef>
            </a:pPr>
            <a:r>
              <a:rPr lang="en-US" altLang="zh-CN" sz="3200" b="1" dirty="0">
                <a:solidFill>
                  <a:srgbClr val="FF9900"/>
                </a:solidFill>
                <a:latin typeface="宋体" panose="02010600030101010101" pitchFamily="2" charset="-122"/>
                <a:ea typeface="宋体" panose="02010600030101010101" pitchFamily="2" charset="-122"/>
              </a:rPr>
              <a:t>2</a:t>
            </a:r>
            <a:r>
              <a:rPr lang="zh-CN" altLang="en-US" sz="3200" b="1" dirty="0">
                <a:solidFill>
                  <a:srgbClr val="FF9900"/>
                </a:solidFill>
                <a:latin typeface="宋体" panose="02010600030101010101" pitchFamily="2" charset="-122"/>
                <a:ea typeface="宋体" panose="02010600030101010101" pitchFamily="2" charset="-122"/>
              </a:rPr>
              <a:t>）获取总线过程</a:t>
            </a:r>
            <a:endParaRPr lang="zh-CN" altLang="en-US" sz="3200" b="1" dirty="0">
              <a:solidFill>
                <a:srgbClr val="FF9900"/>
              </a:solidFill>
              <a:latin typeface="宋体" panose="02010600030101010101" pitchFamily="2" charset="-122"/>
              <a:ea typeface="宋体" panose="02010600030101010101" pitchFamily="2" charset="-122"/>
            </a:endParaRPr>
          </a:p>
          <a:p>
            <a:pPr lvl="0">
              <a:spcBef>
                <a:spcPct val="50000"/>
              </a:spcBef>
            </a:pPr>
            <a:r>
              <a:rPr lang="en-US" altLang="zh-CN" sz="3200" b="1" dirty="0">
                <a:latin typeface="宋体" panose="02010600030101010101" pitchFamily="2" charset="-122"/>
                <a:ea typeface="宋体" panose="02010600030101010101" pitchFamily="2" charset="-122"/>
              </a:rPr>
              <a:t>①</a:t>
            </a:r>
            <a:r>
              <a:rPr lang="zh-CN" altLang="en-US" sz="3200" b="1" dirty="0">
                <a:latin typeface="宋体" panose="02010600030101010101" pitchFamily="2" charset="-122"/>
                <a:ea typeface="宋体" panose="02010600030101010101" pitchFamily="2" charset="-122"/>
              </a:rPr>
              <a:t>当部件请求时，请求信号送集中控制器</a:t>
            </a:r>
            <a:r>
              <a:rPr lang="en-US" altLang="zh-CN" sz="3200" b="1">
                <a:latin typeface="宋体" panose="02010600030101010101" pitchFamily="2" charset="-122"/>
                <a:ea typeface="宋体" panose="02010600030101010101" pitchFamily="2" charset="-122"/>
              </a:rPr>
              <a:t>C</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a:p>
            <a:pPr lvl="0">
              <a:spcBef>
                <a:spcPct val="50000"/>
              </a:spcBef>
            </a:pPr>
            <a:r>
              <a:rPr lang="en-US" altLang="zh-CN" sz="3200" b="1" dirty="0">
                <a:latin typeface="宋体" panose="02010600030101010101" pitchFamily="2" charset="-122"/>
                <a:ea typeface="宋体" panose="02010600030101010101" pitchFamily="2" charset="-122"/>
              </a:rPr>
              <a:t>② C</a:t>
            </a:r>
            <a:r>
              <a:rPr lang="zh-CN" altLang="en-US" sz="3200" b="1" dirty="0">
                <a:latin typeface="宋体" panose="02010600030101010101" pitchFamily="2" charset="-122"/>
                <a:ea typeface="宋体" panose="02010600030101010101" pitchFamily="2" charset="-122"/>
              </a:rPr>
              <a:t>收到请求后，从响应线上发出响应电平。（总线空闲时，即未建忙电平）</a:t>
            </a:r>
            <a:endParaRPr lang="zh-CN" altLang="en-US" sz="3200" b="1" dirty="0">
              <a:latin typeface="宋体" panose="02010600030101010101" pitchFamily="2" charset="-122"/>
              <a:ea typeface="宋体" panose="02010600030101010101" pitchFamily="2" charset="-122"/>
            </a:endParaRPr>
          </a:p>
          <a:p>
            <a:pPr lvl="0">
              <a:spcBef>
                <a:spcPct val="20000"/>
              </a:spcBef>
              <a:buClr>
                <a:schemeClr val="accent2"/>
              </a:buClr>
              <a:buSzPct val="80000"/>
              <a:buFont typeface="Wingdings" panose="05000000000000000000" pitchFamily="2" charset="2"/>
              <a:buNone/>
            </a:pPr>
            <a:r>
              <a:rPr lang="en-US" altLang="zh-CN" sz="3200" b="1" dirty="0">
                <a:solidFill>
                  <a:schemeClr val="tx1"/>
                </a:solidFill>
                <a:latin typeface="宋体" panose="02010600030101010101" pitchFamily="2" charset="-122"/>
                <a:ea typeface="宋体" panose="02010600030101010101" pitchFamily="2" charset="-122"/>
              </a:rPr>
              <a:t>③</a:t>
            </a:r>
            <a:r>
              <a:rPr lang="zh-CN" altLang="en-US" sz="3200" b="1" dirty="0">
                <a:solidFill>
                  <a:schemeClr val="tx1"/>
                </a:solidFill>
                <a:latin typeface="宋体" panose="02010600030101010101" pitchFamily="2" charset="-122"/>
                <a:ea typeface="宋体" panose="02010600030101010101" pitchFamily="2" charset="-122"/>
              </a:rPr>
              <a:t>若</a:t>
            </a:r>
            <a:r>
              <a:rPr lang="en-US" altLang="zh-CN" sz="3200" b="1" err="1">
                <a:solidFill>
                  <a:schemeClr val="tx1"/>
                </a:solidFill>
                <a:latin typeface="宋体" panose="02010600030101010101" pitchFamily="2" charset="-122"/>
                <a:ea typeface="宋体" panose="02010600030101010101" pitchFamily="2" charset="-122"/>
              </a:rPr>
              <a:t>Uo</a:t>
            </a:r>
            <a:r>
              <a:rPr lang="zh-CN" altLang="en-US" sz="3200" b="1" dirty="0">
                <a:solidFill>
                  <a:srgbClr val="FFFF00"/>
                </a:solidFill>
                <a:latin typeface="宋体" panose="02010600030101010101" pitchFamily="2" charset="-122"/>
                <a:ea typeface="宋体" panose="02010600030101010101" pitchFamily="2" charset="-122"/>
              </a:rPr>
              <a:t>未提出</a:t>
            </a:r>
            <a:r>
              <a:rPr lang="zh-CN" altLang="en-US" sz="3200" b="1" dirty="0">
                <a:solidFill>
                  <a:schemeClr val="tx1"/>
                </a:solidFill>
                <a:latin typeface="宋体" panose="02010600030101010101" pitchFamily="2" charset="-122"/>
                <a:ea typeface="宋体" panose="02010600030101010101" pitchFamily="2" charset="-122"/>
              </a:rPr>
              <a:t>请求时，响应电平</a:t>
            </a:r>
            <a:r>
              <a:rPr lang="zh-CN" altLang="en-US" sz="3200" b="1" dirty="0">
                <a:solidFill>
                  <a:srgbClr val="FFFF00"/>
                </a:solidFill>
                <a:latin typeface="宋体" panose="02010600030101010101" pitchFamily="2" charset="-122"/>
                <a:ea typeface="宋体" panose="02010600030101010101" pitchFamily="2" charset="-122"/>
              </a:rPr>
              <a:t>穿过</a:t>
            </a:r>
            <a:r>
              <a:rPr lang="en-US" altLang="zh-CN" sz="3200" b="1" err="1">
                <a:solidFill>
                  <a:srgbClr val="FFFF00"/>
                </a:solidFill>
                <a:latin typeface="宋体" panose="02010600030101010101" pitchFamily="2" charset="-122"/>
                <a:ea typeface="宋体" panose="02010600030101010101" pitchFamily="2" charset="-122"/>
              </a:rPr>
              <a:t>Uo</a:t>
            </a:r>
            <a:r>
              <a:rPr lang="zh-CN" altLang="en-US" sz="3200" b="1" dirty="0">
                <a:solidFill>
                  <a:schemeClr val="tx1"/>
                </a:solidFill>
                <a:latin typeface="宋体" panose="02010600030101010101" pitchFamily="2" charset="-122"/>
                <a:ea typeface="宋体" panose="02010600030101010101" pitchFamily="2" charset="-122"/>
              </a:rPr>
              <a:t>而</a:t>
            </a:r>
            <a:r>
              <a:rPr lang="zh-CN" altLang="en-US" sz="3200" b="1" dirty="0">
                <a:solidFill>
                  <a:srgbClr val="FFFF00"/>
                </a:solidFill>
                <a:latin typeface="宋体" panose="02010600030101010101" pitchFamily="2" charset="-122"/>
                <a:ea typeface="宋体" panose="02010600030101010101" pitchFamily="2" charset="-122"/>
              </a:rPr>
              <a:t>送到</a:t>
            </a:r>
            <a:r>
              <a:rPr lang="en-US" altLang="zh-CN" sz="3200" b="1" dirty="0">
                <a:solidFill>
                  <a:srgbClr val="FFFF00"/>
                </a:solidFill>
                <a:latin typeface="宋体" panose="02010600030101010101" pitchFamily="2" charset="-122"/>
                <a:ea typeface="宋体" panose="02010600030101010101" pitchFamily="2" charset="-122"/>
              </a:rPr>
              <a:t>U1</a:t>
            </a:r>
            <a:r>
              <a:rPr lang="zh-CN" altLang="en-US" sz="3200" b="1" dirty="0">
                <a:solidFill>
                  <a:srgbClr val="FFFF00"/>
                </a:solidFill>
                <a:latin typeface="宋体" panose="02010600030101010101" pitchFamily="2" charset="-122"/>
                <a:ea typeface="宋体" panose="02010600030101010101" pitchFamily="2" charset="-122"/>
              </a:rPr>
              <a:t>，余类推。</a:t>
            </a:r>
            <a:endParaRPr lang="zh-CN" altLang="en-US" sz="3200" b="1" dirty="0">
              <a:solidFill>
                <a:srgbClr val="FFFF00"/>
              </a:solidFill>
              <a:latin typeface="宋体" panose="02010600030101010101" pitchFamily="2" charset="-122"/>
              <a:ea typeface="宋体" panose="02010600030101010101" pitchFamily="2" charset="-122"/>
            </a:endParaRPr>
          </a:p>
          <a:p>
            <a:pPr lvl="0">
              <a:spcBef>
                <a:spcPct val="20000"/>
              </a:spcBef>
              <a:buClr>
                <a:schemeClr val="accent2"/>
              </a:buClr>
              <a:buSzPct val="80000"/>
              <a:buFont typeface="Wingdings" panose="05000000000000000000" pitchFamily="2" charset="2"/>
              <a:buNone/>
            </a:pPr>
            <a:r>
              <a:rPr lang="en-US" altLang="zh-CN" sz="3200" b="1" dirty="0">
                <a:solidFill>
                  <a:schemeClr val="tx1"/>
                </a:solidFill>
                <a:latin typeface="宋体" panose="02010600030101010101" pitchFamily="2" charset="-122"/>
                <a:ea typeface="宋体" panose="02010600030101010101" pitchFamily="2" charset="-122"/>
              </a:rPr>
              <a:t>④</a:t>
            </a:r>
            <a:r>
              <a:rPr lang="zh-CN" altLang="en-US" sz="3200" b="1" dirty="0">
                <a:solidFill>
                  <a:schemeClr val="tx1"/>
                </a:solidFill>
                <a:latin typeface="宋体" panose="02010600030101010101" pitchFamily="2" charset="-122"/>
                <a:ea typeface="宋体" panose="02010600030101010101" pitchFamily="2" charset="-122"/>
              </a:rPr>
              <a:t>若</a:t>
            </a:r>
            <a:r>
              <a:rPr lang="en-US" altLang="zh-CN" sz="3200" b="1" err="1">
                <a:solidFill>
                  <a:schemeClr val="tx1"/>
                </a:solidFill>
                <a:latin typeface="宋体" panose="02010600030101010101" pitchFamily="2" charset="-122"/>
                <a:ea typeface="宋体" panose="02010600030101010101" pitchFamily="2" charset="-122"/>
              </a:rPr>
              <a:t>Uo</a:t>
            </a:r>
            <a:r>
              <a:rPr lang="zh-CN" altLang="en-US" sz="3200" b="1" dirty="0">
                <a:solidFill>
                  <a:srgbClr val="FFFF00"/>
                </a:solidFill>
                <a:latin typeface="宋体" panose="02010600030101010101" pitchFamily="2" charset="-122"/>
                <a:ea typeface="宋体" panose="02010600030101010101" pitchFamily="2" charset="-122"/>
              </a:rPr>
              <a:t>已提出</a:t>
            </a:r>
            <a:r>
              <a:rPr lang="zh-CN" altLang="en-US" sz="3200" b="1" dirty="0">
                <a:solidFill>
                  <a:schemeClr val="tx1"/>
                </a:solidFill>
                <a:latin typeface="宋体" panose="02010600030101010101" pitchFamily="2" charset="-122"/>
                <a:ea typeface="宋体" panose="02010600030101010101" pitchFamily="2" charset="-122"/>
              </a:rPr>
              <a:t>请求时，由</a:t>
            </a:r>
            <a:r>
              <a:rPr lang="en-US" altLang="zh-CN" sz="3200" b="1" err="1">
                <a:solidFill>
                  <a:srgbClr val="FFFF00"/>
                </a:solidFill>
                <a:latin typeface="宋体" panose="02010600030101010101" pitchFamily="2" charset="-122"/>
                <a:ea typeface="宋体" panose="02010600030101010101" pitchFamily="2" charset="-122"/>
              </a:rPr>
              <a:t>Uo</a:t>
            </a:r>
            <a:r>
              <a:rPr lang="zh-CN" altLang="en-US" sz="3200" b="1" dirty="0">
                <a:solidFill>
                  <a:srgbClr val="FFFF00"/>
                </a:solidFill>
                <a:latin typeface="宋体" panose="02010600030101010101" pitchFamily="2" charset="-122"/>
                <a:ea typeface="宋体" panose="02010600030101010101" pitchFamily="2" charset="-122"/>
              </a:rPr>
              <a:t>建立忙电平，</a:t>
            </a:r>
            <a:r>
              <a:rPr lang="zh-CN" altLang="en-US" sz="3200" b="1" dirty="0">
                <a:solidFill>
                  <a:schemeClr val="tx1"/>
                </a:solidFill>
                <a:latin typeface="宋体" panose="02010600030101010101" pitchFamily="2" charset="-122"/>
                <a:ea typeface="宋体" panose="02010600030101010101" pitchFamily="2" charset="-122"/>
              </a:rPr>
              <a:t>同时响应电平</a:t>
            </a:r>
            <a:r>
              <a:rPr lang="zh-CN" altLang="en-US" sz="3200" b="1" dirty="0">
                <a:solidFill>
                  <a:srgbClr val="FFFF00"/>
                </a:solidFill>
                <a:latin typeface="宋体" panose="02010600030101010101" pitchFamily="2" charset="-122"/>
                <a:ea typeface="宋体" panose="02010600030101010101" pitchFamily="2" charset="-122"/>
              </a:rPr>
              <a:t>停止前进，</a:t>
            </a:r>
            <a:r>
              <a:rPr lang="en-US" altLang="zh-CN" sz="3200" b="1" err="1">
                <a:solidFill>
                  <a:srgbClr val="FFFF00"/>
                </a:solidFill>
                <a:latin typeface="宋体" panose="02010600030101010101" pitchFamily="2" charset="-122"/>
                <a:ea typeface="宋体" panose="02010600030101010101" pitchFamily="2" charset="-122"/>
              </a:rPr>
              <a:t>Uo</a:t>
            </a:r>
            <a:r>
              <a:rPr lang="zh-CN" altLang="en-US" sz="3200" b="1" dirty="0">
                <a:solidFill>
                  <a:srgbClr val="FFFF00"/>
                </a:solidFill>
                <a:latin typeface="宋体" panose="02010600030101010101" pitchFamily="2" charset="-122"/>
                <a:ea typeface="宋体" panose="02010600030101010101" pitchFamily="2" charset="-122"/>
              </a:rPr>
              <a:t>接管总线。</a:t>
            </a:r>
            <a:endParaRPr lang="zh-CN" altLang="en-US" sz="3200" b="1" dirty="0">
              <a:solidFill>
                <a:srgbClr val="FFFF00"/>
              </a:solidFill>
              <a:latin typeface="宋体" panose="02010600030101010101" pitchFamily="2" charset="-122"/>
              <a:ea typeface="宋体" panose="02010600030101010101" pitchFamily="2" charset="-122"/>
            </a:endParaRPr>
          </a:p>
          <a:p>
            <a:pPr lvl="0">
              <a:spcBef>
                <a:spcPct val="20000"/>
              </a:spcBef>
              <a:buClr>
                <a:schemeClr val="accent2"/>
              </a:buClr>
              <a:buSzPct val="80000"/>
              <a:buFont typeface="Wingdings" panose="05000000000000000000" pitchFamily="2" charset="2"/>
              <a:buNone/>
            </a:pPr>
            <a:r>
              <a:rPr lang="zh-CN" altLang="en-US" sz="3200" b="1" dirty="0">
                <a:latin typeface="宋体" panose="02010600030101010101" pitchFamily="2" charset="-122"/>
                <a:ea typeface="宋体" panose="02010600030101010101" pitchFamily="2" charset="-122"/>
              </a:rPr>
              <a:t> </a:t>
            </a:r>
            <a:endParaRPr lang="zh-CN" altLang="en-US" sz="3200" b="1">
              <a:latin typeface="宋体" panose="02010600030101010101" pitchFamily="2" charset="-122"/>
              <a:ea typeface="宋体" panose="02010600030101010101" pitchFamily="2" charset="-122"/>
            </a:endParaRPr>
          </a:p>
        </p:txBody>
      </p:sp>
      <p:sp>
        <p:nvSpPr>
          <p:cNvPr id="3" name="文本框 2"/>
          <p:cNvSpPr txBox="1"/>
          <p:nvPr/>
        </p:nvSpPr>
        <p:spPr>
          <a:xfrm>
            <a:off x="34290" y="203835"/>
            <a:ext cx="4678045" cy="579120"/>
          </a:xfrm>
          <a:prstGeom prst="rect">
            <a:avLst/>
          </a:prstGeom>
          <a:noFill/>
        </p:spPr>
        <p:txBody>
          <a:bodyPr wrap="none" rtlCol="0" anchor="t">
            <a:spAutoFit/>
          </a:bodyPr>
          <a:p>
            <a:r>
              <a:rPr lang="en-US" altLang="zh-CN" b="1" dirty="0">
                <a:solidFill>
                  <a:schemeClr val="folHlink"/>
                </a:solidFill>
                <a:latin typeface="黑体" panose="02010609060101010101" pitchFamily="2" charset="-122"/>
                <a:ea typeface="黑体" panose="02010609060101010101" pitchFamily="2" charset="-122"/>
                <a:cs typeface="+mn-cs"/>
                <a:sym typeface="+mn-ea"/>
              </a:rPr>
              <a:t>1   </a:t>
            </a:r>
            <a:r>
              <a:rPr lang="zh-CN" altLang="en-US" b="1" dirty="0">
                <a:solidFill>
                  <a:schemeClr val="folHlink"/>
                </a:solidFill>
                <a:latin typeface="黑体" panose="02010609060101010101" pitchFamily="2" charset="-122"/>
                <a:ea typeface="黑体" panose="02010609060101010101" pitchFamily="2" charset="-122"/>
                <a:cs typeface="+mn-cs"/>
                <a:sym typeface="+mn-ea"/>
              </a:rPr>
              <a:t>集中式串行链接控制</a:t>
            </a:r>
            <a:endParaRPr lang="zh-CN" altLang="en-US"/>
          </a:p>
        </p:txBody>
      </p:sp>
      <p:sp>
        <p:nvSpPr>
          <p:cNvPr id="5" name="灯片编号占位符 4"/>
          <p:cNvSpPr>
            <a:spLocks noGrp="1"/>
          </p:cNvSpPr>
          <p:nvPr>
            <p:ph type="sldNum" sz="quarter" idx="12"/>
          </p:nvPr>
        </p:nvSpPr>
        <p:spPr>
          <a:xfrm>
            <a:off x="6732270" y="6248400"/>
            <a:ext cx="1905000" cy="457200"/>
          </a:xfrm>
        </p:spPr>
        <p:txBody>
          <a:bodyPr/>
          <a:p>
            <a:pPr lvl="0"/>
            <a:r>
              <a:rPr lang="en-US" altLang="zh-CN" dirty="0">
                <a:solidFill>
                  <a:schemeClr val="accent1">
                    <a:lumMod val="60000"/>
                    <a:lumOff val="40000"/>
                  </a:schemeClr>
                </a:solidFill>
              </a:rPr>
              <a:t>6/16</a:t>
            </a:r>
            <a:endParaRPr lang="en-US" altLang="zh-CN" dirty="0">
              <a:solidFill>
                <a:schemeClr val="accent1">
                  <a:lumMod val="60000"/>
                  <a:lumOff val="40000"/>
                </a:schemeClr>
              </a:solidFill>
            </a:endParaRPr>
          </a:p>
        </p:txBody>
      </p:sp>
      <p:graphicFrame>
        <p:nvGraphicFramePr>
          <p:cNvPr id="36878" name="对象 36877"/>
          <p:cNvGraphicFramePr/>
          <p:nvPr/>
        </p:nvGraphicFramePr>
        <p:xfrm>
          <a:off x="5549900" y="85725"/>
          <a:ext cx="3366770" cy="1929130"/>
        </p:xfrm>
        <a:graphic>
          <a:graphicData uri="http://schemas.openxmlformats.org/presentationml/2006/ole">
            <mc:AlternateContent xmlns:mc="http://schemas.openxmlformats.org/markup-compatibility/2006">
              <mc:Choice xmlns:v="urn:schemas-microsoft-com:vml" Requires="v">
                <p:oleObj spid="_x0000_s3076" name="" r:id="rId1" imgW="5364480" imgH="2926080" progId="Paint.Picture">
                  <p:embed/>
                </p:oleObj>
              </mc:Choice>
              <mc:Fallback>
                <p:oleObj name="" r:id="rId1" imgW="5364480" imgH="2926080" progId="Paint.Picture">
                  <p:embed/>
                  <p:pic>
                    <p:nvPicPr>
                      <p:cNvPr id="0" name="图片 3075"/>
                      <p:cNvPicPr/>
                      <p:nvPr/>
                    </p:nvPicPr>
                    <p:blipFill>
                      <a:blip r:embed="rId2"/>
                      <a:stretch>
                        <a:fillRect/>
                      </a:stretch>
                    </p:blipFill>
                    <p:spPr>
                      <a:xfrm>
                        <a:off x="5549900" y="85725"/>
                        <a:ext cx="3366770" cy="1929130"/>
                      </a:xfrm>
                      <a:prstGeom prst="rect">
                        <a:avLst/>
                      </a:prstGeom>
                      <a:noFill/>
                      <a:ln w="38100">
                        <a:noFill/>
                        <a:miter/>
                      </a:ln>
                    </p:spPr>
                  </p:pic>
                </p:oleObj>
              </mc:Fallback>
            </mc:AlternateContent>
          </a:graphicData>
        </a:graphic>
      </p:graphicFrame>
    </p:spTree>
  </p:cSld>
  <p:clrMapOvr>
    <a:masterClrMapping/>
  </p:clrMapOvr>
  <p:transition advTm="501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Effect transition="in" filter="blinds(horizontal)">
                                      <p:cBhvr>
                                        <p:cTn id="7"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文本占位符 38914"/>
          <p:cNvSpPr>
            <a:spLocks noGrp="1"/>
          </p:cNvSpPr>
          <p:nvPr>
            <p:ph type="body" idx="1"/>
          </p:nvPr>
        </p:nvSpPr>
        <p:spPr>
          <a:xfrm>
            <a:off x="33973" y="1858010"/>
            <a:ext cx="8713787" cy="3141663"/>
          </a:xfrm>
        </p:spPr>
        <p:txBody>
          <a:bodyPr/>
          <a:p>
            <a:pPr algn="just">
              <a:buNone/>
            </a:pPr>
            <a:r>
              <a:rPr lang="en-US" altLang="zh-CN" b="1" dirty="0">
                <a:solidFill>
                  <a:srgbClr val="FF9900"/>
                </a:solidFill>
                <a:latin typeface="宋体" panose="02010600030101010101" pitchFamily="2" charset="-122"/>
              </a:rPr>
              <a:t>3</a:t>
            </a:r>
            <a:r>
              <a:rPr lang="zh-CN" altLang="en-US" b="1" dirty="0">
                <a:solidFill>
                  <a:srgbClr val="FF9900"/>
                </a:solidFill>
                <a:latin typeface="宋体" panose="02010600030101010101" pitchFamily="2" charset="-122"/>
              </a:rPr>
              <a:t>）特点：</a:t>
            </a:r>
            <a:endParaRPr lang="zh-CN" altLang="en-US" b="1" dirty="0">
              <a:solidFill>
                <a:srgbClr val="FF9900"/>
              </a:solidFill>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①</a:t>
            </a:r>
            <a:r>
              <a:rPr lang="zh-CN" altLang="en-US" b="1" dirty="0">
                <a:latin typeface="宋体" panose="02010600030101010101" pitchFamily="2" charset="-122"/>
              </a:rPr>
              <a:t>结构简单，控制方便，所需独立线数最少。（不管设备多少，均只需三条独立线）</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②</a:t>
            </a:r>
            <a:r>
              <a:rPr lang="zh-CN" altLang="en-US" b="1" dirty="0">
                <a:latin typeface="宋体" panose="02010600030101010101" pitchFamily="2" charset="-122"/>
              </a:rPr>
              <a:t>各部件使用总线的优先级的</a:t>
            </a:r>
            <a:r>
              <a:rPr lang="zh-CN" altLang="en-US" b="1" dirty="0">
                <a:solidFill>
                  <a:srgbClr val="FFFF00"/>
                </a:solidFill>
                <a:latin typeface="宋体" panose="02010600030101010101" pitchFamily="2" charset="-122"/>
              </a:rPr>
              <a:t>灵活性差</a:t>
            </a:r>
            <a:r>
              <a:rPr lang="zh-CN" altLang="en-US" b="1" dirty="0">
                <a:latin typeface="宋体" panose="02010600030101010101" pitchFamily="2" charset="-122"/>
              </a:rPr>
              <a:t>（不可改变）以排列位置作为优先级。</a:t>
            </a:r>
            <a:endParaRPr lang="zh-CN" altLang="en-US" b="1" dirty="0">
              <a:latin typeface="宋体" panose="02010600030101010101" pitchFamily="2" charset="-122"/>
            </a:endParaRPr>
          </a:p>
          <a:p>
            <a:pPr algn="just">
              <a:buNone/>
            </a:pPr>
            <a:r>
              <a:rPr lang="zh-CN" altLang="en-US" b="1" dirty="0">
                <a:latin typeface="宋体" panose="02010600030101010101" pitchFamily="2" charset="-122"/>
              </a:rPr>
              <a:t>   </a:t>
            </a:r>
            <a:r>
              <a:rPr lang="en-US" altLang="zh-CN" b="1" dirty="0">
                <a:latin typeface="宋体" panose="02010600030101010101" pitchFamily="2" charset="-122"/>
              </a:rPr>
              <a:t>③</a:t>
            </a:r>
            <a:r>
              <a:rPr lang="zh-CN" altLang="en-US" b="1" dirty="0">
                <a:latin typeface="宋体" panose="02010600030101010101" pitchFamily="2" charset="-122"/>
              </a:rPr>
              <a:t>所需响应</a:t>
            </a:r>
            <a:r>
              <a:rPr lang="zh-CN" altLang="en-US" b="1" dirty="0">
                <a:solidFill>
                  <a:srgbClr val="FFFF00"/>
                </a:solidFill>
                <a:latin typeface="宋体" panose="02010600030101010101" pitchFamily="2" charset="-122"/>
              </a:rPr>
              <a:t>延时可能很长</a:t>
            </a:r>
            <a:r>
              <a:rPr lang="zh-CN" altLang="en-US" b="1" dirty="0">
                <a:latin typeface="宋体" panose="02010600030101010101" pitchFamily="2" charset="-122"/>
              </a:rPr>
              <a:t>、</a:t>
            </a:r>
            <a:r>
              <a:rPr lang="zh-CN" altLang="en-US" b="1" dirty="0">
                <a:solidFill>
                  <a:srgbClr val="FFFF00"/>
                </a:solidFill>
                <a:latin typeface="宋体" panose="02010600030101010101" pitchFamily="2" charset="-122"/>
              </a:rPr>
              <a:t>可靠性差</a:t>
            </a:r>
            <a:r>
              <a:rPr lang="zh-CN" altLang="en-US" b="1" dirty="0">
                <a:latin typeface="宋体" panose="02010600030101010101" pitchFamily="2" charset="-122"/>
              </a:rPr>
              <a:t>。</a:t>
            </a:r>
            <a:endParaRPr lang="zh-CN" altLang="en-US" b="1" dirty="0">
              <a:latin typeface="宋体" panose="02010600030101010101" pitchFamily="2" charset="-122"/>
            </a:endParaRPr>
          </a:p>
        </p:txBody>
      </p:sp>
      <p:sp>
        <p:nvSpPr>
          <p:cNvPr id="3" name="文本框 2"/>
          <p:cNvSpPr txBox="1"/>
          <p:nvPr/>
        </p:nvSpPr>
        <p:spPr>
          <a:xfrm>
            <a:off x="34290" y="203835"/>
            <a:ext cx="4678045" cy="579120"/>
          </a:xfrm>
          <a:prstGeom prst="rect">
            <a:avLst/>
          </a:prstGeom>
          <a:noFill/>
        </p:spPr>
        <p:txBody>
          <a:bodyPr wrap="none" rtlCol="0" anchor="t">
            <a:spAutoFit/>
          </a:bodyPr>
          <a:p>
            <a:r>
              <a:rPr lang="en-US" altLang="zh-CN" b="1" dirty="0">
                <a:solidFill>
                  <a:schemeClr val="folHlink"/>
                </a:solidFill>
                <a:latin typeface="黑体" panose="02010609060101010101" pitchFamily="2" charset="-122"/>
                <a:ea typeface="黑体" panose="02010609060101010101" pitchFamily="2" charset="-122"/>
                <a:cs typeface="+mn-cs"/>
                <a:sym typeface="+mn-ea"/>
              </a:rPr>
              <a:t>1   </a:t>
            </a:r>
            <a:r>
              <a:rPr lang="zh-CN" altLang="en-US" b="1" dirty="0">
                <a:solidFill>
                  <a:schemeClr val="folHlink"/>
                </a:solidFill>
                <a:latin typeface="黑体" panose="02010609060101010101" pitchFamily="2" charset="-122"/>
                <a:ea typeface="黑体" panose="02010609060101010101" pitchFamily="2" charset="-122"/>
                <a:cs typeface="+mn-cs"/>
                <a:sym typeface="+mn-ea"/>
              </a:rPr>
              <a:t>集中式串行链接控制</a:t>
            </a:r>
            <a:endParaRPr lang="zh-CN" altLang="en-US"/>
          </a:p>
        </p:txBody>
      </p:sp>
      <p:sp>
        <p:nvSpPr>
          <p:cNvPr id="5" name="灯片编号占位符 4"/>
          <p:cNvSpPr>
            <a:spLocks noGrp="1"/>
          </p:cNvSpPr>
          <p:nvPr>
            <p:ph type="sldNum" sz="quarter" idx="12"/>
          </p:nvPr>
        </p:nvSpPr>
        <p:spPr>
          <a:xfrm>
            <a:off x="6732270" y="6248400"/>
            <a:ext cx="1905000" cy="457200"/>
          </a:xfrm>
        </p:spPr>
        <p:txBody>
          <a:bodyPr/>
          <a:p>
            <a:pPr lvl="0"/>
            <a:r>
              <a:rPr lang="en-US" altLang="zh-CN" dirty="0">
                <a:solidFill>
                  <a:schemeClr val="accent1">
                    <a:lumMod val="60000"/>
                    <a:lumOff val="40000"/>
                  </a:schemeClr>
                </a:solidFill>
              </a:rPr>
              <a:t>7/16</a:t>
            </a:r>
            <a:endParaRPr lang="en-US" altLang="zh-CN" dirty="0">
              <a:solidFill>
                <a:schemeClr val="accent1">
                  <a:lumMod val="60000"/>
                  <a:lumOff val="40000"/>
                </a:schemeClr>
              </a:solidFill>
            </a:endParaRPr>
          </a:p>
        </p:txBody>
      </p:sp>
      <p:graphicFrame>
        <p:nvGraphicFramePr>
          <p:cNvPr id="36878" name="对象 36877"/>
          <p:cNvGraphicFramePr/>
          <p:nvPr/>
        </p:nvGraphicFramePr>
        <p:xfrm>
          <a:off x="4989830" y="85725"/>
          <a:ext cx="3926840" cy="2298700"/>
        </p:xfrm>
        <a:graphic>
          <a:graphicData uri="http://schemas.openxmlformats.org/presentationml/2006/ole">
            <mc:AlternateContent xmlns:mc="http://schemas.openxmlformats.org/markup-compatibility/2006">
              <mc:Choice xmlns:v="urn:schemas-microsoft-com:vml" Requires="v">
                <p:oleObj spid="_x0000_s3076" name="" r:id="rId1" imgW="5364480" imgH="2926080" progId="Paint.Picture">
                  <p:embed/>
                </p:oleObj>
              </mc:Choice>
              <mc:Fallback>
                <p:oleObj name="" r:id="rId1" imgW="5364480" imgH="2926080" progId="Paint.Picture">
                  <p:embed/>
                  <p:pic>
                    <p:nvPicPr>
                      <p:cNvPr id="0" name="图片 3075"/>
                      <p:cNvPicPr/>
                      <p:nvPr/>
                    </p:nvPicPr>
                    <p:blipFill>
                      <a:blip r:embed="rId2"/>
                      <a:stretch>
                        <a:fillRect/>
                      </a:stretch>
                    </p:blipFill>
                    <p:spPr>
                      <a:xfrm>
                        <a:off x="4989830" y="85725"/>
                        <a:ext cx="3926840" cy="2298700"/>
                      </a:xfrm>
                      <a:prstGeom prst="rect">
                        <a:avLst/>
                      </a:prstGeom>
                      <a:noFill/>
                      <a:ln w="38100">
                        <a:noFill/>
                        <a:miter/>
                      </a:ln>
                    </p:spPr>
                  </p:pic>
                </p:oleObj>
              </mc:Fallback>
            </mc:AlternateContent>
          </a:graphicData>
        </a:graphic>
      </p:graphicFrame>
    </p:spTree>
  </p:cSld>
  <p:clrMapOvr>
    <a:masterClrMapping/>
  </p:clrMapOvr>
  <p:transition advTm="609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charRg st="0" end="6"/>
                                            </p:txEl>
                                          </p:spTgt>
                                        </p:tgtEl>
                                        <p:attrNameLst>
                                          <p:attrName>style.visibility</p:attrName>
                                        </p:attrNameLst>
                                      </p:cBhvr>
                                      <p:to>
                                        <p:strVal val="visible"/>
                                      </p:to>
                                    </p:set>
                                    <p:animEffect transition="in" filter="blinds(horizontal)">
                                      <p:cBhvr>
                                        <p:cTn id="7" dur="500"/>
                                        <p:tgtEl>
                                          <p:spTgt spid="3891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charRg st="6" end="47"/>
                                            </p:txEl>
                                          </p:spTgt>
                                        </p:tgtEl>
                                        <p:attrNameLst>
                                          <p:attrName>style.visibility</p:attrName>
                                        </p:attrNameLst>
                                      </p:cBhvr>
                                      <p:to>
                                        <p:strVal val="visible"/>
                                      </p:to>
                                    </p:set>
                                    <p:animEffect transition="in" filter="blinds(horizontal)">
                                      <p:cBhvr>
                                        <p:cTn id="12" dur="500"/>
                                        <p:tgtEl>
                                          <p:spTgt spid="38915">
                                            <p:txEl>
                                              <p:charRg st="6"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charRg st="47" end="85"/>
                                            </p:txEl>
                                          </p:spTgt>
                                        </p:tgtEl>
                                        <p:attrNameLst>
                                          <p:attrName>style.visibility</p:attrName>
                                        </p:attrNameLst>
                                      </p:cBhvr>
                                      <p:to>
                                        <p:strVal val="visible"/>
                                      </p:to>
                                    </p:set>
                                    <p:animEffect transition="in" filter="blinds(horizontal)">
                                      <p:cBhvr>
                                        <p:cTn id="17" dur="500"/>
                                        <p:tgtEl>
                                          <p:spTgt spid="38915">
                                            <p:txEl>
                                              <p:charRg st="47" end="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charRg st="85" end="100"/>
                                            </p:txEl>
                                          </p:spTgt>
                                        </p:tgtEl>
                                        <p:attrNameLst>
                                          <p:attrName>style.visibility</p:attrName>
                                        </p:attrNameLst>
                                      </p:cBhvr>
                                      <p:to>
                                        <p:strVal val="visible"/>
                                      </p:to>
                                    </p:set>
                                    <p:animEffect transition="in" filter="blinds(horizontal)">
                                      <p:cBhvr>
                                        <p:cTn id="22" dur="500"/>
                                        <p:tgtEl>
                                          <p:spTgt spid="38915">
                                            <p:txEl>
                                              <p:charRg st="85"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5717" name="对象 115716"/>
          <p:cNvGraphicFramePr/>
          <p:nvPr/>
        </p:nvGraphicFramePr>
        <p:xfrm>
          <a:off x="76200" y="2593975"/>
          <a:ext cx="8382000" cy="4111625"/>
        </p:xfrm>
        <a:graphic>
          <a:graphicData uri="http://schemas.openxmlformats.org/presentationml/2006/ole">
            <mc:AlternateContent xmlns:mc="http://schemas.openxmlformats.org/markup-compatibility/2006">
              <mc:Choice xmlns:v="urn:schemas-microsoft-com:vml" Requires="v">
                <p:oleObj spid="_x0000_s3077" name="" r:id="rId1" imgW="5722620" imgH="3970020" progId="Paint.Picture">
                  <p:embed/>
                </p:oleObj>
              </mc:Choice>
              <mc:Fallback>
                <p:oleObj name="" r:id="rId1" imgW="5722620" imgH="3970020" progId="Paint.Picture">
                  <p:embed/>
                  <p:pic>
                    <p:nvPicPr>
                      <p:cNvPr id="0" name="图片 3076"/>
                      <p:cNvPicPr/>
                      <p:nvPr/>
                    </p:nvPicPr>
                    <p:blipFill>
                      <a:blip r:embed="rId2"/>
                      <a:stretch>
                        <a:fillRect/>
                      </a:stretch>
                    </p:blipFill>
                    <p:spPr>
                      <a:xfrm>
                        <a:off x="76200" y="2593975"/>
                        <a:ext cx="8382000" cy="4111625"/>
                      </a:xfrm>
                      <a:prstGeom prst="rect">
                        <a:avLst/>
                      </a:prstGeom>
                      <a:noFill/>
                      <a:ln w="38100">
                        <a:noFill/>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dirty="0"/>
            </a:fld>
            <a:endParaRPr lang="zh-CN" dirty="0"/>
          </a:p>
        </p:txBody>
      </p:sp>
      <p:sp>
        <p:nvSpPr>
          <p:cNvPr id="206849" name="矩形 206848"/>
          <p:cNvSpPr/>
          <p:nvPr/>
        </p:nvSpPr>
        <p:spPr>
          <a:xfrm>
            <a:off x="-40005" y="15240"/>
            <a:ext cx="8964930" cy="27711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mn-lt"/>
                <a:ea typeface="+mn-ea"/>
                <a:cs typeface="+mn-cs"/>
              </a:defRPr>
            </a:lvl5pPr>
          </a:lstStyle>
          <a:p>
            <a:pPr lvl="0" algn="just">
              <a:buNone/>
            </a:pPr>
            <a:r>
              <a:rPr lang="en-US" altLang="zh-CN" sz="2800" b="1" dirty="0">
                <a:solidFill>
                  <a:schemeClr val="folHlink"/>
                </a:solidFill>
                <a:latin typeface="宋体" panose="02010600030101010101" pitchFamily="2" charset="-122"/>
              </a:rPr>
              <a:t> </a:t>
            </a:r>
            <a:r>
              <a:rPr lang="en-US" altLang="zh-CN" sz="2800" b="1" dirty="0">
                <a:solidFill>
                  <a:schemeClr val="folHlink"/>
                </a:solidFill>
                <a:latin typeface="黑体" panose="02010609060101010101" pitchFamily="2" charset="-122"/>
                <a:ea typeface="黑体" panose="02010609060101010101" pitchFamily="2" charset="-122"/>
              </a:rPr>
              <a:t>2   </a:t>
            </a:r>
            <a:r>
              <a:rPr lang="zh-CN" altLang="en-US" sz="2800" b="1" dirty="0">
                <a:solidFill>
                  <a:schemeClr val="folHlink"/>
                </a:solidFill>
                <a:latin typeface="黑体" panose="02010609060101010101" pitchFamily="2" charset="-122"/>
                <a:ea typeface="黑体" panose="02010609060101010101" pitchFamily="2" charset="-122"/>
              </a:rPr>
              <a:t>采用统一计数器的定时查询</a:t>
            </a:r>
            <a:endParaRPr lang="zh-CN" altLang="en-US" sz="2800" b="1" dirty="0">
              <a:solidFill>
                <a:schemeClr val="folHlink"/>
              </a:solidFill>
              <a:latin typeface="黑体" panose="02010609060101010101" pitchFamily="2" charset="-122"/>
              <a:ea typeface="黑体" panose="02010609060101010101" pitchFamily="2" charset="-122"/>
            </a:endParaRPr>
          </a:p>
          <a:p>
            <a:pPr lvl="0" algn="just">
              <a:buNone/>
            </a:pPr>
            <a:r>
              <a:rPr lang="zh-CN" altLang="en-US" sz="2800" b="1" dirty="0">
                <a:solidFill>
                  <a:srgbClr val="FF9900"/>
                </a:solidFill>
                <a:latin typeface="宋体" panose="02010600030101010101" pitchFamily="2" charset="-122"/>
              </a:rPr>
              <a:t>　</a:t>
            </a:r>
            <a:r>
              <a:rPr lang="en-US" altLang="zh-CN" sz="2800" b="1" dirty="0">
                <a:solidFill>
                  <a:srgbClr val="FF9900"/>
                </a:solidFill>
                <a:latin typeface="宋体" panose="02010600030101010101" pitchFamily="2" charset="-122"/>
              </a:rPr>
              <a:t>1</a:t>
            </a:r>
            <a:r>
              <a:rPr lang="zh-CN" altLang="en-US" sz="2800" b="1" dirty="0">
                <a:solidFill>
                  <a:srgbClr val="FF9900"/>
                </a:solidFill>
                <a:latin typeface="宋体" panose="02010600030101010101" pitchFamily="2" charset="-122"/>
              </a:rPr>
              <a:t>）结构示意图</a:t>
            </a:r>
            <a:endParaRPr lang="zh-CN" altLang="en-US" sz="2800" b="1" dirty="0">
              <a:solidFill>
                <a:srgbClr val="FF9900"/>
              </a:solidFill>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一条独立请求线。</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一条独立忙线。</a:t>
            </a:r>
            <a:endParaRPr lang="zh-CN" altLang="en-US" sz="2800" b="1" dirty="0">
              <a:latin typeface="宋体" panose="02010600030101010101" pitchFamily="2" charset="-122"/>
            </a:endParaRPr>
          </a:p>
          <a:p>
            <a:pPr lvl="0"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③L</a:t>
            </a:r>
            <a:r>
              <a:rPr lang="zh-CN" altLang="en-US" sz="2800" b="1" dirty="0">
                <a:latin typeface="宋体" panose="02010600030101010101" pitchFamily="2" charset="-122"/>
              </a:rPr>
              <a:t>条定时查询代码线。</a:t>
            </a:r>
            <a:endParaRPr lang="zh-CN" altLang="en-US" sz="2800" b="1" dirty="0">
              <a:latin typeface="宋体" panose="02010600030101010101" pitchFamily="2" charset="-122"/>
            </a:endParaRPr>
          </a:p>
        </p:txBody>
      </p:sp>
      <p:sp>
        <p:nvSpPr>
          <p:cNvPr id="5" name="灯片编号占位符 4"/>
          <p:cNvSpPr>
            <a:spLocks noGrp="1"/>
          </p:cNvSpPr>
          <p:nvPr/>
        </p:nvSpPr>
        <p:spPr>
          <a:xfrm>
            <a:off x="7153275" y="6248400"/>
            <a:ext cx="1905000" cy="457200"/>
          </a:xfrm>
          <a:prstGeom prst="rect">
            <a:avLst/>
          </a:prstGeom>
          <a:noFill/>
          <a:ln w="9525">
            <a:noFill/>
          </a:ln>
        </p:spPr>
        <p:txBody>
          <a:bodyPr lIns="92075" tIns="46038" rIns="92075" bIns="46038" anchor="ctr"/>
          <a:lstStyle>
            <a:lvl1pPr marL="0" lvl="0" indent="0" algn="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3200" b="0" i="0" u="none" kern="1200" baseline="0">
                <a:solidFill>
                  <a:schemeClr val="tx1"/>
                </a:solidFill>
                <a:latin typeface="+mn-lt"/>
                <a:ea typeface="+mn-ea"/>
                <a:cs typeface="+mn-cs"/>
              </a:defRPr>
            </a:lvl9pPr>
          </a:lstStyle>
          <a:p>
            <a:pPr lvl="0"/>
            <a:r>
              <a:rPr lang="en-US" altLang="zh-CN" dirty="0">
                <a:solidFill>
                  <a:schemeClr val="accent1">
                    <a:lumMod val="60000"/>
                    <a:lumOff val="40000"/>
                  </a:schemeClr>
                </a:solidFill>
              </a:rPr>
              <a:t>8/16</a:t>
            </a:r>
            <a:endParaRPr lang="en-US" altLang="zh-CN" dirty="0">
              <a:solidFill>
                <a:schemeClr val="accent1">
                  <a:lumMod val="60000"/>
                  <a:lumOff val="40000"/>
                </a:schemeClr>
              </a:solidFill>
            </a:endParaRPr>
          </a:p>
        </p:txBody>
      </p:sp>
      <p:sp>
        <p:nvSpPr>
          <p:cNvPr id="3" name="单圆角矩形 2"/>
          <p:cNvSpPr/>
          <p:nvPr/>
        </p:nvSpPr>
        <p:spPr>
          <a:xfrm>
            <a:off x="467360" y="5791835"/>
            <a:ext cx="575945" cy="35433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右箭头 5"/>
          <p:cNvSpPr/>
          <p:nvPr/>
        </p:nvSpPr>
        <p:spPr>
          <a:xfrm>
            <a:off x="1043305" y="5877560"/>
            <a:ext cx="69850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advTm="9811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6849"/>
                                        </p:tgtEl>
                                        <p:attrNameLst>
                                          <p:attrName>style.visibility</p:attrName>
                                        </p:attrNameLst>
                                      </p:cBhvr>
                                      <p:to>
                                        <p:strVal val="visible"/>
                                      </p:to>
                                    </p:set>
                                    <p:animEffect transition="in" filter="checkerboard(across)">
                                      <p:cBhvr>
                                        <p:cTn id="7" dur="500"/>
                                        <p:tgtEl>
                                          <p:spTgt spid="20684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5717"/>
                                        </p:tgtEl>
                                        <p:attrNameLst>
                                          <p:attrName>style.visibility</p:attrName>
                                        </p:attrNameLst>
                                      </p:cBhvr>
                                      <p:to>
                                        <p:strVal val="visible"/>
                                      </p:to>
                                    </p:set>
                                    <p:animEffect transition="in" filter="checkerboard(across)">
                                      <p:cBhvr>
                                        <p:cTn id="12" dur="500"/>
                                        <p:tgtEl>
                                          <p:spTgt spid="1157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49" grpId="0"/>
      <p:bldP spid="3"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文本占位符 40962"/>
          <p:cNvSpPr>
            <a:spLocks noGrp="1"/>
          </p:cNvSpPr>
          <p:nvPr>
            <p:ph type="body" idx="1"/>
          </p:nvPr>
        </p:nvSpPr>
        <p:spPr>
          <a:xfrm>
            <a:off x="152400" y="1346200"/>
            <a:ext cx="8839200" cy="5234305"/>
          </a:xfrm>
        </p:spPr>
        <p:txBody>
          <a:bodyPr/>
          <a:p>
            <a:pPr algn="just">
              <a:buNone/>
            </a:pPr>
            <a:r>
              <a:rPr lang="en-US" altLang="zh-CN" b="1" dirty="0">
                <a:solidFill>
                  <a:srgbClr val="FFC000"/>
                </a:solidFill>
                <a:latin typeface="宋体" panose="02010600030101010101" pitchFamily="2" charset="-122"/>
              </a:rPr>
              <a:t>2</a:t>
            </a:r>
            <a:r>
              <a:rPr lang="zh-CN" altLang="en-US" b="1" dirty="0">
                <a:solidFill>
                  <a:srgbClr val="FFC000"/>
                </a:solidFill>
                <a:latin typeface="宋体" panose="02010600030101010101" pitchFamily="2" charset="-122"/>
              </a:rPr>
              <a:t>）获取总线过程</a:t>
            </a:r>
            <a:endParaRPr lang="zh-CN" altLang="en-US" b="1" dirty="0">
              <a:solidFill>
                <a:srgbClr val="FFC000"/>
              </a:solidFill>
              <a:latin typeface="宋体" panose="02010600030101010101" pitchFamily="2" charset="-122"/>
            </a:endParaRPr>
          </a:p>
          <a:p>
            <a:pPr algn="just">
              <a:buNone/>
            </a:pPr>
            <a:r>
              <a:rPr lang="zh-CN" altLang="en-US"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有部件请求时，请求信号送</a:t>
            </a:r>
            <a:r>
              <a:rPr lang="en-US" altLang="zh-CN" sz="2800" b="1">
                <a:latin typeface="宋体" panose="02010600030101010101" pitchFamily="2" charset="-122"/>
              </a:rPr>
              <a:t>C</a:t>
            </a:r>
            <a:r>
              <a:rPr lang="zh-CN" altLang="en-US" sz="2800" b="1">
                <a:latin typeface="宋体" panose="02010600030101010101" pitchFamily="2" charset="-122"/>
              </a:rPr>
              <a:t>；</a:t>
            </a:r>
            <a:endParaRPr lang="zh-CN" altLang="en-US" sz="2800" b="1">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收到请求后，将当前计数器的计数值，通过</a:t>
            </a:r>
            <a:r>
              <a:rPr lang="en-US" altLang="zh-CN" sz="2800" b="1" dirty="0">
                <a:latin typeface="宋体" panose="02010600030101010101" pitchFamily="2" charset="-122"/>
              </a:rPr>
              <a:t>L</a:t>
            </a:r>
            <a:r>
              <a:rPr lang="zh-CN" altLang="en-US" sz="2800" b="1" dirty="0">
                <a:latin typeface="宋体" panose="02010600030101010101" pitchFamily="2" charset="-122"/>
              </a:rPr>
              <a:t>条代码线同时送到各部件；</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dirty="0">
                <a:solidFill>
                  <a:schemeClr val="tx1"/>
                </a:solidFill>
                <a:latin typeface="宋体" panose="02010600030101010101" pitchFamily="2" charset="-122"/>
              </a:rPr>
              <a:t>③</a:t>
            </a:r>
            <a:r>
              <a:rPr lang="zh-CN" altLang="en-US" sz="2800" b="1" dirty="0">
                <a:solidFill>
                  <a:schemeClr val="tx1"/>
                </a:solidFill>
              </a:rPr>
              <a:t>若与此</a:t>
            </a:r>
            <a:r>
              <a:rPr lang="zh-CN" altLang="en-US" sz="2800" b="1" dirty="0">
                <a:solidFill>
                  <a:srgbClr val="FFFF00"/>
                </a:solidFill>
              </a:rPr>
              <a:t>计数值相同编号</a:t>
            </a:r>
            <a:r>
              <a:rPr lang="zh-CN" altLang="en-US" sz="2800" b="1" dirty="0">
                <a:solidFill>
                  <a:schemeClr val="tx1"/>
                </a:solidFill>
              </a:rPr>
              <a:t>的部件</a:t>
            </a:r>
            <a:r>
              <a:rPr lang="zh-CN" altLang="en-US" sz="2800" b="1" dirty="0">
                <a:solidFill>
                  <a:srgbClr val="FFFF00"/>
                </a:solidFill>
              </a:rPr>
              <a:t>未</a:t>
            </a:r>
            <a:r>
              <a:rPr lang="zh-CN" altLang="en-US" sz="2800" b="1" dirty="0">
                <a:solidFill>
                  <a:schemeClr val="tx1"/>
                </a:solidFill>
              </a:rPr>
              <a:t>提出请求，等待一个计数脉冲周期后，</a:t>
            </a:r>
            <a:r>
              <a:rPr lang="zh-CN" altLang="en-US" sz="2800" b="1" dirty="0">
                <a:solidFill>
                  <a:srgbClr val="FFFF00"/>
                </a:solidFill>
              </a:rPr>
              <a:t>计数器</a:t>
            </a:r>
            <a:r>
              <a:rPr lang="zh-CN" altLang="en-US" sz="2800" b="1" dirty="0">
                <a:solidFill>
                  <a:schemeClr val="tx1"/>
                </a:solidFill>
              </a:rPr>
              <a:t>将进行</a:t>
            </a:r>
            <a:r>
              <a:rPr lang="en-US" altLang="zh-CN" sz="2800" b="1" dirty="0">
                <a:solidFill>
                  <a:srgbClr val="FFFF00"/>
                </a:solidFill>
              </a:rPr>
              <a:t>+1</a:t>
            </a:r>
            <a:r>
              <a:rPr lang="zh-CN" altLang="en-US" sz="2800" b="1" dirty="0">
                <a:solidFill>
                  <a:schemeClr val="tx1"/>
                </a:solidFill>
              </a:rPr>
              <a:t>计数，此时</a:t>
            </a:r>
            <a:r>
              <a:rPr lang="en-US" altLang="zh-CN" sz="2800" b="1" dirty="0">
                <a:solidFill>
                  <a:schemeClr val="tx1"/>
                </a:solidFill>
              </a:rPr>
              <a:t>C</a:t>
            </a:r>
            <a:r>
              <a:rPr lang="zh-CN" altLang="en-US" sz="2800" b="1" dirty="0">
                <a:solidFill>
                  <a:schemeClr val="tx1"/>
                </a:solidFill>
              </a:rPr>
              <a:t>又将</a:t>
            </a:r>
            <a:r>
              <a:rPr lang="zh-CN" altLang="en-US" sz="2800" b="1" dirty="0">
                <a:solidFill>
                  <a:srgbClr val="FFFF00"/>
                </a:solidFill>
              </a:rPr>
              <a:t>下一个计数值</a:t>
            </a:r>
            <a:r>
              <a:rPr lang="zh-CN" altLang="en-US" sz="2800" b="1" dirty="0">
                <a:solidFill>
                  <a:schemeClr val="tx1"/>
                </a:solidFill>
              </a:rPr>
              <a:t>又同时</a:t>
            </a:r>
            <a:r>
              <a:rPr lang="zh-CN" altLang="en-US" sz="2800" b="1" dirty="0">
                <a:solidFill>
                  <a:srgbClr val="FFFF00"/>
                </a:solidFill>
              </a:rPr>
              <a:t>发往各部件</a:t>
            </a:r>
            <a:r>
              <a:rPr lang="zh-CN" altLang="en-US" sz="2800" b="1" dirty="0">
                <a:solidFill>
                  <a:schemeClr val="tx1"/>
                </a:solidFill>
              </a:rPr>
              <a:t>，余类推。 </a:t>
            </a:r>
            <a:endParaRPr lang="zh-CN" altLang="en-US" sz="2800" b="1" dirty="0">
              <a:solidFill>
                <a:schemeClr val="tx1"/>
              </a:solidFill>
            </a:endParaRPr>
          </a:p>
          <a:p>
            <a:pPr algn="just">
              <a:buNone/>
            </a:pPr>
            <a:r>
              <a:rPr lang="en-US" altLang="zh-CN" sz="2800" b="1" dirty="0">
                <a:solidFill>
                  <a:schemeClr val="tx1"/>
                </a:solidFill>
              </a:rPr>
              <a:t>④</a:t>
            </a:r>
            <a:r>
              <a:rPr lang="zh-CN" altLang="en-US" sz="2800" b="1" dirty="0">
                <a:solidFill>
                  <a:schemeClr val="tx1"/>
                </a:solidFill>
                <a:latin typeface="宋体" panose="02010600030101010101" pitchFamily="2" charset="-122"/>
              </a:rPr>
              <a:t>若与此</a:t>
            </a:r>
            <a:r>
              <a:rPr lang="zh-CN" altLang="en-US" sz="2800" b="1" dirty="0">
                <a:solidFill>
                  <a:srgbClr val="FFFF00"/>
                </a:solidFill>
                <a:latin typeface="宋体" panose="02010600030101010101" pitchFamily="2" charset="-122"/>
              </a:rPr>
              <a:t>计数值编号相同的部件</a:t>
            </a:r>
            <a:r>
              <a:rPr lang="zh-CN" altLang="en-US" sz="2800" b="1" dirty="0">
                <a:solidFill>
                  <a:srgbClr val="FF0000"/>
                </a:solidFill>
                <a:latin typeface="宋体" panose="02010600030101010101" pitchFamily="2" charset="-122"/>
              </a:rPr>
              <a:t>已提出</a:t>
            </a:r>
            <a:r>
              <a:rPr lang="zh-CN" altLang="en-US" sz="2800" b="1" dirty="0">
                <a:solidFill>
                  <a:schemeClr val="tx1"/>
                </a:solidFill>
                <a:latin typeface="宋体" panose="02010600030101010101" pitchFamily="2" charset="-122"/>
              </a:rPr>
              <a:t>请求，则该部件</a:t>
            </a:r>
            <a:r>
              <a:rPr lang="zh-CN" altLang="en-US" sz="2800" b="1" dirty="0">
                <a:solidFill>
                  <a:srgbClr val="FFFF00"/>
                </a:solidFill>
                <a:latin typeface="宋体" panose="02010600030101010101" pitchFamily="2" charset="-122"/>
              </a:rPr>
              <a:t>建立忙电平</a:t>
            </a:r>
            <a:r>
              <a:rPr lang="zh-CN" altLang="en-US" sz="2800" b="1" dirty="0">
                <a:solidFill>
                  <a:schemeClr val="tx1"/>
                </a:solidFill>
                <a:latin typeface="宋体" panose="02010600030101010101" pitchFamily="2" charset="-122"/>
              </a:rPr>
              <a:t>，</a:t>
            </a:r>
            <a:r>
              <a:rPr lang="en-US" altLang="zh-CN" sz="2800" b="1" dirty="0">
                <a:solidFill>
                  <a:schemeClr val="tx1"/>
                </a:solidFill>
                <a:latin typeface="宋体" panose="02010600030101010101" pitchFamily="2" charset="-122"/>
              </a:rPr>
              <a:t>C</a:t>
            </a:r>
            <a:r>
              <a:rPr lang="zh-CN" altLang="en-US" sz="2800" b="1" dirty="0">
                <a:solidFill>
                  <a:schemeClr val="tx1"/>
                </a:solidFill>
                <a:latin typeface="宋体" panose="02010600030101010101" pitchFamily="2" charset="-122"/>
              </a:rPr>
              <a:t>收到忙电平后，</a:t>
            </a:r>
            <a:r>
              <a:rPr lang="zh-CN" altLang="en-US" sz="2800" b="1" dirty="0">
                <a:solidFill>
                  <a:srgbClr val="FFFF00"/>
                </a:solidFill>
                <a:latin typeface="宋体" panose="02010600030101010101" pitchFamily="2" charset="-122"/>
              </a:rPr>
              <a:t>停止向下计数</a:t>
            </a:r>
            <a:r>
              <a:rPr lang="zh-CN" altLang="en-US" sz="2800" b="1" dirty="0">
                <a:solidFill>
                  <a:schemeClr val="tx1"/>
                </a:solidFill>
                <a:latin typeface="宋体" panose="02010600030101010101" pitchFamily="2" charset="-122"/>
              </a:rPr>
              <a:t>，表示该部件</a:t>
            </a:r>
            <a:r>
              <a:rPr lang="zh-CN" altLang="en-US" sz="2800" b="1" dirty="0">
                <a:solidFill>
                  <a:srgbClr val="FFFF00"/>
                </a:solidFill>
                <a:latin typeface="宋体" panose="02010600030101010101" pitchFamily="2" charset="-122"/>
              </a:rPr>
              <a:t>接管总线</a:t>
            </a:r>
            <a:r>
              <a:rPr lang="zh-CN" altLang="en-US" sz="2800" b="1" dirty="0">
                <a:solidFill>
                  <a:schemeClr val="tx1"/>
                </a:solidFill>
                <a:latin typeface="宋体" panose="02010600030101010101" pitchFamily="2" charset="-122"/>
              </a:rPr>
              <a:t>。</a:t>
            </a:r>
            <a:endParaRPr lang="zh-CN" altLang="en-US" sz="2800" b="1" dirty="0">
              <a:solidFill>
                <a:schemeClr val="tx1"/>
              </a:solidFill>
              <a:latin typeface="宋体" panose="02010600030101010101" pitchFamily="2" charset="-122"/>
            </a:endParaRPr>
          </a:p>
        </p:txBody>
      </p:sp>
      <p:sp>
        <p:nvSpPr>
          <p:cNvPr id="3" name="文本框 2"/>
          <p:cNvSpPr txBox="1"/>
          <p:nvPr/>
        </p:nvSpPr>
        <p:spPr>
          <a:xfrm>
            <a:off x="152400" y="347980"/>
            <a:ext cx="5902960" cy="579120"/>
          </a:xfrm>
          <a:prstGeom prst="rect">
            <a:avLst/>
          </a:prstGeom>
          <a:noFill/>
        </p:spPr>
        <p:txBody>
          <a:bodyPr wrap="none" rtlCol="0" anchor="t">
            <a:spAutoFit/>
          </a:bodyPr>
          <a:p>
            <a:r>
              <a:rPr lang="en-US" altLang="zh-CN" b="1" dirty="0">
                <a:solidFill>
                  <a:schemeClr val="folHlink"/>
                </a:solidFill>
                <a:latin typeface="黑体" panose="02010609060101010101" pitchFamily="2" charset="-122"/>
                <a:ea typeface="黑体" panose="02010609060101010101" pitchFamily="2" charset="-122"/>
                <a:cs typeface="+mn-cs"/>
                <a:sym typeface="+mn-ea"/>
              </a:rPr>
              <a:t>2   </a:t>
            </a:r>
            <a:r>
              <a:rPr lang="zh-CN" altLang="en-US" b="1" dirty="0">
                <a:solidFill>
                  <a:schemeClr val="folHlink"/>
                </a:solidFill>
                <a:latin typeface="黑体" panose="02010609060101010101" pitchFamily="2" charset="-122"/>
                <a:ea typeface="黑体" panose="02010609060101010101" pitchFamily="2" charset="-122"/>
                <a:cs typeface="+mn-cs"/>
                <a:sym typeface="+mn-ea"/>
              </a:rPr>
              <a:t>采用统一计数器的定时查询</a:t>
            </a:r>
            <a:endParaRPr lang="zh-CN" altLang="en-US"/>
          </a:p>
        </p:txBody>
      </p:sp>
      <p:sp>
        <p:nvSpPr>
          <p:cNvPr id="5" name="灯片编号占位符 4"/>
          <p:cNvSpPr>
            <a:spLocks noGrp="1"/>
          </p:cNvSpPr>
          <p:nvPr>
            <p:ph type="sldNum" sz="quarter" idx="12"/>
          </p:nvPr>
        </p:nvSpPr>
        <p:spPr>
          <a:xfrm>
            <a:off x="7205980" y="6313805"/>
            <a:ext cx="1905000" cy="457200"/>
          </a:xfrm>
        </p:spPr>
        <p:txBody>
          <a:bodyPr/>
          <a:p>
            <a:pPr lvl="0"/>
            <a:r>
              <a:rPr lang="en-US" altLang="zh-CN" dirty="0">
                <a:solidFill>
                  <a:schemeClr val="accent1">
                    <a:lumMod val="60000"/>
                    <a:lumOff val="40000"/>
                  </a:schemeClr>
                </a:solidFill>
              </a:rPr>
              <a:t>9/16</a:t>
            </a:r>
            <a:endParaRPr lang="en-US" altLang="zh-CN" dirty="0">
              <a:solidFill>
                <a:schemeClr val="accent1">
                  <a:lumMod val="60000"/>
                  <a:lumOff val="40000"/>
                </a:schemeClr>
              </a:solidFill>
            </a:endParaRPr>
          </a:p>
        </p:txBody>
      </p:sp>
      <p:graphicFrame>
        <p:nvGraphicFramePr>
          <p:cNvPr id="115717" name="对象 115716"/>
          <p:cNvGraphicFramePr/>
          <p:nvPr/>
        </p:nvGraphicFramePr>
        <p:xfrm>
          <a:off x="6136640" y="52705"/>
          <a:ext cx="2854960" cy="2306320"/>
        </p:xfrm>
        <a:graphic>
          <a:graphicData uri="http://schemas.openxmlformats.org/presentationml/2006/ole">
            <mc:AlternateContent xmlns:mc="http://schemas.openxmlformats.org/markup-compatibility/2006">
              <mc:Choice xmlns:v="urn:schemas-microsoft-com:vml" Requires="v">
                <p:oleObj spid="_x0000_s3077" name="" r:id="rId1" imgW="5722620" imgH="3970020" progId="Paint.Picture">
                  <p:embed/>
                </p:oleObj>
              </mc:Choice>
              <mc:Fallback>
                <p:oleObj name="" r:id="rId1" imgW="5722620" imgH="3970020" progId="Paint.Picture">
                  <p:embed/>
                  <p:pic>
                    <p:nvPicPr>
                      <p:cNvPr id="0" name="图片 3076"/>
                      <p:cNvPicPr/>
                      <p:nvPr/>
                    </p:nvPicPr>
                    <p:blipFill>
                      <a:blip r:embed="rId2"/>
                      <a:stretch>
                        <a:fillRect/>
                      </a:stretch>
                    </p:blipFill>
                    <p:spPr>
                      <a:xfrm>
                        <a:off x="6136640" y="52705"/>
                        <a:ext cx="2854960" cy="2306320"/>
                      </a:xfrm>
                      <a:prstGeom prst="rect">
                        <a:avLst/>
                      </a:prstGeom>
                      <a:noFill/>
                      <a:ln w="38100">
                        <a:noFill/>
                        <a:miter/>
                      </a:ln>
                    </p:spPr>
                  </p:pic>
                </p:oleObj>
              </mc:Fallback>
            </mc:AlternateContent>
          </a:graphicData>
        </a:graphic>
      </p:graphicFrame>
    </p:spTree>
  </p:cSld>
  <p:clrMapOvr>
    <a:masterClrMapping/>
  </p:clrMapOvr>
  <p:transition advTm="39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2" dur="500"/>
                                        <p:tgtEl>
                                          <p:spTgt spid="409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7"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0963" grpId="1" build="p"/>
    </p:bldLst>
  </p:timing>
</p:sld>
</file>

<file path=ppt/tags/tag1.xml><?xml version="1.0" encoding="utf-8"?>
<p:tagLst xmlns:p="http://schemas.openxmlformats.org/presentationml/2006/main">
  <p:tag name="KSO_WM_DOC_GUID" val="{5ec3245e-5e05-4c61-91b9-312606be9fc3}"/>
</p:tagLst>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2170</Words>
  <Application>WPS 演示</Application>
  <PresentationFormat>在屏幕上显示</PresentationFormat>
  <Paragraphs>250</Paragraphs>
  <Slides>18</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18</vt:i4>
      </vt:variant>
    </vt:vector>
  </HeadingPairs>
  <TitlesOfParts>
    <vt:vector size="35" baseType="lpstr">
      <vt:lpstr>Arial</vt:lpstr>
      <vt:lpstr>宋体</vt:lpstr>
      <vt:lpstr>Wingdings</vt:lpstr>
      <vt:lpstr>Times New Roman</vt:lpstr>
      <vt:lpstr>黑体</vt:lpstr>
      <vt:lpstr>方正仿宋简体</vt:lpstr>
      <vt:lpstr>微软雅黑</vt:lpstr>
      <vt:lpstr>Symbol</vt:lpstr>
      <vt:lpstr>华文新魏</vt:lpstr>
      <vt:lpstr>Arial Unicode MS</vt:lpstr>
      <vt:lpstr>Soaring</vt:lpstr>
      <vt:lpstr>Paint.Picture</vt:lpstr>
      <vt:lpstr>Paint.Picture</vt:lpstr>
      <vt:lpstr>Paint.Picture</vt:lpstr>
      <vt:lpstr>Paint.Picture</vt:lpstr>
      <vt:lpstr>Paint.Picture</vt:lpstr>
      <vt:lpstr>Paint.Picture</vt:lpstr>
      <vt:lpstr>6.2 总线仲裁技术</vt:lpstr>
      <vt:lpstr>5.2.3 总线控制方式 </vt:lpstr>
      <vt:lpstr>6.2 总线仲裁技术</vt:lpstr>
      <vt:lpstr>6.2.1集中式仲裁方式</vt:lpstr>
      <vt:lpstr>PowerPoint 演示文稿</vt:lpstr>
      <vt:lpstr>PowerPoint 演示文稿</vt:lpstr>
      <vt:lpstr>PowerPoint 演示文稿</vt:lpstr>
      <vt:lpstr>PowerPoint 演示文稿</vt:lpstr>
      <vt:lpstr>PowerPoint 演示文稿</vt:lpstr>
      <vt:lpstr>PowerPoint 演示文稿</vt:lpstr>
      <vt:lpstr>3  集中独立请求控制方式 1）结构示意图    ①每个部件一条独立请求线。    ②每个部件一条响应线。    ③各部件共用一条忙线。</vt:lpstr>
      <vt:lpstr>PowerPoint 演示文稿</vt:lpstr>
      <vt:lpstr>PowerPoint 演示文稿</vt:lpstr>
      <vt:lpstr>PowerPoint 演示文稿</vt:lpstr>
      <vt:lpstr>6.2.2分布式仲裁方式</vt:lpstr>
      <vt:lpstr>PowerPoint 演示文稿</vt:lpstr>
      <vt:lpstr>6.2.2分布式仲裁方式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86173</cp:lastModifiedBy>
  <cp:revision>47</cp:revision>
  <dcterms:created xsi:type="dcterms:W3CDTF">2001-09-03T11:49:00Z</dcterms:created>
  <dcterms:modified xsi:type="dcterms:W3CDTF">2019-04-04T01:29:43Z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