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6"/>
  </p:handoutMasterIdLst>
  <p:sldIdLst>
    <p:sldId id="302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22" r:id="rId15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华文新魏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华文新魏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华文新魏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华文新魏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华文新魏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华文新魏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华文新魏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华文新魏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30F"/>
    <a:srgbClr val="004D00"/>
    <a:srgbClr val="EDFFFF"/>
    <a:srgbClr val="000099"/>
    <a:srgbClr val="004000"/>
    <a:srgbClr val="0000C2"/>
    <a:srgbClr val="990000"/>
    <a:srgbClr val="CC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6"/>
    <p:restoredTop sz="90929"/>
  </p:normalViewPr>
  <p:slideViewPr>
    <p:cSldViewPr snapToGrid="0" showGuides="1">
      <p:cViewPr>
        <p:scale>
          <a:sx n="84" d="100"/>
          <a:sy n="84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282" name="页眉占位符 972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华文新魏" pitchFamily="2" charset="-122"/>
            </a:endParaRPr>
          </a:p>
        </p:txBody>
      </p:sp>
      <p:sp>
        <p:nvSpPr>
          <p:cNvPr id="97283" name="日期占位符 972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ea typeface="华文新魏" pitchFamily="2" charset="-122"/>
            </a:endParaRPr>
          </a:p>
        </p:txBody>
      </p:sp>
      <p:sp>
        <p:nvSpPr>
          <p:cNvPr id="97284" name="页脚占位符 972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>
              <a:ea typeface="华文新魏" pitchFamily="2" charset="-122"/>
            </a:endParaRPr>
          </a:p>
        </p:txBody>
      </p:sp>
      <p:sp>
        <p:nvSpPr>
          <p:cNvPr id="97285" name="灯片编号占位符 972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华文新魏" pitchFamily="2" charset="-122"/>
              </a:rPr>
            </a:fld>
            <a:endParaRPr lang="zh-CN" altLang="en-US" sz="1200" dirty="0">
              <a:ea typeface="华文新魏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F3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5778" name="矩形 75777"/>
          <p:cNvSpPr/>
          <p:nvPr/>
        </p:nvSpPr>
        <p:spPr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79" name="圆角矩形 75778"/>
          <p:cNvSpPr/>
          <p:nvPr/>
        </p:nvSpPr>
        <p:spPr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80" name="圆角矩形 75779"/>
          <p:cNvSpPr/>
          <p:nvPr/>
        </p:nvSpPr>
        <p:spPr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81" name="圆角矩形 75780"/>
          <p:cNvSpPr/>
          <p:nvPr/>
        </p:nvSpPr>
        <p:spPr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82" name="圆角矩形 75781"/>
          <p:cNvSpPr/>
          <p:nvPr/>
        </p:nvSpPr>
        <p:spPr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83" name="圆角矩形 75782"/>
          <p:cNvSpPr/>
          <p:nvPr/>
        </p:nvSpPr>
        <p:spPr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84" name="矩形 75783"/>
          <p:cNvSpPr/>
          <p:nvPr/>
        </p:nvSpPr>
        <p:spPr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85" name="标题 75784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</a:ln>
        </p:spPr>
        <p:txBody>
          <a:bodyPr anchor="ctr"/>
          <a:lstStyle>
            <a:lvl1pPr lvl="0" algn="ctr">
              <a:buClrTx/>
              <a:buSzTx/>
              <a:buFontTx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5786" name="副标题 75785"/>
          <p:cNvSpPr>
            <a:spLocks noGrp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Tx/>
              <a:buSzPct val="85000"/>
              <a:buFontTx/>
              <a:buNone/>
              <a:defRPr/>
            </a:lvl1pPr>
            <a:lvl2pPr marL="457200" lvl="1" indent="0" algn="ctr"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Tx/>
              <a:buSzPct val="7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Tx/>
              <a:buSzPct val="7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5787" name="日期占位符 75786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/>
            </a:lvl1pPr>
          </a:lstStyle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88" name="页脚占位符 757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/>
            </a:lvl1pPr>
          </a:lstStyle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89" name="灯片编号占位符 757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091" y="284163"/>
            <a:ext cx="2045097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601673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08476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05000"/>
            <a:ext cx="3808476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4755" name="文本占位符 7475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4756" name="日期占位符 7475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/>
            </a:lvl1pPr>
          </a:lstStyle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4757" name="页脚占位符 7475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4758" name="矩形 74757"/>
          <p:cNvSpPr/>
          <p:nvPr/>
        </p:nvSpPr>
        <p:spPr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4759" name="矩形 74758"/>
          <p:cNvSpPr/>
          <p:nvPr/>
        </p:nvSpPr>
        <p:spPr>
          <a:xfrm>
            <a:off x="247650" y="0"/>
            <a:ext cx="793750" cy="18415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4760" name="矩形 74759"/>
          <p:cNvSpPr/>
          <p:nvPr/>
        </p:nvSpPr>
        <p:spPr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4761" name="灯片编号占位符 74760"/>
          <p:cNvSpPr>
            <a:spLocks noGrp="1"/>
          </p:cNvSpPr>
          <p:nvPr>
            <p:ph type="sldNum" sz="quarter" idx="4"/>
          </p:nvPr>
        </p:nvSpPr>
        <p:spPr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</a:ln>
        </p:spPr>
        <p:txBody>
          <a:bodyPr anchor="ctr" anchorCtr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85000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华文新魏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华文新魏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华文新魏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华文新魏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华文新魏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华文新魏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华文新魏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华文新魏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6802" name="文本框 76801"/>
          <p:cNvSpPr txBox="1"/>
          <p:nvPr/>
        </p:nvSpPr>
        <p:spPr>
          <a:xfrm>
            <a:off x="161925" y="161925"/>
            <a:ext cx="5980113" cy="579438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二、总线仲裁例 —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ea typeface="华文新魏" pitchFamily="2" charset="-122"/>
              </a:rPr>
              <a:t>Intel 8289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76803" name="文本框 76802"/>
          <p:cNvSpPr txBox="1"/>
          <p:nvPr/>
        </p:nvSpPr>
        <p:spPr>
          <a:xfrm>
            <a:off x="623888" y="708025"/>
            <a:ext cx="6480175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Intel 8289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是为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Intel 8086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配套仲裁芯片。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76804" name="文本框 76803"/>
          <p:cNvSpPr txBox="1"/>
          <p:nvPr/>
        </p:nvSpPr>
        <p:spPr>
          <a:xfrm>
            <a:off x="633413" y="1150938"/>
            <a:ext cx="5684837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Intel 8086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的最大和最小工作模式: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76836" name="组合 76835"/>
          <p:cNvGrpSpPr/>
          <p:nvPr/>
        </p:nvGrpSpPr>
        <p:grpSpPr>
          <a:xfrm>
            <a:off x="501650" y="1873250"/>
            <a:ext cx="2498725" cy="519113"/>
            <a:chOff x="708" y="1212"/>
            <a:chExt cx="1574" cy="327"/>
          </a:xfrm>
        </p:grpSpPr>
        <p:sp>
          <p:nvSpPr>
            <p:cNvPr id="76806" name="文本框 76805"/>
            <p:cNvSpPr txBox="1"/>
            <p:nvPr/>
          </p:nvSpPr>
          <p:spPr>
            <a:xfrm>
              <a:off x="708" y="1212"/>
              <a:ext cx="1574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引脚</a:t>
              </a:r>
              <a:r>
                <a: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MN/MX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07" name="直接连接符 76806"/>
            <p:cNvSpPr/>
            <p:nvPr/>
          </p:nvSpPr>
          <p:spPr>
            <a:xfrm>
              <a:off x="1769" y="1272"/>
              <a:ext cx="346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6808" name="左大括号 76807"/>
          <p:cNvSpPr/>
          <p:nvPr/>
        </p:nvSpPr>
        <p:spPr>
          <a:xfrm>
            <a:off x="2844800" y="1833563"/>
            <a:ext cx="215900" cy="585787"/>
          </a:xfrm>
          <a:prstGeom prst="leftBrace">
            <a:avLst>
              <a:gd name="adj1" fmla="val 22610"/>
              <a:gd name="adj2" fmla="val 50000"/>
            </a:avLst>
          </a:prstGeom>
          <a:noFill/>
          <a:ln w="25400" cap="flat" cmpd="sng">
            <a:solidFill>
              <a:srgbClr val="0058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6809" name="文本框 76808"/>
          <p:cNvSpPr txBox="1"/>
          <p:nvPr/>
        </p:nvSpPr>
        <p:spPr>
          <a:xfrm>
            <a:off x="3025775" y="1633538"/>
            <a:ext cx="2314575" cy="966787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=1 单机模式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=0 多机模式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76810" name="文本框 76809"/>
          <p:cNvSpPr txBox="1"/>
          <p:nvPr/>
        </p:nvSpPr>
        <p:spPr>
          <a:xfrm>
            <a:off x="5503863" y="1871663"/>
            <a:ext cx="3397250" cy="850900"/>
          </a:xfrm>
          <a:prstGeom prst="rect">
            <a:avLst/>
          </a:prstGeom>
          <a:noFill/>
          <a:ln w="19050" cap="flat" cmpd="sng">
            <a:solidFill>
              <a:srgbClr val="004D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7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总线控制信号由系统控制器</a:t>
            </a:r>
            <a:r>
              <a: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Intel 8288</a:t>
            </a:r>
            <a:r>
              <a:rPr lang="zh-CN" altLang="en-US" sz="27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提供</a:t>
            </a:r>
            <a:endParaRPr lang="zh-CN" altLang="en-US" sz="27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76811" name="文本框 76810"/>
          <p:cNvSpPr txBox="1"/>
          <p:nvPr/>
        </p:nvSpPr>
        <p:spPr>
          <a:xfrm>
            <a:off x="346075" y="2690813"/>
            <a:ext cx="3238500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华文新魏" pitchFamily="2" charset="-122"/>
                <a:ea typeface="华文新魏" pitchFamily="2" charset="-122"/>
              </a:rPr>
              <a:t>最小模式下的引脚:</a:t>
            </a:r>
            <a:endParaRPr lang="zh-CN" altLang="en-US" sz="2800" b="1" dirty="0">
              <a:solidFill>
                <a:srgbClr val="004D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76928" name="组合 76927"/>
          <p:cNvGrpSpPr/>
          <p:nvPr/>
        </p:nvGrpSpPr>
        <p:grpSpPr>
          <a:xfrm>
            <a:off x="974725" y="3136900"/>
            <a:ext cx="1279525" cy="1322388"/>
            <a:chOff x="614" y="1976"/>
            <a:chExt cx="806" cy="833"/>
          </a:xfrm>
        </p:grpSpPr>
        <p:sp>
          <p:nvSpPr>
            <p:cNvPr id="76814" name="文本框 76813"/>
            <p:cNvSpPr txBox="1"/>
            <p:nvPr/>
          </p:nvSpPr>
          <p:spPr>
            <a:xfrm>
              <a:off x="614" y="1976"/>
              <a:ext cx="806" cy="3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M/IO</a:t>
              </a: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15" name="直接连接符 76814"/>
            <p:cNvSpPr/>
            <p:nvPr/>
          </p:nvSpPr>
          <p:spPr>
            <a:xfrm>
              <a:off x="1040" y="2036"/>
              <a:ext cx="220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7" name="文本框 76816"/>
            <p:cNvSpPr txBox="1"/>
            <p:nvPr/>
          </p:nvSpPr>
          <p:spPr>
            <a:xfrm>
              <a:off x="633" y="2226"/>
              <a:ext cx="759" cy="3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DT/R</a:t>
              </a: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18" name="直接连接符 76817"/>
            <p:cNvSpPr/>
            <p:nvPr/>
          </p:nvSpPr>
          <p:spPr>
            <a:xfrm>
              <a:off x="1124" y="2293"/>
              <a:ext cx="128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0" name="矩形 76819"/>
            <p:cNvSpPr/>
            <p:nvPr/>
          </p:nvSpPr>
          <p:spPr>
            <a:xfrm>
              <a:off x="626" y="2492"/>
              <a:ext cx="706" cy="3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 algn="ctr"/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DEN</a:t>
              </a: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21" name="直接连接符 76820"/>
            <p:cNvSpPr/>
            <p:nvPr/>
          </p:nvSpPr>
          <p:spPr>
            <a:xfrm>
              <a:off x="759" y="2546"/>
              <a:ext cx="432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6822" name="文本框 76821"/>
          <p:cNvSpPr txBox="1"/>
          <p:nvPr/>
        </p:nvSpPr>
        <p:spPr>
          <a:xfrm>
            <a:off x="349250" y="4429125"/>
            <a:ext cx="3444875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最大模式下标识为: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76846" name="组合 76845"/>
          <p:cNvGrpSpPr/>
          <p:nvPr/>
        </p:nvGrpSpPr>
        <p:grpSpPr>
          <a:xfrm>
            <a:off x="1208088" y="4900613"/>
            <a:ext cx="688975" cy="1335087"/>
            <a:chOff x="3029" y="2063"/>
            <a:chExt cx="434" cy="841"/>
          </a:xfrm>
        </p:grpSpPr>
        <p:grpSp>
          <p:nvGrpSpPr>
            <p:cNvPr id="76843" name="组合 76842"/>
            <p:cNvGrpSpPr/>
            <p:nvPr/>
          </p:nvGrpSpPr>
          <p:grpSpPr>
            <a:xfrm>
              <a:off x="3029" y="2063"/>
              <a:ext cx="432" cy="317"/>
              <a:chOff x="3005" y="2111"/>
              <a:chExt cx="432" cy="317"/>
            </a:xfrm>
          </p:grpSpPr>
          <p:sp>
            <p:nvSpPr>
              <p:cNvPr id="76825" name="文本框 76824"/>
              <p:cNvSpPr txBox="1"/>
              <p:nvPr/>
            </p:nvSpPr>
            <p:spPr>
              <a:xfrm>
                <a:off x="3005" y="2111"/>
                <a:ext cx="432" cy="3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6" name="直接连接符 76825"/>
              <p:cNvSpPr/>
              <p:nvPr/>
            </p:nvSpPr>
            <p:spPr>
              <a:xfrm>
                <a:off x="3107" y="2178"/>
                <a:ext cx="128" cy="0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6844" name="组合 76843"/>
            <p:cNvGrpSpPr/>
            <p:nvPr/>
          </p:nvGrpSpPr>
          <p:grpSpPr>
            <a:xfrm>
              <a:off x="3031" y="2319"/>
              <a:ext cx="432" cy="317"/>
              <a:chOff x="3031" y="2407"/>
              <a:chExt cx="432" cy="317"/>
            </a:xfrm>
          </p:grpSpPr>
          <p:sp>
            <p:nvSpPr>
              <p:cNvPr id="76828" name="文本框 76827"/>
              <p:cNvSpPr txBox="1"/>
              <p:nvPr/>
            </p:nvSpPr>
            <p:spPr>
              <a:xfrm>
                <a:off x="3031" y="2407"/>
                <a:ext cx="432" cy="3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29" name="直接连接符 76828"/>
              <p:cNvSpPr/>
              <p:nvPr/>
            </p:nvSpPr>
            <p:spPr>
              <a:xfrm>
                <a:off x="3134" y="2474"/>
                <a:ext cx="127" cy="0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6845" name="组合 76844"/>
            <p:cNvGrpSpPr/>
            <p:nvPr/>
          </p:nvGrpSpPr>
          <p:grpSpPr>
            <a:xfrm>
              <a:off x="3031" y="2587"/>
              <a:ext cx="432" cy="317"/>
              <a:chOff x="3031" y="2723"/>
              <a:chExt cx="432" cy="317"/>
            </a:xfrm>
          </p:grpSpPr>
          <p:sp>
            <p:nvSpPr>
              <p:cNvPr id="76831" name="文本框 76830"/>
              <p:cNvSpPr txBox="1"/>
              <p:nvPr/>
            </p:nvSpPr>
            <p:spPr>
              <a:xfrm>
                <a:off x="3031" y="2723"/>
                <a:ext cx="432" cy="3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0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32" name="直接连接符 76831"/>
              <p:cNvSpPr/>
              <p:nvPr/>
            </p:nvSpPr>
            <p:spPr>
              <a:xfrm>
                <a:off x="3141" y="2790"/>
                <a:ext cx="120" cy="0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76837" name="直接连接符 76836"/>
          <p:cNvSpPr/>
          <p:nvPr/>
        </p:nvSpPr>
        <p:spPr>
          <a:xfrm>
            <a:off x="5049838" y="2357438"/>
            <a:ext cx="438150" cy="0"/>
          </a:xfrm>
          <a:prstGeom prst="line">
            <a:avLst/>
          </a:prstGeom>
          <a:ln w="19050" cap="flat" cmpd="sng">
            <a:solidFill>
              <a:srgbClr val="004D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6930" name="组合 76929"/>
          <p:cNvGrpSpPr/>
          <p:nvPr/>
        </p:nvGrpSpPr>
        <p:grpSpPr>
          <a:xfrm>
            <a:off x="3810000" y="2787650"/>
            <a:ext cx="5402263" cy="3376613"/>
            <a:chOff x="2400" y="1756"/>
            <a:chExt cx="3403" cy="2127"/>
          </a:xfrm>
        </p:grpSpPr>
        <p:sp>
          <p:nvSpPr>
            <p:cNvPr id="76848" name="文本框 76847"/>
            <p:cNvSpPr txBox="1"/>
            <p:nvPr/>
          </p:nvSpPr>
          <p:spPr>
            <a:xfrm>
              <a:off x="2977" y="1858"/>
              <a:ext cx="551" cy="992"/>
            </a:xfrm>
            <a:prstGeom prst="rect">
              <a:avLst/>
            </a:prstGeom>
            <a:noFill/>
            <a:ln w="22225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endParaRPr lang="zh-CN" altLang="en-US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8086</a:t>
              </a:r>
              <a:endParaRPr lang="zh-CN" altLang="en-US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50000"/>
                </a:spcBef>
              </a:pPr>
              <a:endParaRPr lang="zh-CN" altLang="en-US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49" name="任意多边形 76848"/>
            <p:cNvSpPr/>
            <p:nvPr/>
          </p:nvSpPr>
          <p:spPr>
            <a:xfrm>
              <a:off x="2747" y="2713"/>
              <a:ext cx="229" cy="144"/>
            </a:xfrm>
            <a:custGeom>
              <a:avLst/>
              <a:gdLst/>
              <a:ahLst/>
              <a:cxnLst/>
              <a:pathLst>
                <a:path w="279" h="135">
                  <a:moveTo>
                    <a:pt x="279" y="0"/>
                  </a:moveTo>
                  <a:lnTo>
                    <a:pt x="0" y="0"/>
                  </a:lnTo>
                  <a:lnTo>
                    <a:pt x="0" y="135"/>
                  </a:lnTo>
                </a:path>
              </a:pathLst>
            </a:custGeom>
            <a:noFill/>
            <a:ln w="22225" cap="flat" cmpd="sng">
              <a:solidFill>
                <a:srgbClr val="0058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6850" name="组合 76849"/>
            <p:cNvGrpSpPr/>
            <p:nvPr/>
          </p:nvGrpSpPr>
          <p:grpSpPr>
            <a:xfrm>
              <a:off x="2674" y="2847"/>
              <a:ext cx="143" cy="77"/>
              <a:chOff x="1053" y="1970"/>
              <a:chExt cx="167" cy="77"/>
            </a:xfrm>
          </p:grpSpPr>
          <p:sp>
            <p:nvSpPr>
              <p:cNvPr id="76851" name="直接连接符 76850"/>
              <p:cNvSpPr/>
              <p:nvPr/>
            </p:nvSpPr>
            <p:spPr>
              <a:xfrm>
                <a:off x="1053" y="1970"/>
                <a:ext cx="167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52" name="直接连接符 76851"/>
              <p:cNvSpPr/>
              <p:nvPr/>
            </p:nvSpPr>
            <p:spPr>
              <a:xfrm flipV="1">
                <a:off x="1078" y="1992"/>
                <a:ext cx="119" cy="9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53" name="直接连接符 76852"/>
              <p:cNvSpPr/>
              <p:nvPr/>
            </p:nvSpPr>
            <p:spPr>
              <a:xfrm>
                <a:off x="1094" y="2047"/>
                <a:ext cx="87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6855" name="文本框 76854"/>
            <p:cNvSpPr txBox="1"/>
            <p:nvPr/>
          </p:nvSpPr>
          <p:spPr>
            <a:xfrm>
              <a:off x="2400" y="2916"/>
              <a:ext cx="960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MN/MX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56" name="直接连接符 76855"/>
            <p:cNvSpPr/>
            <p:nvPr/>
          </p:nvSpPr>
          <p:spPr>
            <a:xfrm>
              <a:off x="2919" y="2960"/>
              <a:ext cx="29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57" name="直接连接符 76856"/>
            <p:cNvSpPr/>
            <p:nvPr/>
          </p:nvSpPr>
          <p:spPr>
            <a:xfrm>
              <a:off x="3523" y="2043"/>
              <a:ext cx="34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58" name="直接连接符 76857"/>
            <p:cNvSpPr/>
            <p:nvPr/>
          </p:nvSpPr>
          <p:spPr>
            <a:xfrm>
              <a:off x="3539" y="2591"/>
              <a:ext cx="328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59" name="直接连接符 76858"/>
            <p:cNvSpPr/>
            <p:nvPr/>
          </p:nvSpPr>
          <p:spPr>
            <a:xfrm>
              <a:off x="3531" y="2311"/>
              <a:ext cx="329" cy="8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60" name="文本框 76859"/>
            <p:cNvSpPr txBox="1"/>
            <p:nvPr/>
          </p:nvSpPr>
          <p:spPr>
            <a:xfrm>
              <a:off x="3494" y="1799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S</a:t>
              </a:r>
              <a:r>
                <a: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2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61" name="直接连接符 76860"/>
            <p:cNvSpPr/>
            <p:nvPr/>
          </p:nvSpPr>
          <p:spPr>
            <a:xfrm>
              <a:off x="3604" y="1858"/>
              <a:ext cx="120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62" name="文本框 76861"/>
            <p:cNvSpPr txBox="1"/>
            <p:nvPr/>
          </p:nvSpPr>
          <p:spPr>
            <a:xfrm>
              <a:off x="3494" y="2082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S</a:t>
              </a:r>
              <a:r>
                <a: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2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63" name="直接连接符 76862"/>
            <p:cNvSpPr/>
            <p:nvPr/>
          </p:nvSpPr>
          <p:spPr>
            <a:xfrm>
              <a:off x="3604" y="2141"/>
              <a:ext cx="112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64" name="文本框 76863"/>
            <p:cNvSpPr txBox="1"/>
            <p:nvPr/>
          </p:nvSpPr>
          <p:spPr>
            <a:xfrm>
              <a:off x="3486" y="2333"/>
              <a:ext cx="4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S</a:t>
              </a:r>
              <a:r>
                <a: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en-US" altLang="zh-CN" sz="22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65" name="直接连接符 76864"/>
            <p:cNvSpPr/>
            <p:nvPr/>
          </p:nvSpPr>
          <p:spPr>
            <a:xfrm>
              <a:off x="3596" y="2392"/>
              <a:ext cx="112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66" name="文本框 76865"/>
            <p:cNvSpPr txBox="1"/>
            <p:nvPr/>
          </p:nvSpPr>
          <p:spPr>
            <a:xfrm>
              <a:off x="3867" y="1867"/>
              <a:ext cx="802" cy="1523"/>
            </a:xfrm>
            <a:prstGeom prst="rect">
              <a:avLst/>
            </a:prstGeom>
            <a:noFill/>
            <a:ln w="22225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just">
                <a:lnSpc>
                  <a:spcPct val="230000"/>
                </a:lnSpc>
              </a:pPr>
              <a:r>
                <a:rPr lang="zh-CN" altLang="en-US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8288</a:t>
              </a:r>
              <a:endParaRPr lang="zh-CN" altLang="en-US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zh-CN" altLang="en-US" sz="2600" b="1" dirty="0">
                  <a:solidFill>
                    <a:srgbClr val="004000"/>
                  </a:solidFill>
                  <a:latin typeface="Times New Roman" panose="02020603050405020304" charset="0"/>
                  <a:ea typeface="华文新魏" pitchFamily="2" charset="-122"/>
                </a:rPr>
                <a:t>总线控制器</a:t>
              </a:r>
              <a:endParaRPr lang="zh-CN" altLang="en-US" sz="2600" b="1" dirty="0">
                <a:solidFill>
                  <a:srgbClr val="004000"/>
                </a:solidFill>
                <a:latin typeface="Times New Roman" panose="02020603050405020304" charset="0"/>
                <a:ea typeface="华文新魏" pitchFamily="2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2600" b="1" dirty="0">
                <a:solidFill>
                  <a:srgbClr val="004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76929" name="组合 76928"/>
            <p:cNvGrpSpPr/>
            <p:nvPr/>
          </p:nvGrpSpPr>
          <p:grpSpPr>
            <a:xfrm>
              <a:off x="4665" y="1899"/>
              <a:ext cx="240" cy="1425"/>
              <a:chOff x="4665" y="1899"/>
              <a:chExt cx="305" cy="1425"/>
            </a:xfrm>
          </p:grpSpPr>
          <p:sp>
            <p:nvSpPr>
              <p:cNvPr id="76867" name="直接连接符 76866"/>
              <p:cNvSpPr/>
              <p:nvPr/>
            </p:nvSpPr>
            <p:spPr>
              <a:xfrm>
                <a:off x="4671" y="1899"/>
                <a:ext cx="291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868" name="直接连接符 76867"/>
              <p:cNvSpPr/>
              <p:nvPr/>
            </p:nvSpPr>
            <p:spPr>
              <a:xfrm>
                <a:off x="4675" y="2088"/>
                <a:ext cx="291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869" name="直接连接符 76868"/>
              <p:cNvSpPr/>
              <p:nvPr/>
            </p:nvSpPr>
            <p:spPr>
              <a:xfrm>
                <a:off x="4665" y="2297"/>
                <a:ext cx="291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870" name="直接连接符 76869"/>
              <p:cNvSpPr/>
              <p:nvPr/>
            </p:nvSpPr>
            <p:spPr>
              <a:xfrm>
                <a:off x="4674" y="2525"/>
                <a:ext cx="291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871" name="直接连接符 76870"/>
              <p:cNvSpPr/>
              <p:nvPr/>
            </p:nvSpPr>
            <p:spPr>
              <a:xfrm>
                <a:off x="4679" y="2733"/>
                <a:ext cx="291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872" name="直接连接符 76871"/>
              <p:cNvSpPr/>
              <p:nvPr/>
            </p:nvSpPr>
            <p:spPr>
              <a:xfrm>
                <a:off x="4673" y="2941"/>
                <a:ext cx="291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873" name="直接连接符 76872"/>
              <p:cNvSpPr/>
              <p:nvPr/>
            </p:nvSpPr>
            <p:spPr>
              <a:xfrm>
                <a:off x="4672" y="3122"/>
                <a:ext cx="291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874" name="直接连接符 76873"/>
              <p:cNvSpPr/>
              <p:nvPr/>
            </p:nvSpPr>
            <p:spPr>
              <a:xfrm>
                <a:off x="4675" y="3324"/>
                <a:ext cx="291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76876" name="文本框 76875"/>
            <p:cNvSpPr txBox="1"/>
            <p:nvPr/>
          </p:nvSpPr>
          <p:spPr>
            <a:xfrm>
              <a:off x="4946" y="1756"/>
              <a:ext cx="854" cy="26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INTA</a:t>
              </a:r>
              <a:endParaRPr lang="en-US" altLang="zh-CN" sz="22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77" name="直接连接符 76876"/>
            <p:cNvSpPr/>
            <p:nvPr/>
          </p:nvSpPr>
          <p:spPr>
            <a:xfrm>
              <a:off x="5018" y="1798"/>
              <a:ext cx="391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6878" name="组合 76877"/>
            <p:cNvGrpSpPr/>
            <p:nvPr/>
          </p:nvGrpSpPr>
          <p:grpSpPr>
            <a:xfrm>
              <a:off x="4944" y="1968"/>
              <a:ext cx="854" cy="269"/>
              <a:chOff x="4043" y="1123"/>
              <a:chExt cx="854" cy="269"/>
            </a:xfrm>
          </p:grpSpPr>
          <p:sp>
            <p:nvSpPr>
              <p:cNvPr id="76879" name="文本框 76878"/>
              <p:cNvSpPr txBox="1"/>
              <p:nvPr/>
            </p:nvSpPr>
            <p:spPr>
              <a:xfrm>
                <a:off x="4043" y="1123"/>
                <a:ext cx="854" cy="26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MRDC</a:t>
                </a:r>
                <a:endPara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80" name="直接连接符 76879"/>
              <p:cNvSpPr/>
              <p:nvPr/>
            </p:nvSpPr>
            <p:spPr>
              <a:xfrm>
                <a:off x="4115" y="1165"/>
                <a:ext cx="540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6881" name="组合 76880"/>
            <p:cNvGrpSpPr/>
            <p:nvPr/>
          </p:nvGrpSpPr>
          <p:grpSpPr>
            <a:xfrm>
              <a:off x="4944" y="2196"/>
              <a:ext cx="854" cy="269"/>
              <a:chOff x="4059" y="1359"/>
              <a:chExt cx="854" cy="269"/>
            </a:xfrm>
          </p:grpSpPr>
          <p:sp>
            <p:nvSpPr>
              <p:cNvPr id="76882" name="文本框 76881"/>
              <p:cNvSpPr txBox="1"/>
              <p:nvPr/>
            </p:nvSpPr>
            <p:spPr>
              <a:xfrm>
                <a:off x="4059" y="1359"/>
                <a:ext cx="854" cy="26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MWTC</a:t>
                </a:r>
                <a:endPara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83" name="直接连接符 76882"/>
              <p:cNvSpPr/>
              <p:nvPr/>
            </p:nvSpPr>
            <p:spPr>
              <a:xfrm>
                <a:off x="4131" y="1393"/>
                <a:ext cx="574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6884" name="组合 76883"/>
            <p:cNvGrpSpPr/>
            <p:nvPr/>
          </p:nvGrpSpPr>
          <p:grpSpPr>
            <a:xfrm>
              <a:off x="4949" y="2404"/>
              <a:ext cx="854" cy="269"/>
              <a:chOff x="4056" y="1607"/>
              <a:chExt cx="854" cy="269"/>
            </a:xfrm>
          </p:grpSpPr>
          <p:sp>
            <p:nvSpPr>
              <p:cNvPr id="76885" name="文本框 76884"/>
              <p:cNvSpPr txBox="1"/>
              <p:nvPr/>
            </p:nvSpPr>
            <p:spPr>
              <a:xfrm>
                <a:off x="4056" y="1607"/>
                <a:ext cx="854" cy="26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IORC</a:t>
                </a:r>
                <a:endPara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86" name="直接连接符 76885"/>
              <p:cNvSpPr/>
              <p:nvPr/>
            </p:nvSpPr>
            <p:spPr>
              <a:xfrm>
                <a:off x="4128" y="1657"/>
                <a:ext cx="46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6887" name="组合 76886"/>
            <p:cNvGrpSpPr/>
            <p:nvPr/>
          </p:nvGrpSpPr>
          <p:grpSpPr>
            <a:xfrm>
              <a:off x="4935" y="2630"/>
              <a:ext cx="854" cy="269"/>
              <a:chOff x="4042" y="1833"/>
              <a:chExt cx="854" cy="269"/>
            </a:xfrm>
          </p:grpSpPr>
          <p:sp>
            <p:nvSpPr>
              <p:cNvPr id="76888" name="文本框 76887"/>
              <p:cNvSpPr txBox="1"/>
              <p:nvPr/>
            </p:nvSpPr>
            <p:spPr>
              <a:xfrm>
                <a:off x="4042" y="1833"/>
                <a:ext cx="854" cy="26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IOWC</a:t>
                </a:r>
                <a:endPara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89" name="直接连接符 76888"/>
              <p:cNvSpPr/>
              <p:nvPr/>
            </p:nvSpPr>
            <p:spPr>
              <a:xfrm>
                <a:off x="4114" y="1883"/>
                <a:ext cx="504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6890" name="组合 76889"/>
            <p:cNvGrpSpPr/>
            <p:nvPr/>
          </p:nvGrpSpPr>
          <p:grpSpPr>
            <a:xfrm>
              <a:off x="4949" y="2832"/>
              <a:ext cx="854" cy="269"/>
              <a:chOff x="4048" y="2059"/>
              <a:chExt cx="854" cy="269"/>
            </a:xfrm>
          </p:grpSpPr>
          <p:sp>
            <p:nvSpPr>
              <p:cNvPr id="76891" name="文本框 76890"/>
              <p:cNvSpPr txBox="1"/>
              <p:nvPr/>
            </p:nvSpPr>
            <p:spPr>
              <a:xfrm>
                <a:off x="4048" y="2059"/>
                <a:ext cx="854" cy="26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DEN</a:t>
                </a:r>
                <a:endPara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92" name="直接连接符 76891"/>
              <p:cNvSpPr/>
              <p:nvPr/>
            </p:nvSpPr>
            <p:spPr>
              <a:xfrm>
                <a:off x="4112" y="2109"/>
                <a:ext cx="37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6894" name="文本框 76893"/>
            <p:cNvSpPr txBox="1"/>
            <p:nvPr/>
          </p:nvSpPr>
          <p:spPr>
            <a:xfrm>
              <a:off x="4947" y="3016"/>
              <a:ext cx="652" cy="26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DT/R</a:t>
              </a:r>
              <a:endParaRPr lang="en-US" altLang="zh-CN" sz="22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6895" name="直接连接符 76894"/>
            <p:cNvSpPr/>
            <p:nvPr/>
          </p:nvSpPr>
          <p:spPr>
            <a:xfrm>
              <a:off x="5295" y="3074"/>
              <a:ext cx="115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6" name="文本框 76895"/>
            <p:cNvSpPr txBox="1"/>
            <p:nvPr/>
          </p:nvSpPr>
          <p:spPr>
            <a:xfrm>
              <a:off x="4943" y="3192"/>
              <a:ext cx="652" cy="26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ALE</a:t>
              </a:r>
              <a:endParaRPr lang="en-US" altLang="zh-CN" sz="22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76897" name="组合 76896"/>
            <p:cNvGrpSpPr/>
            <p:nvPr/>
          </p:nvGrpSpPr>
          <p:grpSpPr>
            <a:xfrm>
              <a:off x="4099" y="3595"/>
              <a:ext cx="482" cy="288"/>
              <a:chOff x="2750" y="2508"/>
              <a:chExt cx="482" cy="288"/>
            </a:xfrm>
          </p:grpSpPr>
          <p:sp>
            <p:nvSpPr>
              <p:cNvPr id="76898" name="文本框 76897"/>
              <p:cNvSpPr txBox="1"/>
              <p:nvPr/>
            </p:nvSpPr>
            <p:spPr>
              <a:xfrm>
                <a:off x="2750" y="2508"/>
                <a:ext cx="482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OE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899" name="直接连接符 76898"/>
              <p:cNvSpPr/>
              <p:nvPr/>
            </p:nvSpPr>
            <p:spPr>
              <a:xfrm>
                <a:off x="2826" y="2557"/>
                <a:ext cx="250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6900" name="组合 76899"/>
            <p:cNvGrpSpPr/>
            <p:nvPr/>
          </p:nvGrpSpPr>
          <p:grpSpPr>
            <a:xfrm>
              <a:off x="4255" y="3388"/>
              <a:ext cx="62" cy="221"/>
              <a:chOff x="2914" y="2762"/>
              <a:chExt cx="62" cy="221"/>
            </a:xfrm>
          </p:grpSpPr>
          <p:sp>
            <p:nvSpPr>
              <p:cNvPr id="76901" name="椭圆 76900"/>
              <p:cNvSpPr/>
              <p:nvPr/>
            </p:nvSpPr>
            <p:spPr>
              <a:xfrm>
                <a:off x="2914" y="2762"/>
                <a:ext cx="62" cy="62"/>
              </a:xfrm>
              <a:prstGeom prst="ellipse">
                <a:avLst/>
              </a:prstGeom>
              <a:noFill/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6902" name="直接连接符 76901"/>
              <p:cNvSpPr/>
              <p:nvPr/>
            </p:nvSpPr>
            <p:spPr>
              <a:xfrm>
                <a:off x="2943" y="2820"/>
                <a:ext cx="0" cy="163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6918" name="组合 76917"/>
          <p:cNvGrpSpPr/>
          <p:nvPr/>
        </p:nvGrpSpPr>
        <p:grpSpPr>
          <a:xfrm>
            <a:off x="2165350" y="5053013"/>
            <a:ext cx="4492625" cy="906462"/>
            <a:chOff x="1404" y="3167"/>
            <a:chExt cx="2830" cy="571"/>
          </a:xfrm>
        </p:grpSpPr>
        <p:sp>
          <p:nvSpPr>
            <p:cNvPr id="76907" name="文本框 76906"/>
            <p:cNvSpPr txBox="1"/>
            <p:nvPr/>
          </p:nvSpPr>
          <p:spPr>
            <a:xfrm>
              <a:off x="1490" y="3424"/>
              <a:ext cx="2744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800000"/>
                  </a:solidFill>
                  <a:latin typeface="Times New Roman" panose="02020603050405020304" charset="0"/>
                  <a:ea typeface="华文新魏" pitchFamily="2" charset="-122"/>
                </a:rPr>
                <a:t>             转换为总线控制信号</a:t>
              </a:r>
              <a:endParaRPr lang="zh-CN" altLang="en-US" sz="2600" b="1" dirty="0">
                <a:solidFill>
                  <a:srgbClr val="8000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76908" name="矩形 76907"/>
            <p:cNvSpPr/>
            <p:nvPr/>
          </p:nvSpPr>
          <p:spPr>
            <a:xfrm>
              <a:off x="1416" y="3167"/>
              <a:ext cx="2038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zh-CN" altLang="en-US" sz="2600" b="1" dirty="0">
                  <a:solidFill>
                    <a:srgbClr val="800000"/>
                  </a:solidFill>
                  <a:latin typeface="Times New Roman" panose="02020603050405020304" charset="0"/>
                  <a:ea typeface="华文新魏" pitchFamily="2" charset="-122"/>
                </a:rPr>
                <a:t>最大模式下由</a:t>
              </a:r>
              <a:r>
                <a:rPr lang="en-US" altLang="zh-CN" sz="2600" b="1" dirty="0">
                  <a:solidFill>
                    <a:srgbClr val="800000"/>
                  </a:solidFill>
                  <a:latin typeface="Times New Roman" panose="02020603050405020304" charset="0"/>
                  <a:ea typeface="华文新魏" pitchFamily="2" charset="-122"/>
                </a:rPr>
                <a:t>8288</a:t>
              </a:r>
              <a:r>
                <a:rPr lang="en-US" altLang="zh-CN" sz="2600" b="1" dirty="0">
                  <a:solidFill>
                    <a:srgbClr val="8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600" b="1" dirty="0">
                  <a:solidFill>
                    <a:srgbClr val="800000"/>
                  </a:solidFill>
                  <a:latin typeface="Times New Roman" panose="02020603050405020304" charset="0"/>
                  <a:ea typeface="华文新魏" pitchFamily="2" charset="-122"/>
                </a:rPr>
                <a:t>将</a:t>
              </a:r>
              <a:endParaRPr lang="zh-CN" altLang="en-US" sz="2600" b="1" dirty="0">
                <a:solidFill>
                  <a:srgbClr val="8000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grpSp>
          <p:nvGrpSpPr>
            <p:cNvPr id="76916" name="组合 76915"/>
            <p:cNvGrpSpPr/>
            <p:nvPr/>
          </p:nvGrpSpPr>
          <p:grpSpPr>
            <a:xfrm>
              <a:off x="1404" y="3430"/>
              <a:ext cx="922" cy="308"/>
              <a:chOff x="3979" y="3852"/>
              <a:chExt cx="922" cy="308"/>
            </a:xfrm>
          </p:grpSpPr>
          <p:sp>
            <p:nvSpPr>
              <p:cNvPr id="76910" name="文本框 76909"/>
              <p:cNvSpPr txBox="1"/>
              <p:nvPr/>
            </p:nvSpPr>
            <p:spPr>
              <a:xfrm>
                <a:off x="3979" y="3852"/>
                <a:ext cx="432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8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200" b="1" dirty="0">
                    <a:solidFill>
                      <a:srgbClr val="8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2</a:t>
                </a:r>
                <a:endParaRPr lang="en-US" altLang="zh-CN" sz="2200" b="1" dirty="0">
                  <a:solidFill>
                    <a:srgbClr val="8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911" name="直接连接符 76910"/>
              <p:cNvSpPr/>
              <p:nvPr/>
            </p:nvSpPr>
            <p:spPr>
              <a:xfrm>
                <a:off x="4089" y="3919"/>
                <a:ext cx="144" cy="0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912" name="文本框 76911"/>
              <p:cNvSpPr txBox="1"/>
              <p:nvPr/>
            </p:nvSpPr>
            <p:spPr>
              <a:xfrm>
                <a:off x="4234" y="3852"/>
                <a:ext cx="432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8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200" b="1" dirty="0">
                    <a:solidFill>
                      <a:srgbClr val="8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200" b="1" dirty="0">
                  <a:solidFill>
                    <a:srgbClr val="8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913" name="直接连接符 76912"/>
              <p:cNvSpPr/>
              <p:nvPr/>
            </p:nvSpPr>
            <p:spPr>
              <a:xfrm>
                <a:off x="4328" y="3919"/>
                <a:ext cx="144" cy="0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914" name="文本框 76913"/>
              <p:cNvSpPr txBox="1"/>
              <p:nvPr/>
            </p:nvSpPr>
            <p:spPr>
              <a:xfrm>
                <a:off x="4469" y="3852"/>
                <a:ext cx="432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8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200" b="1" dirty="0">
                    <a:solidFill>
                      <a:srgbClr val="8000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0</a:t>
                </a:r>
                <a:endParaRPr lang="en-US" altLang="zh-CN" sz="2200" b="1" dirty="0">
                  <a:solidFill>
                    <a:srgbClr val="8000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915" name="直接连接符 76914"/>
              <p:cNvSpPr/>
              <p:nvPr/>
            </p:nvSpPr>
            <p:spPr>
              <a:xfrm>
                <a:off x="4579" y="3919"/>
                <a:ext cx="144" cy="0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76923" name="矩形 76922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1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76924" name="组合 76923"/>
          <p:cNvGrpSpPr/>
          <p:nvPr/>
        </p:nvGrpSpPr>
        <p:grpSpPr>
          <a:xfrm>
            <a:off x="-25400" y="-63500"/>
            <a:ext cx="9182100" cy="284163"/>
            <a:chOff x="-16" y="-32"/>
            <a:chExt cx="5784" cy="179"/>
          </a:xfrm>
        </p:grpSpPr>
        <p:sp>
          <p:nvSpPr>
            <p:cNvPr id="76925" name="矩形 76924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2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926" name="文本框 76925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7042" name="文本框 87041"/>
          <p:cNvSpPr txBox="1"/>
          <p:nvPr/>
        </p:nvSpPr>
        <p:spPr>
          <a:xfrm>
            <a:off x="1033463" y="177800"/>
            <a:ext cx="7953375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rPr>
              <a:t>用8289构成并行仲裁逻辑 (以四个主设备为例):</a:t>
            </a:r>
            <a:endParaRPr lang="zh-CN" altLang="en-US" sz="2800" b="1" dirty="0">
              <a:solidFill>
                <a:srgbClr val="0038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7104" name="组合 87103"/>
          <p:cNvGrpSpPr/>
          <p:nvPr/>
        </p:nvGrpSpPr>
        <p:grpSpPr>
          <a:xfrm>
            <a:off x="-25400" y="-50800"/>
            <a:ext cx="9182100" cy="284163"/>
            <a:chOff x="-16" y="-32"/>
            <a:chExt cx="5784" cy="179"/>
          </a:xfrm>
        </p:grpSpPr>
        <p:sp>
          <p:nvSpPr>
            <p:cNvPr id="87105" name="矩形 87104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106" name="文本框 87105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7107" name="矩形 87106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7111" name="组合 87110"/>
          <p:cNvGrpSpPr/>
          <p:nvPr/>
        </p:nvGrpSpPr>
        <p:grpSpPr>
          <a:xfrm>
            <a:off x="349250" y="684213"/>
            <a:ext cx="8324850" cy="5200650"/>
            <a:chOff x="220" y="431"/>
            <a:chExt cx="5244" cy="3276"/>
          </a:xfrm>
        </p:grpSpPr>
        <p:grpSp>
          <p:nvGrpSpPr>
            <p:cNvPr id="87100" name="组合 87099"/>
            <p:cNvGrpSpPr/>
            <p:nvPr/>
          </p:nvGrpSpPr>
          <p:grpSpPr>
            <a:xfrm>
              <a:off x="220" y="431"/>
              <a:ext cx="5244" cy="3276"/>
              <a:chOff x="220" y="407"/>
              <a:chExt cx="5244" cy="3276"/>
            </a:xfrm>
          </p:grpSpPr>
          <p:sp>
            <p:nvSpPr>
              <p:cNvPr id="87044" name="文本框 87043"/>
              <p:cNvSpPr txBox="1"/>
              <p:nvPr/>
            </p:nvSpPr>
            <p:spPr>
              <a:xfrm>
                <a:off x="354" y="1211"/>
                <a:ext cx="1132" cy="473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zh-CN" altLang="en-US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8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8289(1)</a:t>
                </a:r>
                <a:endPara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25000"/>
                  </a:lnSpc>
                </a:pPr>
                <a:endParaRPr lang="zh-CN" altLang="en-US" sz="26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45" name="文本框 87044"/>
              <p:cNvSpPr txBox="1"/>
              <p:nvPr/>
            </p:nvSpPr>
            <p:spPr>
              <a:xfrm>
                <a:off x="2955" y="1201"/>
                <a:ext cx="1151" cy="473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zh-CN" altLang="en-US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8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8289(3)</a:t>
                </a:r>
                <a:endPara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25000"/>
                  </a:lnSpc>
                </a:pPr>
                <a:endParaRPr lang="zh-CN" altLang="en-US" sz="26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46" name="文本框 87045"/>
              <p:cNvSpPr txBox="1"/>
              <p:nvPr/>
            </p:nvSpPr>
            <p:spPr>
              <a:xfrm>
                <a:off x="1673" y="1202"/>
                <a:ext cx="1132" cy="473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zh-CN" altLang="en-US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8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8289(2)</a:t>
                </a:r>
                <a:endPara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25000"/>
                  </a:lnSpc>
                </a:pPr>
                <a:endParaRPr lang="zh-CN" altLang="en-US" sz="26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47" name="文本框 87046"/>
              <p:cNvSpPr txBox="1"/>
              <p:nvPr/>
            </p:nvSpPr>
            <p:spPr>
              <a:xfrm>
                <a:off x="4275" y="1200"/>
                <a:ext cx="1189" cy="473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zh-CN" altLang="en-US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8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8289(4)</a:t>
                </a:r>
                <a:endPara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25000"/>
                  </a:lnSpc>
                </a:pPr>
                <a:endParaRPr lang="zh-CN" altLang="en-US" sz="26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48" name="文本框 87047"/>
              <p:cNvSpPr txBox="1"/>
              <p:nvPr/>
            </p:nvSpPr>
            <p:spPr>
              <a:xfrm>
                <a:off x="2281" y="2219"/>
                <a:ext cx="1257" cy="558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lnSpc>
                    <a:spcPct val="90000"/>
                  </a:lnSpc>
                  <a:tabLst>
                    <a:tab pos="1711325" algn="l"/>
                  </a:tabLst>
                </a:pPr>
                <a:r>
                  <a:rPr lang="zh-CN" altLang="en-US" sz="28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800" b="1" dirty="0">
                    <a:solidFill>
                      <a:srgbClr val="003800"/>
                    </a:solidFill>
                    <a:latin typeface="Times New Roman" panose="02020603050405020304" charset="0"/>
                    <a:ea typeface="华文新魏" pitchFamily="2" charset="-122"/>
                  </a:rPr>
                  <a:t>4:2 优先权</a:t>
                </a:r>
                <a:endPara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endParaRPr>
              </a:p>
              <a:p>
                <a:pPr defTabSz="914400">
                  <a:lnSpc>
                    <a:spcPct val="90000"/>
                  </a:lnSpc>
                  <a:tabLst>
                    <a:tab pos="1711325" algn="l"/>
                  </a:tabLst>
                </a:pPr>
                <a:r>
                  <a:rPr lang="zh-CN" altLang="en-US" sz="2800" b="1" dirty="0">
                    <a:solidFill>
                      <a:srgbClr val="003800"/>
                    </a:solidFill>
                    <a:latin typeface="Times New Roman" panose="02020603050405020304" charset="0"/>
                    <a:ea typeface="华文新魏" pitchFamily="2" charset="-122"/>
                  </a:rPr>
                  <a:t>    编码器</a:t>
                </a:r>
                <a:endPara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endParaRPr>
              </a:p>
            </p:txBody>
          </p:sp>
          <p:sp>
            <p:nvSpPr>
              <p:cNvPr id="87049" name="文本框 87048"/>
              <p:cNvSpPr txBox="1"/>
              <p:nvPr/>
            </p:nvSpPr>
            <p:spPr>
              <a:xfrm>
                <a:off x="2257" y="3027"/>
                <a:ext cx="1276" cy="343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r>
                  <a:rPr lang="zh-CN" altLang="en-US" sz="28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2:4</a:t>
                </a:r>
                <a:r>
                  <a:rPr lang="zh-CN" altLang="en-US" sz="2800" b="1" dirty="0">
                    <a:solidFill>
                      <a:srgbClr val="003800"/>
                    </a:solidFill>
                    <a:latin typeface="Times New Roman" panose="02020603050405020304" charset="0"/>
                    <a:ea typeface="华文新魏" pitchFamily="2" charset="-122"/>
                  </a:rPr>
                  <a:t>译码器</a:t>
                </a:r>
                <a:endPara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endParaRPr>
              </a:p>
            </p:txBody>
          </p:sp>
          <p:grpSp>
            <p:nvGrpSpPr>
              <p:cNvPr id="87098" name="组合 87097"/>
              <p:cNvGrpSpPr/>
              <p:nvPr/>
            </p:nvGrpSpPr>
            <p:grpSpPr>
              <a:xfrm>
                <a:off x="591" y="1694"/>
                <a:ext cx="863" cy="308"/>
                <a:chOff x="591" y="1694"/>
                <a:chExt cx="863" cy="308"/>
              </a:xfrm>
            </p:grpSpPr>
            <p:sp>
              <p:nvSpPr>
                <p:cNvPr id="87051" name="文本框 87050"/>
                <p:cNvSpPr txBox="1"/>
                <p:nvPr/>
              </p:nvSpPr>
              <p:spPr>
                <a:xfrm>
                  <a:off x="591" y="1694"/>
                  <a:ext cx="863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38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BREQ1</a:t>
                  </a:r>
                  <a:endPara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052" name="直接连接符 87051"/>
                <p:cNvSpPr/>
                <p:nvPr/>
              </p:nvSpPr>
              <p:spPr>
                <a:xfrm>
                  <a:off x="668" y="1749"/>
                  <a:ext cx="642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7099" name="组合 87098"/>
              <p:cNvGrpSpPr/>
              <p:nvPr/>
            </p:nvGrpSpPr>
            <p:grpSpPr>
              <a:xfrm>
                <a:off x="1879" y="1699"/>
                <a:ext cx="863" cy="308"/>
                <a:chOff x="1879" y="1683"/>
                <a:chExt cx="863" cy="308"/>
              </a:xfrm>
            </p:grpSpPr>
            <p:sp>
              <p:nvSpPr>
                <p:cNvPr id="87054" name="文本框 87053"/>
                <p:cNvSpPr txBox="1"/>
                <p:nvPr/>
              </p:nvSpPr>
              <p:spPr>
                <a:xfrm>
                  <a:off x="1879" y="1683"/>
                  <a:ext cx="863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38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BREQ2</a:t>
                  </a:r>
                  <a:endPara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055" name="直接连接符 87054"/>
                <p:cNvSpPr/>
                <p:nvPr/>
              </p:nvSpPr>
              <p:spPr>
                <a:xfrm>
                  <a:off x="1956" y="1738"/>
                  <a:ext cx="642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7057" name="文本框 87056"/>
              <p:cNvSpPr txBox="1"/>
              <p:nvPr/>
            </p:nvSpPr>
            <p:spPr>
              <a:xfrm>
                <a:off x="3060" y="1687"/>
                <a:ext cx="863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BREQ3</a:t>
                </a:r>
                <a:endParaRPr lang="en-US" altLang="zh-CN" sz="26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58" name="直接连接符 87057"/>
              <p:cNvSpPr/>
              <p:nvPr/>
            </p:nvSpPr>
            <p:spPr>
              <a:xfrm>
                <a:off x="3137" y="1742"/>
                <a:ext cx="642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060" name="文本框 87059"/>
              <p:cNvSpPr txBox="1"/>
              <p:nvPr/>
            </p:nvSpPr>
            <p:spPr>
              <a:xfrm>
                <a:off x="4319" y="1706"/>
                <a:ext cx="863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BREQ4</a:t>
                </a:r>
                <a:endParaRPr lang="en-US" altLang="zh-CN" sz="26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61" name="直接连接符 87060"/>
              <p:cNvSpPr/>
              <p:nvPr/>
            </p:nvSpPr>
            <p:spPr>
              <a:xfrm>
                <a:off x="4396" y="1761"/>
                <a:ext cx="642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062" name="任意多边形 87061"/>
              <p:cNvSpPr/>
              <p:nvPr/>
            </p:nvSpPr>
            <p:spPr>
              <a:xfrm>
                <a:off x="1392" y="1689"/>
                <a:ext cx="1133" cy="523"/>
              </a:xfrm>
              <a:custGeom>
                <a:avLst/>
                <a:gdLst/>
                <a:ahLst/>
                <a:cxnLst/>
                <a:pathLst>
                  <a:path w="1075" h="547">
                    <a:moveTo>
                      <a:pt x="0" y="0"/>
                    </a:moveTo>
                    <a:lnTo>
                      <a:pt x="0" y="393"/>
                    </a:lnTo>
                    <a:lnTo>
                      <a:pt x="1075" y="393"/>
                    </a:lnTo>
                    <a:lnTo>
                      <a:pt x="1075" y="547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063" name="任意多边形 87062"/>
              <p:cNvSpPr/>
              <p:nvPr/>
            </p:nvSpPr>
            <p:spPr>
              <a:xfrm>
                <a:off x="2669" y="1679"/>
                <a:ext cx="27" cy="533"/>
              </a:xfrm>
              <a:custGeom>
                <a:avLst/>
                <a:gdLst/>
                <a:ahLst/>
                <a:cxnLst/>
                <a:pathLst>
                  <a:path w="1" h="557">
                    <a:moveTo>
                      <a:pt x="0" y="0"/>
                    </a:moveTo>
                    <a:cubicBezTo>
                      <a:pt x="0" y="186"/>
                      <a:pt x="0" y="371"/>
                      <a:pt x="0" y="557"/>
                    </a:cubicBez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064" name="任意多边形 87063"/>
              <p:cNvSpPr/>
              <p:nvPr/>
            </p:nvSpPr>
            <p:spPr>
              <a:xfrm>
                <a:off x="3091" y="1679"/>
                <a:ext cx="27" cy="533"/>
              </a:xfrm>
              <a:custGeom>
                <a:avLst/>
                <a:gdLst/>
                <a:ahLst/>
                <a:cxnLst/>
                <a:pathLst>
                  <a:path w="1" h="557">
                    <a:moveTo>
                      <a:pt x="0" y="0"/>
                    </a:moveTo>
                    <a:cubicBezTo>
                      <a:pt x="0" y="186"/>
                      <a:pt x="0" y="371"/>
                      <a:pt x="0" y="557"/>
                    </a:cubicBez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065" name="任意多边形 87064"/>
              <p:cNvSpPr/>
              <p:nvPr/>
            </p:nvSpPr>
            <p:spPr>
              <a:xfrm flipH="1">
                <a:off x="3255" y="1673"/>
                <a:ext cx="1094" cy="539"/>
              </a:xfrm>
              <a:custGeom>
                <a:avLst/>
                <a:gdLst/>
                <a:ahLst/>
                <a:cxnLst/>
                <a:pathLst>
                  <a:path w="1075" h="547">
                    <a:moveTo>
                      <a:pt x="0" y="0"/>
                    </a:moveTo>
                    <a:lnTo>
                      <a:pt x="0" y="393"/>
                    </a:lnTo>
                    <a:lnTo>
                      <a:pt x="1075" y="393"/>
                    </a:lnTo>
                    <a:lnTo>
                      <a:pt x="1075" y="547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066" name="直接连接符 87065"/>
              <p:cNvSpPr/>
              <p:nvPr/>
            </p:nvSpPr>
            <p:spPr>
              <a:xfrm>
                <a:off x="2732" y="2778"/>
                <a:ext cx="0" cy="240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7067" name="直接连接符 87066"/>
              <p:cNvSpPr/>
              <p:nvPr/>
            </p:nvSpPr>
            <p:spPr>
              <a:xfrm>
                <a:off x="2958" y="2774"/>
                <a:ext cx="0" cy="240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7068" name="任意多边形 87067"/>
              <p:cNvSpPr/>
              <p:nvPr/>
            </p:nvSpPr>
            <p:spPr>
              <a:xfrm>
                <a:off x="1795" y="1670"/>
                <a:ext cx="720" cy="1863"/>
              </a:xfrm>
              <a:custGeom>
                <a:avLst/>
                <a:gdLst/>
                <a:ahLst/>
                <a:cxnLst/>
                <a:pathLst>
                  <a:path w="720" h="1977">
                    <a:moveTo>
                      <a:pt x="720" y="1795"/>
                    </a:moveTo>
                    <a:lnTo>
                      <a:pt x="720" y="1977"/>
                    </a:lnTo>
                    <a:lnTo>
                      <a:pt x="0" y="1977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069" name="任意多边形 87068"/>
              <p:cNvSpPr/>
              <p:nvPr/>
            </p:nvSpPr>
            <p:spPr>
              <a:xfrm flipH="1">
                <a:off x="3254" y="1671"/>
                <a:ext cx="720" cy="1871"/>
              </a:xfrm>
              <a:custGeom>
                <a:avLst/>
                <a:gdLst/>
                <a:ahLst/>
                <a:cxnLst/>
                <a:pathLst>
                  <a:path w="720" h="1977">
                    <a:moveTo>
                      <a:pt x="720" y="1795"/>
                    </a:moveTo>
                    <a:lnTo>
                      <a:pt x="720" y="1977"/>
                    </a:lnTo>
                    <a:lnTo>
                      <a:pt x="0" y="1977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7070" name="组合 87069"/>
              <p:cNvGrpSpPr/>
              <p:nvPr/>
            </p:nvGrpSpPr>
            <p:grpSpPr>
              <a:xfrm>
                <a:off x="813" y="3375"/>
                <a:ext cx="835" cy="308"/>
                <a:chOff x="643" y="3043"/>
                <a:chExt cx="835" cy="308"/>
              </a:xfrm>
            </p:grpSpPr>
            <p:sp>
              <p:nvSpPr>
                <p:cNvPr id="87071" name="文本框 87070"/>
                <p:cNvSpPr txBox="1"/>
                <p:nvPr/>
              </p:nvSpPr>
              <p:spPr>
                <a:xfrm>
                  <a:off x="643" y="3043"/>
                  <a:ext cx="835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38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BPRN1</a:t>
                  </a:r>
                  <a:endPara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072" name="直接连接符 87071"/>
                <p:cNvSpPr/>
                <p:nvPr/>
              </p:nvSpPr>
              <p:spPr>
                <a:xfrm>
                  <a:off x="720" y="3101"/>
                  <a:ext cx="61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7073" name="组合 87072"/>
              <p:cNvGrpSpPr/>
              <p:nvPr/>
            </p:nvGrpSpPr>
            <p:grpSpPr>
              <a:xfrm>
                <a:off x="1019" y="2835"/>
                <a:ext cx="835" cy="308"/>
                <a:chOff x="643" y="3043"/>
                <a:chExt cx="835" cy="308"/>
              </a:xfrm>
            </p:grpSpPr>
            <p:sp>
              <p:nvSpPr>
                <p:cNvPr id="87074" name="文本框 87073"/>
                <p:cNvSpPr txBox="1"/>
                <p:nvPr/>
              </p:nvSpPr>
              <p:spPr>
                <a:xfrm>
                  <a:off x="643" y="3043"/>
                  <a:ext cx="835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38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BPRN2</a:t>
                  </a:r>
                  <a:endPara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075" name="直接连接符 87074"/>
                <p:cNvSpPr/>
                <p:nvPr/>
              </p:nvSpPr>
              <p:spPr>
                <a:xfrm>
                  <a:off x="720" y="3101"/>
                  <a:ext cx="61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7076" name="组合 87075"/>
              <p:cNvGrpSpPr/>
              <p:nvPr/>
            </p:nvGrpSpPr>
            <p:grpSpPr>
              <a:xfrm>
                <a:off x="3952" y="2735"/>
                <a:ext cx="835" cy="308"/>
                <a:chOff x="643" y="3043"/>
                <a:chExt cx="835" cy="308"/>
              </a:xfrm>
            </p:grpSpPr>
            <p:sp>
              <p:nvSpPr>
                <p:cNvPr id="87077" name="文本框 87076"/>
                <p:cNvSpPr txBox="1"/>
                <p:nvPr/>
              </p:nvSpPr>
              <p:spPr>
                <a:xfrm>
                  <a:off x="643" y="3043"/>
                  <a:ext cx="835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38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BPRN3</a:t>
                  </a:r>
                  <a:endPara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078" name="直接连接符 87077"/>
                <p:cNvSpPr/>
                <p:nvPr/>
              </p:nvSpPr>
              <p:spPr>
                <a:xfrm>
                  <a:off x="720" y="3101"/>
                  <a:ext cx="61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7079" name="组合 87078"/>
              <p:cNvGrpSpPr/>
              <p:nvPr/>
            </p:nvGrpSpPr>
            <p:grpSpPr>
              <a:xfrm>
                <a:off x="4115" y="3363"/>
                <a:ext cx="835" cy="308"/>
                <a:chOff x="643" y="3043"/>
                <a:chExt cx="835" cy="308"/>
              </a:xfrm>
            </p:grpSpPr>
            <p:sp>
              <p:nvSpPr>
                <p:cNvPr id="87080" name="文本框 87079"/>
                <p:cNvSpPr txBox="1"/>
                <p:nvPr/>
              </p:nvSpPr>
              <p:spPr>
                <a:xfrm>
                  <a:off x="643" y="3043"/>
                  <a:ext cx="835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38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BPRN4</a:t>
                  </a:r>
                  <a:endPara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081" name="直接连接符 87080"/>
                <p:cNvSpPr/>
                <p:nvPr/>
              </p:nvSpPr>
              <p:spPr>
                <a:xfrm>
                  <a:off x="720" y="3101"/>
                  <a:ext cx="61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7082" name="任意多边形 87081"/>
              <p:cNvSpPr/>
              <p:nvPr/>
            </p:nvSpPr>
            <p:spPr>
              <a:xfrm>
                <a:off x="250" y="1055"/>
                <a:ext cx="4224" cy="135"/>
              </a:xfrm>
              <a:custGeom>
                <a:avLst/>
                <a:gdLst/>
                <a:ahLst/>
                <a:cxnLst/>
                <a:pathLst>
                  <a:path w="4224" h="135">
                    <a:moveTo>
                      <a:pt x="4224" y="135"/>
                    </a:moveTo>
                    <a:lnTo>
                      <a:pt x="4224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083" name="任意多边形 87082"/>
              <p:cNvSpPr/>
              <p:nvPr/>
            </p:nvSpPr>
            <p:spPr>
              <a:xfrm>
                <a:off x="470" y="1690"/>
                <a:ext cx="2256" cy="1978"/>
              </a:xfrm>
              <a:custGeom>
                <a:avLst/>
                <a:gdLst/>
                <a:ahLst/>
                <a:cxnLst/>
                <a:pathLst>
                  <a:path w="2256" h="2093">
                    <a:moveTo>
                      <a:pt x="2256" y="1786"/>
                    </a:moveTo>
                    <a:lnTo>
                      <a:pt x="2256" y="2083"/>
                    </a:lnTo>
                    <a:lnTo>
                      <a:pt x="0" y="2093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084" name="任意多边形 87083"/>
              <p:cNvSpPr/>
              <p:nvPr/>
            </p:nvSpPr>
            <p:spPr>
              <a:xfrm flipH="1">
                <a:off x="2978" y="1665"/>
                <a:ext cx="2256" cy="2004"/>
              </a:xfrm>
              <a:custGeom>
                <a:avLst/>
                <a:gdLst/>
                <a:ahLst/>
                <a:cxnLst/>
                <a:pathLst>
                  <a:path w="2256" h="2093">
                    <a:moveTo>
                      <a:pt x="2256" y="1786"/>
                    </a:moveTo>
                    <a:lnTo>
                      <a:pt x="2256" y="2083"/>
                    </a:lnTo>
                    <a:lnTo>
                      <a:pt x="0" y="2093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7085" name="直接连接符 87084"/>
              <p:cNvSpPr/>
              <p:nvPr/>
            </p:nvSpPr>
            <p:spPr>
              <a:xfrm>
                <a:off x="710" y="1048"/>
                <a:ext cx="0" cy="163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87086" name="直接连接符 87085"/>
              <p:cNvSpPr/>
              <p:nvPr/>
            </p:nvSpPr>
            <p:spPr>
              <a:xfrm>
                <a:off x="2001" y="1049"/>
                <a:ext cx="0" cy="144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87087" name="直接连接符 87086"/>
              <p:cNvSpPr/>
              <p:nvPr/>
            </p:nvSpPr>
            <p:spPr>
              <a:xfrm>
                <a:off x="3299" y="1057"/>
                <a:ext cx="0" cy="144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oval" w="med" len="med"/>
                <a:tailEnd type="none" w="med" len="med"/>
              </a:ln>
            </p:spPr>
          </p:sp>
          <p:grpSp>
            <p:nvGrpSpPr>
              <p:cNvPr id="87088" name="组合 87087"/>
              <p:cNvGrpSpPr/>
              <p:nvPr/>
            </p:nvGrpSpPr>
            <p:grpSpPr>
              <a:xfrm>
                <a:off x="220" y="770"/>
                <a:ext cx="777" cy="308"/>
                <a:chOff x="922" y="2400"/>
                <a:chExt cx="777" cy="308"/>
              </a:xfrm>
            </p:grpSpPr>
            <p:sp>
              <p:nvSpPr>
                <p:cNvPr id="87089" name="文本框 87088"/>
                <p:cNvSpPr txBox="1"/>
                <p:nvPr/>
              </p:nvSpPr>
              <p:spPr>
                <a:xfrm>
                  <a:off x="922" y="2400"/>
                  <a:ext cx="777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38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CBRQ</a:t>
                  </a:r>
                  <a:endPara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090" name="直接连接符 87089"/>
                <p:cNvSpPr/>
                <p:nvPr/>
              </p:nvSpPr>
              <p:spPr>
                <a:xfrm>
                  <a:off x="1008" y="2448"/>
                  <a:ext cx="576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7091" name="任意多边形 87090"/>
              <p:cNvSpPr/>
              <p:nvPr/>
            </p:nvSpPr>
            <p:spPr>
              <a:xfrm>
                <a:off x="260" y="679"/>
                <a:ext cx="4665" cy="519"/>
              </a:xfrm>
              <a:custGeom>
                <a:avLst/>
                <a:gdLst/>
                <a:ahLst/>
                <a:cxnLst/>
                <a:pathLst>
                  <a:path w="4224" h="135">
                    <a:moveTo>
                      <a:pt x="4224" y="135"/>
                    </a:moveTo>
                    <a:lnTo>
                      <a:pt x="4224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7092" name="组合 87091"/>
              <p:cNvGrpSpPr/>
              <p:nvPr/>
            </p:nvGrpSpPr>
            <p:grpSpPr>
              <a:xfrm>
                <a:off x="316" y="407"/>
                <a:ext cx="777" cy="308"/>
                <a:chOff x="4060" y="306"/>
                <a:chExt cx="777" cy="308"/>
              </a:xfrm>
            </p:grpSpPr>
            <p:sp>
              <p:nvSpPr>
                <p:cNvPr id="87093" name="文本框 87092"/>
                <p:cNvSpPr txBox="1"/>
                <p:nvPr/>
              </p:nvSpPr>
              <p:spPr>
                <a:xfrm>
                  <a:off x="4060" y="306"/>
                  <a:ext cx="777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38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BUSY</a:t>
                  </a:r>
                  <a:endPara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094" name="直接连接符 87093"/>
                <p:cNvSpPr/>
                <p:nvPr/>
              </p:nvSpPr>
              <p:spPr>
                <a:xfrm>
                  <a:off x="4126" y="354"/>
                  <a:ext cx="537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87108" name="直接连接符 87107"/>
            <p:cNvSpPr/>
            <p:nvPr/>
          </p:nvSpPr>
          <p:spPr>
            <a:xfrm>
              <a:off x="1209" y="697"/>
              <a:ext cx="0" cy="54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87109" name="直接连接符 87108"/>
            <p:cNvSpPr/>
            <p:nvPr/>
          </p:nvSpPr>
          <p:spPr>
            <a:xfrm>
              <a:off x="2506" y="693"/>
              <a:ext cx="0" cy="54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87110" name="直接连接符 87109"/>
            <p:cNvSpPr/>
            <p:nvPr/>
          </p:nvSpPr>
          <p:spPr>
            <a:xfrm>
              <a:off x="3801" y="687"/>
              <a:ext cx="0" cy="54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headEnd type="oval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88066" name="组合 88065"/>
          <p:cNvGrpSpPr/>
          <p:nvPr/>
        </p:nvGrpSpPr>
        <p:grpSpPr>
          <a:xfrm>
            <a:off x="322263" y="300038"/>
            <a:ext cx="1882775" cy="519112"/>
            <a:chOff x="355" y="211"/>
            <a:chExt cx="1257" cy="327"/>
          </a:xfrm>
        </p:grpSpPr>
        <p:sp>
          <p:nvSpPr>
            <p:cNvPr id="88067" name="文本框 88066"/>
            <p:cNvSpPr txBox="1"/>
            <p:nvPr/>
          </p:nvSpPr>
          <p:spPr>
            <a:xfrm>
              <a:off x="355" y="211"/>
              <a:ext cx="1257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(10)  </a:t>
              </a:r>
              <a:r>
                <a:rPr lang="en-US" altLang="zh-CN" sz="28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AEN</a:t>
              </a:r>
              <a:endParaRPr lang="en-US" altLang="zh-CN" sz="2800" b="1" dirty="0">
                <a:solidFill>
                  <a:srgbClr val="0038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8068" name="直接连接符 88067"/>
            <p:cNvSpPr/>
            <p:nvPr/>
          </p:nvSpPr>
          <p:spPr>
            <a:xfrm>
              <a:off x="998" y="269"/>
              <a:ext cx="42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8116" name="组合 88115"/>
          <p:cNvGrpSpPr/>
          <p:nvPr/>
        </p:nvGrpSpPr>
        <p:grpSpPr>
          <a:xfrm>
            <a:off x="5360988" y="328613"/>
            <a:ext cx="828675" cy="457200"/>
            <a:chOff x="1459" y="2189"/>
            <a:chExt cx="586" cy="288"/>
          </a:xfrm>
        </p:grpSpPr>
        <p:sp>
          <p:nvSpPr>
            <p:cNvPr id="88117" name="文本框 88116"/>
            <p:cNvSpPr txBox="1"/>
            <p:nvPr/>
          </p:nvSpPr>
          <p:spPr>
            <a:xfrm>
              <a:off x="1459" y="2189"/>
              <a:ext cx="58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AEN</a:t>
              </a:r>
              <a:endParaRPr lang="en-US" altLang="zh-CN" b="1" dirty="0">
                <a:solidFill>
                  <a:srgbClr val="0038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8118" name="直接连接符 88117"/>
            <p:cNvSpPr/>
            <p:nvPr/>
          </p:nvSpPr>
          <p:spPr>
            <a:xfrm>
              <a:off x="1574" y="2237"/>
              <a:ext cx="38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8119" name="文本框 88118"/>
          <p:cNvSpPr txBox="1"/>
          <p:nvPr/>
        </p:nvSpPr>
        <p:spPr>
          <a:xfrm>
            <a:off x="477838" y="806450"/>
            <a:ext cx="4364037" cy="17176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4000"/>
                </a:solidFill>
                <a:latin typeface="Times New Roman" panose="02020603050405020304" charset="0"/>
                <a:ea typeface="华文新魏" pitchFamily="2" charset="-122"/>
              </a:rPr>
              <a:t>如果8289取得总线控制权, 则处理器占有总线; 若8289未取得控制权, 则处理器不能占有总线。</a:t>
            </a:r>
            <a:endParaRPr lang="zh-CN" altLang="en-US" sz="2800" b="1" dirty="0">
              <a:solidFill>
                <a:srgbClr val="0040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8120" name="文本框 88119"/>
          <p:cNvSpPr txBox="1"/>
          <p:nvPr/>
        </p:nvSpPr>
        <p:spPr>
          <a:xfrm>
            <a:off x="461963" y="2640013"/>
            <a:ext cx="5516562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0000"/>
                </a:solidFill>
                <a:latin typeface="Times New Roman" panose="02020603050405020304" charset="0"/>
                <a:ea typeface="华文新魏" pitchFamily="2" charset="-122"/>
              </a:rPr>
              <a:t>怎样反映处理器是否占有总线？</a:t>
            </a:r>
            <a:endParaRPr lang="zh-CN" altLang="en-US" sz="2800" b="1" dirty="0">
              <a:solidFill>
                <a:srgbClr val="6600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8121" name="文本框 88120"/>
          <p:cNvSpPr txBox="1"/>
          <p:nvPr/>
        </p:nvSpPr>
        <p:spPr>
          <a:xfrm>
            <a:off x="500063" y="3090863"/>
            <a:ext cx="8235950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rPr>
              <a:t>当8289收到允许信号, 应使8289所在模板与系统总线连通;</a:t>
            </a:r>
            <a:endParaRPr lang="en-US" altLang="zh-CN" sz="2800" b="1" dirty="0">
              <a:solidFill>
                <a:srgbClr val="0038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8122" name="文本框 88121"/>
          <p:cNvSpPr txBox="1"/>
          <p:nvPr/>
        </p:nvSpPr>
        <p:spPr>
          <a:xfrm>
            <a:off x="823913" y="4370388"/>
            <a:ext cx="8320087" cy="5492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                                                               </a:t>
            </a:r>
            <a:endParaRPr lang="zh-CN" altLang="en-US" sz="3000" b="1" dirty="0">
              <a:solidFill>
                <a:srgbClr val="004D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8123" name="文本框 88122"/>
          <p:cNvSpPr txBox="1"/>
          <p:nvPr/>
        </p:nvSpPr>
        <p:spPr>
          <a:xfrm>
            <a:off x="501650" y="3527425"/>
            <a:ext cx="8528050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rPr>
              <a:t>           若8289未收到允许信号, 则8289所在模板不能与系统总线连通。</a:t>
            </a:r>
            <a:endParaRPr lang="en-US" altLang="zh-CN" sz="2800" b="1" dirty="0">
              <a:solidFill>
                <a:srgbClr val="0038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8124" name="组合 88123"/>
          <p:cNvGrpSpPr/>
          <p:nvPr/>
        </p:nvGrpSpPr>
        <p:grpSpPr>
          <a:xfrm>
            <a:off x="976313" y="4857750"/>
            <a:ext cx="1158875" cy="519113"/>
            <a:chOff x="3523" y="2459"/>
            <a:chExt cx="730" cy="327"/>
          </a:xfrm>
        </p:grpSpPr>
        <p:sp>
          <p:nvSpPr>
            <p:cNvPr id="88125" name="文本框 88124"/>
            <p:cNvSpPr txBox="1"/>
            <p:nvPr/>
          </p:nvSpPr>
          <p:spPr>
            <a:xfrm>
              <a:off x="3523" y="2459"/>
              <a:ext cx="730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AEN</a:t>
              </a:r>
              <a:endParaRPr lang="en-US" altLang="zh-CN" sz="2800" b="1" dirty="0">
                <a:solidFill>
                  <a:srgbClr val="0038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8126" name="直接连接符 88125"/>
            <p:cNvSpPr/>
            <p:nvPr/>
          </p:nvSpPr>
          <p:spPr>
            <a:xfrm>
              <a:off x="3638" y="2529"/>
              <a:ext cx="38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8127" name="左大括号 88126"/>
          <p:cNvSpPr/>
          <p:nvPr/>
        </p:nvSpPr>
        <p:spPr>
          <a:xfrm>
            <a:off x="1866900" y="4833938"/>
            <a:ext cx="136525" cy="596900"/>
          </a:xfrm>
          <a:prstGeom prst="leftBrace">
            <a:avLst>
              <a:gd name="adj1" fmla="val 36434"/>
              <a:gd name="adj2" fmla="val 50000"/>
            </a:avLst>
          </a:prstGeom>
          <a:noFill/>
          <a:ln w="22225" cap="flat" cmpd="sng">
            <a:solidFill>
              <a:srgbClr val="0058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8128" name="文本框 88127"/>
          <p:cNvSpPr txBox="1"/>
          <p:nvPr/>
        </p:nvSpPr>
        <p:spPr>
          <a:xfrm>
            <a:off x="2014538" y="4603750"/>
            <a:ext cx="5821362" cy="5492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003800"/>
                </a:solidFill>
                <a:latin typeface="Times New Roman" panose="02020603050405020304" charset="0"/>
                <a:ea typeface="宋体" panose="02010600030101010101" pitchFamily="2" charset="-122"/>
              </a:rPr>
              <a:t>=0 </a:t>
            </a:r>
            <a:r>
              <a:rPr lang="zh-CN" altLang="en-US" sz="2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rPr>
              <a:t>(有效)  使模板与系统总线连通</a:t>
            </a:r>
            <a:endParaRPr lang="zh-CN" altLang="en-US" sz="2800" b="1" dirty="0">
              <a:solidFill>
                <a:srgbClr val="0038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8129" name="文本框 88128"/>
          <p:cNvSpPr txBox="1"/>
          <p:nvPr/>
        </p:nvSpPr>
        <p:spPr>
          <a:xfrm>
            <a:off x="2014538" y="5076825"/>
            <a:ext cx="6202362" cy="5492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003800"/>
                </a:solidFill>
                <a:latin typeface="Times New Roman" panose="02020603050405020304" charset="0"/>
                <a:ea typeface="宋体" panose="02010600030101010101" pitchFamily="2" charset="-122"/>
              </a:rPr>
              <a:t>=1 </a:t>
            </a:r>
            <a:r>
              <a:rPr lang="zh-CN" altLang="en-US" sz="2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rPr>
              <a:t>(无效)  模板不能与系统总线连通</a:t>
            </a:r>
            <a:endParaRPr lang="zh-CN" altLang="en-US" sz="2800" b="1" dirty="0">
              <a:solidFill>
                <a:srgbClr val="0038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8134" name="组合 88133"/>
          <p:cNvGrpSpPr/>
          <p:nvPr/>
        </p:nvGrpSpPr>
        <p:grpSpPr>
          <a:xfrm>
            <a:off x="-25400" y="-50800"/>
            <a:ext cx="9182100" cy="284163"/>
            <a:chOff x="-16" y="-32"/>
            <a:chExt cx="5784" cy="179"/>
          </a:xfrm>
        </p:grpSpPr>
        <p:sp>
          <p:nvSpPr>
            <p:cNvPr id="88135" name="矩形 88134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8136" name="文本框 88135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8137" name="矩形 88136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8231" name="组合 88230"/>
          <p:cNvGrpSpPr/>
          <p:nvPr/>
        </p:nvGrpSpPr>
        <p:grpSpPr>
          <a:xfrm>
            <a:off x="4497388" y="304800"/>
            <a:ext cx="4713287" cy="2806700"/>
            <a:chOff x="2791" y="192"/>
            <a:chExt cx="2969" cy="1768"/>
          </a:xfrm>
        </p:grpSpPr>
        <p:sp>
          <p:nvSpPr>
            <p:cNvPr id="88185" name="文本框 88184"/>
            <p:cNvSpPr txBox="1"/>
            <p:nvPr/>
          </p:nvSpPr>
          <p:spPr>
            <a:xfrm>
              <a:off x="2791" y="1265"/>
              <a:ext cx="1175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ANYRQST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88186" name="组合 88185"/>
            <p:cNvGrpSpPr/>
            <p:nvPr/>
          </p:nvGrpSpPr>
          <p:grpSpPr>
            <a:xfrm>
              <a:off x="3206" y="192"/>
              <a:ext cx="2554" cy="1768"/>
              <a:chOff x="3241" y="192"/>
              <a:chExt cx="2554" cy="1768"/>
            </a:xfrm>
          </p:grpSpPr>
          <p:grpSp>
            <p:nvGrpSpPr>
              <p:cNvPr id="88187" name="组合 88186"/>
              <p:cNvGrpSpPr/>
              <p:nvPr/>
            </p:nvGrpSpPr>
            <p:grpSpPr>
              <a:xfrm>
                <a:off x="4953" y="1033"/>
                <a:ext cx="627" cy="288"/>
                <a:chOff x="2337" y="3394"/>
                <a:chExt cx="627" cy="288"/>
              </a:xfrm>
            </p:grpSpPr>
            <p:sp>
              <p:nvSpPr>
                <p:cNvPr id="88188" name="直接连接符 88187"/>
                <p:cNvSpPr/>
                <p:nvPr/>
              </p:nvSpPr>
              <p:spPr>
                <a:xfrm>
                  <a:off x="2401" y="3452"/>
                  <a:ext cx="516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89" name="矩形 88188"/>
                <p:cNvSpPr/>
                <p:nvPr/>
              </p:nvSpPr>
              <p:spPr>
                <a:xfrm>
                  <a:off x="2337" y="3394"/>
                  <a:ext cx="627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BUSY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8190" name="组合 88189"/>
              <p:cNvGrpSpPr/>
              <p:nvPr/>
            </p:nvGrpSpPr>
            <p:grpSpPr>
              <a:xfrm>
                <a:off x="3994" y="1642"/>
                <a:ext cx="938" cy="318"/>
                <a:chOff x="3880" y="1944"/>
                <a:chExt cx="938" cy="318"/>
              </a:xfrm>
            </p:grpSpPr>
            <p:grpSp>
              <p:nvGrpSpPr>
                <p:cNvPr id="88191" name="组合 88190"/>
                <p:cNvGrpSpPr/>
                <p:nvPr/>
              </p:nvGrpSpPr>
              <p:grpSpPr>
                <a:xfrm>
                  <a:off x="3880" y="1944"/>
                  <a:ext cx="364" cy="308"/>
                  <a:chOff x="3880" y="1984"/>
                  <a:chExt cx="364" cy="308"/>
                </a:xfrm>
              </p:grpSpPr>
              <p:sp>
                <p:nvSpPr>
                  <p:cNvPr id="88192" name="文本框 88191"/>
                  <p:cNvSpPr txBox="1"/>
                  <p:nvPr/>
                </p:nvSpPr>
                <p:spPr>
                  <a:xfrm>
                    <a:off x="3880" y="1984"/>
                    <a:ext cx="364" cy="30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600" b="1" dirty="0">
                        <a:solidFill>
                          <a:srgbClr val="004D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S</a:t>
                    </a:r>
                    <a:r>
                      <a:rPr lang="en-US" altLang="zh-CN" sz="2200" b="1" dirty="0">
                        <a:solidFill>
                          <a:srgbClr val="004D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22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8193" name="直接连接符 88192"/>
                  <p:cNvSpPr/>
                  <p:nvPr/>
                </p:nvSpPr>
                <p:spPr>
                  <a:xfrm>
                    <a:off x="3937" y="2061"/>
                    <a:ext cx="144" cy="0"/>
                  </a:xfrm>
                  <a:prstGeom prst="line">
                    <a:avLst/>
                  </a:prstGeom>
                  <a:ln w="22225" cap="flat" cmpd="sng">
                    <a:solidFill>
                      <a:srgbClr val="0058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8194" name="组合 88193"/>
                <p:cNvGrpSpPr/>
                <p:nvPr/>
              </p:nvGrpSpPr>
              <p:grpSpPr>
                <a:xfrm>
                  <a:off x="4167" y="1954"/>
                  <a:ext cx="364" cy="308"/>
                  <a:chOff x="4217" y="1984"/>
                  <a:chExt cx="364" cy="308"/>
                </a:xfrm>
              </p:grpSpPr>
              <p:sp>
                <p:nvSpPr>
                  <p:cNvPr id="88195" name="文本框 88194"/>
                  <p:cNvSpPr txBox="1"/>
                  <p:nvPr/>
                </p:nvSpPr>
                <p:spPr>
                  <a:xfrm>
                    <a:off x="4217" y="1984"/>
                    <a:ext cx="364" cy="30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600" b="1" dirty="0">
                        <a:solidFill>
                          <a:srgbClr val="004D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S</a:t>
                    </a:r>
                    <a:r>
                      <a:rPr lang="en-US" altLang="zh-CN" sz="2200" b="1" dirty="0">
                        <a:solidFill>
                          <a:srgbClr val="004D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22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8196" name="直接连接符 88195"/>
                  <p:cNvSpPr/>
                  <p:nvPr/>
                </p:nvSpPr>
                <p:spPr>
                  <a:xfrm>
                    <a:off x="4264" y="2061"/>
                    <a:ext cx="135" cy="0"/>
                  </a:xfrm>
                  <a:prstGeom prst="line">
                    <a:avLst/>
                  </a:prstGeom>
                  <a:ln w="22225" cap="flat" cmpd="sng">
                    <a:solidFill>
                      <a:srgbClr val="0058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88197" name="组合 88196"/>
                <p:cNvGrpSpPr/>
                <p:nvPr/>
              </p:nvGrpSpPr>
              <p:grpSpPr>
                <a:xfrm>
                  <a:off x="4435" y="1954"/>
                  <a:ext cx="383" cy="308"/>
                  <a:chOff x="4525" y="1984"/>
                  <a:chExt cx="383" cy="308"/>
                </a:xfrm>
              </p:grpSpPr>
              <p:sp>
                <p:nvSpPr>
                  <p:cNvPr id="88198" name="文本框 88197"/>
                  <p:cNvSpPr txBox="1"/>
                  <p:nvPr/>
                </p:nvSpPr>
                <p:spPr>
                  <a:xfrm>
                    <a:off x="4525" y="1984"/>
                    <a:ext cx="383" cy="30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600" b="1" dirty="0">
                        <a:solidFill>
                          <a:srgbClr val="004D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S</a:t>
                    </a:r>
                    <a:r>
                      <a:rPr lang="en-US" altLang="zh-CN" sz="2200" b="1" dirty="0">
                        <a:solidFill>
                          <a:srgbClr val="004D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2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8199" name="直接连接符 88198"/>
                  <p:cNvSpPr/>
                  <p:nvPr/>
                </p:nvSpPr>
                <p:spPr>
                  <a:xfrm>
                    <a:off x="4572" y="2061"/>
                    <a:ext cx="125" cy="0"/>
                  </a:xfrm>
                  <a:prstGeom prst="line">
                    <a:avLst/>
                  </a:prstGeom>
                  <a:ln w="22225" cap="flat" cmpd="sng">
                    <a:solidFill>
                      <a:srgbClr val="0058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88200" name="组合 88199"/>
              <p:cNvGrpSpPr/>
              <p:nvPr/>
            </p:nvGrpSpPr>
            <p:grpSpPr>
              <a:xfrm>
                <a:off x="3422" y="1000"/>
                <a:ext cx="538" cy="327"/>
                <a:chOff x="410" y="3111"/>
                <a:chExt cx="538" cy="327"/>
              </a:xfrm>
            </p:grpSpPr>
            <p:sp>
              <p:nvSpPr>
                <p:cNvPr id="88201" name="文本框 88200"/>
                <p:cNvSpPr txBox="1"/>
                <p:nvPr/>
              </p:nvSpPr>
              <p:spPr>
                <a:xfrm>
                  <a:off x="410" y="3111"/>
                  <a:ext cx="538" cy="32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S/</a:t>
                  </a: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R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202" name="直接连接符 88201"/>
                <p:cNvSpPr/>
                <p:nvPr/>
              </p:nvSpPr>
              <p:spPr>
                <a:xfrm flipV="1">
                  <a:off x="662" y="3186"/>
                  <a:ext cx="136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8203" name="组合 88202"/>
              <p:cNvGrpSpPr/>
              <p:nvPr/>
            </p:nvGrpSpPr>
            <p:grpSpPr>
              <a:xfrm>
                <a:off x="3241" y="192"/>
                <a:ext cx="2554" cy="1469"/>
                <a:chOff x="1507" y="1592"/>
                <a:chExt cx="2554" cy="1469"/>
              </a:xfrm>
            </p:grpSpPr>
            <p:sp>
              <p:nvSpPr>
                <p:cNvPr id="88204" name="直接连接符 88203"/>
                <p:cNvSpPr/>
                <p:nvPr/>
              </p:nvSpPr>
              <p:spPr>
                <a:xfrm>
                  <a:off x="3277" y="2219"/>
                  <a:ext cx="519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205" name="矩形 88204"/>
                <p:cNvSpPr/>
                <p:nvPr/>
              </p:nvSpPr>
              <p:spPr>
                <a:xfrm>
                  <a:off x="3221" y="2171"/>
                  <a:ext cx="658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90000" tIns="46800" rIns="90000" bIns="46800" anchor="t">
                  <a:spAutoFit/>
                </a:bodyPr>
                <a:p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BREQ</a:t>
                  </a:r>
                  <a:endParaRPr lang="zh-CN" altLang="en-US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206" name="文本框 88205"/>
                <p:cNvSpPr txBox="1"/>
                <p:nvPr/>
              </p:nvSpPr>
              <p:spPr>
                <a:xfrm>
                  <a:off x="3215" y="2664"/>
                  <a:ext cx="806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CBRQ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207" name="直接连接符 88206"/>
                <p:cNvSpPr/>
                <p:nvPr/>
              </p:nvSpPr>
              <p:spPr>
                <a:xfrm>
                  <a:off x="3302" y="2717"/>
                  <a:ext cx="488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208" name="文本框 88207"/>
                <p:cNvSpPr txBox="1"/>
                <p:nvPr/>
              </p:nvSpPr>
              <p:spPr>
                <a:xfrm>
                  <a:off x="3211" y="1592"/>
                  <a:ext cx="778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BPRN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209" name="直接连接符 88208"/>
                <p:cNvSpPr/>
                <p:nvPr/>
              </p:nvSpPr>
              <p:spPr>
                <a:xfrm flipV="1">
                  <a:off x="3281" y="1634"/>
                  <a:ext cx="534" cy="7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210" name="文本框 88209"/>
                <p:cNvSpPr txBox="1"/>
                <p:nvPr/>
              </p:nvSpPr>
              <p:spPr>
                <a:xfrm>
                  <a:off x="1680" y="1882"/>
                  <a:ext cx="662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IOB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211" name="直接连接符 88210"/>
                <p:cNvSpPr/>
                <p:nvPr/>
              </p:nvSpPr>
              <p:spPr>
                <a:xfrm>
                  <a:off x="1743" y="1928"/>
                  <a:ext cx="342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212" name="文本框 88211"/>
                <p:cNvSpPr txBox="1"/>
                <p:nvPr/>
              </p:nvSpPr>
              <p:spPr>
                <a:xfrm>
                  <a:off x="1507" y="2160"/>
                  <a:ext cx="787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RESB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213" name="直接连接符 88212"/>
                <p:cNvSpPr/>
                <p:nvPr/>
              </p:nvSpPr>
              <p:spPr>
                <a:xfrm>
                  <a:off x="1567" y="2214"/>
                  <a:ext cx="497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214" name="文本框 88213"/>
                <p:cNvSpPr txBox="1"/>
                <p:nvPr/>
              </p:nvSpPr>
              <p:spPr>
                <a:xfrm>
                  <a:off x="2370" y="1653"/>
                  <a:ext cx="641" cy="1227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51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endParaRPr lang="en-US" altLang="zh-CN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20000"/>
                    </a:spcBef>
                  </a:pPr>
                  <a:r>
                    <a:rPr lang="en-US" altLang="zh-CN" sz="27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 Intel </a:t>
                  </a:r>
                  <a:endParaRPr lang="en-US" altLang="zh-CN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5000"/>
                    </a:spcBef>
                  </a:pPr>
                  <a:r>
                    <a:rPr lang="en-US" altLang="zh-CN" sz="27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 8289</a:t>
                  </a:r>
                  <a:endParaRPr lang="en-US" altLang="zh-CN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>
                    <a:lnSpc>
                      <a:spcPct val="105000"/>
                    </a:lnSpc>
                    <a:spcBef>
                      <a:spcPct val="15000"/>
                    </a:spcBef>
                  </a:pPr>
                  <a:endParaRPr lang="zh-CN" altLang="en-US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215" name="直接连接符 88214"/>
                <p:cNvSpPr/>
                <p:nvPr/>
              </p:nvSpPr>
              <p:spPr>
                <a:xfrm flipH="1">
                  <a:off x="2126" y="1740"/>
                  <a:ext cx="23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8216" name="直接连接符 88215"/>
                <p:cNvSpPr/>
                <p:nvPr/>
              </p:nvSpPr>
              <p:spPr>
                <a:xfrm flipH="1">
                  <a:off x="2132" y="2038"/>
                  <a:ext cx="233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88217" name="直接连接符 88216"/>
                <p:cNvSpPr/>
                <p:nvPr/>
              </p:nvSpPr>
              <p:spPr>
                <a:xfrm flipH="1">
                  <a:off x="2129" y="2314"/>
                  <a:ext cx="233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88218" name="直接连接符 88217"/>
                <p:cNvSpPr/>
                <p:nvPr/>
              </p:nvSpPr>
              <p:spPr>
                <a:xfrm flipH="1">
                  <a:off x="2129" y="2584"/>
                  <a:ext cx="233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88219" name="直接连接符 88218"/>
                <p:cNvSpPr/>
                <p:nvPr/>
              </p:nvSpPr>
              <p:spPr>
                <a:xfrm flipH="1">
                  <a:off x="2127" y="2814"/>
                  <a:ext cx="233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88220" name="直接连接符 88219"/>
                <p:cNvSpPr/>
                <p:nvPr/>
              </p:nvSpPr>
              <p:spPr>
                <a:xfrm flipH="1">
                  <a:off x="3004" y="1745"/>
                  <a:ext cx="23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8221" name="直接连接符 88220"/>
                <p:cNvSpPr/>
                <p:nvPr/>
              </p:nvSpPr>
              <p:spPr>
                <a:xfrm flipH="1">
                  <a:off x="3011" y="2017"/>
                  <a:ext cx="233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88222" name="直接连接符 88221"/>
                <p:cNvSpPr/>
                <p:nvPr/>
              </p:nvSpPr>
              <p:spPr>
                <a:xfrm flipH="1">
                  <a:off x="3007" y="2316"/>
                  <a:ext cx="233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88223" name="直接连接符 88222"/>
                <p:cNvSpPr/>
                <p:nvPr/>
              </p:nvSpPr>
              <p:spPr>
                <a:xfrm flipH="1">
                  <a:off x="3005" y="2565"/>
                  <a:ext cx="233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  <p:sp>
              <p:nvSpPr>
                <p:cNvPr id="88224" name="直接连接符 88223"/>
                <p:cNvSpPr/>
                <p:nvPr/>
              </p:nvSpPr>
              <p:spPr>
                <a:xfrm flipH="1">
                  <a:off x="3016" y="2823"/>
                  <a:ext cx="233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grpSp>
              <p:nvGrpSpPr>
                <p:cNvPr id="88225" name="组合 88224"/>
                <p:cNvGrpSpPr/>
                <p:nvPr/>
              </p:nvGrpSpPr>
              <p:grpSpPr>
                <a:xfrm>
                  <a:off x="2403" y="2874"/>
                  <a:ext cx="509" cy="187"/>
                  <a:chOff x="4662" y="1740"/>
                  <a:chExt cx="509" cy="288"/>
                </a:xfrm>
              </p:grpSpPr>
              <p:sp>
                <p:nvSpPr>
                  <p:cNvPr id="88226" name="直接连接符 88225"/>
                  <p:cNvSpPr/>
                  <p:nvPr/>
                </p:nvSpPr>
                <p:spPr>
                  <a:xfrm>
                    <a:off x="4662" y="1740"/>
                    <a:ext cx="0" cy="288"/>
                  </a:xfrm>
                  <a:prstGeom prst="line">
                    <a:avLst/>
                  </a:prstGeom>
                  <a:ln w="22225" cap="flat" cmpd="sng">
                    <a:solidFill>
                      <a:srgbClr val="005800"/>
                    </a:solidFill>
                    <a:prstDash val="solid"/>
                    <a:headEnd type="triangle" w="med" len="med"/>
                    <a:tailEnd type="none" w="med" len="med"/>
                  </a:ln>
                </p:spPr>
              </p:sp>
              <p:sp>
                <p:nvSpPr>
                  <p:cNvPr id="88227" name="直接连接符 88226"/>
                  <p:cNvSpPr/>
                  <p:nvPr/>
                </p:nvSpPr>
                <p:spPr>
                  <a:xfrm>
                    <a:off x="4923" y="1740"/>
                    <a:ext cx="0" cy="288"/>
                  </a:xfrm>
                  <a:prstGeom prst="line">
                    <a:avLst/>
                  </a:prstGeom>
                  <a:ln w="22225" cap="flat" cmpd="sng">
                    <a:solidFill>
                      <a:srgbClr val="005800"/>
                    </a:solidFill>
                    <a:prstDash val="solid"/>
                    <a:headEnd type="triangle" w="med" len="med"/>
                    <a:tailEnd type="none" w="med" len="med"/>
                  </a:ln>
                </p:spPr>
              </p:sp>
              <p:sp>
                <p:nvSpPr>
                  <p:cNvPr id="88228" name="直接连接符 88227"/>
                  <p:cNvSpPr/>
                  <p:nvPr/>
                </p:nvSpPr>
                <p:spPr>
                  <a:xfrm>
                    <a:off x="5171" y="1740"/>
                    <a:ext cx="0" cy="288"/>
                  </a:xfrm>
                  <a:prstGeom prst="line">
                    <a:avLst/>
                  </a:prstGeom>
                  <a:ln w="22225" cap="flat" cmpd="sng">
                    <a:solidFill>
                      <a:srgbClr val="005800"/>
                    </a:solidFill>
                    <a:prstDash val="solid"/>
                    <a:headEnd type="triangle" w="med" len="med"/>
                    <a:tailEnd type="none" w="med" len="med"/>
                  </a:ln>
                </p:spPr>
              </p:sp>
            </p:grpSp>
            <p:sp>
              <p:nvSpPr>
                <p:cNvPr id="88229" name="文本框 88228"/>
                <p:cNvSpPr txBox="1"/>
                <p:nvPr/>
              </p:nvSpPr>
              <p:spPr>
                <a:xfrm>
                  <a:off x="3216" y="1872"/>
                  <a:ext cx="845" cy="2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BPRO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230" name="直接连接符 88229"/>
                <p:cNvSpPr/>
                <p:nvPr/>
              </p:nvSpPr>
              <p:spPr>
                <a:xfrm flipV="1">
                  <a:off x="3276" y="1926"/>
                  <a:ext cx="53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89185" name="组合 89184"/>
          <p:cNvGrpSpPr/>
          <p:nvPr/>
        </p:nvGrpSpPr>
        <p:grpSpPr>
          <a:xfrm>
            <a:off x="568325" y="350838"/>
            <a:ext cx="7729538" cy="5583237"/>
            <a:chOff x="358" y="309"/>
            <a:chExt cx="4869" cy="3517"/>
          </a:xfrm>
        </p:grpSpPr>
        <p:sp>
          <p:nvSpPr>
            <p:cNvPr id="89091" name="文本框 89090"/>
            <p:cNvSpPr txBox="1"/>
            <p:nvPr/>
          </p:nvSpPr>
          <p:spPr>
            <a:xfrm>
              <a:off x="864" y="506"/>
              <a:ext cx="625" cy="2495"/>
            </a:xfrm>
            <a:prstGeom prst="rect">
              <a:avLst/>
            </a:prstGeom>
            <a:solidFill>
              <a:srgbClr val="E5FFFF"/>
            </a:solidFill>
            <a:ln w="25400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endPara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100000"/>
                </a:spcBef>
              </a:pPr>
              <a:endPara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100000"/>
                </a:spcBef>
              </a:pPr>
              <a:r>
                <a:rPr lang="en-US" altLang="zh-CN" sz="28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CPU</a:t>
              </a:r>
              <a:endParaRPr lang="en-US" altLang="zh-CN" sz="2800" b="1" dirty="0">
                <a:solidFill>
                  <a:srgbClr val="0038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100000"/>
                </a:spcBef>
              </a:pPr>
              <a:endPara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100000"/>
                </a:spcBef>
              </a:pPr>
              <a:endPara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9092" name="直接连接符 89091"/>
            <p:cNvSpPr/>
            <p:nvPr/>
          </p:nvSpPr>
          <p:spPr>
            <a:xfrm>
              <a:off x="1498" y="802"/>
              <a:ext cx="1228" cy="1"/>
            </a:xfrm>
            <a:prstGeom prst="line">
              <a:avLst/>
            </a:prstGeom>
            <a:ln w="76200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3" name="直接连接符 89092"/>
            <p:cNvSpPr/>
            <p:nvPr/>
          </p:nvSpPr>
          <p:spPr>
            <a:xfrm>
              <a:off x="1493" y="1614"/>
              <a:ext cx="1229" cy="0"/>
            </a:xfrm>
            <a:prstGeom prst="line">
              <a:avLst/>
            </a:prstGeom>
            <a:ln w="76200" cap="flat" cmpd="sng">
              <a:solidFill>
                <a:srgbClr val="0066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89094" name="直接连接符 89093"/>
            <p:cNvSpPr/>
            <p:nvPr/>
          </p:nvSpPr>
          <p:spPr>
            <a:xfrm flipV="1">
              <a:off x="1470" y="2560"/>
              <a:ext cx="1258" cy="1"/>
            </a:xfrm>
            <a:prstGeom prst="line">
              <a:avLst/>
            </a:prstGeom>
            <a:ln w="76200" cap="flat" cmpd="sng">
              <a:solidFill>
                <a:srgbClr val="0066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89095" name="文本框 89094"/>
            <p:cNvSpPr txBox="1"/>
            <p:nvPr/>
          </p:nvSpPr>
          <p:spPr>
            <a:xfrm>
              <a:off x="2727" y="490"/>
              <a:ext cx="824" cy="586"/>
            </a:xfrm>
            <a:prstGeom prst="rect">
              <a:avLst/>
            </a:prstGeom>
            <a:solidFill>
              <a:srgbClr val="E5FFFF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地址锁存器</a:t>
              </a:r>
              <a:endParaRPr lang="zh-CN" altLang="en-US" sz="2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9096" name="文本框 89095"/>
            <p:cNvSpPr txBox="1"/>
            <p:nvPr/>
          </p:nvSpPr>
          <p:spPr>
            <a:xfrm>
              <a:off x="2735" y="1254"/>
              <a:ext cx="834" cy="586"/>
            </a:xfrm>
            <a:prstGeom prst="rect">
              <a:avLst/>
            </a:prstGeom>
            <a:solidFill>
              <a:srgbClr val="E5FFFF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数据锁存器</a:t>
              </a:r>
              <a:endParaRPr lang="zh-CN" altLang="en-US" sz="2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9097" name="文本框 89096"/>
            <p:cNvSpPr txBox="1"/>
            <p:nvPr/>
          </p:nvSpPr>
          <p:spPr>
            <a:xfrm>
              <a:off x="2735" y="2060"/>
              <a:ext cx="845" cy="842"/>
            </a:xfrm>
            <a:prstGeom prst="rect">
              <a:avLst/>
            </a:prstGeom>
            <a:solidFill>
              <a:srgbClr val="E5FFFF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8288</a:t>
              </a:r>
              <a:r>
                <a:rPr lang="zh-CN" altLang="en-US" sz="2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总线控制器</a:t>
              </a:r>
              <a:endParaRPr lang="zh-CN" altLang="en-US" sz="2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9098" name="文本框 89097"/>
            <p:cNvSpPr txBox="1"/>
            <p:nvPr/>
          </p:nvSpPr>
          <p:spPr>
            <a:xfrm>
              <a:off x="4844" y="1339"/>
              <a:ext cx="383" cy="1105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eaVert"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660000"/>
                  </a:solidFill>
                  <a:latin typeface="Times New Roman" panose="02020603050405020304" charset="0"/>
                  <a:ea typeface="华文新魏" pitchFamily="2" charset="-122"/>
                </a:rPr>
                <a:t>系统总线</a:t>
              </a:r>
              <a:endParaRPr lang="zh-CN" altLang="en-US" sz="2800" b="1" dirty="0">
                <a:solidFill>
                  <a:srgbClr val="6600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9104" name="文本框 89103"/>
            <p:cNvSpPr txBox="1"/>
            <p:nvPr/>
          </p:nvSpPr>
          <p:spPr>
            <a:xfrm>
              <a:off x="2483" y="3047"/>
              <a:ext cx="1078" cy="586"/>
            </a:xfrm>
            <a:prstGeom prst="rect">
              <a:avLst/>
            </a:prstGeom>
            <a:solidFill>
              <a:srgbClr val="E5FFFF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8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8289</a:t>
              </a:r>
              <a:r>
                <a:rPr lang="zh-CN" altLang="en-US" sz="2800" b="1" dirty="0">
                  <a:solidFill>
                    <a:srgbClr val="800000"/>
                  </a:solidFill>
                  <a:latin typeface="Times New Roman" panose="02020603050405020304" charset="0"/>
                  <a:ea typeface="华文新魏" pitchFamily="2" charset="-122"/>
                </a:rPr>
                <a:t>总线总裁器</a:t>
              </a:r>
              <a:endParaRPr lang="zh-CN" altLang="en-US" sz="2800" b="1" dirty="0">
                <a:solidFill>
                  <a:srgbClr val="8000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9105" name="直接连接符 89104"/>
            <p:cNvSpPr/>
            <p:nvPr/>
          </p:nvSpPr>
          <p:spPr>
            <a:xfrm>
              <a:off x="3562" y="676"/>
              <a:ext cx="1142" cy="0"/>
            </a:xfrm>
            <a:prstGeom prst="line">
              <a:avLst/>
            </a:prstGeom>
            <a:ln w="76200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106" name="直接连接符 89105"/>
            <p:cNvSpPr/>
            <p:nvPr/>
          </p:nvSpPr>
          <p:spPr>
            <a:xfrm>
              <a:off x="3567" y="1396"/>
              <a:ext cx="1142" cy="0"/>
            </a:xfrm>
            <a:prstGeom prst="line">
              <a:avLst/>
            </a:prstGeom>
            <a:ln w="76200" cap="flat" cmpd="sng">
              <a:solidFill>
                <a:srgbClr val="0066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89107" name="直接连接符 89106"/>
            <p:cNvSpPr/>
            <p:nvPr/>
          </p:nvSpPr>
          <p:spPr>
            <a:xfrm>
              <a:off x="3576" y="2223"/>
              <a:ext cx="1142" cy="0"/>
            </a:xfrm>
            <a:prstGeom prst="line">
              <a:avLst/>
            </a:prstGeom>
            <a:ln w="76200" cap="flat" cmpd="sng">
              <a:solidFill>
                <a:srgbClr val="0066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89130" name="文本框 89129"/>
            <p:cNvSpPr txBox="1"/>
            <p:nvPr/>
          </p:nvSpPr>
          <p:spPr>
            <a:xfrm>
              <a:off x="358" y="824"/>
              <a:ext cx="402" cy="1959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eaVert"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0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系统连接原理图</a:t>
              </a:r>
              <a:endParaRPr lang="zh-CN" altLang="en-US" sz="30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9141" name="任意多边形 89140"/>
            <p:cNvSpPr/>
            <p:nvPr/>
          </p:nvSpPr>
          <p:spPr>
            <a:xfrm>
              <a:off x="4648" y="309"/>
              <a:ext cx="212" cy="3107"/>
            </a:xfrm>
            <a:custGeom>
              <a:avLst/>
              <a:gdLst/>
              <a:ahLst/>
              <a:cxnLst/>
              <a:pathLst>
                <a:path w="252" h="3180">
                  <a:moveTo>
                    <a:pt x="130" y="0"/>
                  </a:moveTo>
                  <a:lnTo>
                    <a:pt x="0" y="243"/>
                  </a:lnTo>
                  <a:lnTo>
                    <a:pt x="65" y="243"/>
                  </a:lnTo>
                  <a:lnTo>
                    <a:pt x="65" y="2945"/>
                  </a:lnTo>
                  <a:lnTo>
                    <a:pt x="0" y="2945"/>
                  </a:lnTo>
                  <a:lnTo>
                    <a:pt x="130" y="3180"/>
                  </a:lnTo>
                  <a:lnTo>
                    <a:pt x="252" y="2937"/>
                  </a:lnTo>
                  <a:lnTo>
                    <a:pt x="187" y="2937"/>
                  </a:lnTo>
                  <a:lnTo>
                    <a:pt x="187" y="243"/>
                  </a:lnTo>
                  <a:lnTo>
                    <a:pt x="252" y="24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FFFF">
                <a:alpha val="100000"/>
              </a:srgbClr>
            </a:solidFill>
            <a:ln w="222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9179" name="组合 89178"/>
            <p:cNvGrpSpPr/>
            <p:nvPr/>
          </p:nvGrpSpPr>
          <p:grpSpPr>
            <a:xfrm>
              <a:off x="3544" y="711"/>
              <a:ext cx="688" cy="3115"/>
              <a:chOff x="3544" y="711"/>
              <a:chExt cx="688" cy="3115"/>
            </a:xfrm>
          </p:grpSpPr>
          <p:sp>
            <p:nvSpPr>
              <p:cNvPr id="89165" name="椭圆 89164"/>
              <p:cNvSpPr/>
              <p:nvPr/>
            </p:nvSpPr>
            <p:spPr>
              <a:xfrm>
                <a:off x="3559" y="937"/>
                <a:ext cx="70" cy="70"/>
              </a:xfrm>
              <a:prstGeom prst="ellipse">
                <a:avLst/>
              </a:prstGeom>
              <a:noFill/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66" name="椭圆 89165"/>
              <p:cNvSpPr/>
              <p:nvPr/>
            </p:nvSpPr>
            <p:spPr>
              <a:xfrm>
                <a:off x="3571" y="1730"/>
                <a:ext cx="70" cy="70"/>
              </a:xfrm>
              <a:prstGeom prst="ellipse">
                <a:avLst/>
              </a:prstGeom>
              <a:noFill/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67" name="任意多边形 89166"/>
              <p:cNvSpPr/>
              <p:nvPr/>
            </p:nvSpPr>
            <p:spPr>
              <a:xfrm>
                <a:off x="3558" y="974"/>
                <a:ext cx="386" cy="2525"/>
              </a:xfrm>
              <a:custGeom>
                <a:avLst/>
                <a:gdLst/>
                <a:ahLst/>
                <a:cxnLst/>
                <a:pathLst>
                  <a:path w="288" h="2525">
                    <a:moveTo>
                      <a:pt x="0" y="2525"/>
                    </a:moveTo>
                    <a:lnTo>
                      <a:pt x="288" y="2525"/>
                    </a:lnTo>
                    <a:lnTo>
                      <a:pt x="288" y="0"/>
                    </a:lnTo>
                    <a:lnTo>
                      <a:pt x="58" y="0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68" name="直接连接符 89167"/>
              <p:cNvSpPr/>
              <p:nvPr/>
            </p:nvSpPr>
            <p:spPr>
              <a:xfrm flipH="1">
                <a:off x="3635" y="1768"/>
                <a:ext cx="299" cy="0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89169" name="椭圆 89168"/>
              <p:cNvSpPr/>
              <p:nvPr/>
            </p:nvSpPr>
            <p:spPr>
              <a:xfrm>
                <a:off x="3581" y="2718"/>
                <a:ext cx="70" cy="70"/>
              </a:xfrm>
              <a:prstGeom prst="ellipse">
                <a:avLst/>
              </a:prstGeom>
              <a:noFill/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70" name="直接连接符 89169"/>
              <p:cNvSpPr/>
              <p:nvPr/>
            </p:nvSpPr>
            <p:spPr>
              <a:xfrm flipH="1">
                <a:off x="3645" y="2757"/>
                <a:ext cx="299" cy="0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89171" name="文本框 89170"/>
              <p:cNvSpPr txBox="1"/>
              <p:nvPr/>
            </p:nvSpPr>
            <p:spPr>
              <a:xfrm>
                <a:off x="3544" y="3528"/>
                <a:ext cx="681" cy="29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5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AEN</a:t>
                </a:r>
                <a:endParaRPr lang="en-US" altLang="zh-CN" sz="25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72" name="直接连接符 89171"/>
              <p:cNvSpPr/>
              <p:nvPr/>
            </p:nvSpPr>
            <p:spPr>
              <a:xfrm>
                <a:off x="3643" y="3578"/>
                <a:ext cx="37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73" name="文本框 89172"/>
              <p:cNvSpPr txBox="1"/>
              <p:nvPr/>
            </p:nvSpPr>
            <p:spPr>
              <a:xfrm>
                <a:off x="3544" y="711"/>
                <a:ext cx="681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OE</a:t>
                </a:r>
                <a:endParaRPr lang="en-US" altLang="zh-CN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74" name="直接连接符 89173"/>
              <p:cNvSpPr/>
              <p:nvPr/>
            </p:nvSpPr>
            <p:spPr>
              <a:xfrm>
                <a:off x="3613" y="769"/>
                <a:ext cx="260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75" name="文本框 89174"/>
              <p:cNvSpPr txBox="1"/>
              <p:nvPr/>
            </p:nvSpPr>
            <p:spPr>
              <a:xfrm>
                <a:off x="3551" y="1501"/>
                <a:ext cx="681" cy="29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5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OE</a:t>
                </a:r>
                <a:endParaRPr lang="en-US" altLang="zh-CN" sz="25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76" name="直接连接符 89175"/>
              <p:cNvSpPr/>
              <p:nvPr/>
            </p:nvSpPr>
            <p:spPr>
              <a:xfrm>
                <a:off x="3620" y="1559"/>
                <a:ext cx="260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77" name="文本框 89176"/>
              <p:cNvSpPr txBox="1"/>
              <p:nvPr/>
            </p:nvSpPr>
            <p:spPr>
              <a:xfrm>
                <a:off x="3558" y="2481"/>
                <a:ext cx="502" cy="29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5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OE</a:t>
                </a:r>
                <a:endParaRPr lang="en-US" altLang="zh-CN" sz="25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78" name="直接连接符 89177"/>
              <p:cNvSpPr/>
              <p:nvPr/>
            </p:nvSpPr>
            <p:spPr>
              <a:xfrm>
                <a:off x="3635" y="2539"/>
                <a:ext cx="260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9181" name="直接连接符 89180"/>
            <p:cNvSpPr/>
            <p:nvPr/>
          </p:nvSpPr>
          <p:spPr>
            <a:xfrm>
              <a:off x="2097" y="3271"/>
              <a:ext cx="395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89182" name="组合 89181"/>
            <p:cNvGrpSpPr/>
            <p:nvPr/>
          </p:nvGrpSpPr>
          <p:grpSpPr>
            <a:xfrm>
              <a:off x="1406" y="3118"/>
              <a:ext cx="759" cy="308"/>
              <a:chOff x="1186" y="2958"/>
              <a:chExt cx="759" cy="308"/>
            </a:xfrm>
          </p:grpSpPr>
          <p:sp>
            <p:nvSpPr>
              <p:cNvPr id="89183" name="文本框 89182"/>
              <p:cNvSpPr txBox="1"/>
              <p:nvPr/>
            </p:nvSpPr>
            <p:spPr>
              <a:xfrm>
                <a:off x="1186" y="2958"/>
                <a:ext cx="759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BPRN</a:t>
                </a:r>
                <a:endParaRPr lang="en-US" altLang="zh-CN" sz="26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84" name="直接连接符 89183"/>
              <p:cNvSpPr/>
              <p:nvPr/>
            </p:nvSpPr>
            <p:spPr>
              <a:xfrm>
                <a:off x="1261" y="3006"/>
                <a:ext cx="557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9190" name="组合 89189"/>
          <p:cNvGrpSpPr/>
          <p:nvPr/>
        </p:nvGrpSpPr>
        <p:grpSpPr>
          <a:xfrm>
            <a:off x="-38100" y="-50800"/>
            <a:ext cx="9182100" cy="284163"/>
            <a:chOff x="-16" y="-32"/>
            <a:chExt cx="5784" cy="179"/>
          </a:xfrm>
        </p:grpSpPr>
        <p:sp>
          <p:nvSpPr>
            <p:cNvPr id="89191" name="矩形 89190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92" name="文本框 89191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9193" name="矩形 89192" descr="沙滩"/>
          <p:cNvSpPr/>
          <p:nvPr/>
        </p:nvSpPr>
        <p:spPr>
          <a:xfrm>
            <a:off x="0" y="6773863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02494" name="组合 102493"/>
          <p:cNvGrpSpPr/>
          <p:nvPr/>
        </p:nvGrpSpPr>
        <p:grpSpPr>
          <a:xfrm>
            <a:off x="-33337" y="-44450"/>
            <a:ext cx="9182100" cy="284163"/>
            <a:chOff x="-16" y="-32"/>
            <a:chExt cx="5784" cy="179"/>
          </a:xfrm>
        </p:grpSpPr>
        <p:sp>
          <p:nvSpPr>
            <p:cNvPr id="102495" name="矩形 102494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96" name="文本框 102495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02497" name="矩形 102496" descr="沙滩"/>
          <p:cNvSpPr/>
          <p:nvPr/>
        </p:nvSpPr>
        <p:spPr>
          <a:xfrm>
            <a:off x="0" y="67532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2499" name="组合 102498"/>
          <p:cNvGrpSpPr/>
          <p:nvPr/>
        </p:nvGrpSpPr>
        <p:grpSpPr>
          <a:xfrm>
            <a:off x="160338" y="506413"/>
            <a:ext cx="9117012" cy="5673725"/>
            <a:chOff x="101" y="319"/>
            <a:chExt cx="5743" cy="3574"/>
          </a:xfrm>
        </p:grpSpPr>
        <p:sp>
          <p:nvSpPr>
            <p:cNvPr id="102403" name="文本框 102402"/>
            <p:cNvSpPr txBox="1"/>
            <p:nvPr/>
          </p:nvSpPr>
          <p:spPr>
            <a:xfrm>
              <a:off x="364" y="423"/>
              <a:ext cx="845" cy="264"/>
            </a:xfrm>
            <a:prstGeom prst="rect">
              <a:avLst/>
            </a:prstGeom>
            <a:solidFill>
              <a:srgbClr val="E5FFFF"/>
            </a:solidFill>
            <a:ln w="22225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CPU</a:t>
              </a:r>
              <a:endParaRPr lang="en-US" altLang="zh-CN" sz="2000" b="1" dirty="0">
                <a:solidFill>
                  <a:srgbClr val="0038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2405" name="直接连接符 102404"/>
            <p:cNvSpPr/>
            <p:nvPr/>
          </p:nvSpPr>
          <p:spPr>
            <a:xfrm rot="-5400000">
              <a:off x="249" y="1997"/>
              <a:ext cx="1134" cy="0"/>
            </a:xfrm>
            <a:prstGeom prst="line">
              <a:avLst/>
            </a:prstGeom>
            <a:ln w="34925" cap="flat" cmpd="sng">
              <a:solidFill>
                <a:srgbClr val="0066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2407" name="文本框 102406"/>
            <p:cNvSpPr txBox="1"/>
            <p:nvPr/>
          </p:nvSpPr>
          <p:spPr>
            <a:xfrm>
              <a:off x="349" y="1025"/>
              <a:ext cx="882" cy="409"/>
            </a:xfrm>
            <a:prstGeom prst="rect">
              <a:avLst/>
            </a:prstGeom>
            <a:solidFill>
              <a:srgbClr val="E5FFFF"/>
            </a:solidFill>
            <a:ln w="2222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1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各类锁存器</a:t>
              </a:r>
              <a:endParaRPr lang="zh-CN" altLang="en-US" sz="1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1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总线控制器</a:t>
              </a:r>
              <a:endParaRPr lang="zh-CN" altLang="en-US" sz="1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16" name="任意多边形 102415"/>
            <p:cNvSpPr/>
            <p:nvPr/>
          </p:nvSpPr>
          <p:spPr>
            <a:xfrm rot="-5400000">
              <a:off x="2776" y="-149"/>
              <a:ext cx="212" cy="5562"/>
            </a:xfrm>
            <a:custGeom>
              <a:avLst/>
              <a:gdLst/>
              <a:ahLst/>
              <a:cxnLst/>
              <a:pathLst>
                <a:path w="252" h="3180">
                  <a:moveTo>
                    <a:pt x="130" y="0"/>
                  </a:moveTo>
                  <a:lnTo>
                    <a:pt x="0" y="243"/>
                  </a:lnTo>
                  <a:lnTo>
                    <a:pt x="65" y="243"/>
                  </a:lnTo>
                  <a:lnTo>
                    <a:pt x="65" y="2945"/>
                  </a:lnTo>
                  <a:lnTo>
                    <a:pt x="0" y="2945"/>
                  </a:lnTo>
                  <a:lnTo>
                    <a:pt x="130" y="3180"/>
                  </a:lnTo>
                  <a:lnTo>
                    <a:pt x="252" y="2937"/>
                  </a:lnTo>
                  <a:lnTo>
                    <a:pt x="187" y="2937"/>
                  </a:lnTo>
                  <a:lnTo>
                    <a:pt x="187" y="243"/>
                  </a:lnTo>
                  <a:lnTo>
                    <a:pt x="252" y="24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FFFF">
                <a:alpha val="100000"/>
              </a:srgbClr>
            </a:solidFill>
            <a:ln w="22225" cap="flat" cmpd="sng">
              <a:solidFill>
                <a:srgbClr val="004D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22" name="椭圆 102421"/>
            <p:cNvSpPr/>
            <p:nvPr/>
          </p:nvSpPr>
          <p:spPr>
            <a:xfrm rot="5400000">
              <a:off x="1604" y="1431"/>
              <a:ext cx="59" cy="59"/>
            </a:xfrm>
            <a:prstGeom prst="ellipse">
              <a:avLst/>
            </a:prstGeom>
            <a:noFill/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11" name="文本框 102410"/>
            <p:cNvSpPr txBox="1"/>
            <p:nvPr/>
          </p:nvSpPr>
          <p:spPr>
            <a:xfrm>
              <a:off x="1331" y="1031"/>
              <a:ext cx="599" cy="400"/>
            </a:xfrm>
            <a:prstGeom prst="rect">
              <a:avLst/>
            </a:prstGeom>
            <a:solidFill>
              <a:srgbClr val="E5FFFF"/>
            </a:solidFill>
            <a:ln w="22225" cap="flat" cmpd="sng">
              <a:solidFill>
                <a:srgbClr val="004D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8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8289</a:t>
              </a:r>
              <a:endParaRPr lang="zh-CN" altLang="en-US" sz="1800" b="1" dirty="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800000"/>
                  </a:solidFill>
                  <a:latin typeface="Times New Roman" panose="02020603050405020304" charset="0"/>
                  <a:ea typeface="华文新魏" pitchFamily="2" charset="-122"/>
                </a:rPr>
                <a:t>总裁器</a:t>
              </a:r>
              <a:endParaRPr lang="zh-CN" altLang="en-US" sz="1800" b="1" dirty="0">
                <a:solidFill>
                  <a:srgbClr val="8000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32" name="直接连接符 102431"/>
            <p:cNvSpPr/>
            <p:nvPr/>
          </p:nvSpPr>
          <p:spPr>
            <a:xfrm rot="5400000">
              <a:off x="1527" y="930"/>
              <a:ext cx="20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02433" name="组合 102432"/>
            <p:cNvGrpSpPr/>
            <p:nvPr/>
          </p:nvGrpSpPr>
          <p:grpSpPr>
            <a:xfrm>
              <a:off x="1367" y="632"/>
              <a:ext cx="567" cy="250"/>
              <a:chOff x="1186" y="2958"/>
              <a:chExt cx="759" cy="250"/>
            </a:xfrm>
          </p:grpSpPr>
          <p:sp>
            <p:nvSpPr>
              <p:cNvPr id="102434" name="文本框 102433"/>
              <p:cNvSpPr txBox="1"/>
              <p:nvPr/>
            </p:nvSpPr>
            <p:spPr>
              <a:xfrm>
                <a:off x="1186" y="2958"/>
                <a:ext cx="759" cy="25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BPRN</a:t>
                </a:r>
                <a:endParaRPr lang="en-US" altLang="zh-CN" sz="20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35" name="直接连接符 102434"/>
              <p:cNvSpPr/>
              <p:nvPr/>
            </p:nvSpPr>
            <p:spPr>
              <a:xfrm>
                <a:off x="1261" y="3006"/>
                <a:ext cx="557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2436" name="直接连接符 102435"/>
            <p:cNvSpPr/>
            <p:nvPr/>
          </p:nvSpPr>
          <p:spPr>
            <a:xfrm rot="-5400000">
              <a:off x="635" y="850"/>
              <a:ext cx="340" cy="0"/>
            </a:xfrm>
            <a:prstGeom prst="line">
              <a:avLst/>
            </a:prstGeom>
            <a:ln w="34925" cap="flat" cmpd="sng">
              <a:solidFill>
                <a:srgbClr val="004D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2438" name="文本框 102437"/>
            <p:cNvSpPr txBox="1"/>
            <p:nvPr/>
          </p:nvSpPr>
          <p:spPr>
            <a:xfrm>
              <a:off x="2375" y="2680"/>
              <a:ext cx="129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660000"/>
                  </a:solidFill>
                  <a:latin typeface="Times New Roman" panose="02020603050405020304" charset="0"/>
                  <a:ea typeface="华文新魏" pitchFamily="2" charset="-122"/>
                </a:rPr>
                <a:t>系统总线</a:t>
              </a:r>
              <a:endParaRPr lang="zh-CN" altLang="en-US" dirty="0"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39" name="文本框 102438"/>
            <p:cNvSpPr txBox="1"/>
            <p:nvPr/>
          </p:nvSpPr>
          <p:spPr>
            <a:xfrm>
              <a:off x="2189" y="433"/>
              <a:ext cx="796" cy="264"/>
            </a:xfrm>
            <a:prstGeom prst="rect">
              <a:avLst/>
            </a:prstGeom>
            <a:solidFill>
              <a:srgbClr val="E5FFFF"/>
            </a:solidFill>
            <a:ln w="22225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CPU</a:t>
              </a:r>
              <a:endParaRPr lang="en-US" altLang="zh-CN" sz="2000" b="1" dirty="0">
                <a:solidFill>
                  <a:srgbClr val="0038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2441" name="文本框 102440"/>
            <p:cNvSpPr txBox="1"/>
            <p:nvPr/>
          </p:nvSpPr>
          <p:spPr>
            <a:xfrm>
              <a:off x="2139" y="1028"/>
              <a:ext cx="882" cy="409"/>
            </a:xfrm>
            <a:prstGeom prst="rect">
              <a:avLst/>
            </a:prstGeom>
            <a:solidFill>
              <a:srgbClr val="E5FFFF"/>
            </a:solidFill>
            <a:ln w="2222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1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各类锁存器</a:t>
              </a:r>
              <a:endParaRPr lang="zh-CN" altLang="en-US" sz="1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1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总线控制器</a:t>
              </a:r>
              <a:endParaRPr lang="zh-CN" altLang="en-US" sz="1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42" name="直接连接符 102441"/>
            <p:cNvSpPr/>
            <p:nvPr/>
          </p:nvSpPr>
          <p:spPr>
            <a:xfrm rot="-5400000">
              <a:off x="2411" y="853"/>
              <a:ext cx="340" cy="0"/>
            </a:xfrm>
            <a:prstGeom prst="line">
              <a:avLst/>
            </a:prstGeom>
            <a:ln w="34925" cap="flat" cmpd="sng">
              <a:solidFill>
                <a:srgbClr val="004D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2443" name="文本框 102442"/>
            <p:cNvSpPr txBox="1"/>
            <p:nvPr/>
          </p:nvSpPr>
          <p:spPr>
            <a:xfrm>
              <a:off x="4066" y="423"/>
              <a:ext cx="781" cy="264"/>
            </a:xfrm>
            <a:prstGeom prst="rect">
              <a:avLst/>
            </a:prstGeom>
            <a:solidFill>
              <a:srgbClr val="E5FFFF"/>
            </a:solidFill>
            <a:ln w="22225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CPU</a:t>
              </a:r>
              <a:endParaRPr lang="en-US" altLang="zh-CN" sz="2000" b="1" dirty="0">
                <a:solidFill>
                  <a:srgbClr val="0038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2444" name="直接连接符 102443"/>
            <p:cNvSpPr/>
            <p:nvPr/>
          </p:nvSpPr>
          <p:spPr>
            <a:xfrm rot="-5400000">
              <a:off x="3916" y="1997"/>
              <a:ext cx="1134" cy="0"/>
            </a:xfrm>
            <a:prstGeom prst="line">
              <a:avLst/>
            </a:prstGeom>
            <a:ln w="34925" cap="flat" cmpd="sng">
              <a:solidFill>
                <a:srgbClr val="0066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2445" name="文本框 102444"/>
            <p:cNvSpPr txBox="1"/>
            <p:nvPr/>
          </p:nvSpPr>
          <p:spPr>
            <a:xfrm>
              <a:off x="4028" y="1018"/>
              <a:ext cx="861" cy="409"/>
            </a:xfrm>
            <a:prstGeom prst="rect">
              <a:avLst/>
            </a:prstGeom>
            <a:solidFill>
              <a:srgbClr val="E5FFFF"/>
            </a:solidFill>
            <a:ln w="2222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1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各类锁存器</a:t>
              </a:r>
              <a:endParaRPr lang="zh-CN" altLang="en-US" sz="1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  <a:p>
              <a:pPr algn="ctr">
                <a:lnSpc>
                  <a:spcPct val="95000"/>
                </a:lnSpc>
                <a:spcBef>
                  <a:spcPct val="5000"/>
                </a:spcBef>
              </a:pPr>
              <a:r>
                <a:rPr lang="zh-CN" altLang="en-US" sz="18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总线控制器</a:t>
              </a:r>
              <a:endParaRPr lang="zh-CN" altLang="en-US" sz="1800" b="1" dirty="0">
                <a:solidFill>
                  <a:srgbClr val="0038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46" name="直接连接符 102445"/>
            <p:cNvSpPr/>
            <p:nvPr/>
          </p:nvSpPr>
          <p:spPr>
            <a:xfrm rot="-5400000">
              <a:off x="4295" y="850"/>
              <a:ext cx="340" cy="0"/>
            </a:xfrm>
            <a:prstGeom prst="line">
              <a:avLst/>
            </a:prstGeom>
            <a:ln w="34925" cap="flat" cmpd="sng">
              <a:solidFill>
                <a:srgbClr val="004D00"/>
              </a:solidFill>
              <a:prstDash val="solid"/>
              <a:headEnd type="triangle" w="med" len="med"/>
              <a:tailEnd type="triangle" w="med" len="med"/>
            </a:ln>
          </p:spPr>
        </p:sp>
        <p:grpSp>
          <p:nvGrpSpPr>
            <p:cNvPr id="102449" name="组合 102448"/>
            <p:cNvGrpSpPr/>
            <p:nvPr/>
          </p:nvGrpSpPr>
          <p:grpSpPr>
            <a:xfrm>
              <a:off x="1626" y="1521"/>
              <a:ext cx="498" cy="222"/>
              <a:chOff x="334" y="3776"/>
              <a:chExt cx="647" cy="253"/>
            </a:xfrm>
          </p:grpSpPr>
          <p:sp>
            <p:nvSpPr>
              <p:cNvPr id="102425" name="直接连接符 102424"/>
              <p:cNvSpPr/>
              <p:nvPr/>
            </p:nvSpPr>
            <p:spPr>
              <a:xfrm rot="10800000">
                <a:off x="420" y="3809"/>
                <a:ext cx="37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448" name="文本框 102447"/>
              <p:cNvSpPr txBox="1"/>
              <p:nvPr/>
            </p:nvSpPr>
            <p:spPr>
              <a:xfrm>
                <a:off x="334" y="3776"/>
                <a:ext cx="647" cy="2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004D00"/>
                    </a:solidFill>
                    <a:latin typeface="Times New Roman" panose="02020603050405020304" charset="0"/>
                    <a:ea typeface="华文新魏" pitchFamily="2" charset="-122"/>
                  </a:rPr>
                  <a:t>AEN</a:t>
                </a:r>
                <a:endParaRPr lang="en-US" altLang="zh-CN" sz="1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endParaRPr>
              </a:p>
            </p:txBody>
          </p:sp>
        </p:grpSp>
        <p:sp>
          <p:nvSpPr>
            <p:cNvPr id="102450" name="文本框 102449"/>
            <p:cNvSpPr txBox="1"/>
            <p:nvPr/>
          </p:nvSpPr>
          <p:spPr>
            <a:xfrm>
              <a:off x="1072" y="1492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OE</a:t>
              </a:r>
              <a:endParaRPr lang="en-US" altLang="zh-CN" sz="1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51" name="直接连接符 102450"/>
            <p:cNvSpPr/>
            <p:nvPr/>
          </p:nvSpPr>
          <p:spPr>
            <a:xfrm>
              <a:off x="1150" y="1535"/>
              <a:ext cx="181" cy="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54" name="椭圆 102453"/>
            <p:cNvSpPr/>
            <p:nvPr/>
          </p:nvSpPr>
          <p:spPr>
            <a:xfrm rot="5400000">
              <a:off x="1067" y="1431"/>
              <a:ext cx="59" cy="59"/>
            </a:xfrm>
            <a:prstGeom prst="ellipse">
              <a:avLst/>
            </a:prstGeom>
            <a:noFill/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56" name="任意多边形 102455"/>
            <p:cNvSpPr/>
            <p:nvPr/>
          </p:nvSpPr>
          <p:spPr>
            <a:xfrm>
              <a:off x="1096" y="1486"/>
              <a:ext cx="548" cy="213"/>
            </a:xfrm>
            <a:custGeom>
              <a:avLst/>
              <a:gdLst/>
              <a:ahLst/>
              <a:cxnLst/>
              <a:pathLst>
                <a:path w="846" h="256">
                  <a:moveTo>
                    <a:pt x="846" y="7"/>
                  </a:moveTo>
                  <a:lnTo>
                    <a:pt x="846" y="256"/>
                  </a:ln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4D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57" name="直接连接符 102456"/>
            <p:cNvSpPr/>
            <p:nvPr/>
          </p:nvSpPr>
          <p:spPr>
            <a:xfrm>
              <a:off x="2047" y="319"/>
              <a:ext cx="0" cy="2211"/>
            </a:xfrm>
            <a:prstGeom prst="line">
              <a:avLst/>
            </a:prstGeom>
            <a:ln w="15875" cap="flat" cmpd="sng">
              <a:solidFill>
                <a:srgbClr val="0000CC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458" name="椭圆 102457"/>
            <p:cNvSpPr/>
            <p:nvPr/>
          </p:nvSpPr>
          <p:spPr>
            <a:xfrm rot="5400000">
              <a:off x="3444" y="1432"/>
              <a:ext cx="59" cy="59"/>
            </a:xfrm>
            <a:prstGeom prst="ellipse">
              <a:avLst/>
            </a:prstGeom>
            <a:noFill/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59" name="文本框 102458"/>
            <p:cNvSpPr txBox="1"/>
            <p:nvPr/>
          </p:nvSpPr>
          <p:spPr>
            <a:xfrm>
              <a:off x="3115" y="1032"/>
              <a:ext cx="572" cy="400"/>
            </a:xfrm>
            <a:prstGeom prst="rect">
              <a:avLst/>
            </a:prstGeom>
            <a:solidFill>
              <a:srgbClr val="E5FFFF"/>
            </a:solidFill>
            <a:ln w="22225" cap="flat" cmpd="sng">
              <a:solidFill>
                <a:srgbClr val="004D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8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8289</a:t>
              </a:r>
              <a:endParaRPr lang="zh-CN" altLang="en-US" sz="1800" b="1" dirty="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800000"/>
                  </a:solidFill>
                  <a:latin typeface="Times New Roman" panose="02020603050405020304" charset="0"/>
                  <a:ea typeface="华文新魏" pitchFamily="2" charset="-122"/>
                </a:rPr>
                <a:t>总裁器</a:t>
              </a:r>
              <a:endParaRPr lang="zh-CN" altLang="en-US" sz="1800" b="1" dirty="0">
                <a:solidFill>
                  <a:srgbClr val="8000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60" name="直接连接符 102459"/>
            <p:cNvSpPr/>
            <p:nvPr/>
          </p:nvSpPr>
          <p:spPr>
            <a:xfrm rot="5400000">
              <a:off x="3297" y="931"/>
              <a:ext cx="20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02461" name="组合 102460"/>
            <p:cNvGrpSpPr/>
            <p:nvPr/>
          </p:nvGrpSpPr>
          <p:grpSpPr>
            <a:xfrm>
              <a:off x="3102" y="598"/>
              <a:ext cx="645" cy="269"/>
              <a:chOff x="1186" y="2958"/>
              <a:chExt cx="759" cy="269"/>
            </a:xfrm>
          </p:grpSpPr>
          <p:sp>
            <p:nvSpPr>
              <p:cNvPr id="102462" name="文本框 102461"/>
              <p:cNvSpPr txBox="1"/>
              <p:nvPr/>
            </p:nvSpPr>
            <p:spPr>
              <a:xfrm>
                <a:off x="1186" y="2958"/>
                <a:ext cx="759" cy="26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BPRN</a:t>
                </a:r>
                <a:endParaRPr lang="en-US" altLang="zh-CN" sz="22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63" name="直接连接符 102462"/>
              <p:cNvSpPr/>
              <p:nvPr/>
            </p:nvSpPr>
            <p:spPr>
              <a:xfrm>
                <a:off x="1261" y="3006"/>
                <a:ext cx="557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2464" name="组合 102463"/>
            <p:cNvGrpSpPr/>
            <p:nvPr/>
          </p:nvGrpSpPr>
          <p:grpSpPr>
            <a:xfrm>
              <a:off x="3459" y="1494"/>
              <a:ext cx="498" cy="222"/>
              <a:chOff x="334" y="3776"/>
              <a:chExt cx="647" cy="253"/>
            </a:xfrm>
          </p:grpSpPr>
          <p:sp>
            <p:nvSpPr>
              <p:cNvPr id="102465" name="直接连接符 102464"/>
              <p:cNvSpPr/>
              <p:nvPr/>
            </p:nvSpPr>
            <p:spPr>
              <a:xfrm rot="10800000">
                <a:off x="420" y="3809"/>
                <a:ext cx="37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466" name="文本框 102465"/>
              <p:cNvSpPr txBox="1"/>
              <p:nvPr/>
            </p:nvSpPr>
            <p:spPr>
              <a:xfrm>
                <a:off x="334" y="3776"/>
                <a:ext cx="647" cy="2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004D00"/>
                    </a:solidFill>
                    <a:latin typeface="Times New Roman" panose="02020603050405020304" charset="0"/>
                    <a:ea typeface="华文新魏" pitchFamily="2" charset="-122"/>
                  </a:rPr>
                  <a:t>AEN</a:t>
                </a:r>
                <a:endParaRPr lang="en-US" altLang="zh-CN" sz="1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endParaRPr>
              </a:p>
            </p:txBody>
          </p:sp>
        </p:grpSp>
        <p:grpSp>
          <p:nvGrpSpPr>
            <p:cNvPr id="102472" name="组合 102471"/>
            <p:cNvGrpSpPr/>
            <p:nvPr/>
          </p:nvGrpSpPr>
          <p:grpSpPr>
            <a:xfrm>
              <a:off x="2772" y="1458"/>
              <a:ext cx="384" cy="231"/>
              <a:chOff x="2814" y="1260"/>
              <a:chExt cx="384" cy="231"/>
            </a:xfrm>
          </p:grpSpPr>
          <p:sp>
            <p:nvSpPr>
              <p:cNvPr id="102467" name="文本框 102466"/>
              <p:cNvSpPr txBox="1"/>
              <p:nvPr/>
            </p:nvSpPr>
            <p:spPr>
              <a:xfrm>
                <a:off x="2814" y="1260"/>
                <a:ext cx="38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004D00"/>
                    </a:solidFill>
                    <a:latin typeface="Times New Roman" panose="02020603050405020304" charset="0"/>
                    <a:ea typeface="华文新魏" pitchFamily="2" charset="-122"/>
                  </a:rPr>
                  <a:t>OE</a:t>
                </a:r>
                <a:endParaRPr lang="en-US" altLang="zh-CN" sz="1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endParaRPr>
              </a:p>
            </p:txBody>
          </p:sp>
          <p:sp>
            <p:nvSpPr>
              <p:cNvPr id="102468" name="直接连接符 102467"/>
              <p:cNvSpPr/>
              <p:nvPr/>
            </p:nvSpPr>
            <p:spPr>
              <a:xfrm>
                <a:off x="2885" y="1310"/>
                <a:ext cx="181" cy="0"/>
              </a:xfrm>
              <a:prstGeom prst="line">
                <a:avLst/>
              </a:prstGeom>
              <a:ln w="22225" cap="flat" cmpd="sng">
                <a:solidFill>
                  <a:srgbClr val="004D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2469" name="椭圆 102468"/>
            <p:cNvSpPr/>
            <p:nvPr/>
          </p:nvSpPr>
          <p:spPr>
            <a:xfrm rot="5400000">
              <a:off x="2753" y="1439"/>
              <a:ext cx="59" cy="59"/>
            </a:xfrm>
            <a:prstGeom prst="ellipse">
              <a:avLst/>
            </a:prstGeom>
            <a:noFill/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70" name="任意多边形 102469"/>
            <p:cNvSpPr/>
            <p:nvPr/>
          </p:nvSpPr>
          <p:spPr>
            <a:xfrm>
              <a:off x="2782" y="1487"/>
              <a:ext cx="690" cy="213"/>
            </a:xfrm>
            <a:custGeom>
              <a:avLst/>
              <a:gdLst/>
              <a:ahLst/>
              <a:cxnLst/>
              <a:pathLst>
                <a:path w="846" h="256">
                  <a:moveTo>
                    <a:pt x="846" y="7"/>
                  </a:moveTo>
                  <a:lnTo>
                    <a:pt x="846" y="256"/>
                  </a:ln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4D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71" name="直接连接符 102470"/>
            <p:cNvSpPr/>
            <p:nvPr/>
          </p:nvSpPr>
          <p:spPr>
            <a:xfrm>
              <a:off x="3929" y="323"/>
              <a:ext cx="0" cy="2211"/>
            </a:xfrm>
            <a:prstGeom prst="line">
              <a:avLst/>
            </a:prstGeom>
            <a:ln w="15875" cap="flat" cmpd="sng">
              <a:solidFill>
                <a:srgbClr val="0000CC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473" name="椭圆 102472"/>
            <p:cNvSpPr/>
            <p:nvPr/>
          </p:nvSpPr>
          <p:spPr>
            <a:xfrm rot="5400000">
              <a:off x="5331" y="1417"/>
              <a:ext cx="59" cy="59"/>
            </a:xfrm>
            <a:prstGeom prst="ellipse">
              <a:avLst/>
            </a:prstGeom>
            <a:noFill/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74" name="文本框 102473"/>
            <p:cNvSpPr txBox="1"/>
            <p:nvPr/>
          </p:nvSpPr>
          <p:spPr>
            <a:xfrm>
              <a:off x="5002" y="1024"/>
              <a:ext cx="572" cy="400"/>
            </a:xfrm>
            <a:prstGeom prst="rect">
              <a:avLst/>
            </a:prstGeom>
            <a:solidFill>
              <a:srgbClr val="E5FFFF"/>
            </a:solidFill>
            <a:ln w="22225" cap="flat" cmpd="sng">
              <a:solidFill>
                <a:srgbClr val="004D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80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8289</a:t>
              </a:r>
              <a:endParaRPr lang="zh-CN" altLang="en-US" sz="1800" b="1" dirty="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800000"/>
                  </a:solidFill>
                  <a:latin typeface="Times New Roman" panose="02020603050405020304" charset="0"/>
                  <a:ea typeface="华文新魏" pitchFamily="2" charset="-122"/>
                </a:rPr>
                <a:t>总裁器</a:t>
              </a:r>
              <a:endParaRPr lang="zh-CN" altLang="en-US" sz="1800" b="1" dirty="0">
                <a:solidFill>
                  <a:srgbClr val="8000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75" name="直接连接符 102474"/>
            <p:cNvSpPr/>
            <p:nvPr/>
          </p:nvSpPr>
          <p:spPr>
            <a:xfrm rot="5400000">
              <a:off x="5184" y="916"/>
              <a:ext cx="20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02476" name="组合 102475"/>
            <p:cNvGrpSpPr/>
            <p:nvPr/>
          </p:nvGrpSpPr>
          <p:grpSpPr>
            <a:xfrm>
              <a:off x="4989" y="583"/>
              <a:ext cx="645" cy="269"/>
              <a:chOff x="1186" y="2958"/>
              <a:chExt cx="759" cy="269"/>
            </a:xfrm>
          </p:grpSpPr>
          <p:sp>
            <p:nvSpPr>
              <p:cNvPr id="102477" name="文本框 102476"/>
              <p:cNvSpPr txBox="1"/>
              <p:nvPr/>
            </p:nvSpPr>
            <p:spPr>
              <a:xfrm>
                <a:off x="1186" y="2958"/>
                <a:ext cx="759" cy="26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b="1" dirty="0">
                    <a:solidFill>
                      <a:srgbClr val="0038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BPRN</a:t>
                </a:r>
                <a:endParaRPr lang="en-US" altLang="zh-CN" sz="2200" b="1" dirty="0">
                  <a:solidFill>
                    <a:srgbClr val="0038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78" name="直接连接符 102477"/>
              <p:cNvSpPr/>
              <p:nvPr/>
            </p:nvSpPr>
            <p:spPr>
              <a:xfrm>
                <a:off x="1261" y="3006"/>
                <a:ext cx="557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2479" name="组合 102478"/>
            <p:cNvGrpSpPr/>
            <p:nvPr/>
          </p:nvGrpSpPr>
          <p:grpSpPr>
            <a:xfrm>
              <a:off x="5346" y="1479"/>
              <a:ext cx="498" cy="222"/>
              <a:chOff x="334" y="3776"/>
              <a:chExt cx="647" cy="253"/>
            </a:xfrm>
          </p:grpSpPr>
          <p:sp>
            <p:nvSpPr>
              <p:cNvPr id="102480" name="直接连接符 102479"/>
              <p:cNvSpPr/>
              <p:nvPr/>
            </p:nvSpPr>
            <p:spPr>
              <a:xfrm rot="10800000">
                <a:off x="420" y="3809"/>
                <a:ext cx="37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481" name="文本框 102480"/>
              <p:cNvSpPr txBox="1"/>
              <p:nvPr/>
            </p:nvSpPr>
            <p:spPr>
              <a:xfrm>
                <a:off x="334" y="3776"/>
                <a:ext cx="647" cy="25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95000"/>
                  </a:lnSpc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004D00"/>
                    </a:solidFill>
                    <a:latin typeface="Times New Roman" panose="02020603050405020304" charset="0"/>
                    <a:ea typeface="华文新魏" pitchFamily="2" charset="-122"/>
                  </a:rPr>
                  <a:t>AEN</a:t>
                </a:r>
                <a:endParaRPr lang="en-US" altLang="zh-CN" sz="1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endParaRPr>
              </a:p>
            </p:txBody>
          </p:sp>
        </p:grpSp>
        <p:grpSp>
          <p:nvGrpSpPr>
            <p:cNvPr id="102482" name="组合 102481"/>
            <p:cNvGrpSpPr/>
            <p:nvPr/>
          </p:nvGrpSpPr>
          <p:grpSpPr>
            <a:xfrm>
              <a:off x="4659" y="1443"/>
              <a:ext cx="384" cy="231"/>
              <a:chOff x="2814" y="1260"/>
              <a:chExt cx="384" cy="231"/>
            </a:xfrm>
          </p:grpSpPr>
          <p:sp>
            <p:nvSpPr>
              <p:cNvPr id="102483" name="文本框 102482"/>
              <p:cNvSpPr txBox="1"/>
              <p:nvPr/>
            </p:nvSpPr>
            <p:spPr>
              <a:xfrm>
                <a:off x="2814" y="1260"/>
                <a:ext cx="38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004D00"/>
                    </a:solidFill>
                    <a:latin typeface="Times New Roman" panose="02020603050405020304" charset="0"/>
                    <a:ea typeface="华文新魏" pitchFamily="2" charset="-122"/>
                  </a:rPr>
                  <a:t>OE</a:t>
                </a:r>
                <a:endParaRPr lang="en-US" altLang="zh-CN" sz="1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endParaRPr>
              </a:p>
            </p:txBody>
          </p:sp>
          <p:sp>
            <p:nvSpPr>
              <p:cNvPr id="102484" name="直接连接符 102483"/>
              <p:cNvSpPr/>
              <p:nvPr/>
            </p:nvSpPr>
            <p:spPr>
              <a:xfrm>
                <a:off x="2885" y="1310"/>
                <a:ext cx="181" cy="0"/>
              </a:xfrm>
              <a:prstGeom prst="line">
                <a:avLst/>
              </a:prstGeom>
              <a:ln w="22225" cap="flat" cmpd="sng">
                <a:solidFill>
                  <a:srgbClr val="004D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2485" name="椭圆 102484"/>
            <p:cNvSpPr/>
            <p:nvPr/>
          </p:nvSpPr>
          <p:spPr>
            <a:xfrm rot="5400000">
              <a:off x="4640" y="1424"/>
              <a:ext cx="59" cy="59"/>
            </a:xfrm>
            <a:prstGeom prst="ellipse">
              <a:avLst/>
            </a:prstGeom>
            <a:noFill/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86" name="任意多边形 102485"/>
            <p:cNvSpPr/>
            <p:nvPr/>
          </p:nvSpPr>
          <p:spPr>
            <a:xfrm>
              <a:off x="4669" y="1479"/>
              <a:ext cx="690" cy="213"/>
            </a:xfrm>
            <a:custGeom>
              <a:avLst/>
              <a:gdLst/>
              <a:ahLst/>
              <a:cxnLst/>
              <a:pathLst>
                <a:path w="846" h="256">
                  <a:moveTo>
                    <a:pt x="846" y="7"/>
                  </a:moveTo>
                  <a:lnTo>
                    <a:pt x="846" y="256"/>
                  </a:lnTo>
                  <a:lnTo>
                    <a:pt x="0" y="256"/>
                  </a:ln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4D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87" name="文本框 102486"/>
            <p:cNvSpPr txBox="1"/>
            <p:nvPr/>
          </p:nvSpPr>
          <p:spPr>
            <a:xfrm>
              <a:off x="1772" y="3547"/>
              <a:ext cx="239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000" b="1" dirty="0">
                  <a:solidFill>
                    <a:srgbClr val="003800"/>
                  </a:solidFill>
                  <a:latin typeface="Times New Roman" panose="02020603050405020304" charset="0"/>
                  <a:ea typeface="华文新魏" pitchFamily="2" charset="-122"/>
                </a:rPr>
                <a:t>多机系统连接原理图</a:t>
              </a:r>
              <a:endParaRPr lang="zh-CN" altLang="en-US" dirty="0"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89" name="直接连接符 102488"/>
            <p:cNvSpPr/>
            <p:nvPr/>
          </p:nvSpPr>
          <p:spPr>
            <a:xfrm rot="-5400000">
              <a:off x="1122" y="2844"/>
              <a:ext cx="340" cy="0"/>
            </a:xfrm>
            <a:prstGeom prst="line">
              <a:avLst/>
            </a:prstGeom>
            <a:ln w="34925" cap="flat" cmpd="sng">
              <a:solidFill>
                <a:srgbClr val="004D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2490" name="文本框 102489"/>
            <p:cNvSpPr txBox="1"/>
            <p:nvPr/>
          </p:nvSpPr>
          <p:spPr>
            <a:xfrm>
              <a:off x="782" y="3015"/>
              <a:ext cx="1009" cy="302"/>
            </a:xfrm>
            <a:prstGeom prst="rect">
              <a:avLst/>
            </a:prstGeom>
            <a:noFill/>
            <a:ln w="22225" cap="flat" cmpd="sng">
              <a:solidFill>
                <a:srgbClr val="004D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存储系统</a:t>
              </a:r>
              <a:endParaRPr lang="zh-CN" altLang="en-US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91" name="直接连接符 102490"/>
            <p:cNvSpPr/>
            <p:nvPr/>
          </p:nvSpPr>
          <p:spPr>
            <a:xfrm rot="-5400000">
              <a:off x="4155" y="2833"/>
              <a:ext cx="340" cy="0"/>
            </a:xfrm>
            <a:prstGeom prst="line">
              <a:avLst/>
            </a:prstGeom>
            <a:ln w="34925" cap="flat" cmpd="sng">
              <a:solidFill>
                <a:srgbClr val="004D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02492" name="文本框 102491"/>
            <p:cNvSpPr txBox="1"/>
            <p:nvPr/>
          </p:nvSpPr>
          <p:spPr>
            <a:xfrm>
              <a:off x="3815" y="3004"/>
              <a:ext cx="1009" cy="302"/>
            </a:xfrm>
            <a:prstGeom prst="rect">
              <a:avLst/>
            </a:prstGeom>
            <a:noFill/>
            <a:ln w="22225" cap="flat" cmpd="sng">
              <a:solidFill>
                <a:srgbClr val="004D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I/O</a:t>
              </a:r>
              <a:r>
                <a:rPr lang="zh-CN" altLang="en-US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接口</a:t>
              </a:r>
              <a:endParaRPr lang="zh-CN" altLang="en-US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102498" name="直接连接符 102497"/>
            <p:cNvSpPr/>
            <p:nvPr/>
          </p:nvSpPr>
          <p:spPr>
            <a:xfrm rot="-5400000">
              <a:off x="2042" y="2000"/>
              <a:ext cx="1134" cy="0"/>
            </a:xfrm>
            <a:prstGeom prst="line">
              <a:avLst/>
            </a:prstGeom>
            <a:ln w="34925" cap="flat" cmpd="sng">
              <a:solidFill>
                <a:srgbClr val="006600"/>
              </a:solidFill>
              <a:prstDash val="solid"/>
              <a:headEnd type="triangl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8880" name="文本框 78879"/>
          <p:cNvSpPr txBox="1"/>
          <p:nvPr/>
        </p:nvSpPr>
        <p:spPr>
          <a:xfrm>
            <a:off x="593725" y="4437063"/>
            <a:ext cx="8305800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 marL="377825" indent="-377825">
              <a:spcBef>
                <a:spcPct val="50000"/>
              </a:spcBef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  <a:sym typeface="Wingdings" panose="05000000000000000000" pitchFamily="2" charset="2"/>
              </a:rPr>
              <a:t> 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</a:rPr>
              <a:t>在一个处理器模板内, 可以有存储器和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</a:rPr>
              <a:t>接口(即私有存储器和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</a:rPr>
              <a:t>接口), 统称为独享区。  </a:t>
            </a:r>
            <a:endParaRPr lang="zh-CN" altLang="en-US" sz="2800" b="1" dirty="0">
              <a:solidFill>
                <a:srgbClr val="9900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78885" name="文本框 78884"/>
          <p:cNvSpPr txBox="1"/>
          <p:nvPr/>
        </p:nvSpPr>
        <p:spPr>
          <a:xfrm>
            <a:off x="609600" y="5402263"/>
            <a:ext cx="8197850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  <a:sym typeface="Wingdings" panose="05000000000000000000" pitchFamily="2" charset="2"/>
              </a:rPr>
              <a:t> 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</a:rPr>
              <a:t>独享区和</a:t>
            </a:r>
            <a:r>
              <a:rPr lang="zh-CN" altLang="en-US" sz="2800" b="1" u="sng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</a:rPr>
              <a:t>共享区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charset="0"/>
                <a:ea typeface="华文新魏" pitchFamily="2" charset="-122"/>
              </a:rPr>
              <a:t>有不同的地址空间</a:t>
            </a:r>
            <a:endParaRPr lang="zh-CN" altLang="en-US" sz="2800" b="1" dirty="0">
              <a:solidFill>
                <a:srgbClr val="9900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78905" name="组合 78904"/>
          <p:cNvGrpSpPr/>
          <p:nvPr/>
        </p:nvGrpSpPr>
        <p:grpSpPr>
          <a:xfrm>
            <a:off x="963613" y="220663"/>
            <a:ext cx="7824787" cy="4110037"/>
            <a:chOff x="607" y="195"/>
            <a:chExt cx="4929" cy="2589"/>
          </a:xfrm>
        </p:grpSpPr>
        <p:grpSp>
          <p:nvGrpSpPr>
            <p:cNvPr id="78890" name="组合 78889"/>
            <p:cNvGrpSpPr/>
            <p:nvPr/>
          </p:nvGrpSpPr>
          <p:grpSpPr>
            <a:xfrm>
              <a:off x="731" y="516"/>
              <a:ext cx="1306" cy="1137"/>
              <a:chOff x="739" y="516"/>
              <a:chExt cx="1306" cy="1137"/>
            </a:xfrm>
          </p:grpSpPr>
          <p:sp>
            <p:nvSpPr>
              <p:cNvPr id="78851" name="矩形 78850"/>
              <p:cNvSpPr/>
              <p:nvPr/>
            </p:nvSpPr>
            <p:spPr>
              <a:xfrm>
                <a:off x="739" y="516"/>
                <a:ext cx="1306" cy="1137"/>
              </a:xfrm>
              <a:prstGeom prst="rect">
                <a:avLst/>
              </a:prstGeom>
              <a:noFill/>
              <a:ln w="25400" cap="flat" cmpd="sng">
                <a:solidFill>
                  <a:srgbClr val="0058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8852" name="文本框 78851"/>
              <p:cNvSpPr txBox="1"/>
              <p:nvPr/>
            </p:nvSpPr>
            <p:spPr>
              <a:xfrm>
                <a:off x="953" y="611"/>
                <a:ext cx="902" cy="307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90000"/>
                  </a:lnSpc>
                  <a:spcBef>
                    <a:spcPct val="5000"/>
                  </a:spcBef>
                </a:pPr>
                <a:r>
                  <a:rPr lang="zh-CN" altLang="en-US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 8086</a:t>
                </a:r>
                <a:endParaRPr lang="zh-CN" altLang="en-US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8853" name="组合 78852"/>
              <p:cNvGrpSpPr/>
              <p:nvPr/>
            </p:nvGrpSpPr>
            <p:grpSpPr>
              <a:xfrm>
                <a:off x="825" y="1241"/>
                <a:ext cx="1162" cy="333"/>
                <a:chOff x="795" y="1181"/>
                <a:chExt cx="1162" cy="336"/>
              </a:xfrm>
            </p:grpSpPr>
            <p:sp>
              <p:nvSpPr>
                <p:cNvPr id="78854" name="文本框 78853"/>
                <p:cNvSpPr txBox="1"/>
                <p:nvPr/>
              </p:nvSpPr>
              <p:spPr>
                <a:xfrm>
                  <a:off x="795" y="1181"/>
                  <a:ext cx="1162" cy="33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51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7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8288  8289</a:t>
                  </a:r>
                  <a:endParaRPr lang="zh-CN" altLang="en-US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55" name="直接连接符 78854"/>
                <p:cNvSpPr/>
                <p:nvPr/>
              </p:nvSpPr>
              <p:spPr>
                <a:xfrm>
                  <a:off x="1373" y="1181"/>
                  <a:ext cx="0" cy="336"/>
                </a:xfrm>
                <a:prstGeom prst="line">
                  <a:avLst/>
                </a:prstGeom>
                <a:ln w="25400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8856" name="上下箭头 78855"/>
              <p:cNvSpPr/>
              <p:nvPr/>
            </p:nvSpPr>
            <p:spPr>
              <a:xfrm>
                <a:off x="1344" y="927"/>
                <a:ext cx="122" cy="294"/>
              </a:xfrm>
              <a:prstGeom prst="upDownArrow">
                <a:avLst>
                  <a:gd name="adj1" fmla="val 50000"/>
                  <a:gd name="adj2" fmla="val 48196"/>
                </a:avLst>
              </a:prstGeom>
              <a:noFill/>
              <a:ln w="25400" cap="flat" cmpd="sng">
                <a:solidFill>
                  <a:srgbClr val="0058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78857" name="文本框 78856"/>
            <p:cNvSpPr txBox="1"/>
            <p:nvPr/>
          </p:nvSpPr>
          <p:spPr>
            <a:xfrm>
              <a:off x="729" y="195"/>
              <a:ext cx="1432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处理器模板1</a:t>
              </a:r>
              <a:endPara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78865" name="文本框 78864"/>
            <p:cNvSpPr txBox="1"/>
            <p:nvPr/>
          </p:nvSpPr>
          <p:spPr>
            <a:xfrm>
              <a:off x="2205" y="202"/>
              <a:ext cx="1509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处理器模板2</a:t>
              </a:r>
              <a:endPara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78873" name="文本框 78872"/>
            <p:cNvSpPr txBox="1"/>
            <p:nvPr/>
          </p:nvSpPr>
          <p:spPr>
            <a:xfrm>
              <a:off x="4027" y="208"/>
              <a:ext cx="1509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处理器模板</a:t>
              </a:r>
              <a:r>
                <a: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n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78874" name="文本框 78873"/>
            <p:cNvSpPr txBox="1"/>
            <p:nvPr/>
          </p:nvSpPr>
          <p:spPr>
            <a:xfrm>
              <a:off x="3588" y="942"/>
              <a:ext cx="499" cy="3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0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.....</a:t>
              </a:r>
              <a:endParaRPr lang="zh-CN" altLang="en-US" sz="30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8875" name="直接连接符 78874"/>
            <p:cNvSpPr/>
            <p:nvPr/>
          </p:nvSpPr>
          <p:spPr>
            <a:xfrm>
              <a:off x="607" y="1989"/>
              <a:ext cx="4754" cy="8"/>
            </a:xfrm>
            <a:prstGeom prst="line">
              <a:avLst/>
            </a:prstGeom>
            <a:ln w="47625" cap="flat" cmpd="sng">
              <a:solidFill>
                <a:srgbClr val="0058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8876" name="直接连接符 78875"/>
            <p:cNvSpPr/>
            <p:nvPr/>
          </p:nvSpPr>
          <p:spPr>
            <a:xfrm>
              <a:off x="1382" y="1666"/>
              <a:ext cx="0" cy="327"/>
            </a:xfrm>
            <a:prstGeom prst="line">
              <a:avLst/>
            </a:prstGeom>
            <a:ln w="38100" cap="flat" cmpd="sng">
              <a:solidFill>
                <a:srgbClr val="0058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8877" name="直接连接符 78876"/>
            <p:cNvSpPr/>
            <p:nvPr/>
          </p:nvSpPr>
          <p:spPr>
            <a:xfrm>
              <a:off x="4678" y="1642"/>
              <a:ext cx="0" cy="335"/>
            </a:xfrm>
            <a:prstGeom prst="line">
              <a:avLst/>
            </a:prstGeom>
            <a:ln w="38100" cap="flat" cmpd="sng">
              <a:solidFill>
                <a:srgbClr val="0058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8878" name="直接连接符 78877"/>
            <p:cNvSpPr/>
            <p:nvPr/>
          </p:nvSpPr>
          <p:spPr>
            <a:xfrm flipH="1">
              <a:off x="2870" y="1655"/>
              <a:ext cx="0" cy="336"/>
            </a:xfrm>
            <a:prstGeom prst="line">
              <a:avLst/>
            </a:prstGeom>
            <a:ln w="38100" cap="flat" cmpd="sng">
              <a:solidFill>
                <a:srgbClr val="0058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8879" name="文本框 78878"/>
            <p:cNvSpPr txBox="1"/>
            <p:nvPr/>
          </p:nvSpPr>
          <p:spPr>
            <a:xfrm>
              <a:off x="3250" y="1702"/>
              <a:ext cx="1088" cy="3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7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系统总线</a:t>
              </a:r>
              <a:endParaRPr lang="zh-CN" altLang="en-US" sz="27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78881" name="直接连接符 78880"/>
            <p:cNvSpPr/>
            <p:nvPr/>
          </p:nvSpPr>
          <p:spPr>
            <a:xfrm>
              <a:off x="1638" y="1999"/>
              <a:ext cx="0" cy="414"/>
            </a:xfrm>
            <a:prstGeom prst="line">
              <a:avLst/>
            </a:prstGeom>
            <a:ln w="38100" cap="flat" cmpd="sng">
              <a:solidFill>
                <a:srgbClr val="0058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8882" name="直接连接符 78881"/>
            <p:cNvSpPr/>
            <p:nvPr/>
          </p:nvSpPr>
          <p:spPr>
            <a:xfrm>
              <a:off x="4292" y="2006"/>
              <a:ext cx="0" cy="424"/>
            </a:xfrm>
            <a:prstGeom prst="line">
              <a:avLst/>
            </a:prstGeom>
            <a:ln w="38100" cap="flat" cmpd="sng">
              <a:solidFill>
                <a:srgbClr val="0058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8883" name="文本框 78882"/>
            <p:cNvSpPr txBox="1"/>
            <p:nvPr/>
          </p:nvSpPr>
          <p:spPr>
            <a:xfrm>
              <a:off x="958" y="2407"/>
              <a:ext cx="1279" cy="343"/>
            </a:xfrm>
            <a:prstGeom prst="rect">
              <a:avLst/>
            </a:prstGeom>
            <a:noFill/>
            <a:ln w="25400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华文新魏" pitchFamily="2" charset="-122"/>
                  <a:ea typeface="华文新魏" pitchFamily="2" charset="-122"/>
                </a:rPr>
                <a:t>系统存储器</a:t>
              </a:r>
              <a:endParaRPr lang="zh-CN" altLang="en-US" sz="2800" b="1" dirty="0">
                <a:solidFill>
                  <a:srgbClr val="004D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78884" name="文本框 78883"/>
            <p:cNvSpPr txBox="1"/>
            <p:nvPr/>
          </p:nvSpPr>
          <p:spPr>
            <a:xfrm>
              <a:off x="3592" y="2441"/>
              <a:ext cx="1152" cy="343"/>
            </a:xfrm>
            <a:prstGeom prst="rect">
              <a:avLst/>
            </a:prstGeom>
            <a:noFill/>
            <a:ln w="25400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  系统</a:t>
              </a:r>
              <a:r>
                <a: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I/O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78886" name="文本框 78885"/>
            <p:cNvSpPr txBox="1"/>
            <p:nvPr/>
          </p:nvSpPr>
          <p:spPr>
            <a:xfrm>
              <a:off x="2498" y="2392"/>
              <a:ext cx="883" cy="3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0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共享区</a:t>
              </a:r>
              <a:endParaRPr lang="zh-CN" altLang="en-US" sz="30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grpSp>
          <p:nvGrpSpPr>
            <p:cNvPr id="78891" name="组合 78890"/>
            <p:cNvGrpSpPr/>
            <p:nvPr/>
          </p:nvGrpSpPr>
          <p:grpSpPr>
            <a:xfrm>
              <a:off x="2206" y="523"/>
              <a:ext cx="1306" cy="1137"/>
              <a:chOff x="739" y="516"/>
              <a:chExt cx="1306" cy="1137"/>
            </a:xfrm>
          </p:grpSpPr>
          <p:sp>
            <p:nvSpPr>
              <p:cNvPr id="78892" name="矩形 78891"/>
              <p:cNvSpPr/>
              <p:nvPr/>
            </p:nvSpPr>
            <p:spPr>
              <a:xfrm>
                <a:off x="739" y="516"/>
                <a:ext cx="1306" cy="1137"/>
              </a:xfrm>
              <a:prstGeom prst="rect">
                <a:avLst/>
              </a:prstGeom>
              <a:noFill/>
              <a:ln w="25400" cap="flat" cmpd="sng">
                <a:solidFill>
                  <a:srgbClr val="0058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8893" name="文本框 78892"/>
              <p:cNvSpPr txBox="1"/>
              <p:nvPr/>
            </p:nvSpPr>
            <p:spPr>
              <a:xfrm>
                <a:off x="953" y="611"/>
                <a:ext cx="902" cy="307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90000"/>
                  </a:lnSpc>
                  <a:spcBef>
                    <a:spcPct val="5000"/>
                  </a:spcBef>
                </a:pPr>
                <a:r>
                  <a:rPr lang="zh-CN" altLang="en-US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 8086</a:t>
                </a:r>
                <a:endParaRPr lang="zh-CN" altLang="en-US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8894" name="组合 78893"/>
              <p:cNvGrpSpPr/>
              <p:nvPr/>
            </p:nvGrpSpPr>
            <p:grpSpPr>
              <a:xfrm>
                <a:off x="825" y="1241"/>
                <a:ext cx="1162" cy="333"/>
                <a:chOff x="795" y="1181"/>
                <a:chExt cx="1162" cy="336"/>
              </a:xfrm>
            </p:grpSpPr>
            <p:sp>
              <p:nvSpPr>
                <p:cNvPr id="78895" name="文本框 78894"/>
                <p:cNvSpPr txBox="1"/>
                <p:nvPr/>
              </p:nvSpPr>
              <p:spPr>
                <a:xfrm>
                  <a:off x="795" y="1181"/>
                  <a:ext cx="1162" cy="33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51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7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8288  8289</a:t>
                  </a:r>
                  <a:endParaRPr lang="zh-CN" altLang="en-US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96" name="直接连接符 78895"/>
                <p:cNvSpPr/>
                <p:nvPr/>
              </p:nvSpPr>
              <p:spPr>
                <a:xfrm>
                  <a:off x="1373" y="1181"/>
                  <a:ext cx="0" cy="336"/>
                </a:xfrm>
                <a:prstGeom prst="line">
                  <a:avLst/>
                </a:prstGeom>
                <a:ln w="25400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8897" name="上下箭头 78896"/>
              <p:cNvSpPr/>
              <p:nvPr/>
            </p:nvSpPr>
            <p:spPr>
              <a:xfrm>
                <a:off x="1344" y="927"/>
                <a:ext cx="122" cy="294"/>
              </a:xfrm>
              <a:prstGeom prst="upDownArrow">
                <a:avLst>
                  <a:gd name="adj1" fmla="val 50000"/>
                  <a:gd name="adj2" fmla="val 48196"/>
                </a:avLst>
              </a:prstGeom>
              <a:noFill/>
              <a:ln w="25400" cap="flat" cmpd="sng">
                <a:solidFill>
                  <a:srgbClr val="0058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78898" name="组合 78897"/>
            <p:cNvGrpSpPr/>
            <p:nvPr/>
          </p:nvGrpSpPr>
          <p:grpSpPr>
            <a:xfrm>
              <a:off x="4023" y="507"/>
              <a:ext cx="1306" cy="1137"/>
              <a:chOff x="739" y="516"/>
              <a:chExt cx="1306" cy="1137"/>
            </a:xfrm>
          </p:grpSpPr>
          <p:sp>
            <p:nvSpPr>
              <p:cNvPr id="78899" name="矩形 78898"/>
              <p:cNvSpPr/>
              <p:nvPr/>
            </p:nvSpPr>
            <p:spPr>
              <a:xfrm>
                <a:off x="739" y="516"/>
                <a:ext cx="1306" cy="1137"/>
              </a:xfrm>
              <a:prstGeom prst="rect">
                <a:avLst/>
              </a:prstGeom>
              <a:noFill/>
              <a:ln w="25400" cap="flat" cmpd="sng">
                <a:solidFill>
                  <a:srgbClr val="0058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8900" name="文本框 78899"/>
              <p:cNvSpPr txBox="1"/>
              <p:nvPr/>
            </p:nvSpPr>
            <p:spPr>
              <a:xfrm>
                <a:off x="953" y="611"/>
                <a:ext cx="902" cy="307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lnSpc>
                    <a:spcPct val="90000"/>
                  </a:lnSpc>
                  <a:spcBef>
                    <a:spcPct val="5000"/>
                  </a:spcBef>
                </a:pPr>
                <a:r>
                  <a:rPr lang="zh-CN" altLang="en-US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 8086</a:t>
                </a:r>
                <a:endParaRPr lang="zh-CN" altLang="en-US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8901" name="组合 78900"/>
              <p:cNvGrpSpPr/>
              <p:nvPr/>
            </p:nvGrpSpPr>
            <p:grpSpPr>
              <a:xfrm>
                <a:off x="825" y="1241"/>
                <a:ext cx="1162" cy="333"/>
                <a:chOff x="795" y="1181"/>
                <a:chExt cx="1162" cy="336"/>
              </a:xfrm>
            </p:grpSpPr>
            <p:sp>
              <p:nvSpPr>
                <p:cNvPr id="78902" name="文本框 78901"/>
                <p:cNvSpPr txBox="1"/>
                <p:nvPr/>
              </p:nvSpPr>
              <p:spPr>
                <a:xfrm>
                  <a:off x="795" y="1181"/>
                  <a:ext cx="1162" cy="336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51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7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8288  8289</a:t>
                  </a:r>
                  <a:endParaRPr lang="zh-CN" altLang="en-US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903" name="直接连接符 78902"/>
                <p:cNvSpPr/>
                <p:nvPr/>
              </p:nvSpPr>
              <p:spPr>
                <a:xfrm>
                  <a:off x="1373" y="1181"/>
                  <a:ext cx="0" cy="336"/>
                </a:xfrm>
                <a:prstGeom prst="line">
                  <a:avLst/>
                </a:prstGeom>
                <a:ln w="25400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8904" name="上下箭头 78903"/>
              <p:cNvSpPr/>
              <p:nvPr/>
            </p:nvSpPr>
            <p:spPr>
              <a:xfrm>
                <a:off x="1344" y="927"/>
                <a:ext cx="122" cy="294"/>
              </a:xfrm>
              <a:prstGeom prst="upDownArrow">
                <a:avLst>
                  <a:gd name="adj1" fmla="val 50000"/>
                  <a:gd name="adj2" fmla="val 48196"/>
                </a:avLst>
              </a:prstGeom>
              <a:noFill/>
              <a:ln w="25400" cap="flat" cmpd="sng">
                <a:solidFill>
                  <a:srgbClr val="0058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78906" name="直接连接符 78905"/>
          <p:cNvSpPr/>
          <p:nvPr/>
        </p:nvSpPr>
        <p:spPr>
          <a:xfrm flipV="1">
            <a:off x="3181350" y="4200525"/>
            <a:ext cx="1390650" cy="1647825"/>
          </a:xfrm>
          <a:prstGeom prst="line">
            <a:avLst/>
          </a:prstGeom>
          <a:ln w="19050" cap="flat" cmpd="sng">
            <a:solidFill>
              <a:srgbClr val="990000"/>
            </a:solidFill>
            <a:prstDash val="solid"/>
            <a:headEnd type="oval" w="med" len="med"/>
            <a:tailEnd type="triangle" w="med" len="med"/>
          </a:ln>
        </p:spPr>
      </p:sp>
      <p:grpSp>
        <p:nvGrpSpPr>
          <p:cNvPr id="78909" name="组合 78908"/>
          <p:cNvGrpSpPr/>
          <p:nvPr/>
        </p:nvGrpSpPr>
        <p:grpSpPr>
          <a:xfrm>
            <a:off x="3567113" y="3981450"/>
            <a:ext cx="2095500" cy="28575"/>
            <a:chOff x="2247" y="2578"/>
            <a:chExt cx="1320" cy="18"/>
          </a:xfrm>
        </p:grpSpPr>
        <p:sp>
          <p:nvSpPr>
            <p:cNvPr id="78907" name="直接连接符 78906"/>
            <p:cNvSpPr/>
            <p:nvPr/>
          </p:nvSpPr>
          <p:spPr>
            <a:xfrm flipH="1">
              <a:off x="2247" y="2596"/>
              <a:ext cx="308" cy="0"/>
            </a:xfrm>
            <a:prstGeom prst="line">
              <a:avLst/>
            </a:prstGeom>
            <a:ln w="19050" cap="flat" cmpd="sng">
              <a:solidFill>
                <a:srgbClr val="8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08" name="直接连接符 78907"/>
            <p:cNvSpPr/>
            <p:nvPr/>
          </p:nvSpPr>
          <p:spPr>
            <a:xfrm>
              <a:off x="3259" y="2578"/>
              <a:ext cx="308" cy="0"/>
            </a:xfrm>
            <a:prstGeom prst="line">
              <a:avLst/>
            </a:prstGeom>
            <a:ln w="19050" cap="flat" cmpd="sng">
              <a:solidFill>
                <a:srgbClr val="8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8914" name="组合 78913"/>
          <p:cNvGrpSpPr/>
          <p:nvPr/>
        </p:nvGrpSpPr>
        <p:grpSpPr>
          <a:xfrm>
            <a:off x="-38100" y="-50800"/>
            <a:ext cx="9182100" cy="284163"/>
            <a:chOff x="-16" y="-32"/>
            <a:chExt cx="5784" cy="179"/>
          </a:xfrm>
        </p:grpSpPr>
        <p:sp>
          <p:nvSpPr>
            <p:cNvPr id="78915" name="矩形 78914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916" name="文本框 78915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78917" name="矩形 78916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9874" name="文本框 79873"/>
          <p:cNvSpPr txBox="1"/>
          <p:nvPr/>
        </p:nvSpPr>
        <p:spPr>
          <a:xfrm>
            <a:off x="373063" y="263525"/>
            <a:ext cx="3368675" cy="53340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9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1、8289引脚功能</a:t>
            </a:r>
            <a:endParaRPr lang="zh-CN" altLang="en-US" sz="29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79875" name="文本框 79874"/>
          <p:cNvSpPr txBox="1"/>
          <p:nvPr/>
        </p:nvSpPr>
        <p:spPr>
          <a:xfrm>
            <a:off x="468313" y="785813"/>
            <a:ext cx="3413125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(1) 工作方式控制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79926" name="组合 79925"/>
          <p:cNvGrpSpPr/>
          <p:nvPr/>
        </p:nvGrpSpPr>
        <p:grpSpPr>
          <a:xfrm>
            <a:off x="5978525" y="865188"/>
            <a:ext cx="1336675" cy="919162"/>
            <a:chOff x="3574" y="545"/>
            <a:chExt cx="842" cy="579"/>
          </a:xfrm>
        </p:grpSpPr>
        <p:sp>
          <p:nvSpPr>
            <p:cNvPr id="79878" name="文本框 79877"/>
            <p:cNvSpPr txBox="1"/>
            <p:nvPr/>
          </p:nvSpPr>
          <p:spPr>
            <a:xfrm>
              <a:off x="3754" y="545"/>
              <a:ext cx="662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IOB</a:t>
              </a:r>
              <a:endParaRPr lang="en-US" altLang="zh-CN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9879" name="直接连接符 79878"/>
            <p:cNvSpPr/>
            <p:nvPr/>
          </p:nvSpPr>
          <p:spPr>
            <a:xfrm>
              <a:off x="3831" y="612"/>
              <a:ext cx="385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81" name="文本框 79880"/>
            <p:cNvSpPr txBox="1"/>
            <p:nvPr/>
          </p:nvSpPr>
          <p:spPr>
            <a:xfrm>
              <a:off x="3574" y="816"/>
              <a:ext cx="787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RESB</a:t>
              </a:r>
              <a:endParaRPr lang="en-US" altLang="zh-CN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9882" name="直接连接符 79881"/>
            <p:cNvSpPr/>
            <p:nvPr/>
          </p:nvSpPr>
          <p:spPr>
            <a:xfrm>
              <a:off x="3641" y="877"/>
              <a:ext cx="53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9927" name="组合 79926"/>
          <p:cNvGrpSpPr/>
          <p:nvPr/>
        </p:nvGrpSpPr>
        <p:grpSpPr>
          <a:xfrm>
            <a:off x="7027863" y="490538"/>
            <a:ext cx="1905000" cy="2359025"/>
            <a:chOff x="4267" y="309"/>
            <a:chExt cx="1200" cy="1486"/>
          </a:xfrm>
        </p:grpSpPr>
        <p:sp>
          <p:nvSpPr>
            <p:cNvPr id="79884" name="文本框 79883"/>
            <p:cNvSpPr txBox="1"/>
            <p:nvPr/>
          </p:nvSpPr>
          <p:spPr>
            <a:xfrm>
              <a:off x="4509" y="309"/>
              <a:ext cx="713" cy="1270"/>
            </a:xfrm>
            <a:prstGeom prst="rect">
              <a:avLst/>
            </a:prstGeom>
            <a:noFill/>
            <a:ln w="25400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Intel 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"/>
                </a:spcBef>
              </a:pPr>
              <a:r>
                <a: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8289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5000"/>
                </a:spcBef>
              </a:pPr>
              <a:endPara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9885" name="直接连接符 79884"/>
            <p:cNvSpPr/>
            <p:nvPr/>
          </p:nvSpPr>
          <p:spPr>
            <a:xfrm flipH="1">
              <a:off x="4267" y="396"/>
              <a:ext cx="234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886" name="直接连接符 79885"/>
            <p:cNvSpPr/>
            <p:nvPr/>
          </p:nvSpPr>
          <p:spPr>
            <a:xfrm flipH="1">
              <a:off x="4273" y="694"/>
              <a:ext cx="233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9887" name="直接连接符 79886"/>
            <p:cNvSpPr/>
            <p:nvPr/>
          </p:nvSpPr>
          <p:spPr>
            <a:xfrm flipH="1">
              <a:off x="4270" y="970"/>
              <a:ext cx="233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9888" name="直接连接符 79887"/>
            <p:cNvSpPr/>
            <p:nvPr/>
          </p:nvSpPr>
          <p:spPr>
            <a:xfrm flipH="1">
              <a:off x="4270" y="1240"/>
              <a:ext cx="233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9889" name="直接连接符 79888"/>
            <p:cNvSpPr/>
            <p:nvPr/>
          </p:nvSpPr>
          <p:spPr>
            <a:xfrm flipH="1">
              <a:off x="4275" y="1484"/>
              <a:ext cx="233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9890" name="直接连接符 79889"/>
            <p:cNvSpPr/>
            <p:nvPr/>
          </p:nvSpPr>
          <p:spPr>
            <a:xfrm flipH="1">
              <a:off x="5215" y="401"/>
              <a:ext cx="234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891" name="直接连接符 79890"/>
            <p:cNvSpPr/>
            <p:nvPr/>
          </p:nvSpPr>
          <p:spPr>
            <a:xfrm flipH="1">
              <a:off x="5229" y="694"/>
              <a:ext cx="233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9892" name="直接连接符 79891"/>
            <p:cNvSpPr/>
            <p:nvPr/>
          </p:nvSpPr>
          <p:spPr>
            <a:xfrm flipH="1">
              <a:off x="5234" y="986"/>
              <a:ext cx="233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9893" name="直接连接符 79892"/>
            <p:cNvSpPr/>
            <p:nvPr/>
          </p:nvSpPr>
          <p:spPr>
            <a:xfrm flipH="1">
              <a:off x="5224" y="1242"/>
              <a:ext cx="233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9894" name="直接连接符 79893"/>
            <p:cNvSpPr/>
            <p:nvPr/>
          </p:nvSpPr>
          <p:spPr>
            <a:xfrm flipH="1">
              <a:off x="5227" y="1493"/>
              <a:ext cx="233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79924" name="组合 79923"/>
            <p:cNvGrpSpPr/>
            <p:nvPr/>
          </p:nvGrpSpPr>
          <p:grpSpPr>
            <a:xfrm>
              <a:off x="4614" y="1572"/>
              <a:ext cx="509" cy="223"/>
              <a:chOff x="4662" y="1740"/>
              <a:chExt cx="509" cy="288"/>
            </a:xfrm>
          </p:grpSpPr>
          <p:sp>
            <p:nvSpPr>
              <p:cNvPr id="79895" name="直接连接符 79894"/>
              <p:cNvSpPr/>
              <p:nvPr/>
            </p:nvSpPr>
            <p:spPr>
              <a:xfrm>
                <a:off x="4662" y="1740"/>
                <a:ext cx="0" cy="288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896" name="直接连接符 79895"/>
              <p:cNvSpPr/>
              <p:nvPr/>
            </p:nvSpPr>
            <p:spPr>
              <a:xfrm>
                <a:off x="4923" y="1740"/>
                <a:ext cx="0" cy="288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897" name="直接连接符 79896"/>
              <p:cNvSpPr/>
              <p:nvPr/>
            </p:nvSpPr>
            <p:spPr>
              <a:xfrm>
                <a:off x="5171" y="1740"/>
                <a:ext cx="0" cy="288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</p:grpSp>
      <p:grpSp>
        <p:nvGrpSpPr>
          <p:cNvPr id="79937" name="组合 79936"/>
          <p:cNvGrpSpPr/>
          <p:nvPr/>
        </p:nvGrpSpPr>
        <p:grpSpPr>
          <a:xfrm>
            <a:off x="3289300" y="803275"/>
            <a:ext cx="2289175" cy="528638"/>
            <a:chOff x="2072" y="506"/>
            <a:chExt cx="1442" cy="333"/>
          </a:xfrm>
        </p:grpSpPr>
        <p:grpSp>
          <p:nvGrpSpPr>
            <p:cNvPr id="79899" name="组合 79898"/>
            <p:cNvGrpSpPr/>
            <p:nvPr/>
          </p:nvGrpSpPr>
          <p:grpSpPr>
            <a:xfrm>
              <a:off x="2072" y="512"/>
              <a:ext cx="662" cy="327"/>
              <a:chOff x="913" y="857"/>
              <a:chExt cx="662" cy="327"/>
            </a:xfrm>
          </p:grpSpPr>
          <p:sp>
            <p:nvSpPr>
              <p:cNvPr id="79900" name="文本框 79899"/>
              <p:cNvSpPr txBox="1"/>
              <p:nvPr/>
            </p:nvSpPr>
            <p:spPr>
              <a:xfrm>
                <a:off x="913" y="857"/>
                <a:ext cx="662" cy="3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IOB</a:t>
                </a:r>
                <a:endPara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01" name="直接连接符 79900"/>
              <p:cNvSpPr/>
              <p:nvPr/>
            </p:nvSpPr>
            <p:spPr>
              <a:xfrm>
                <a:off x="990" y="924"/>
                <a:ext cx="38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9903" name="文本框 79902"/>
            <p:cNvSpPr txBox="1"/>
            <p:nvPr/>
          </p:nvSpPr>
          <p:spPr>
            <a:xfrm>
              <a:off x="2727" y="506"/>
              <a:ext cx="787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RESB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9904" name="直接连接符 79903"/>
            <p:cNvSpPr/>
            <p:nvPr/>
          </p:nvSpPr>
          <p:spPr>
            <a:xfrm>
              <a:off x="2794" y="569"/>
              <a:ext cx="53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9905" name="文本框 79904"/>
          <p:cNvSpPr txBox="1"/>
          <p:nvPr/>
        </p:nvSpPr>
        <p:spPr>
          <a:xfrm>
            <a:off x="427038" y="1323975"/>
            <a:ext cx="5538787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华文新魏" pitchFamily="2" charset="-122"/>
                <a:ea typeface="华文新魏" pitchFamily="2" charset="-122"/>
              </a:rPr>
              <a:t>其状态由一个模板独享区的配置情况而设置。  </a:t>
            </a:r>
            <a:endParaRPr lang="zh-CN" altLang="en-US" sz="2800" b="1" dirty="0">
              <a:solidFill>
                <a:srgbClr val="004D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906" name="文本框 79905"/>
          <p:cNvSpPr txBox="1"/>
          <p:nvPr/>
        </p:nvSpPr>
        <p:spPr>
          <a:xfrm>
            <a:off x="587375" y="2270125"/>
            <a:ext cx="2759075" cy="5492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4D00"/>
                </a:solidFill>
                <a:latin typeface="Times New Roman" panose="02020603050405020304" charset="0"/>
                <a:ea typeface="BatangChe" pitchFamily="49" charset="-127"/>
              </a:rPr>
              <a:t>①</a:t>
            </a:r>
            <a:r>
              <a:rPr lang="zh-CN" altLang="en-US" sz="3000" b="1" dirty="0">
                <a:solidFill>
                  <a:srgbClr val="004D00"/>
                </a:solidFill>
                <a:latin typeface="Times New Roman" panose="02020603050405020304" charset="0"/>
                <a:ea typeface="MS Mincho" pitchFamily="49" charset="-128"/>
              </a:rPr>
              <a:t> 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总线方式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79928" name="组合 79927"/>
          <p:cNvGrpSpPr/>
          <p:nvPr/>
        </p:nvGrpSpPr>
        <p:grpSpPr>
          <a:xfrm>
            <a:off x="3117850" y="2266950"/>
            <a:ext cx="2603500" cy="528638"/>
            <a:chOff x="1964" y="1428"/>
            <a:chExt cx="1640" cy="333"/>
          </a:xfrm>
        </p:grpSpPr>
        <p:grpSp>
          <p:nvGrpSpPr>
            <p:cNvPr id="79908" name="组合 79907"/>
            <p:cNvGrpSpPr/>
            <p:nvPr/>
          </p:nvGrpSpPr>
          <p:grpSpPr>
            <a:xfrm>
              <a:off x="1964" y="1453"/>
              <a:ext cx="662" cy="308"/>
              <a:chOff x="913" y="857"/>
              <a:chExt cx="662" cy="308"/>
            </a:xfrm>
          </p:grpSpPr>
          <p:sp>
            <p:nvSpPr>
              <p:cNvPr id="79909" name="文本框 79908"/>
              <p:cNvSpPr txBox="1"/>
              <p:nvPr/>
            </p:nvSpPr>
            <p:spPr>
              <a:xfrm>
                <a:off x="913" y="857"/>
                <a:ext cx="662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IOB</a:t>
                </a:r>
                <a:endPara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10" name="直接连接符 79909"/>
              <p:cNvSpPr/>
              <p:nvPr/>
            </p:nvSpPr>
            <p:spPr>
              <a:xfrm>
                <a:off x="990" y="924"/>
                <a:ext cx="38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9912" name="文本框 79911"/>
            <p:cNvSpPr txBox="1"/>
            <p:nvPr/>
          </p:nvSpPr>
          <p:spPr>
            <a:xfrm>
              <a:off x="2459" y="1447"/>
              <a:ext cx="787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RESB</a:t>
              </a:r>
              <a:endParaRPr lang="en-US" altLang="zh-CN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9913" name="直接连接符 79912"/>
            <p:cNvSpPr/>
            <p:nvPr/>
          </p:nvSpPr>
          <p:spPr>
            <a:xfrm>
              <a:off x="2526" y="1516"/>
              <a:ext cx="53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4" name="文本框 79913"/>
            <p:cNvSpPr txBox="1"/>
            <p:nvPr/>
          </p:nvSpPr>
          <p:spPr>
            <a:xfrm>
              <a:off x="3066" y="1428"/>
              <a:ext cx="538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=00</a:t>
              </a:r>
              <a:endParaRPr lang="zh-CN" altLang="en-US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9915" name="文本框 79914"/>
          <p:cNvSpPr txBox="1"/>
          <p:nvPr/>
        </p:nvSpPr>
        <p:spPr>
          <a:xfrm>
            <a:off x="923925" y="2771775"/>
            <a:ext cx="2878138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华文新魏" pitchFamily="2" charset="-122"/>
                <a:ea typeface="华文新魏" pitchFamily="2" charset="-122"/>
              </a:rPr>
              <a:t>模板配置情况:</a:t>
            </a:r>
            <a:endParaRPr lang="en-US" altLang="zh-CN" sz="2800" b="1" dirty="0">
              <a:solidFill>
                <a:srgbClr val="004D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9916" name="文本框 79915"/>
          <p:cNvSpPr txBox="1"/>
          <p:nvPr/>
        </p:nvSpPr>
        <p:spPr>
          <a:xfrm>
            <a:off x="958850" y="4083050"/>
            <a:ext cx="7620000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因此按以下方式决定是否提出总线请求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: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79918" name="矩形 79917"/>
          <p:cNvSpPr/>
          <p:nvPr/>
        </p:nvSpPr>
        <p:spPr>
          <a:xfrm>
            <a:off x="962025" y="3216275"/>
            <a:ext cx="7958138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处理器模板有自身的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接口, 且不访问共享区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接口; 模板无存储器。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79919" name="矩形 79918"/>
          <p:cNvSpPr/>
          <p:nvPr/>
        </p:nvSpPr>
        <p:spPr>
          <a:xfrm>
            <a:off x="1317625" y="4632325"/>
            <a:ext cx="6716713" cy="982663"/>
          </a:xfrm>
          <a:prstGeom prst="rect">
            <a:avLst/>
          </a:prstGeom>
          <a:noFill/>
          <a:ln w="158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>
              <a:spcBef>
                <a:spcPct val="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处理器访问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时, 无需提出总线请求;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华文新魏" pitchFamily="2" charset="-122"/>
            </a:endParaRPr>
          </a:p>
          <a:p>
            <a:pPr algn="ctr">
              <a:spcBef>
                <a:spcPct val="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处理器访问存储器时, 需要提出总线请求;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79933" name="组合 79932"/>
          <p:cNvGrpSpPr/>
          <p:nvPr/>
        </p:nvGrpSpPr>
        <p:grpSpPr>
          <a:xfrm>
            <a:off x="-50800" y="-50800"/>
            <a:ext cx="9182100" cy="284163"/>
            <a:chOff x="-16" y="-32"/>
            <a:chExt cx="5784" cy="179"/>
          </a:xfrm>
        </p:grpSpPr>
        <p:sp>
          <p:nvSpPr>
            <p:cNvPr id="79934" name="矩形 79933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935" name="文本框 79934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79936" name="矩形 79935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0898" name="文本框 80897"/>
          <p:cNvSpPr txBox="1"/>
          <p:nvPr/>
        </p:nvSpPr>
        <p:spPr>
          <a:xfrm>
            <a:off x="363538" y="322263"/>
            <a:ext cx="3308350" cy="54927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4D00"/>
                </a:solidFill>
                <a:latin typeface="Times New Roman" panose="02020603050405020304" charset="0"/>
                <a:ea typeface="BatangChe" pitchFamily="49" charset="-127"/>
              </a:rPr>
              <a:t>② </a:t>
            </a:r>
            <a:r>
              <a:rPr lang="zh-CN" altLang="en-US" sz="3000" b="1" dirty="0">
                <a:solidFill>
                  <a:srgbClr val="004D00"/>
                </a:solidFill>
                <a:latin typeface="Times New Roman" panose="02020603050405020304" charset="0"/>
                <a:ea typeface="MS Mincho" pitchFamily="49" charset="-128"/>
              </a:rPr>
              <a:t> 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常驻总线方式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0907" name="文本框 80906"/>
          <p:cNvSpPr txBox="1"/>
          <p:nvPr/>
        </p:nvSpPr>
        <p:spPr>
          <a:xfrm>
            <a:off x="844550" y="798513"/>
            <a:ext cx="2878138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模板配置情况: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0908" name="文本框 80907"/>
          <p:cNvSpPr txBox="1"/>
          <p:nvPr/>
        </p:nvSpPr>
        <p:spPr>
          <a:xfrm>
            <a:off x="887413" y="2559050"/>
            <a:ext cx="1385887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因此: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0909" name="矩形 80908"/>
          <p:cNvSpPr/>
          <p:nvPr/>
        </p:nvSpPr>
        <p:spPr>
          <a:xfrm>
            <a:off x="2516188" y="4057650"/>
            <a:ext cx="1958975" cy="519113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地址译码。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0910" name="矩形 80909"/>
          <p:cNvSpPr/>
          <p:nvPr/>
        </p:nvSpPr>
        <p:spPr>
          <a:xfrm>
            <a:off x="1098550" y="1238250"/>
            <a:ext cx="7966075" cy="137318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处理器模板有自身的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接口, 也有自身存储器。处理器既要访问自身的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接口和存储器, 也要访问共享区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接口和存储器。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0911" name="矩形 80910"/>
          <p:cNvSpPr/>
          <p:nvPr/>
        </p:nvSpPr>
        <p:spPr>
          <a:xfrm>
            <a:off x="1081088" y="3060700"/>
            <a:ext cx="7791450" cy="958850"/>
          </a:xfrm>
          <a:prstGeom prst="rect">
            <a:avLst/>
          </a:prstGeom>
          <a:noFill/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处理器访问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时或访存时, 需要区分访问独享区还是共享区, 以决定是否需要提出总线请求;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0912" name="文本框 80911"/>
          <p:cNvSpPr txBox="1"/>
          <p:nvPr/>
        </p:nvSpPr>
        <p:spPr>
          <a:xfrm>
            <a:off x="855663" y="4048125"/>
            <a:ext cx="1965325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区分方法: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0913" name="文本框 80912"/>
          <p:cNvSpPr txBox="1"/>
          <p:nvPr/>
        </p:nvSpPr>
        <p:spPr>
          <a:xfrm>
            <a:off x="1123950" y="4489450"/>
            <a:ext cx="7918450" cy="9461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独享区和共享区占有不同的存储空间, 通过对模板输出的地址进行译码, 可判断出访问哪一个区域。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0917" name="组合 80916"/>
          <p:cNvGrpSpPr/>
          <p:nvPr/>
        </p:nvGrpSpPr>
        <p:grpSpPr>
          <a:xfrm>
            <a:off x="3157538" y="347663"/>
            <a:ext cx="2603500" cy="528637"/>
            <a:chOff x="1964" y="1428"/>
            <a:chExt cx="1640" cy="333"/>
          </a:xfrm>
        </p:grpSpPr>
        <p:grpSp>
          <p:nvGrpSpPr>
            <p:cNvPr id="80918" name="组合 80917"/>
            <p:cNvGrpSpPr/>
            <p:nvPr/>
          </p:nvGrpSpPr>
          <p:grpSpPr>
            <a:xfrm>
              <a:off x="1964" y="1453"/>
              <a:ext cx="662" cy="308"/>
              <a:chOff x="913" y="857"/>
              <a:chExt cx="662" cy="308"/>
            </a:xfrm>
          </p:grpSpPr>
          <p:sp>
            <p:nvSpPr>
              <p:cNvPr id="80919" name="文本框 80918"/>
              <p:cNvSpPr txBox="1"/>
              <p:nvPr/>
            </p:nvSpPr>
            <p:spPr>
              <a:xfrm>
                <a:off x="913" y="857"/>
                <a:ext cx="662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IOB</a:t>
                </a:r>
                <a:endPara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920" name="直接连接符 80919"/>
              <p:cNvSpPr/>
              <p:nvPr/>
            </p:nvSpPr>
            <p:spPr>
              <a:xfrm>
                <a:off x="990" y="924"/>
                <a:ext cx="38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0921" name="文本框 80920"/>
            <p:cNvSpPr txBox="1"/>
            <p:nvPr/>
          </p:nvSpPr>
          <p:spPr>
            <a:xfrm>
              <a:off x="2459" y="1447"/>
              <a:ext cx="787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RESB</a:t>
              </a:r>
              <a:endParaRPr lang="en-US" altLang="zh-CN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0922" name="直接连接符 80921"/>
            <p:cNvSpPr/>
            <p:nvPr/>
          </p:nvSpPr>
          <p:spPr>
            <a:xfrm>
              <a:off x="2526" y="1516"/>
              <a:ext cx="53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3" name="文本框 80922"/>
            <p:cNvSpPr txBox="1"/>
            <p:nvPr/>
          </p:nvSpPr>
          <p:spPr>
            <a:xfrm>
              <a:off x="3066" y="1428"/>
              <a:ext cx="538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=11</a:t>
              </a:r>
              <a:endParaRPr lang="zh-CN" altLang="en-US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928" name="组合 80927"/>
          <p:cNvGrpSpPr/>
          <p:nvPr/>
        </p:nvGrpSpPr>
        <p:grpSpPr>
          <a:xfrm>
            <a:off x="-25400" y="-50800"/>
            <a:ext cx="9182100" cy="284163"/>
            <a:chOff x="-16" y="-32"/>
            <a:chExt cx="5784" cy="179"/>
          </a:xfrm>
        </p:grpSpPr>
        <p:sp>
          <p:nvSpPr>
            <p:cNvPr id="80929" name="矩形 80928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30" name="文本框 80929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0931" name="矩形 80930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22" name="文本框 81921"/>
          <p:cNvSpPr txBox="1"/>
          <p:nvPr/>
        </p:nvSpPr>
        <p:spPr>
          <a:xfrm>
            <a:off x="315913" y="280988"/>
            <a:ext cx="4451350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4D00"/>
                </a:solidFill>
                <a:latin typeface="Times New Roman" panose="02020603050405020304" charset="0"/>
                <a:ea typeface="BatangChe" pitchFamily="49" charset="-127"/>
              </a:rPr>
              <a:t>③ 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总线/常驻总线方式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1931" name="文本框 81930"/>
          <p:cNvSpPr txBox="1"/>
          <p:nvPr/>
        </p:nvSpPr>
        <p:spPr>
          <a:xfrm>
            <a:off x="641350" y="744538"/>
            <a:ext cx="2878138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模板配置情况: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1932" name="文本框 81931"/>
          <p:cNvSpPr txBox="1"/>
          <p:nvPr/>
        </p:nvSpPr>
        <p:spPr>
          <a:xfrm>
            <a:off x="684213" y="2136775"/>
            <a:ext cx="1385887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因此: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1934" name="矩形 81933"/>
          <p:cNvSpPr/>
          <p:nvPr/>
        </p:nvSpPr>
        <p:spPr>
          <a:xfrm>
            <a:off x="946150" y="1187450"/>
            <a:ext cx="7966075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一个处理器模板有自身的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接口, 也有自身的存储器。处理器不访问共享区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接口。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1935" name="矩形 81934"/>
          <p:cNvSpPr/>
          <p:nvPr/>
        </p:nvSpPr>
        <p:spPr>
          <a:xfrm>
            <a:off x="1651000" y="2147888"/>
            <a:ext cx="7299325" cy="1338262"/>
          </a:xfrm>
          <a:prstGeom prst="rect">
            <a:avLst/>
          </a:prstGeom>
          <a:noFill/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处理器访问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时, 不需要提出总线请求;访存时, 需区分访问独享区还是共享区存储器, 以决定是否需要提出总线请求;</a:t>
            </a:r>
            <a:endParaRPr lang="zh-CN" altLang="en-US" sz="2700" b="1" dirty="0">
              <a:solidFill>
                <a:srgbClr val="FF00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1936" name="文本框 81935"/>
          <p:cNvSpPr txBox="1"/>
          <p:nvPr/>
        </p:nvSpPr>
        <p:spPr>
          <a:xfrm>
            <a:off x="701675" y="3505200"/>
            <a:ext cx="3678238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区分方法:地址译码。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1937" name="文本框 81936"/>
          <p:cNvSpPr txBox="1"/>
          <p:nvPr/>
        </p:nvSpPr>
        <p:spPr>
          <a:xfrm>
            <a:off x="333375" y="4011613"/>
            <a:ext cx="4451350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4D00"/>
                </a:solidFill>
                <a:latin typeface="Times New Roman" panose="02020603050405020304" charset="0"/>
                <a:ea typeface="BatangChe" pitchFamily="49" charset="-127"/>
              </a:rPr>
              <a:t>④ 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单一总线方式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1946" name="文本框 81945"/>
          <p:cNvSpPr txBox="1"/>
          <p:nvPr/>
        </p:nvSpPr>
        <p:spPr>
          <a:xfrm>
            <a:off x="763588" y="4478338"/>
            <a:ext cx="2878137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模板配置情况: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1947" name="矩形 81946"/>
          <p:cNvSpPr/>
          <p:nvPr/>
        </p:nvSpPr>
        <p:spPr>
          <a:xfrm>
            <a:off x="760413" y="4902200"/>
            <a:ext cx="6188075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处理器模板既无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接口, 也无存储器。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1948" name="矩形 81947"/>
          <p:cNvSpPr/>
          <p:nvPr/>
        </p:nvSpPr>
        <p:spPr>
          <a:xfrm>
            <a:off x="944563" y="5422900"/>
            <a:ext cx="7350125" cy="511175"/>
          </a:xfrm>
          <a:prstGeom prst="rect">
            <a:avLst/>
          </a:prstGeom>
          <a:noFill/>
          <a:ln w="12700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处理器访问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华文新魏" pitchFamily="2" charset="-122"/>
              </a:rPr>
              <a:t>和存储器, 都需要提出总线请求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1952" name="组合 81951"/>
          <p:cNvGrpSpPr/>
          <p:nvPr/>
        </p:nvGrpSpPr>
        <p:grpSpPr>
          <a:xfrm>
            <a:off x="4325938" y="284163"/>
            <a:ext cx="2603500" cy="528637"/>
            <a:chOff x="1964" y="1428"/>
            <a:chExt cx="1640" cy="333"/>
          </a:xfrm>
        </p:grpSpPr>
        <p:grpSp>
          <p:nvGrpSpPr>
            <p:cNvPr id="81953" name="组合 81952"/>
            <p:cNvGrpSpPr/>
            <p:nvPr/>
          </p:nvGrpSpPr>
          <p:grpSpPr>
            <a:xfrm>
              <a:off x="1964" y="1453"/>
              <a:ext cx="662" cy="308"/>
              <a:chOff x="913" y="857"/>
              <a:chExt cx="662" cy="308"/>
            </a:xfrm>
          </p:grpSpPr>
          <p:sp>
            <p:nvSpPr>
              <p:cNvPr id="81954" name="文本框 81953"/>
              <p:cNvSpPr txBox="1"/>
              <p:nvPr/>
            </p:nvSpPr>
            <p:spPr>
              <a:xfrm>
                <a:off x="913" y="857"/>
                <a:ext cx="662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IOB</a:t>
                </a:r>
                <a:endPara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5" name="直接连接符 81954"/>
              <p:cNvSpPr/>
              <p:nvPr/>
            </p:nvSpPr>
            <p:spPr>
              <a:xfrm>
                <a:off x="990" y="924"/>
                <a:ext cx="38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1956" name="文本框 81955"/>
            <p:cNvSpPr txBox="1"/>
            <p:nvPr/>
          </p:nvSpPr>
          <p:spPr>
            <a:xfrm>
              <a:off x="2459" y="1447"/>
              <a:ext cx="787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RESB</a:t>
              </a:r>
              <a:endParaRPr lang="en-US" altLang="zh-CN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1957" name="直接连接符 81956"/>
            <p:cNvSpPr/>
            <p:nvPr/>
          </p:nvSpPr>
          <p:spPr>
            <a:xfrm>
              <a:off x="2526" y="1516"/>
              <a:ext cx="53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58" name="文本框 81957"/>
            <p:cNvSpPr txBox="1"/>
            <p:nvPr/>
          </p:nvSpPr>
          <p:spPr>
            <a:xfrm>
              <a:off x="3066" y="1428"/>
              <a:ext cx="538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=01</a:t>
              </a:r>
              <a:endParaRPr lang="zh-CN" altLang="en-US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959" name="组合 81958"/>
          <p:cNvGrpSpPr/>
          <p:nvPr/>
        </p:nvGrpSpPr>
        <p:grpSpPr>
          <a:xfrm>
            <a:off x="3019425" y="4016375"/>
            <a:ext cx="2603500" cy="528638"/>
            <a:chOff x="1964" y="1428"/>
            <a:chExt cx="1640" cy="333"/>
          </a:xfrm>
        </p:grpSpPr>
        <p:grpSp>
          <p:nvGrpSpPr>
            <p:cNvPr id="81960" name="组合 81959"/>
            <p:cNvGrpSpPr/>
            <p:nvPr/>
          </p:nvGrpSpPr>
          <p:grpSpPr>
            <a:xfrm>
              <a:off x="1964" y="1453"/>
              <a:ext cx="662" cy="308"/>
              <a:chOff x="913" y="857"/>
              <a:chExt cx="662" cy="308"/>
            </a:xfrm>
          </p:grpSpPr>
          <p:sp>
            <p:nvSpPr>
              <p:cNvPr id="81961" name="文本框 81960"/>
              <p:cNvSpPr txBox="1"/>
              <p:nvPr/>
            </p:nvSpPr>
            <p:spPr>
              <a:xfrm>
                <a:off x="913" y="857"/>
                <a:ext cx="662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IOB</a:t>
                </a:r>
                <a:endPara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62" name="直接连接符 81961"/>
              <p:cNvSpPr/>
              <p:nvPr/>
            </p:nvSpPr>
            <p:spPr>
              <a:xfrm>
                <a:off x="990" y="924"/>
                <a:ext cx="38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1963" name="文本框 81962"/>
            <p:cNvSpPr txBox="1"/>
            <p:nvPr/>
          </p:nvSpPr>
          <p:spPr>
            <a:xfrm>
              <a:off x="2459" y="1447"/>
              <a:ext cx="787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RESB</a:t>
              </a:r>
              <a:endParaRPr lang="en-US" altLang="zh-CN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1964" name="直接连接符 81963"/>
            <p:cNvSpPr/>
            <p:nvPr/>
          </p:nvSpPr>
          <p:spPr>
            <a:xfrm>
              <a:off x="2526" y="1516"/>
              <a:ext cx="53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65" name="文本框 81964"/>
            <p:cNvSpPr txBox="1"/>
            <p:nvPr/>
          </p:nvSpPr>
          <p:spPr>
            <a:xfrm>
              <a:off x="3066" y="1428"/>
              <a:ext cx="538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=10</a:t>
              </a:r>
              <a:endParaRPr lang="zh-CN" altLang="en-US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970" name="组合 81969"/>
          <p:cNvGrpSpPr/>
          <p:nvPr/>
        </p:nvGrpSpPr>
        <p:grpSpPr>
          <a:xfrm>
            <a:off x="-38100" y="-50800"/>
            <a:ext cx="9182100" cy="284163"/>
            <a:chOff x="-16" y="-32"/>
            <a:chExt cx="5784" cy="179"/>
          </a:xfrm>
        </p:grpSpPr>
        <p:sp>
          <p:nvSpPr>
            <p:cNvPr id="81971" name="矩形 81970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2" name="文本框 81971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1973" name="矩形 81972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74" name="矩形 81973"/>
          <p:cNvSpPr/>
          <p:nvPr/>
        </p:nvSpPr>
        <p:spPr>
          <a:xfrm>
            <a:off x="6697663" y="4894263"/>
            <a:ext cx="1011237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sz="2800" b="1" dirty="0">
                <a:solidFill>
                  <a:srgbClr val="004400"/>
                </a:solidFill>
                <a:latin typeface="Times New Roman" panose="02020603050405020304" charset="0"/>
                <a:ea typeface="华文新魏" pitchFamily="2" charset="-122"/>
              </a:rPr>
              <a:t>因此:</a:t>
            </a:r>
            <a:endParaRPr lang="zh-CN" altLang="en-US" sz="2800" b="1" dirty="0">
              <a:solidFill>
                <a:srgbClr val="0044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83024" name="组合 83023"/>
          <p:cNvGrpSpPr/>
          <p:nvPr/>
        </p:nvGrpSpPr>
        <p:grpSpPr>
          <a:xfrm>
            <a:off x="206375" y="258763"/>
            <a:ext cx="3897313" cy="558800"/>
            <a:chOff x="275" y="227"/>
            <a:chExt cx="2455" cy="352"/>
          </a:xfrm>
        </p:grpSpPr>
        <p:sp>
          <p:nvSpPr>
            <p:cNvPr id="82947" name="文本框 82946"/>
            <p:cNvSpPr txBox="1"/>
            <p:nvPr/>
          </p:nvSpPr>
          <p:spPr>
            <a:xfrm>
              <a:off x="275" y="227"/>
              <a:ext cx="2401" cy="3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(2)</a:t>
              </a:r>
              <a:r>
                <a:rPr lang="zh-CN" altLang="en-US" sz="30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独立请求信号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2949" name="直接连接符 82948"/>
            <p:cNvSpPr/>
            <p:nvPr/>
          </p:nvSpPr>
          <p:spPr>
            <a:xfrm flipV="1">
              <a:off x="2068" y="314"/>
              <a:ext cx="556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0" name="矩形 82949"/>
            <p:cNvSpPr/>
            <p:nvPr/>
          </p:nvSpPr>
          <p:spPr>
            <a:xfrm>
              <a:off x="2004" y="262"/>
              <a:ext cx="726" cy="31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BREQ</a:t>
              </a:r>
              <a:endParaRPr lang="zh-CN" altLang="en-US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3050" name="组合 83049"/>
          <p:cNvGrpSpPr/>
          <p:nvPr/>
        </p:nvGrpSpPr>
        <p:grpSpPr>
          <a:xfrm>
            <a:off x="7981950" y="1155700"/>
            <a:ext cx="1044575" cy="457200"/>
            <a:chOff x="5000" y="770"/>
            <a:chExt cx="658" cy="288"/>
          </a:xfrm>
        </p:grpSpPr>
        <p:sp>
          <p:nvSpPr>
            <p:cNvPr id="82971" name="直接连接符 82970"/>
            <p:cNvSpPr/>
            <p:nvPr/>
          </p:nvSpPr>
          <p:spPr>
            <a:xfrm>
              <a:off x="5056" y="817"/>
              <a:ext cx="531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2" name="矩形 82971"/>
            <p:cNvSpPr/>
            <p:nvPr/>
          </p:nvSpPr>
          <p:spPr>
            <a:xfrm>
              <a:off x="5000" y="770"/>
              <a:ext cx="65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BREQ</a:t>
              </a:r>
              <a:endParaRPr lang="zh-CN" altLang="en-US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973" name="文本框 82972"/>
          <p:cNvSpPr txBox="1"/>
          <p:nvPr/>
        </p:nvSpPr>
        <p:spPr>
          <a:xfrm>
            <a:off x="733425" y="712788"/>
            <a:ext cx="4502150" cy="1373187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一般用于在并行仲裁方式时, 8289通过该引脚提出请求信号。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3021" name="组合 83020"/>
          <p:cNvGrpSpPr/>
          <p:nvPr/>
        </p:nvGrpSpPr>
        <p:grpSpPr>
          <a:xfrm>
            <a:off x="222250" y="2078038"/>
            <a:ext cx="3897313" cy="558800"/>
            <a:chOff x="292" y="1461"/>
            <a:chExt cx="2455" cy="352"/>
          </a:xfrm>
        </p:grpSpPr>
        <p:sp>
          <p:nvSpPr>
            <p:cNvPr id="82975" name="文本框 82974"/>
            <p:cNvSpPr txBox="1"/>
            <p:nvPr/>
          </p:nvSpPr>
          <p:spPr>
            <a:xfrm>
              <a:off x="292" y="1461"/>
              <a:ext cx="2401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(3) 公共请求信号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grpSp>
          <p:nvGrpSpPr>
            <p:cNvPr id="83020" name="组合 83019"/>
            <p:cNvGrpSpPr/>
            <p:nvPr/>
          </p:nvGrpSpPr>
          <p:grpSpPr>
            <a:xfrm>
              <a:off x="2021" y="1496"/>
              <a:ext cx="726" cy="317"/>
              <a:chOff x="2093" y="1496"/>
              <a:chExt cx="726" cy="317"/>
            </a:xfrm>
          </p:grpSpPr>
          <p:sp>
            <p:nvSpPr>
              <p:cNvPr id="82977" name="直接连接符 82976"/>
              <p:cNvSpPr/>
              <p:nvPr/>
            </p:nvSpPr>
            <p:spPr>
              <a:xfrm>
                <a:off x="2173" y="1548"/>
                <a:ext cx="540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978" name="矩形 82977"/>
              <p:cNvSpPr/>
              <p:nvPr/>
            </p:nvSpPr>
            <p:spPr>
              <a:xfrm>
                <a:off x="2093" y="1496"/>
                <a:ext cx="726" cy="3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90000" tIns="46800" rIns="90000" bIns="46800" anchor="t">
                <a:spAutoFit/>
              </a:bodyPr>
              <a:p>
                <a:r>
                  <a:rPr lang="en-US" altLang="zh-CN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CBEQ</a:t>
                </a:r>
                <a:endParaRPr lang="zh-CN" altLang="en-US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979" name="文本框 82978"/>
          <p:cNvSpPr txBox="1"/>
          <p:nvPr/>
        </p:nvSpPr>
        <p:spPr>
          <a:xfrm>
            <a:off x="725488" y="2552700"/>
            <a:ext cx="7920037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一般用于在链式仲裁方式时, 8289通过该引脚提出请求信号。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3055" name="组合 83054"/>
          <p:cNvGrpSpPr/>
          <p:nvPr/>
        </p:nvGrpSpPr>
        <p:grpSpPr>
          <a:xfrm>
            <a:off x="7978775" y="1958975"/>
            <a:ext cx="1122363" cy="457200"/>
            <a:chOff x="5026" y="1234"/>
            <a:chExt cx="707" cy="288"/>
          </a:xfrm>
        </p:grpSpPr>
        <p:sp>
          <p:nvSpPr>
            <p:cNvPr id="82981" name="文本框 82980"/>
            <p:cNvSpPr txBox="1"/>
            <p:nvPr/>
          </p:nvSpPr>
          <p:spPr>
            <a:xfrm>
              <a:off x="5026" y="1234"/>
              <a:ext cx="707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CBRQ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2982" name="直接连接符 82981"/>
            <p:cNvSpPr/>
            <p:nvPr/>
          </p:nvSpPr>
          <p:spPr>
            <a:xfrm>
              <a:off x="5102" y="1294"/>
              <a:ext cx="522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3025" name="组合 83024"/>
          <p:cNvGrpSpPr/>
          <p:nvPr/>
        </p:nvGrpSpPr>
        <p:grpSpPr>
          <a:xfrm>
            <a:off x="187325" y="3463925"/>
            <a:ext cx="4217988" cy="520700"/>
            <a:chOff x="273" y="2334"/>
            <a:chExt cx="2657" cy="328"/>
          </a:xfrm>
        </p:grpSpPr>
        <p:sp>
          <p:nvSpPr>
            <p:cNvPr id="82984" name="文本框 82983"/>
            <p:cNvSpPr txBox="1"/>
            <p:nvPr/>
          </p:nvSpPr>
          <p:spPr>
            <a:xfrm>
              <a:off x="273" y="2334"/>
              <a:ext cx="2401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(4)</a:t>
              </a:r>
              <a:r>
                <a:rPr lang="zh-CN" altLang="en-US" sz="2800" b="1" dirty="0">
                  <a:solidFill>
                    <a:srgbClr val="004D00"/>
                  </a:solidFill>
                  <a:latin typeface="华文新魏" pitchFamily="2" charset="-122"/>
                  <a:ea typeface="华文新魏" pitchFamily="2" charset="-122"/>
                </a:rPr>
                <a:t> 优先级输入信号</a:t>
              </a:r>
              <a:endParaRPr lang="en-US" altLang="zh-CN" sz="2800" b="1" dirty="0">
                <a:solidFill>
                  <a:srgbClr val="004D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82986" name="直接连接符 82985"/>
            <p:cNvSpPr/>
            <p:nvPr/>
          </p:nvSpPr>
          <p:spPr>
            <a:xfrm flipV="1">
              <a:off x="2316" y="2413"/>
              <a:ext cx="53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87" name="矩形 82986"/>
            <p:cNvSpPr/>
            <p:nvPr/>
          </p:nvSpPr>
          <p:spPr>
            <a:xfrm>
              <a:off x="2228" y="2345"/>
              <a:ext cx="702" cy="31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BPRN</a:t>
              </a:r>
              <a:endParaRPr lang="zh-CN" altLang="en-US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3049" name="组合 83048"/>
          <p:cNvGrpSpPr/>
          <p:nvPr/>
        </p:nvGrpSpPr>
        <p:grpSpPr>
          <a:xfrm>
            <a:off x="7953375" y="266700"/>
            <a:ext cx="1235075" cy="457200"/>
            <a:chOff x="4982" y="140"/>
            <a:chExt cx="778" cy="288"/>
          </a:xfrm>
        </p:grpSpPr>
        <p:sp>
          <p:nvSpPr>
            <p:cNvPr id="82989" name="文本框 82988"/>
            <p:cNvSpPr txBox="1"/>
            <p:nvPr/>
          </p:nvSpPr>
          <p:spPr>
            <a:xfrm>
              <a:off x="4982" y="140"/>
              <a:ext cx="77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BPRN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2990" name="直接连接符 82989"/>
            <p:cNvSpPr/>
            <p:nvPr/>
          </p:nvSpPr>
          <p:spPr>
            <a:xfrm>
              <a:off x="5059" y="191"/>
              <a:ext cx="49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992" name="文本框 82991"/>
          <p:cNvSpPr txBox="1"/>
          <p:nvPr/>
        </p:nvSpPr>
        <p:spPr>
          <a:xfrm>
            <a:off x="711200" y="3916363"/>
            <a:ext cx="7996238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即“允许”信号。当8289收到该信号时, 所在处理器模板的则可占有总线的使用权。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3053" name="组合 83052"/>
          <p:cNvGrpSpPr/>
          <p:nvPr/>
        </p:nvGrpSpPr>
        <p:grpSpPr>
          <a:xfrm>
            <a:off x="5259388" y="376238"/>
            <a:ext cx="2754312" cy="2259012"/>
            <a:chOff x="3285" y="237"/>
            <a:chExt cx="1735" cy="1423"/>
          </a:xfrm>
        </p:grpSpPr>
        <p:sp>
          <p:nvSpPr>
            <p:cNvPr id="83010" name="直接连接符 83009"/>
            <p:cNvSpPr/>
            <p:nvPr/>
          </p:nvSpPr>
          <p:spPr>
            <a:xfrm flipH="1">
              <a:off x="4775" y="329"/>
              <a:ext cx="23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011" name="直接连接符 83010"/>
            <p:cNvSpPr/>
            <p:nvPr/>
          </p:nvSpPr>
          <p:spPr>
            <a:xfrm flipH="1">
              <a:off x="4782" y="580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3012" name="直接连接符 83011"/>
            <p:cNvSpPr/>
            <p:nvPr/>
          </p:nvSpPr>
          <p:spPr>
            <a:xfrm flipH="1">
              <a:off x="4771" y="865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3013" name="直接连接符 83012"/>
            <p:cNvSpPr/>
            <p:nvPr/>
          </p:nvSpPr>
          <p:spPr>
            <a:xfrm flipH="1">
              <a:off x="4769" y="1135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83014" name="直接连接符 83013"/>
            <p:cNvSpPr/>
            <p:nvPr/>
          </p:nvSpPr>
          <p:spPr>
            <a:xfrm flipH="1">
              <a:off x="4787" y="1379"/>
              <a:ext cx="233" cy="0"/>
            </a:xfrm>
            <a:prstGeom prst="line">
              <a:avLst/>
            </a:prstGeom>
            <a:ln w="25400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2999" name="文本框 82998"/>
            <p:cNvSpPr txBox="1"/>
            <p:nvPr/>
          </p:nvSpPr>
          <p:spPr>
            <a:xfrm>
              <a:off x="3437" y="445"/>
              <a:ext cx="66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IOB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3000" name="直接连接符 82999"/>
            <p:cNvSpPr/>
            <p:nvPr/>
          </p:nvSpPr>
          <p:spPr>
            <a:xfrm flipV="1">
              <a:off x="3486" y="498"/>
              <a:ext cx="34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1" name="文本框 83000"/>
            <p:cNvSpPr txBox="1"/>
            <p:nvPr/>
          </p:nvSpPr>
          <p:spPr>
            <a:xfrm>
              <a:off x="3285" y="723"/>
              <a:ext cx="787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RESB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3002" name="直接连接符 83001"/>
            <p:cNvSpPr/>
            <p:nvPr/>
          </p:nvSpPr>
          <p:spPr>
            <a:xfrm>
              <a:off x="3345" y="777"/>
              <a:ext cx="496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04" name="文本框 83003"/>
            <p:cNvSpPr txBox="1"/>
            <p:nvPr/>
          </p:nvSpPr>
          <p:spPr>
            <a:xfrm>
              <a:off x="4126" y="237"/>
              <a:ext cx="656" cy="1227"/>
            </a:xfrm>
            <a:prstGeom prst="rect">
              <a:avLst/>
            </a:prstGeom>
            <a:noFill/>
            <a:ln w="25400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Intel </a:t>
              </a: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"/>
                </a:spcBef>
              </a:pPr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8289</a:t>
              </a: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5000"/>
                </a:spcBef>
              </a:pPr>
              <a:endParaRPr lang="zh-CN" altLang="en-US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3005" name="直接连接符 83004"/>
            <p:cNvSpPr/>
            <p:nvPr/>
          </p:nvSpPr>
          <p:spPr>
            <a:xfrm flipH="1">
              <a:off x="3890" y="303"/>
              <a:ext cx="227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006" name="直接连接符 83005"/>
            <p:cNvSpPr/>
            <p:nvPr/>
          </p:nvSpPr>
          <p:spPr>
            <a:xfrm flipH="1">
              <a:off x="3889" y="580"/>
              <a:ext cx="227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3007" name="直接连接符 83006"/>
            <p:cNvSpPr/>
            <p:nvPr/>
          </p:nvSpPr>
          <p:spPr>
            <a:xfrm flipH="1">
              <a:off x="3886" y="884"/>
              <a:ext cx="227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3008" name="直接连接符 83007"/>
            <p:cNvSpPr/>
            <p:nvPr/>
          </p:nvSpPr>
          <p:spPr>
            <a:xfrm flipH="1">
              <a:off x="3886" y="1119"/>
              <a:ext cx="227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3009" name="直接连接符 83008"/>
            <p:cNvSpPr/>
            <p:nvPr/>
          </p:nvSpPr>
          <p:spPr>
            <a:xfrm flipH="1">
              <a:off x="3891" y="1363"/>
              <a:ext cx="227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83015" name="组合 83014"/>
            <p:cNvGrpSpPr/>
            <p:nvPr/>
          </p:nvGrpSpPr>
          <p:grpSpPr>
            <a:xfrm>
              <a:off x="4174" y="1458"/>
              <a:ext cx="509" cy="202"/>
              <a:chOff x="4662" y="1740"/>
              <a:chExt cx="509" cy="288"/>
            </a:xfrm>
          </p:grpSpPr>
          <p:sp>
            <p:nvSpPr>
              <p:cNvPr id="83016" name="直接连接符 83015"/>
              <p:cNvSpPr/>
              <p:nvPr/>
            </p:nvSpPr>
            <p:spPr>
              <a:xfrm>
                <a:off x="4662" y="1740"/>
                <a:ext cx="0" cy="288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3017" name="直接连接符 83016"/>
              <p:cNvSpPr/>
              <p:nvPr/>
            </p:nvSpPr>
            <p:spPr>
              <a:xfrm>
                <a:off x="4923" y="1740"/>
                <a:ext cx="0" cy="288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3018" name="直接连接符 83017"/>
              <p:cNvSpPr/>
              <p:nvPr/>
            </p:nvSpPr>
            <p:spPr>
              <a:xfrm>
                <a:off x="5171" y="1740"/>
                <a:ext cx="0" cy="288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</p:grpSp>
      <p:grpSp>
        <p:nvGrpSpPr>
          <p:cNvPr id="83031" name="组合 83030"/>
          <p:cNvGrpSpPr/>
          <p:nvPr/>
        </p:nvGrpSpPr>
        <p:grpSpPr>
          <a:xfrm>
            <a:off x="227013" y="4841875"/>
            <a:ext cx="4186237" cy="546100"/>
            <a:chOff x="284" y="3226"/>
            <a:chExt cx="2637" cy="344"/>
          </a:xfrm>
        </p:grpSpPr>
        <p:sp>
          <p:nvSpPr>
            <p:cNvPr id="83027" name="文本框 83026"/>
            <p:cNvSpPr txBox="1"/>
            <p:nvPr/>
          </p:nvSpPr>
          <p:spPr>
            <a:xfrm>
              <a:off x="284" y="3226"/>
              <a:ext cx="2401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(5) 优先级输出信号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3029" name="直接连接符 83028"/>
            <p:cNvSpPr/>
            <p:nvPr/>
          </p:nvSpPr>
          <p:spPr>
            <a:xfrm>
              <a:off x="2279" y="3305"/>
              <a:ext cx="53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30" name="矩形 83029"/>
            <p:cNvSpPr/>
            <p:nvPr/>
          </p:nvSpPr>
          <p:spPr>
            <a:xfrm>
              <a:off x="2207" y="3253"/>
              <a:ext cx="714" cy="31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BPRO</a:t>
              </a:r>
              <a:endParaRPr lang="zh-CN" altLang="en-US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3054" name="组合 83053"/>
          <p:cNvGrpSpPr/>
          <p:nvPr/>
        </p:nvGrpSpPr>
        <p:grpSpPr>
          <a:xfrm>
            <a:off x="7961313" y="701675"/>
            <a:ext cx="1160462" cy="457200"/>
            <a:chOff x="5015" y="442"/>
            <a:chExt cx="731" cy="288"/>
          </a:xfrm>
        </p:grpSpPr>
        <p:sp>
          <p:nvSpPr>
            <p:cNvPr id="83033" name="文本框 83032"/>
            <p:cNvSpPr txBox="1"/>
            <p:nvPr/>
          </p:nvSpPr>
          <p:spPr>
            <a:xfrm>
              <a:off x="5015" y="442"/>
              <a:ext cx="73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BPRO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3034" name="直接连接符 83033"/>
            <p:cNvSpPr/>
            <p:nvPr/>
          </p:nvSpPr>
          <p:spPr>
            <a:xfrm flipV="1">
              <a:off x="5073" y="496"/>
              <a:ext cx="52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3040" name="组合 83039"/>
          <p:cNvGrpSpPr/>
          <p:nvPr/>
        </p:nvGrpSpPr>
        <p:grpSpPr>
          <a:xfrm>
            <a:off x="735013" y="5303838"/>
            <a:ext cx="7869237" cy="528637"/>
            <a:chOff x="576" y="3455"/>
            <a:chExt cx="4957" cy="333"/>
          </a:xfrm>
        </p:grpSpPr>
        <p:sp>
          <p:nvSpPr>
            <p:cNvPr id="83036" name="文本框 83035"/>
            <p:cNvSpPr txBox="1"/>
            <p:nvPr/>
          </p:nvSpPr>
          <p:spPr>
            <a:xfrm>
              <a:off x="576" y="3455"/>
              <a:ext cx="4418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华文新魏" pitchFamily="2" charset="-122"/>
                  <a:ea typeface="华文新魏" pitchFamily="2" charset="-122"/>
                </a:rPr>
                <a:t>即链式仲裁时, 用于连接到下一个仲裁器的</a:t>
              </a:r>
              <a:endParaRPr lang="zh-CN" altLang="en-US" sz="2800" b="1" dirty="0">
                <a:solidFill>
                  <a:srgbClr val="004D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83039" name="组合 83038"/>
            <p:cNvGrpSpPr/>
            <p:nvPr/>
          </p:nvGrpSpPr>
          <p:grpSpPr>
            <a:xfrm>
              <a:off x="4755" y="3480"/>
              <a:ext cx="778" cy="308"/>
              <a:chOff x="2053" y="3838"/>
              <a:chExt cx="778" cy="308"/>
            </a:xfrm>
          </p:grpSpPr>
          <p:sp>
            <p:nvSpPr>
              <p:cNvPr id="83037" name="文本框 83036"/>
              <p:cNvSpPr txBox="1"/>
              <p:nvPr/>
            </p:nvSpPr>
            <p:spPr>
              <a:xfrm>
                <a:off x="2053" y="3838"/>
                <a:ext cx="778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BPRN</a:t>
                </a:r>
                <a:endPara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38" name="直接连接符 83037"/>
              <p:cNvSpPr/>
              <p:nvPr/>
            </p:nvSpPr>
            <p:spPr>
              <a:xfrm>
                <a:off x="2122" y="3881"/>
                <a:ext cx="549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3045" name="组合 83044"/>
          <p:cNvGrpSpPr/>
          <p:nvPr/>
        </p:nvGrpSpPr>
        <p:grpSpPr>
          <a:xfrm>
            <a:off x="-38100" y="-50800"/>
            <a:ext cx="9182100" cy="284163"/>
            <a:chOff x="-16" y="-32"/>
            <a:chExt cx="5784" cy="179"/>
          </a:xfrm>
        </p:grpSpPr>
        <p:sp>
          <p:nvSpPr>
            <p:cNvPr id="83046" name="矩形 83045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47" name="文本框 83046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3048" name="矩形 83047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84127" name="组合 84126"/>
          <p:cNvGrpSpPr/>
          <p:nvPr/>
        </p:nvGrpSpPr>
        <p:grpSpPr>
          <a:xfrm>
            <a:off x="287338" y="288925"/>
            <a:ext cx="2703512" cy="519113"/>
            <a:chOff x="312" y="238"/>
            <a:chExt cx="1703" cy="327"/>
          </a:xfrm>
        </p:grpSpPr>
        <p:sp>
          <p:nvSpPr>
            <p:cNvPr id="84005" name="文本框 84004"/>
            <p:cNvSpPr txBox="1"/>
            <p:nvPr/>
          </p:nvSpPr>
          <p:spPr>
            <a:xfrm>
              <a:off x="312" y="238"/>
              <a:ext cx="1266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(6) 总线忙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4007" name="直接连接符 84006"/>
            <p:cNvSpPr/>
            <p:nvPr/>
          </p:nvSpPr>
          <p:spPr>
            <a:xfrm flipV="1">
              <a:off x="1408" y="311"/>
              <a:ext cx="550" cy="1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08" name="矩形 84007"/>
            <p:cNvSpPr/>
            <p:nvPr/>
          </p:nvSpPr>
          <p:spPr>
            <a:xfrm>
              <a:off x="1346" y="247"/>
              <a:ext cx="669" cy="30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BUSY</a:t>
              </a:r>
              <a:endParaRPr lang="en-US" altLang="zh-CN" sz="26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4009" name="文本框 84008"/>
          <p:cNvSpPr txBox="1"/>
          <p:nvPr/>
        </p:nvSpPr>
        <p:spPr>
          <a:xfrm>
            <a:off x="730250" y="730250"/>
            <a:ext cx="5013325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当前有处理器模板占有总线。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4169" name="组合 84168"/>
          <p:cNvGrpSpPr/>
          <p:nvPr/>
        </p:nvGrpSpPr>
        <p:grpSpPr>
          <a:xfrm>
            <a:off x="7942263" y="1639888"/>
            <a:ext cx="995362" cy="457200"/>
            <a:chOff x="2337" y="3394"/>
            <a:chExt cx="627" cy="288"/>
          </a:xfrm>
        </p:grpSpPr>
        <p:sp>
          <p:nvSpPr>
            <p:cNvPr id="84011" name="直接连接符 84010"/>
            <p:cNvSpPr/>
            <p:nvPr/>
          </p:nvSpPr>
          <p:spPr>
            <a:xfrm>
              <a:off x="2401" y="3452"/>
              <a:ext cx="516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12" name="矩形 84011"/>
            <p:cNvSpPr/>
            <p:nvPr/>
          </p:nvSpPr>
          <p:spPr>
            <a:xfrm>
              <a:off x="2337" y="3394"/>
              <a:ext cx="627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BUSY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129" name="组合 84128"/>
          <p:cNvGrpSpPr/>
          <p:nvPr/>
        </p:nvGrpSpPr>
        <p:grpSpPr>
          <a:xfrm>
            <a:off x="269875" y="1277938"/>
            <a:ext cx="4010025" cy="523875"/>
            <a:chOff x="310" y="858"/>
            <a:chExt cx="2526" cy="330"/>
          </a:xfrm>
        </p:grpSpPr>
        <p:sp>
          <p:nvSpPr>
            <p:cNvPr id="84017" name="文本框 84016"/>
            <p:cNvSpPr txBox="1"/>
            <p:nvPr/>
          </p:nvSpPr>
          <p:spPr>
            <a:xfrm>
              <a:off x="310" y="858"/>
              <a:ext cx="1775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(7) 处理器信号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grpSp>
          <p:nvGrpSpPr>
            <p:cNvPr id="84128" name="组合 84127"/>
            <p:cNvGrpSpPr/>
            <p:nvPr/>
          </p:nvGrpSpPr>
          <p:grpSpPr>
            <a:xfrm>
              <a:off x="1800" y="880"/>
              <a:ext cx="1036" cy="308"/>
              <a:chOff x="1944" y="864"/>
              <a:chExt cx="1036" cy="308"/>
            </a:xfrm>
          </p:grpSpPr>
          <p:grpSp>
            <p:nvGrpSpPr>
              <p:cNvPr id="84018" name="组合 84017"/>
              <p:cNvGrpSpPr/>
              <p:nvPr/>
            </p:nvGrpSpPr>
            <p:grpSpPr>
              <a:xfrm>
                <a:off x="1944" y="864"/>
                <a:ext cx="489" cy="308"/>
                <a:chOff x="2314" y="2688"/>
                <a:chExt cx="489" cy="308"/>
              </a:xfrm>
            </p:grpSpPr>
            <p:sp>
              <p:nvSpPr>
                <p:cNvPr id="84019" name="文本框 84018"/>
                <p:cNvSpPr txBox="1"/>
                <p:nvPr/>
              </p:nvSpPr>
              <p:spPr>
                <a:xfrm>
                  <a:off x="2314" y="2688"/>
                  <a:ext cx="489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2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20" name="直接连接符 84019"/>
                <p:cNvSpPr/>
                <p:nvPr/>
              </p:nvSpPr>
              <p:spPr>
                <a:xfrm>
                  <a:off x="2371" y="2755"/>
                  <a:ext cx="15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4021" name="组合 84020"/>
              <p:cNvGrpSpPr/>
              <p:nvPr/>
            </p:nvGrpSpPr>
            <p:grpSpPr>
              <a:xfrm>
                <a:off x="2215" y="864"/>
                <a:ext cx="489" cy="308"/>
                <a:chOff x="2314" y="2688"/>
                <a:chExt cx="489" cy="308"/>
              </a:xfrm>
            </p:grpSpPr>
            <p:sp>
              <p:nvSpPr>
                <p:cNvPr id="84022" name="文本框 84021"/>
                <p:cNvSpPr txBox="1"/>
                <p:nvPr/>
              </p:nvSpPr>
              <p:spPr>
                <a:xfrm>
                  <a:off x="2314" y="2688"/>
                  <a:ext cx="489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1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23" name="直接连接符 84022"/>
                <p:cNvSpPr/>
                <p:nvPr/>
              </p:nvSpPr>
              <p:spPr>
                <a:xfrm>
                  <a:off x="2371" y="2755"/>
                  <a:ext cx="15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4024" name="组合 84023"/>
              <p:cNvGrpSpPr/>
              <p:nvPr/>
            </p:nvGrpSpPr>
            <p:grpSpPr>
              <a:xfrm>
                <a:off x="2491" y="864"/>
                <a:ext cx="489" cy="308"/>
                <a:chOff x="2314" y="2688"/>
                <a:chExt cx="489" cy="308"/>
              </a:xfrm>
            </p:grpSpPr>
            <p:sp>
              <p:nvSpPr>
                <p:cNvPr id="84025" name="文本框 84024"/>
                <p:cNvSpPr txBox="1"/>
                <p:nvPr/>
              </p:nvSpPr>
              <p:spPr>
                <a:xfrm>
                  <a:off x="2314" y="2688"/>
                  <a:ext cx="489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0</a:t>
                  </a:r>
                  <a:endPara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26" name="直接连接符 84025"/>
                <p:cNvSpPr/>
                <p:nvPr/>
              </p:nvSpPr>
              <p:spPr>
                <a:xfrm>
                  <a:off x="2371" y="2755"/>
                  <a:ext cx="15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84027" name="组合 84026"/>
          <p:cNvGrpSpPr/>
          <p:nvPr/>
        </p:nvGrpSpPr>
        <p:grpSpPr>
          <a:xfrm>
            <a:off x="6408738" y="2606675"/>
            <a:ext cx="1489075" cy="504825"/>
            <a:chOff x="3880" y="1944"/>
            <a:chExt cx="938" cy="318"/>
          </a:xfrm>
        </p:grpSpPr>
        <p:grpSp>
          <p:nvGrpSpPr>
            <p:cNvPr id="84028" name="组合 84027"/>
            <p:cNvGrpSpPr/>
            <p:nvPr/>
          </p:nvGrpSpPr>
          <p:grpSpPr>
            <a:xfrm>
              <a:off x="3880" y="1944"/>
              <a:ext cx="364" cy="308"/>
              <a:chOff x="3880" y="1984"/>
              <a:chExt cx="364" cy="308"/>
            </a:xfrm>
          </p:grpSpPr>
          <p:sp>
            <p:nvSpPr>
              <p:cNvPr id="84029" name="文本框 84028"/>
              <p:cNvSpPr txBox="1"/>
              <p:nvPr/>
            </p:nvSpPr>
            <p:spPr>
              <a:xfrm>
                <a:off x="3880" y="1984"/>
                <a:ext cx="364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2</a:t>
                </a:r>
                <a:endPara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030" name="直接连接符 84029"/>
              <p:cNvSpPr/>
              <p:nvPr/>
            </p:nvSpPr>
            <p:spPr>
              <a:xfrm>
                <a:off x="3937" y="2061"/>
                <a:ext cx="144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4031" name="组合 84030"/>
            <p:cNvGrpSpPr/>
            <p:nvPr/>
          </p:nvGrpSpPr>
          <p:grpSpPr>
            <a:xfrm>
              <a:off x="4167" y="1954"/>
              <a:ext cx="364" cy="308"/>
              <a:chOff x="4217" y="1984"/>
              <a:chExt cx="364" cy="308"/>
            </a:xfrm>
          </p:grpSpPr>
          <p:sp>
            <p:nvSpPr>
              <p:cNvPr id="84032" name="文本框 84031"/>
              <p:cNvSpPr txBox="1"/>
              <p:nvPr/>
            </p:nvSpPr>
            <p:spPr>
              <a:xfrm>
                <a:off x="4217" y="1984"/>
                <a:ext cx="364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1</a:t>
                </a:r>
                <a:endPara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033" name="直接连接符 84032"/>
              <p:cNvSpPr/>
              <p:nvPr/>
            </p:nvSpPr>
            <p:spPr>
              <a:xfrm>
                <a:off x="4264" y="2061"/>
                <a:ext cx="13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4034" name="组合 84033"/>
            <p:cNvGrpSpPr/>
            <p:nvPr/>
          </p:nvGrpSpPr>
          <p:grpSpPr>
            <a:xfrm>
              <a:off x="4435" y="1954"/>
              <a:ext cx="383" cy="308"/>
              <a:chOff x="4525" y="1984"/>
              <a:chExt cx="383" cy="308"/>
            </a:xfrm>
          </p:grpSpPr>
          <p:sp>
            <p:nvSpPr>
              <p:cNvPr id="84035" name="文本框 84034"/>
              <p:cNvSpPr txBox="1"/>
              <p:nvPr/>
            </p:nvSpPr>
            <p:spPr>
              <a:xfrm>
                <a:off x="4525" y="1984"/>
                <a:ext cx="383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0</a:t>
                </a:r>
                <a:endParaRPr lang="en-US" altLang="zh-CN" sz="22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036" name="直接连接符 84035"/>
              <p:cNvSpPr/>
              <p:nvPr/>
            </p:nvSpPr>
            <p:spPr>
              <a:xfrm>
                <a:off x="4572" y="2061"/>
                <a:ext cx="125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84037" name="文本框 84036"/>
          <p:cNvSpPr txBox="1"/>
          <p:nvPr/>
        </p:nvSpPr>
        <p:spPr>
          <a:xfrm>
            <a:off x="784225" y="1741488"/>
            <a:ext cx="4538663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使8289了解处理器当前工作状态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4170" name="组合 84169"/>
          <p:cNvGrpSpPr/>
          <p:nvPr/>
        </p:nvGrpSpPr>
        <p:grpSpPr>
          <a:xfrm>
            <a:off x="269875" y="2719388"/>
            <a:ext cx="1584325" cy="519112"/>
            <a:chOff x="170" y="1475"/>
            <a:chExt cx="998" cy="327"/>
          </a:xfrm>
        </p:grpSpPr>
        <p:sp>
          <p:nvSpPr>
            <p:cNvPr id="84039" name="文本框 84038"/>
            <p:cNvSpPr txBox="1"/>
            <p:nvPr/>
          </p:nvSpPr>
          <p:spPr>
            <a:xfrm>
              <a:off x="170" y="1475"/>
              <a:ext cx="998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(8) </a:t>
              </a:r>
              <a:r>
                <a: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S/R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040" name="直接连接符 84039"/>
            <p:cNvSpPr/>
            <p:nvPr/>
          </p:nvSpPr>
          <p:spPr>
            <a:xfrm flipV="1">
              <a:off x="745" y="1544"/>
              <a:ext cx="14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4041" name="组合 84040"/>
          <p:cNvGrpSpPr/>
          <p:nvPr/>
        </p:nvGrpSpPr>
        <p:grpSpPr>
          <a:xfrm>
            <a:off x="5467350" y="1609725"/>
            <a:ext cx="854075" cy="519113"/>
            <a:chOff x="410" y="3111"/>
            <a:chExt cx="538" cy="327"/>
          </a:xfrm>
        </p:grpSpPr>
        <p:sp>
          <p:nvSpPr>
            <p:cNvPr id="84042" name="文本框 84041"/>
            <p:cNvSpPr txBox="1"/>
            <p:nvPr/>
          </p:nvSpPr>
          <p:spPr>
            <a:xfrm>
              <a:off x="410" y="3111"/>
              <a:ext cx="538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S/R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043" name="直接连接符 84042"/>
            <p:cNvSpPr/>
            <p:nvPr/>
          </p:nvSpPr>
          <p:spPr>
            <a:xfrm flipV="1">
              <a:off x="662" y="3186"/>
              <a:ext cx="136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4044" name="文本框 84043"/>
          <p:cNvSpPr txBox="1"/>
          <p:nvPr/>
        </p:nvSpPr>
        <p:spPr>
          <a:xfrm>
            <a:off x="698500" y="3100388"/>
            <a:ext cx="8205788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地址译码后, 通知8289是否需要提出总线请求。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4130" name="组合 84129"/>
          <p:cNvGrpSpPr/>
          <p:nvPr/>
        </p:nvGrpSpPr>
        <p:grpSpPr>
          <a:xfrm>
            <a:off x="688975" y="3540125"/>
            <a:ext cx="7288213" cy="560388"/>
            <a:chOff x="326" y="2401"/>
            <a:chExt cx="4591" cy="353"/>
          </a:xfrm>
        </p:grpSpPr>
        <p:sp>
          <p:nvSpPr>
            <p:cNvPr id="84046" name="文本框 84045"/>
            <p:cNvSpPr txBox="1"/>
            <p:nvPr/>
          </p:nvSpPr>
          <p:spPr>
            <a:xfrm>
              <a:off x="326" y="2401"/>
              <a:ext cx="3034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若访问共享区, 则1</a:t>
              </a: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  <a:sym typeface="Symbol" panose="05050102010706020507" pitchFamily="18" charset="2"/>
                </a:rPr>
                <a:t></a:t>
              </a: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       ,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4048" name="文本框 84047"/>
            <p:cNvSpPr txBox="1"/>
            <p:nvPr/>
          </p:nvSpPr>
          <p:spPr>
            <a:xfrm>
              <a:off x="2376" y="2437"/>
              <a:ext cx="538" cy="3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S/R</a:t>
              </a: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4049" name="直接连接符 84048"/>
            <p:cNvSpPr/>
            <p:nvPr/>
          </p:nvSpPr>
          <p:spPr>
            <a:xfrm flipV="1">
              <a:off x="2594" y="2487"/>
              <a:ext cx="136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50" name="文本框 84049"/>
            <p:cNvSpPr txBox="1"/>
            <p:nvPr/>
          </p:nvSpPr>
          <p:spPr>
            <a:xfrm>
              <a:off x="2863" y="2418"/>
              <a:ext cx="2054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8289提出总线请求。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</p:grpSp>
      <p:grpSp>
        <p:nvGrpSpPr>
          <p:cNvPr id="84131" name="组合 84130"/>
          <p:cNvGrpSpPr/>
          <p:nvPr/>
        </p:nvGrpSpPr>
        <p:grpSpPr>
          <a:xfrm>
            <a:off x="679450" y="4038600"/>
            <a:ext cx="7688263" cy="522288"/>
            <a:chOff x="312" y="2707"/>
            <a:chExt cx="4843" cy="329"/>
          </a:xfrm>
        </p:grpSpPr>
        <p:sp>
          <p:nvSpPr>
            <p:cNvPr id="84052" name="文本框 84051"/>
            <p:cNvSpPr txBox="1"/>
            <p:nvPr/>
          </p:nvSpPr>
          <p:spPr>
            <a:xfrm>
              <a:off x="312" y="2707"/>
              <a:ext cx="4843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华文新魏" pitchFamily="2" charset="-122"/>
                  <a:ea typeface="华文新魏" pitchFamily="2" charset="-122"/>
                </a:rPr>
                <a:t>若访问独享区, 则</a:t>
              </a: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0 </a:t>
              </a: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  <a:sym typeface="Symbol" panose="05050102010706020507" pitchFamily="18" charset="2"/>
                </a:rPr>
                <a:t></a:t>
              </a: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     , </a:t>
              </a: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8289不提出总线请求。</a:t>
              </a:r>
              <a:endPara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4054" name="文本框 84053"/>
            <p:cNvSpPr txBox="1"/>
            <p:nvPr/>
          </p:nvSpPr>
          <p:spPr>
            <a:xfrm>
              <a:off x="2442" y="2719"/>
              <a:ext cx="846" cy="3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S/R</a:t>
              </a: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055" name="直接连接符 84054"/>
            <p:cNvSpPr/>
            <p:nvPr/>
          </p:nvSpPr>
          <p:spPr>
            <a:xfrm flipV="1">
              <a:off x="2684" y="2785"/>
              <a:ext cx="136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4136" name="组合 84135"/>
          <p:cNvGrpSpPr/>
          <p:nvPr/>
        </p:nvGrpSpPr>
        <p:grpSpPr>
          <a:xfrm>
            <a:off x="-25400" y="-50800"/>
            <a:ext cx="9182100" cy="284163"/>
            <a:chOff x="-16" y="-32"/>
            <a:chExt cx="5784" cy="179"/>
          </a:xfrm>
        </p:grpSpPr>
        <p:sp>
          <p:nvSpPr>
            <p:cNvPr id="84137" name="矩形 84136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4138" name="文本框 84137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4139" name="矩形 84138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4140" name="组合 84139"/>
          <p:cNvGrpSpPr/>
          <p:nvPr/>
        </p:nvGrpSpPr>
        <p:grpSpPr>
          <a:xfrm>
            <a:off x="5224463" y="304800"/>
            <a:ext cx="4054475" cy="2332038"/>
            <a:chOff x="1507" y="1592"/>
            <a:chExt cx="2554" cy="1469"/>
          </a:xfrm>
        </p:grpSpPr>
        <p:sp>
          <p:nvSpPr>
            <p:cNvPr id="84141" name="直接连接符 84140"/>
            <p:cNvSpPr/>
            <p:nvPr/>
          </p:nvSpPr>
          <p:spPr>
            <a:xfrm>
              <a:off x="3277" y="2219"/>
              <a:ext cx="519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142" name="矩形 84141"/>
            <p:cNvSpPr/>
            <p:nvPr/>
          </p:nvSpPr>
          <p:spPr>
            <a:xfrm>
              <a:off x="3221" y="2171"/>
              <a:ext cx="65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BREQ</a:t>
              </a:r>
              <a:endParaRPr lang="zh-CN" altLang="en-US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143" name="文本框 84142"/>
            <p:cNvSpPr txBox="1"/>
            <p:nvPr/>
          </p:nvSpPr>
          <p:spPr>
            <a:xfrm>
              <a:off x="3215" y="2664"/>
              <a:ext cx="80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CBRQ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144" name="直接连接符 84143"/>
            <p:cNvSpPr/>
            <p:nvPr/>
          </p:nvSpPr>
          <p:spPr>
            <a:xfrm>
              <a:off x="3302" y="2717"/>
              <a:ext cx="488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145" name="文本框 84144"/>
            <p:cNvSpPr txBox="1"/>
            <p:nvPr/>
          </p:nvSpPr>
          <p:spPr>
            <a:xfrm>
              <a:off x="3211" y="1592"/>
              <a:ext cx="77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BPRN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146" name="直接连接符 84145"/>
            <p:cNvSpPr/>
            <p:nvPr/>
          </p:nvSpPr>
          <p:spPr>
            <a:xfrm flipV="1">
              <a:off x="3281" y="1634"/>
              <a:ext cx="534" cy="7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147" name="文本框 84146"/>
            <p:cNvSpPr txBox="1"/>
            <p:nvPr/>
          </p:nvSpPr>
          <p:spPr>
            <a:xfrm>
              <a:off x="1680" y="1882"/>
              <a:ext cx="66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IOB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148" name="直接连接符 84147"/>
            <p:cNvSpPr/>
            <p:nvPr/>
          </p:nvSpPr>
          <p:spPr>
            <a:xfrm>
              <a:off x="1743" y="1928"/>
              <a:ext cx="342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149" name="文本框 84148"/>
            <p:cNvSpPr txBox="1"/>
            <p:nvPr/>
          </p:nvSpPr>
          <p:spPr>
            <a:xfrm>
              <a:off x="1507" y="2160"/>
              <a:ext cx="787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RESB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150" name="直接连接符 84149"/>
            <p:cNvSpPr/>
            <p:nvPr/>
          </p:nvSpPr>
          <p:spPr>
            <a:xfrm>
              <a:off x="1567" y="2214"/>
              <a:ext cx="497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151" name="文本框 84150"/>
            <p:cNvSpPr txBox="1"/>
            <p:nvPr/>
          </p:nvSpPr>
          <p:spPr>
            <a:xfrm>
              <a:off x="2370" y="1653"/>
              <a:ext cx="641" cy="1227"/>
            </a:xfrm>
            <a:prstGeom prst="rect">
              <a:avLst/>
            </a:prstGeom>
            <a:noFill/>
            <a:ln w="25400" cap="flat" cmpd="sng">
              <a:solidFill>
                <a:srgbClr val="0051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Intel </a:t>
              </a: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5000"/>
                </a:spcBef>
              </a:pPr>
              <a:r>
                <a: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8289</a:t>
              </a:r>
              <a:endParaRPr lang="en-US" altLang="zh-CN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5000"/>
                </a:spcBef>
              </a:pPr>
              <a:endParaRPr lang="zh-CN" altLang="en-US" sz="27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152" name="直接连接符 84151"/>
            <p:cNvSpPr/>
            <p:nvPr/>
          </p:nvSpPr>
          <p:spPr>
            <a:xfrm flipH="1">
              <a:off x="2126" y="1740"/>
              <a:ext cx="23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4153" name="直接连接符 84152"/>
            <p:cNvSpPr/>
            <p:nvPr/>
          </p:nvSpPr>
          <p:spPr>
            <a:xfrm flipH="1">
              <a:off x="2132" y="2038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4154" name="直接连接符 84153"/>
            <p:cNvSpPr/>
            <p:nvPr/>
          </p:nvSpPr>
          <p:spPr>
            <a:xfrm flipH="1">
              <a:off x="2129" y="2314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4155" name="直接连接符 84154"/>
            <p:cNvSpPr/>
            <p:nvPr/>
          </p:nvSpPr>
          <p:spPr>
            <a:xfrm flipH="1">
              <a:off x="2129" y="2584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4156" name="直接连接符 84155"/>
            <p:cNvSpPr/>
            <p:nvPr/>
          </p:nvSpPr>
          <p:spPr>
            <a:xfrm flipH="1">
              <a:off x="2127" y="2814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4157" name="直接连接符 84156"/>
            <p:cNvSpPr/>
            <p:nvPr/>
          </p:nvSpPr>
          <p:spPr>
            <a:xfrm flipH="1">
              <a:off x="3004" y="1745"/>
              <a:ext cx="23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4158" name="直接连接符 84157"/>
            <p:cNvSpPr/>
            <p:nvPr/>
          </p:nvSpPr>
          <p:spPr>
            <a:xfrm flipH="1">
              <a:off x="3011" y="2017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4159" name="直接连接符 84158"/>
            <p:cNvSpPr/>
            <p:nvPr/>
          </p:nvSpPr>
          <p:spPr>
            <a:xfrm flipH="1">
              <a:off x="3007" y="2316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4160" name="直接连接符 84159"/>
            <p:cNvSpPr/>
            <p:nvPr/>
          </p:nvSpPr>
          <p:spPr>
            <a:xfrm flipH="1">
              <a:off x="3005" y="2565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84161" name="直接连接符 84160"/>
            <p:cNvSpPr/>
            <p:nvPr/>
          </p:nvSpPr>
          <p:spPr>
            <a:xfrm flipH="1">
              <a:off x="3016" y="2823"/>
              <a:ext cx="233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84162" name="组合 84161"/>
            <p:cNvGrpSpPr/>
            <p:nvPr/>
          </p:nvGrpSpPr>
          <p:grpSpPr>
            <a:xfrm>
              <a:off x="2403" y="2874"/>
              <a:ext cx="509" cy="187"/>
              <a:chOff x="4662" y="1740"/>
              <a:chExt cx="509" cy="288"/>
            </a:xfrm>
          </p:grpSpPr>
          <p:sp>
            <p:nvSpPr>
              <p:cNvPr id="84163" name="直接连接符 84162"/>
              <p:cNvSpPr/>
              <p:nvPr/>
            </p:nvSpPr>
            <p:spPr>
              <a:xfrm>
                <a:off x="4662" y="1740"/>
                <a:ext cx="0" cy="288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4164" name="直接连接符 84163"/>
              <p:cNvSpPr/>
              <p:nvPr/>
            </p:nvSpPr>
            <p:spPr>
              <a:xfrm>
                <a:off x="4923" y="1740"/>
                <a:ext cx="0" cy="288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4165" name="直接连接符 84164"/>
              <p:cNvSpPr/>
              <p:nvPr/>
            </p:nvSpPr>
            <p:spPr>
              <a:xfrm>
                <a:off x="5171" y="1740"/>
                <a:ext cx="0" cy="288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  <p:sp>
          <p:nvSpPr>
            <p:cNvPr id="84166" name="文本框 84165"/>
            <p:cNvSpPr txBox="1"/>
            <p:nvPr/>
          </p:nvSpPr>
          <p:spPr>
            <a:xfrm>
              <a:off x="3216" y="1872"/>
              <a:ext cx="845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BPRO</a:t>
              </a:r>
              <a:endPara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4167" name="直接连接符 84166"/>
            <p:cNvSpPr/>
            <p:nvPr/>
          </p:nvSpPr>
          <p:spPr>
            <a:xfrm flipV="1">
              <a:off x="3276" y="1926"/>
              <a:ext cx="534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994" name="文本框 84993"/>
          <p:cNvSpPr txBox="1"/>
          <p:nvPr/>
        </p:nvSpPr>
        <p:spPr>
          <a:xfrm>
            <a:off x="293688" y="249238"/>
            <a:ext cx="2971800" cy="5191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rPr>
              <a:t>(9) </a:t>
            </a: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ANYRQST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5040" name="文本框 85039"/>
          <p:cNvSpPr txBox="1"/>
          <p:nvPr/>
        </p:nvSpPr>
        <p:spPr>
          <a:xfrm>
            <a:off x="4486275" y="2008188"/>
            <a:ext cx="1865313" cy="45720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ANYRQST</a:t>
            </a:r>
            <a:endParaRPr lang="en-US" altLang="zh-CN" b="1" dirty="0">
              <a:solidFill>
                <a:srgbClr val="004D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5041" name="文本框 85040"/>
          <p:cNvSpPr txBox="1"/>
          <p:nvPr/>
        </p:nvSpPr>
        <p:spPr>
          <a:xfrm>
            <a:off x="747713" y="704850"/>
            <a:ext cx="4202112" cy="137318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用于剥夺某一模块对总线的控制权, 以防止某一模板长期占有总线。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5042" name="文本框 85041"/>
          <p:cNvSpPr txBox="1"/>
          <p:nvPr/>
        </p:nvSpPr>
        <p:spPr>
          <a:xfrm>
            <a:off x="760413" y="2184400"/>
            <a:ext cx="2636837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ANYRQST 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rPr>
              <a:t>=0:</a:t>
            </a:r>
            <a:endParaRPr lang="en-US" altLang="zh-CN" sz="2800" b="1" dirty="0">
              <a:solidFill>
                <a:srgbClr val="004D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5043" name="文本框 85042"/>
          <p:cNvSpPr txBox="1"/>
          <p:nvPr/>
        </p:nvSpPr>
        <p:spPr>
          <a:xfrm>
            <a:off x="755650" y="2633663"/>
            <a:ext cx="5548313" cy="94615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有优先级更高的请求时, 剥夺当前占有总线的模板的控制权;	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sp>
        <p:nvSpPr>
          <p:cNvPr id="85044" name="文本框 85043"/>
          <p:cNvSpPr txBox="1"/>
          <p:nvPr/>
        </p:nvSpPr>
        <p:spPr>
          <a:xfrm>
            <a:off x="730250" y="3648075"/>
            <a:ext cx="2955925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ANYRQST</a:t>
            </a:r>
            <a:r>
              <a: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宋体" panose="02010600030101010101" pitchFamily="2" charset="-122"/>
              </a:rPr>
              <a:t> =1:</a:t>
            </a:r>
            <a:endParaRPr lang="zh-CN" altLang="en-US" sz="2800" b="1" dirty="0">
              <a:solidFill>
                <a:srgbClr val="004D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85057" name="组合 85056"/>
          <p:cNvGrpSpPr/>
          <p:nvPr/>
        </p:nvGrpSpPr>
        <p:grpSpPr>
          <a:xfrm>
            <a:off x="744538" y="4089400"/>
            <a:ext cx="8485187" cy="946150"/>
            <a:chOff x="343" y="2688"/>
            <a:chExt cx="5345" cy="596"/>
          </a:xfrm>
        </p:grpSpPr>
        <p:sp>
          <p:nvSpPr>
            <p:cNvPr id="85046" name="文本框 85045"/>
            <p:cNvSpPr txBox="1"/>
            <p:nvPr/>
          </p:nvSpPr>
          <p:spPr>
            <a:xfrm>
              <a:off x="343" y="2688"/>
              <a:ext cx="5345" cy="59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无论优先权高低, 只要其它模板提出请求(通过</a:t>
              </a:r>
              <a:r>
                <a:rPr lang="en-US" altLang="zh-CN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CBRQ             </a:t>
              </a:r>
              <a:r>
                <a:rPr lang="zh-CN" altLang="en-US" sz="2800" b="1" dirty="0">
                  <a:solidFill>
                    <a:srgbClr val="004D00"/>
                  </a:solidFill>
                  <a:latin typeface="Times New Roman" panose="02020603050405020304" charset="0"/>
                  <a:ea typeface="华文新魏" pitchFamily="2" charset="-122"/>
                </a:rPr>
                <a:t>感知), 在当前周期结束后, 该模板释放总线控制。</a:t>
              </a:r>
              <a:endParaRPr lang="zh-CN" altLang="en-US" sz="28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endParaRPr>
            </a:p>
          </p:txBody>
        </p:sp>
        <p:sp>
          <p:nvSpPr>
            <p:cNvPr id="85049" name="直接连接符 85048"/>
            <p:cNvSpPr/>
            <p:nvPr/>
          </p:nvSpPr>
          <p:spPr>
            <a:xfrm>
              <a:off x="4872" y="2744"/>
              <a:ext cx="601" cy="0"/>
            </a:xfrm>
            <a:prstGeom prst="line">
              <a:avLst/>
            </a:prstGeom>
            <a:ln w="22225" cap="flat" cmpd="sng">
              <a:solidFill>
                <a:srgbClr val="0058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5061" name="组合 85060"/>
          <p:cNvGrpSpPr/>
          <p:nvPr/>
        </p:nvGrpSpPr>
        <p:grpSpPr>
          <a:xfrm>
            <a:off x="-12700" y="-63500"/>
            <a:ext cx="9182100" cy="284163"/>
            <a:chOff x="-16" y="-32"/>
            <a:chExt cx="5784" cy="179"/>
          </a:xfrm>
        </p:grpSpPr>
        <p:sp>
          <p:nvSpPr>
            <p:cNvPr id="85062" name="矩形 85061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63" name="文本框 85062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5064" name="矩形 85063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5109" name="组合 85108"/>
          <p:cNvGrpSpPr/>
          <p:nvPr/>
        </p:nvGrpSpPr>
        <p:grpSpPr>
          <a:xfrm>
            <a:off x="5145088" y="304800"/>
            <a:ext cx="4054475" cy="2806700"/>
            <a:chOff x="3241" y="192"/>
            <a:chExt cx="2554" cy="1768"/>
          </a:xfrm>
        </p:grpSpPr>
        <p:grpSp>
          <p:nvGrpSpPr>
            <p:cNvPr id="85065" name="组合 85064"/>
            <p:cNvGrpSpPr/>
            <p:nvPr/>
          </p:nvGrpSpPr>
          <p:grpSpPr>
            <a:xfrm>
              <a:off x="4953" y="1033"/>
              <a:ext cx="627" cy="288"/>
              <a:chOff x="2337" y="3394"/>
              <a:chExt cx="627" cy="288"/>
            </a:xfrm>
          </p:grpSpPr>
          <p:sp>
            <p:nvSpPr>
              <p:cNvPr id="85066" name="直接连接符 85065"/>
              <p:cNvSpPr/>
              <p:nvPr/>
            </p:nvSpPr>
            <p:spPr>
              <a:xfrm>
                <a:off x="2401" y="3452"/>
                <a:ext cx="516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67" name="矩形 85066"/>
              <p:cNvSpPr/>
              <p:nvPr/>
            </p:nvSpPr>
            <p:spPr>
              <a:xfrm>
                <a:off x="2337" y="3394"/>
                <a:ext cx="62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BUSY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5068" name="组合 85067"/>
            <p:cNvGrpSpPr/>
            <p:nvPr/>
          </p:nvGrpSpPr>
          <p:grpSpPr>
            <a:xfrm>
              <a:off x="3994" y="1642"/>
              <a:ext cx="938" cy="318"/>
              <a:chOff x="3880" y="1944"/>
              <a:chExt cx="938" cy="318"/>
            </a:xfrm>
          </p:grpSpPr>
          <p:grpSp>
            <p:nvGrpSpPr>
              <p:cNvPr id="85069" name="组合 85068"/>
              <p:cNvGrpSpPr/>
              <p:nvPr/>
            </p:nvGrpSpPr>
            <p:grpSpPr>
              <a:xfrm>
                <a:off x="3880" y="1944"/>
                <a:ext cx="364" cy="308"/>
                <a:chOff x="3880" y="1984"/>
                <a:chExt cx="364" cy="308"/>
              </a:xfrm>
            </p:grpSpPr>
            <p:sp>
              <p:nvSpPr>
                <p:cNvPr id="85070" name="文本框 85069"/>
                <p:cNvSpPr txBox="1"/>
                <p:nvPr/>
              </p:nvSpPr>
              <p:spPr>
                <a:xfrm>
                  <a:off x="3880" y="1984"/>
                  <a:ext cx="364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22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2</a:t>
                  </a:r>
                  <a:endPara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71" name="直接连接符 85070"/>
                <p:cNvSpPr/>
                <p:nvPr/>
              </p:nvSpPr>
              <p:spPr>
                <a:xfrm>
                  <a:off x="3937" y="2061"/>
                  <a:ext cx="144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5072" name="组合 85071"/>
              <p:cNvGrpSpPr/>
              <p:nvPr/>
            </p:nvGrpSpPr>
            <p:grpSpPr>
              <a:xfrm>
                <a:off x="4167" y="1954"/>
                <a:ext cx="364" cy="308"/>
                <a:chOff x="4217" y="1984"/>
                <a:chExt cx="364" cy="308"/>
              </a:xfrm>
            </p:grpSpPr>
            <p:sp>
              <p:nvSpPr>
                <p:cNvPr id="85073" name="文本框 85072"/>
                <p:cNvSpPr txBox="1"/>
                <p:nvPr/>
              </p:nvSpPr>
              <p:spPr>
                <a:xfrm>
                  <a:off x="4217" y="1984"/>
                  <a:ext cx="364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22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1</a:t>
                  </a:r>
                  <a:endPara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74" name="直接连接符 85073"/>
                <p:cNvSpPr/>
                <p:nvPr/>
              </p:nvSpPr>
              <p:spPr>
                <a:xfrm>
                  <a:off x="4264" y="2061"/>
                  <a:ext cx="135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5075" name="组合 85074"/>
              <p:cNvGrpSpPr/>
              <p:nvPr/>
            </p:nvGrpSpPr>
            <p:grpSpPr>
              <a:xfrm>
                <a:off x="4435" y="1954"/>
                <a:ext cx="383" cy="308"/>
                <a:chOff x="4525" y="1984"/>
                <a:chExt cx="383" cy="308"/>
              </a:xfrm>
            </p:grpSpPr>
            <p:sp>
              <p:nvSpPr>
                <p:cNvPr id="85076" name="文本框 85075"/>
                <p:cNvSpPr txBox="1"/>
                <p:nvPr/>
              </p:nvSpPr>
              <p:spPr>
                <a:xfrm>
                  <a:off x="4525" y="1984"/>
                  <a:ext cx="383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S</a:t>
                  </a:r>
                  <a:r>
                    <a:rPr lang="en-US" altLang="zh-CN" sz="22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0</a:t>
                  </a:r>
                  <a:endParaRPr lang="en-US" altLang="zh-CN" sz="22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77" name="直接连接符 85076"/>
                <p:cNvSpPr/>
                <p:nvPr/>
              </p:nvSpPr>
              <p:spPr>
                <a:xfrm>
                  <a:off x="4572" y="2061"/>
                  <a:ext cx="125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5078" name="组合 85077"/>
            <p:cNvGrpSpPr/>
            <p:nvPr/>
          </p:nvGrpSpPr>
          <p:grpSpPr>
            <a:xfrm>
              <a:off x="3422" y="1000"/>
              <a:ext cx="538" cy="327"/>
              <a:chOff x="410" y="3111"/>
              <a:chExt cx="538" cy="327"/>
            </a:xfrm>
          </p:grpSpPr>
          <p:sp>
            <p:nvSpPr>
              <p:cNvPr id="85079" name="文本框 85078"/>
              <p:cNvSpPr txBox="1"/>
              <p:nvPr/>
            </p:nvSpPr>
            <p:spPr>
              <a:xfrm>
                <a:off x="410" y="3111"/>
                <a:ext cx="538" cy="3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S/</a:t>
                </a: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R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80" name="直接连接符 85079"/>
              <p:cNvSpPr/>
              <p:nvPr/>
            </p:nvSpPr>
            <p:spPr>
              <a:xfrm flipV="1">
                <a:off x="662" y="3186"/>
                <a:ext cx="136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5081" name="组合 85080"/>
            <p:cNvGrpSpPr/>
            <p:nvPr/>
          </p:nvGrpSpPr>
          <p:grpSpPr>
            <a:xfrm>
              <a:off x="3241" y="192"/>
              <a:ext cx="2554" cy="1469"/>
              <a:chOff x="1507" y="1592"/>
              <a:chExt cx="2554" cy="1469"/>
            </a:xfrm>
          </p:grpSpPr>
          <p:sp>
            <p:nvSpPr>
              <p:cNvPr id="85082" name="直接连接符 85081"/>
              <p:cNvSpPr/>
              <p:nvPr/>
            </p:nvSpPr>
            <p:spPr>
              <a:xfrm>
                <a:off x="3277" y="2219"/>
                <a:ext cx="519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83" name="矩形 85082"/>
              <p:cNvSpPr/>
              <p:nvPr/>
            </p:nvSpPr>
            <p:spPr>
              <a:xfrm>
                <a:off x="3221" y="2171"/>
                <a:ext cx="658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90000" tIns="46800" rIns="90000" bIns="46800" anchor="t">
                <a:spAutoFit/>
              </a:bodyPr>
              <a:p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BREQ</a:t>
                </a:r>
                <a:endParaRPr lang="zh-CN" altLang="en-US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84" name="文本框 85083"/>
              <p:cNvSpPr txBox="1"/>
              <p:nvPr/>
            </p:nvSpPr>
            <p:spPr>
              <a:xfrm>
                <a:off x="3215" y="2664"/>
                <a:ext cx="806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CBRQ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85" name="直接连接符 85084"/>
              <p:cNvSpPr/>
              <p:nvPr/>
            </p:nvSpPr>
            <p:spPr>
              <a:xfrm>
                <a:off x="3302" y="2717"/>
                <a:ext cx="488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86" name="文本框 85085"/>
              <p:cNvSpPr txBox="1"/>
              <p:nvPr/>
            </p:nvSpPr>
            <p:spPr>
              <a:xfrm>
                <a:off x="3211" y="1592"/>
                <a:ext cx="778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BPRN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87" name="直接连接符 85086"/>
              <p:cNvSpPr/>
              <p:nvPr/>
            </p:nvSpPr>
            <p:spPr>
              <a:xfrm flipV="1">
                <a:off x="3281" y="1634"/>
                <a:ext cx="534" cy="7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88" name="文本框 85087"/>
              <p:cNvSpPr txBox="1"/>
              <p:nvPr/>
            </p:nvSpPr>
            <p:spPr>
              <a:xfrm>
                <a:off x="1680" y="1882"/>
                <a:ext cx="662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IOB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89" name="直接连接符 85088"/>
              <p:cNvSpPr/>
              <p:nvPr/>
            </p:nvSpPr>
            <p:spPr>
              <a:xfrm>
                <a:off x="1743" y="1928"/>
                <a:ext cx="342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90" name="文本框 85089"/>
              <p:cNvSpPr txBox="1"/>
              <p:nvPr/>
            </p:nvSpPr>
            <p:spPr>
              <a:xfrm>
                <a:off x="1507" y="2160"/>
                <a:ext cx="787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RESB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91" name="直接连接符 85090"/>
              <p:cNvSpPr/>
              <p:nvPr/>
            </p:nvSpPr>
            <p:spPr>
              <a:xfrm>
                <a:off x="1567" y="2214"/>
                <a:ext cx="497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92" name="文本框 85091"/>
              <p:cNvSpPr txBox="1"/>
              <p:nvPr/>
            </p:nvSpPr>
            <p:spPr>
              <a:xfrm>
                <a:off x="2370" y="1653"/>
                <a:ext cx="641" cy="1227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endPara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zh-CN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Intel </a:t>
                </a:r>
                <a:endPara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"/>
                  </a:spcBef>
                </a:pPr>
                <a:r>
                  <a:rPr lang="en-US" altLang="zh-CN" sz="27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8289</a:t>
                </a:r>
                <a:endParaRPr lang="en-US" altLang="zh-CN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  <a:spcBef>
                    <a:spcPct val="15000"/>
                  </a:spcBef>
                </a:pPr>
                <a:endParaRPr lang="zh-CN" altLang="en-US" sz="27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93" name="直接连接符 85092"/>
              <p:cNvSpPr/>
              <p:nvPr/>
            </p:nvSpPr>
            <p:spPr>
              <a:xfrm flipH="1">
                <a:off x="2126" y="1740"/>
                <a:ext cx="234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5094" name="直接连接符 85093"/>
              <p:cNvSpPr/>
              <p:nvPr/>
            </p:nvSpPr>
            <p:spPr>
              <a:xfrm flipH="1">
                <a:off x="2132" y="2038"/>
                <a:ext cx="23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5095" name="直接连接符 85094"/>
              <p:cNvSpPr/>
              <p:nvPr/>
            </p:nvSpPr>
            <p:spPr>
              <a:xfrm flipH="1">
                <a:off x="2129" y="2314"/>
                <a:ext cx="23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5096" name="直接连接符 85095"/>
              <p:cNvSpPr/>
              <p:nvPr/>
            </p:nvSpPr>
            <p:spPr>
              <a:xfrm flipH="1">
                <a:off x="2129" y="2584"/>
                <a:ext cx="23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5097" name="直接连接符 85096"/>
              <p:cNvSpPr/>
              <p:nvPr/>
            </p:nvSpPr>
            <p:spPr>
              <a:xfrm flipH="1">
                <a:off x="2127" y="2814"/>
                <a:ext cx="23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5098" name="直接连接符 85097"/>
              <p:cNvSpPr/>
              <p:nvPr/>
            </p:nvSpPr>
            <p:spPr>
              <a:xfrm flipH="1">
                <a:off x="3004" y="1745"/>
                <a:ext cx="234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5099" name="直接连接符 85098"/>
              <p:cNvSpPr/>
              <p:nvPr/>
            </p:nvSpPr>
            <p:spPr>
              <a:xfrm flipH="1">
                <a:off x="3011" y="2017"/>
                <a:ext cx="23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5100" name="直接连接符 85099"/>
              <p:cNvSpPr/>
              <p:nvPr/>
            </p:nvSpPr>
            <p:spPr>
              <a:xfrm flipH="1">
                <a:off x="3007" y="2316"/>
                <a:ext cx="23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5101" name="直接连接符 85100"/>
              <p:cNvSpPr/>
              <p:nvPr/>
            </p:nvSpPr>
            <p:spPr>
              <a:xfrm flipH="1">
                <a:off x="3005" y="2565"/>
                <a:ext cx="23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85102" name="直接连接符 85101"/>
              <p:cNvSpPr/>
              <p:nvPr/>
            </p:nvSpPr>
            <p:spPr>
              <a:xfrm flipH="1">
                <a:off x="3016" y="2823"/>
                <a:ext cx="233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grpSp>
            <p:nvGrpSpPr>
              <p:cNvPr id="85103" name="组合 85102"/>
              <p:cNvGrpSpPr/>
              <p:nvPr/>
            </p:nvGrpSpPr>
            <p:grpSpPr>
              <a:xfrm>
                <a:off x="2403" y="2874"/>
                <a:ext cx="509" cy="187"/>
                <a:chOff x="4662" y="1740"/>
                <a:chExt cx="509" cy="288"/>
              </a:xfrm>
            </p:grpSpPr>
            <p:sp>
              <p:nvSpPr>
                <p:cNvPr id="85104" name="直接连接符 85103"/>
                <p:cNvSpPr/>
                <p:nvPr/>
              </p:nvSpPr>
              <p:spPr>
                <a:xfrm>
                  <a:off x="4662" y="1740"/>
                  <a:ext cx="0" cy="288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85105" name="直接连接符 85104"/>
                <p:cNvSpPr/>
                <p:nvPr/>
              </p:nvSpPr>
              <p:spPr>
                <a:xfrm>
                  <a:off x="4923" y="1740"/>
                  <a:ext cx="0" cy="288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  <p:sp>
              <p:nvSpPr>
                <p:cNvPr id="85106" name="直接连接符 85105"/>
                <p:cNvSpPr/>
                <p:nvPr/>
              </p:nvSpPr>
              <p:spPr>
                <a:xfrm>
                  <a:off x="5171" y="1740"/>
                  <a:ext cx="0" cy="288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</p:grpSp>
          <p:sp>
            <p:nvSpPr>
              <p:cNvPr id="85107" name="文本框 85106"/>
              <p:cNvSpPr txBox="1"/>
              <p:nvPr/>
            </p:nvSpPr>
            <p:spPr>
              <a:xfrm>
                <a:off x="3216" y="1872"/>
                <a:ext cx="845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BPRO</a:t>
                </a:r>
                <a:endParaRPr lang="en-US" altLang="zh-CN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08" name="直接连接符 85107"/>
              <p:cNvSpPr/>
              <p:nvPr/>
            </p:nvSpPr>
            <p:spPr>
              <a:xfrm flipV="1">
                <a:off x="3276" y="1926"/>
                <a:ext cx="534" cy="0"/>
              </a:xfrm>
              <a:prstGeom prst="line">
                <a:avLst/>
              </a:prstGeom>
              <a:ln w="22225" cap="flat" cmpd="sng">
                <a:solidFill>
                  <a:srgbClr val="0058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6018" name="文本框 86017"/>
          <p:cNvSpPr txBox="1"/>
          <p:nvPr/>
        </p:nvSpPr>
        <p:spPr>
          <a:xfrm>
            <a:off x="433388" y="396875"/>
            <a:ext cx="8412162" cy="53340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900" b="1" dirty="0">
                <a:solidFill>
                  <a:srgbClr val="004D00"/>
                </a:solidFill>
                <a:latin typeface="Times New Roman" panose="02020603050405020304" charset="0"/>
                <a:ea typeface="华文新魏" pitchFamily="2" charset="-122"/>
              </a:rPr>
              <a:t>用8289构成链式仲裁逻辑例(以三个主设备为例):</a:t>
            </a:r>
            <a:endParaRPr lang="zh-CN" altLang="en-US" sz="2900" b="1" dirty="0">
              <a:solidFill>
                <a:srgbClr val="004D00"/>
              </a:solidFill>
              <a:latin typeface="Times New Roman" panose="02020603050405020304" charset="0"/>
              <a:ea typeface="华文新魏" pitchFamily="2" charset="-122"/>
            </a:endParaRPr>
          </a:p>
        </p:txBody>
      </p:sp>
      <p:grpSp>
        <p:nvGrpSpPr>
          <p:cNvPr id="86049" name="组合 86048"/>
          <p:cNvGrpSpPr/>
          <p:nvPr/>
        </p:nvGrpSpPr>
        <p:grpSpPr>
          <a:xfrm>
            <a:off x="314325" y="1092200"/>
            <a:ext cx="8458200" cy="2716213"/>
            <a:chOff x="198" y="688"/>
            <a:chExt cx="5328" cy="1711"/>
          </a:xfrm>
        </p:grpSpPr>
        <p:grpSp>
          <p:nvGrpSpPr>
            <p:cNvPr id="86019" name="组合 86018"/>
            <p:cNvGrpSpPr/>
            <p:nvPr/>
          </p:nvGrpSpPr>
          <p:grpSpPr>
            <a:xfrm>
              <a:off x="198" y="688"/>
              <a:ext cx="5328" cy="1711"/>
              <a:chOff x="198" y="662"/>
              <a:chExt cx="5328" cy="1711"/>
            </a:xfrm>
          </p:grpSpPr>
          <p:grpSp>
            <p:nvGrpSpPr>
              <p:cNvPr id="86020" name="组合 86019"/>
              <p:cNvGrpSpPr/>
              <p:nvPr/>
            </p:nvGrpSpPr>
            <p:grpSpPr>
              <a:xfrm>
                <a:off x="404" y="669"/>
                <a:ext cx="1735" cy="637"/>
                <a:chOff x="404" y="749"/>
                <a:chExt cx="1735" cy="637"/>
              </a:xfrm>
            </p:grpSpPr>
            <p:sp>
              <p:nvSpPr>
                <p:cNvPr id="86021" name="文本框 86020"/>
                <p:cNvSpPr txBox="1"/>
                <p:nvPr/>
              </p:nvSpPr>
              <p:spPr>
                <a:xfrm>
                  <a:off x="679" y="749"/>
                  <a:ext cx="1460" cy="637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0051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BPRN   BPRO</a:t>
                  </a:r>
                  <a:endPara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25000"/>
                    </a:spcBef>
                  </a:pPr>
                  <a:r>
                    <a:rPr lang="zh-CN" altLang="en-US" sz="26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      8289(1)</a:t>
                  </a:r>
                  <a:endParaRPr lang="zh-CN" altLang="en-US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22" name="直接连接符 86021"/>
                <p:cNvSpPr/>
                <p:nvPr/>
              </p:nvSpPr>
              <p:spPr>
                <a:xfrm flipH="1">
                  <a:off x="519" y="931"/>
                  <a:ext cx="153" cy="0"/>
                </a:xfrm>
                <a:prstGeom prst="line">
                  <a:avLst/>
                </a:prstGeom>
                <a:ln w="25400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23" name="直接连接符 86022"/>
                <p:cNvSpPr/>
                <p:nvPr/>
              </p:nvSpPr>
              <p:spPr>
                <a:xfrm>
                  <a:off x="519" y="845"/>
                  <a:ext cx="0" cy="163"/>
                </a:xfrm>
                <a:prstGeom prst="line">
                  <a:avLst/>
                </a:prstGeom>
                <a:ln w="25400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24" name="直接连接符 86023"/>
                <p:cNvSpPr/>
                <p:nvPr/>
              </p:nvSpPr>
              <p:spPr>
                <a:xfrm>
                  <a:off x="461" y="874"/>
                  <a:ext cx="0" cy="105"/>
                </a:xfrm>
                <a:prstGeom prst="line">
                  <a:avLst/>
                </a:prstGeom>
                <a:ln w="25400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6025" name="直接连接符 86024"/>
                <p:cNvSpPr/>
                <p:nvPr/>
              </p:nvSpPr>
              <p:spPr>
                <a:xfrm>
                  <a:off x="404" y="893"/>
                  <a:ext cx="0" cy="67"/>
                </a:xfrm>
                <a:prstGeom prst="line">
                  <a:avLst/>
                </a:prstGeom>
                <a:ln w="25400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6026" name="文本框 86025"/>
              <p:cNvSpPr txBox="1"/>
              <p:nvPr/>
            </p:nvSpPr>
            <p:spPr>
              <a:xfrm>
                <a:off x="2367" y="669"/>
                <a:ext cx="1468" cy="637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BPRN   BPRO</a:t>
                </a:r>
                <a:endPara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25000"/>
                  </a:spcBef>
                </a:pPr>
                <a:r>
                  <a:rPr lang="zh-CN" altLang="en-US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     8289(2)</a:t>
                </a:r>
                <a:endParaRPr lang="zh-CN" altLang="en-US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7" name="直接连接符 86026"/>
              <p:cNvSpPr/>
              <p:nvPr/>
            </p:nvSpPr>
            <p:spPr>
              <a:xfrm flipH="1">
                <a:off x="2145" y="851"/>
                <a:ext cx="213" cy="0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6028" name="文本框 86027"/>
              <p:cNvSpPr txBox="1"/>
              <p:nvPr/>
            </p:nvSpPr>
            <p:spPr>
              <a:xfrm>
                <a:off x="4058" y="662"/>
                <a:ext cx="1468" cy="637"/>
              </a:xfrm>
              <a:prstGeom prst="rect">
                <a:avLst/>
              </a:prstGeom>
              <a:noFill/>
              <a:ln w="25400" cap="flat" cmpd="sng">
                <a:solidFill>
                  <a:srgbClr val="005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BPRN   BPRO</a:t>
                </a:r>
                <a:endPara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25000"/>
                  </a:spcBef>
                </a:pPr>
                <a:r>
                  <a:rPr lang="zh-CN" altLang="en-US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     8289(3)</a:t>
                </a:r>
                <a:endParaRPr lang="zh-CN" altLang="en-US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9" name="直接连接符 86028"/>
              <p:cNvSpPr/>
              <p:nvPr/>
            </p:nvSpPr>
            <p:spPr>
              <a:xfrm flipH="1">
                <a:off x="3836" y="844"/>
                <a:ext cx="213" cy="0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6030" name="任意多边形 86029"/>
              <p:cNvSpPr/>
              <p:nvPr/>
            </p:nvSpPr>
            <p:spPr>
              <a:xfrm>
                <a:off x="624" y="1302"/>
                <a:ext cx="3802" cy="356"/>
              </a:xfrm>
              <a:custGeom>
                <a:avLst/>
                <a:gdLst/>
                <a:ahLst/>
                <a:cxnLst/>
                <a:pathLst>
                  <a:path w="3802" h="279">
                    <a:moveTo>
                      <a:pt x="0" y="279"/>
                    </a:moveTo>
                    <a:lnTo>
                      <a:pt x="3802" y="279"/>
                    </a:lnTo>
                    <a:lnTo>
                      <a:pt x="3802" y="0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6031" name="组合 86030"/>
              <p:cNvGrpSpPr/>
              <p:nvPr/>
            </p:nvGrpSpPr>
            <p:grpSpPr>
              <a:xfrm>
                <a:off x="198" y="1685"/>
                <a:ext cx="787" cy="308"/>
                <a:chOff x="1238" y="2438"/>
                <a:chExt cx="787" cy="308"/>
              </a:xfrm>
            </p:grpSpPr>
            <p:sp>
              <p:nvSpPr>
                <p:cNvPr id="86032" name="文本框 86031"/>
                <p:cNvSpPr txBox="1"/>
                <p:nvPr/>
              </p:nvSpPr>
              <p:spPr>
                <a:xfrm>
                  <a:off x="1238" y="2438"/>
                  <a:ext cx="787" cy="30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 dirty="0">
                      <a:solidFill>
                        <a:srgbClr val="004D00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CBRQ</a:t>
                  </a:r>
                  <a:endPara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6033" name="直接连接符 86032"/>
                <p:cNvSpPr/>
                <p:nvPr/>
              </p:nvSpPr>
              <p:spPr>
                <a:xfrm>
                  <a:off x="1325" y="2486"/>
                  <a:ext cx="566" cy="0"/>
                </a:xfrm>
                <a:prstGeom prst="line">
                  <a:avLst/>
                </a:prstGeom>
                <a:ln w="22225" cap="flat" cmpd="sng">
                  <a:solidFill>
                    <a:srgbClr val="0058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6034" name="直接连接符 86033"/>
              <p:cNvSpPr/>
              <p:nvPr/>
            </p:nvSpPr>
            <p:spPr>
              <a:xfrm>
                <a:off x="1131" y="1292"/>
                <a:ext cx="0" cy="346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86035" name="直接连接符 86034"/>
              <p:cNvSpPr/>
              <p:nvPr/>
            </p:nvSpPr>
            <p:spPr>
              <a:xfrm>
                <a:off x="2688" y="1302"/>
                <a:ext cx="0" cy="346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86036" name="任意多边形 86035"/>
              <p:cNvSpPr/>
              <p:nvPr/>
            </p:nvSpPr>
            <p:spPr>
              <a:xfrm>
                <a:off x="651" y="1298"/>
                <a:ext cx="4311" cy="806"/>
              </a:xfrm>
              <a:custGeom>
                <a:avLst/>
                <a:gdLst/>
                <a:ahLst/>
                <a:cxnLst/>
                <a:pathLst>
                  <a:path w="3802" h="279">
                    <a:moveTo>
                      <a:pt x="0" y="279"/>
                    </a:moveTo>
                    <a:lnTo>
                      <a:pt x="3802" y="279"/>
                    </a:lnTo>
                    <a:lnTo>
                      <a:pt x="3802" y="0"/>
                    </a:lnTo>
                  </a:path>
                </a:pathLst>
              </a:custGeom>
              <a:noFill/>
              <a:ln w="25400" cap="flat" cmpd="sng">
                <a:solidFill>
                  <a:srgbClr val="0058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6037" name="直接连接符 86036"/>
              <p:cNvSpPr/>
              <p:nvPr/>
            </p:nvSpPr>
            <p:spPr>
              <a:xfrm>
                <a:off x="1612" y="1311"/>
                <a:ext cx="0" cy="787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86038" name="直接连接符 86037"/>
              <p:cNvSpPr/>
              <p:nvPr/>
            </p:nvSpPr>
            <p:spPr>
              <a:xfrm>
                <a:off x="3263" y="1311"/>
                <a:ext cx="0" cy="778"/>
              </a:xfrm>
              <a:prstGeom prst="line">
                <a:avLst/>
              </a:prstGeom>
              <a:ln w="25400" cap="flat" cmpd="sng">
                <a:solidFill>
                  <a:srgbClr val="005800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86039" name="文本框 86038"/>
              <p:cNvSpPr txBox="1"/>
              <p:nvPr/>
            </p:nvSpPr>
            <p:spPr>
              <a:xfrm>
                <a:off x="226" y="2065"/>
                <a:ext cx="931" cy="30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rgbClr val="004D00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BUSY</a:t>
                </a:r>
                <a:endParaRPr lang="en-US" altLang="zh-CN" sz="2600" b="1" dirty="0">
                  <a:solidFill>
                    <a:srgbClr val="004D00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6043" name="直接连接符 86042"/>
            <p:cNvSpPr/>
            <p:nvPr/>
          </p:nvSpPr>
          <p:spPr>
            <a:xfrm>
              <a:off x="763" y="763"/>
              <a:ext cx="551" cy="0"/>
            </a:xfrm>
            <a:prstGeom prst="line">
              <a:avLst/>
            </a:prstGeom>
            <a:ln w="20320" cap="flat" cmpd="sng">
              <a:solidFill>
                <a:srgbClr val="002A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4" name="直接连接符 86043"/>
            <p:cNvSpPr/>
            <p:nvPr/>
          </p:nvSpPr>
          <p:spPr>
            <a:xfrm>
              <a:off x="4120" y="753"/>
              <a:ext cx="551" cy="0"/>
            </a:xfrm>
            <a:prstGeom prst="line">
              <a:avLst/>
            </a:prstGeom>
            <a:ln w="20320" cap="flat" cmpd="sng">
              <a:solidFill>
                <a:srgbClr val="002A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5" name="直接连接符 86044"/>
            <p:cNvSpPr/>
            <p:nvPr/>
          </p:nvSpPr>
          <p:spPr>
            <a:xfrm>
              <a:off x="2439" y="752"/>
              <a:ext cx="551" cy="0"/>
            </a:xfrm>
            <a:prstGeom prst="line">
              <a:avLst/>
            </a:prstGeom>
            <a:ln w="20320" cap="flat" cmpd="sng">
              <a:solidFill>
                <a:srgbClr val="002A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6" name="直接连接符 86045"/>
            <p:cNvSpPr/>
            <p:nvPr/>
          </p:nvSpPr>
          <p:spPr>
            <a:xfrm>
              <a:off x="1489" y="751"/>
              <a:ext cx="551" cy="0"/>
            </a:xfrm>
            <a:prstGeom prst="line">
              <a:avLst/>
            </a:prstGeom>
            <a:ln w="20320" cap="flat" cmpd="sng">
              <a:solidFill>
                <a:srgbClr val="002A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7" name="直接连接符 86046"/>
            <p:cNvSpPr/>
            <p:nvPr/>
          </p:nvSpPr>
          <p:spPr>
            <a:xfrm>
              <a:off x="3167" y="757"/>
              <a:ext cx="551" cy="0"/>
            </a:xfrm>
            <a:prstGeom prst="line">
              <a:avLst/>
            </a:prstGeom>
            <a:ln w="20320" cap="flat" cmpd="sng">
              <a:solidFill>
                <a:srgbClr val="002A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8" name="直接连接符 86047"/>
            <p:cNvSpPr/>
            <p:nvPr/>
          </p:nvSpPr>
          <p:spPr>
            <a:xfrm>
              <a:off x="4850" y="745"/>
              <a:ext cx="551" cy="0"/>
            </a:xfrm>
            <a:prstGeom prst="line">
              <a:avLst/>
            </a:prstGeom>
            <a:ln w="20320" cap="flat" cmpd="sng">
              <a:solidFill>
                <a:srgbClr val="002A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6054" name="组合 86053"/>
          <p:cNvGrpSpPr/>
          <p:nvPr/>
        </p:nvGrpSpPr>
        <p:grpSpPr>
          <a:xfrm>
            <a:off x="-38100" y="-50800"/>
            <a:ext cx="9182100" cy="284163"/>
            <a:chOff x="-16" y="-32"/>
            <a:chExt cx="5784" cy="179"/>
          </a:xfrm>
        </p:grpSpPr>
        <p:sp>
          <p:nvSpPr>
            <p:cNvPr id="86055" name="矩形 86054" descr="白色大理石"/>
            <p:cNvSpPr/>
            <p:nvPr/>
          </p:nvSpPr>
          <p:spPr>
            <a:xfrm>
              <a:off x="8" y="6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56" name="文本框 86055"/>
            <p:cNvSpPr txBox="1"/>
            <p:nvPr/>
          </p:nvSpPr>
          <p:spPr>
            <a:xfrm>
              <a:off x="-16" y="-32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  第六章  总线技术</a:t>
              </a:r>
              <a:endParaRPr lang="zh-CN" altLang="en-US" sz="1400" b="1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6057" name="矩形 86056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0d9d23c1-434e-4953-81aa-b37abcba1d92}"/>
</p:tagLst>
</file>

<file path=ppt/theme/theme1.xml><?xml version="1.0" encoding="utf-8"?>
<a:theme xmlns:a="http://schemas.openxmlformats.org/drawingml/2006/main" name="Ricepaper">
  <a:themeElements>
    <a:clrScheme name="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3"/>
      </a:accent6>
      <a:hlink>
        <a:srgbClr val="598BBD"/>
      </a:hlink>
      <a:folHlink>
        <a:srgbClr val="4D4D4D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333333"/>
        </a:dk1>
        <a:lt1>
          <a:srgbClr val="333300"/>
        </a:lt1>
        <a:dk2>
          <a:srgbClr val="333333"/>
        </a:dk2>
        <a:lt2>
          <a:srgbClr val="9D9475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5DDCD"/>
        </a:accent5>
        <a:accent6>
          <a:srgbClr val="C5C2B8"/>
        </a:accent6>
        <a:hlink>
          <a:srgbClr val="CC9900"/>
        </a:hlink>
        <a:folHlink>
          <a:srgbClr val="ADA6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3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1"/>
        </a:accent5>
        <a:accent6>
          <a:srgbClr val="628875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AEFE5"/>
        </a:accent3>
        <a:accent4>
          <a:srgbClr val="1A2E42"/>
        </a:accent4>
        <a:accent5>
          <a:srgbClr val="E0DEC7"/>
        </a:accent5>
        <a:accent6>
          <a:srgbClr val="7B6A5E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Designs\Ricepaper.pot</Template>
  <TotalTime>0</TotalTime>
  <Words>3493</Words>
  <Application>WPS 演示</Application>
  <PresentationFormat>屏幕显示</PresentationFormat>
  <Paragraphs>538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华文新魏</vt:lpstr>
      <vt:lpstr>黑体</vt:lpstr>
      <vt:lpstr>BatangChe</vt:lpstr>
      <vt:lpstr>MS Mincho</vt:lpstr>
      <vt:lpstr>Malgun Gothic</vt:lpstr>
      <vt:lpstr>Symbol</vt:lpstr>
      <vt:lpstr>微软雅黑</vt:lpstr>
      <vt:lpstr>Arial Unicode MS</vt:lpstr>
      <vt:lpstr>Calibri</vt:lpstr>
      <vt:lpstr>Yu Gothic</vt:lpstr>
      <vt:lpstr>Ricepaper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86173</cp:lastModifiedBy>
  <cp:revision>287</cp:revision>
  <dcterms:created xsi:type="dcterms:W3CDTF">2019-03-31T13:20:00Z</dcterms:created>
  <dcterms:modified xsi:type="dcterms:W3CDTF">2019-04-04T01:30:31Z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