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91"/>
  </p:notesMasterIdLst>
  <p:sldIdLst>
    <p:sldId id="647" r:id="rId2"/>
    <p:sldId id="645" r:id="rId3"/>
    <p:sldId id="646" r:id="rId4"/>
    <p:sldId id="321" r:id="rId5"/>
    <p:sldId id="258" r:id="rId6"/>
    <p:sldId id="648" r:id="rId7"/>
    <p:sldId id="524" r:id="rId8"/>
    <p:sldId id="522" r:id="rId9"/>
    <p:sldId id="497" r:id="rId10"/>
    <p:sldId id="498" r:id="rId11"/>
    <p:sldId id="268" r:id="rId12"/>
    <p:sldId id="499" r:id="rId13"/>
    <p:sldId id="501" r:id="rId14"/>
    <p:sldId id="502" r:id="rId15"/>
    <p:sldId id="509" r:id="rId16"/>
    <p:sldId id="649" r:id="rId17"/>
    <p:sldId id="510" r:id="rId18"/>
    <p:sldId id="534" r:id="rId19"/>
    <p:sldId id="279" r:id="rId20"/>
    <p:sldId id="280" r:id="rId21"/>
    <p:sldId id="428" r:id="rId22"/>
    <p:sldId id="513" r:id="rId23"/>
    <p:sldId id="283" r:id="rId24"/>
    <p:sldId id="282" r:id="rId25"/>
    <p:sldId id="419" r:id="rId26"/>
    <p:sldId id="516" r:id="rId27"/>
    <p:sldId id="422" r:id="rId28"/>
    <p:sldId id="517" r:id="rId29"/>
    <p:sldId id="525" r:id="rId30"/>
    <p:sldId id="526" r:id="rId31"/>
    <p:sldId id="530" r:id="rId32"/>
    <p:sldId id="527" r:id="rId33"/>
    <p:sldId id="528" r:id="rId34"/>
    <p:sldId id="529" r:id="rId35"/>
    <p:sldId id="426" r:id="rId36"/>
    <p:sldId id="531" r:id="rId37"/>
    <p:sldId id="394" r:id="rId38"/>
    <p:sldId id="521" r:id="rId39"/>
    <p:sldId id="533" r:id="rId40"/>
    <p:sldId id="536" r:id="rId41"/>
    <p:sldId id="476" r:id="rId42"/>
    <p:sldId id="477" r:id="rId43"/>
    <p:sldId id="537" r:id="rId44"/>
    <p:sldId id="552" r:id="rId45"/>
    <p:sldId id="539" r:id="rId46"/>
    <p:sldId id="478" r:id="rId47"/>
    <p:sldId id="555" r:id="rId48"/>
    <p:sldId id="553" r:id="rId49"/>
    <p:sldId id="540" r:id="rId50"/>
    <p:sldId id="660" r:id="rId51"/>
    <p:sldId id="541" r:id="rId52"/>
    <p:sldId id="549" r:id="rId53"/>
    <p:sldId id="479" r:id="rId54"/>
    <p:sldId id="551" r:id="rId55"/>
    <p:sldId id="482" r:id="rId56"/>
    <p:sldId id="483" r:id="rId57"/>
    <p:sldId id="639" r:id="rId58"/>
    <p:sldId id="640" r:id="rId59"/>
    <p:sldId id="641" r:id="rId60"/>
    <p:sldId id="642" r:id="rId61"/>
    <p:sldId id="643" r:id="rId62"/>
    <p:sldId id="644" r:id="rId63"/>
    <p:sldId id="656" r:id="rId64"/>
    <p:sldId id="545" r:id="rId65"/>
    <p:sldId id="556" r:id="rId66"/>
    <p:sldId id="557" r:id="rId67"/>
    <p:sldId id="546" r:id="rId68"/>
    <p:sldId id="593" r:id="rId69"/>
    <p:sldId id="594" r:id="rId70"/>
    <p:sldId id="595" r:id="rId71"/>
    <p:sldId id="598" r:id="rId72"/>
    <p:sldId id="547" r:id="rId73"/>
    <p:sldId id="657" r:id="rId74"/>
    <p:sldId id="658" r:id="rId75"/>
    <p:sldId id="600" r:id="rId76"/>
    <p:sldId id="602" r:id="rId77"/>
    <p:sldId id="601" r:id="rId78"/>
    <p:sldId id="577" r:id="rId79"/>
    <p:sldId id="661" r:id="rId80"/>
    <p:sldId id="662" r:id="rId81"/>
    <p:sldId id="663" r:id="rId82"/>
    <p:sldId id="652" r:id="rId83"/>
    <p:sldId id="653" r:id="rId84"/>
    <p:sldId id="603" r:id="rId85"/>
    <p:sldId id="604" r:id="rId86"/>
    <p:sldId id="608" r:id="rId87"/>
    <p:sldId id="589" r:id="rId88"/>
    <p:sldId id="654" r:id="rId89"/>
    <p:sldId id="655" r:id="rId9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66FF"/>
    <a:srgbClr val="9F0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78919" autoAdjust="0"/>
  </p:normalViewPr>
  <p:slideViewPr>
    <p:cSldViewPr>
      <p:cViewPr varScale="1">
        <p:scale>
          <a:sx n="54" d="100"/>
          <a:sy n="54" d="100"/>
        </p:scale>
        <p:origin x="3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59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5.xml"/><Relationship Id="rId13" Type="http://schemas.openxmlformats.org/officeDocument/2006/relationships/slide" Target="slides/slide53.xml"/><Relationship Id="rId3" Type="http://schemas.openxmlformats.org/officeDocument/2006/relationships/slide" Target="slides/slide11.xml"/><Relationship Id="rId7" Type="http://schemas.openxmlformats.org/officeDocument/2006/relationships/slide" Target="slides/slide23.xml"/><Relationship Id="rId12" Type="http://schemas.openxmlformats.org/officeDocument/2006/relationships/slide" Target="slides/slide46.xml"/><Relationship Id="rId2" Type="http://schemas.openxmlformats.org/officeDocument/2006/relationships/slide" Target="slides/slide7.xml"/><Relationship Id="rId1" Type="http://schemas.openxmlformats.org/officeDocument/2006/relationships/slide" Target="slides/slide5.xml"/><Relationship Id="rId6" Type="http://schemas.openxmlformats.org/officeDocument/2006/relationships/slide" Target="slides/slide21.xml"/><Relationship Id="rId11" Type="http://schemas.openxmlformats.org/officeDocument/2006/relationships/slide" Target="slides/slide42.xml"/><Relationship Id="rId5" Type="http://schemas.openxmlformats.org/officeDocument/2006/relationships/slide" Target="slides/slide20.xml"/><Relationship Id="rId15" Type="http://schemas.openxmlformats.org/officeDocument/2006/relationships/slide" Target="slides/slide56.xml"/><Relationship Id="rId10" Type="http://schemas.openxmlformats.org/officeDocument/2006/relationships/slide" Target="slides/slide41.xml"/><Relationship Id="rId4" Type="http://schemas.openxmlformats.org/officeDocument/2006/relationships/slide" Target="slides/slide19.xml"/><Relationship Id="rId9" Type="http://schemas.openxmlformats.org/officeDocument/2006/relationships/slide" Target="slides/slide37.xml"/><Relationship Id="rId14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wmf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7987A24-A389-4C54-A1BB-9DAC53564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077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7913B-15B4-4AAA-AFD2-D4160942AC50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42810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8EC9A4-F14D-41B1-A85F-125EA2CBF9A0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44292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774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zh-CN" altLang="en-US" smtClean="0"/>
              <a:t>对称密码加密文件，公开密码签名并数字信封会话密钥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发送方生成会话密钥</a:t>
            </a:r>
            <a:r>
              <a:rPr lang="en-US" altLang="zh-CN" smtClean="0"/>
              <a:t>ks</a:t>
            </a:r>
            <a:r>
              <a:rPr lang="zh-CN" altLang="en-US" smtClean="0"/>
              <a:t>，加密文件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用自己的私钥签名文件（文件</a:t>
            </a:r>
            <a:r>
              <a:rPr lang="en-US" altLang="zh-CN" smtClean="0"/>
              <a:t>hash</a:t>
            </a:r>
            <a:r>
              <a:rPr lang="zh-CN" altLang="en-US" smtClean="0"/>
              <a:t>数字摘要）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用对方公钥加密</a:t>
            </a:r>
            <a:r>
              <a:rPr lang="en-US" altLang="zh-CN" smtClean="0"/>
              <a:t>ks</a:t>
            </a:r>
          </a:p>
          <a:p>
            <a:pPr marL="228600" indent="-228600">
              <a:buAutoNum type="arabicPeriod"/>
            </a:pPr>
            <a:r>
              <a:rPr lang="zh-CN" altLang="en-US" smtClean="0"/>
              <a:t>密文</a:t>
            </a:r>
            <a:r>
              <a:rPr lang="en-US" altLang="zh-CN" smtClean="0"/>
              <a:t>+</a:t>
            </a:r>
            <a:r>
              <a:rPr lang="zh-CN" altLang="en-US" smtClean="0"/>
              <a:t>签名</a:t>
            </a:r>
            <a:r>
              <a:rPr lang="en-US" altLang="zh-CN" smtClean="0"/>
              <a:t>+</a:t>
            </a:r>
            <a:r>
              <a:rPr lang="zh-CN" altLang="en-US" smtClean="0"/>
              <a:t>加密的会话密码发送给对方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45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7AB2A33-328C-4286-A56F-BF46EF12341B}" type="slidenum">
              <a:rPr lang="en-US" altLang="zh-CN" sz="1200" smtClean="0">
                <a:latin typeface="Times New Roman" pitchFamily="18" charset="0"/>
              </a:rPr>
              <a:pPr eaLnBrk="1" hangingPunct="1"/>
              <a:t>64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28863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7D4C4B6-1D42-4052-BE5F-DCA263C79C6C}" type="slidenum">
              <a:rPr lang="en-US" altLang="zh-CN" sz="1200" smtClean="0">
                <a:latin typeface="Times New Roman" pitchFamily="18" charset="0"/>
              </a:rPr>
              <a:pPr eaLnBrk="1" hangingPunct="1"/>
              <a:t>67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28968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86A703C-4E46-4414-8CB3-591CD50CE0A8}" type="slidenum">
              <a:rPr lang="en-US" altLang="zh-CN" sz="1200" smtClean="0">
                <a:latin typeface="Arial" pitchFamily="34" charset="0"/>
              </a:rPr>
              <a:pPr eaLnBrk="1" hangingPunct="1"/>
              <a:t>72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74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45B06-BCA6-499C-8C2F-83318638BA85}" type="slidenum">
              <a:rPr lang="en-US" altLang="zh-CN" smtClean="0"/>
              <a:pPr/>
              <a:t>75</a:t>
            </a:fld>
            <a:endParaRPr lang="en-US" altLang="zh-CN" smtClean="0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87073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2002DD-CD80-48C5-9C40-E9F76C2E5D93}" type="slidenum">
              <a:rPr lang="en-US" altLang="zh-CN" smtClean="0"/>
              <a:pPr/>
              <a:t>76</a:t>
            </a:fld>
            <a:endParaRPr lang="en-US" altLang="zh-CN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28058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沙</a:t>
            </a:r>
            <a:r>
              <a:rPr lang="en-US" altLang="zh-CN" dirty="0" smtClean="0"/>
              <a:t>10-24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410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86A703C-4E46-4414-8CB3-591CD50CE0A8}" type="slidenum">
              <a:rPr lang="en-US" altLang="zh-CN" sz="1200" smtClean="0">
                <a:latin typeface="Arial" pitchFamily="34" charset="0"/>
              </a:rPr>
              <a:pPr eaLnBrk="1" hangingPunct="1"/>
              <a:t>81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1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清</a:t>
            </a:r>
            <a:r>
              <a:rPr lang="en-US" altLang="zh-CN" smtClean="0"/>
              <a:t>10-16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622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07540-5B54-4D4C-9749-009C5330E846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SSL3.0</a:t>
            </a:r>
            <a:r>
              <a:rPr lang="zh-CN" altLang="en-US" dirty="0" smtClean="0"/>
              <a:t>停止更新，</a:t>
            </a:r>
            <a:r>
              <a:rPr lang="en-US" altLang="zh-CN" dirty="0" smtClean="0">
                <a:sym typeface="Wingdings" panose="05000000000000000000" pitchFamily="2" charset="2"/>
              </a:rPr>
              <a:t>TLS,1.2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78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沙</a:t>
            </a:r>
            <a:r>
              <a:rPr lang="en-US" altLang="zh-CN" dirty="0" smtClean="0"/>
              <a:t>10-19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26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010DF-A786-4F33-965A-DEAF73986D6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9146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009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是素数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的本原根，则</a:t>
            </a:r>
            <a:r>
              <a:rPr lang="en-US" altLang="zh-CN" dirty="0" smtClean="0"/>
              <a:t>a,a^2,……a^(p-1)mod</a:t>
            </a:r>
            <a:r>
              <a:rPr lang="en-US" altLang="zh-CN" baseline="0" dirty="0" smtClean="0"/>
              <a:t> p</a:t>
            </a:r>
            <a:r>
              <a:rPr lang="zh-CN" altLang="en-US" baseline="0" dirty="0" smtClean="0"/>
              <a:t>结果各不相同，构成</a:t>
            </a:r>
            <a:r>
              <a:rPr lang="en-US" altLang="zh-CN" baseline="0" dirty="0" err="1" smtClean="0"/>
              <a:t>Zp</a:t>
            </a:r>
            <a:r>
              <a:rPr lang="en-US" altLang="zh-CN" baseline="0" dirty="0" smtClean="0"/>
              <a:t>*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对于一个整数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和素数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的一个原根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，可以找到惟一的指数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，使得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a^i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mod p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其中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0 ≤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≤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p-1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 指数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称为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为基数的模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的离散对数或者指数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该值被记为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inda,p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(b).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68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92526D9-C72B-49F6-BCB5-37BA0ADFD6F7}" type="slidenum">
              <a:rPr lang="en-US" altLang="zh-CN" sz="1200" smtClean="0">
                <a:latin typeface="Arial" pitchFamily="34" charset="0"/>
              </a:rPr>
              <a:pPr eaLnBrk="1" hangingPunct="1"/>
              <a:t>45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76275"/>
            <a:ext cx="4597400" cy="344805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43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0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892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清</a:t>
            </a:r>
            <a:r>
              <a:rPr lang="en-US" altLang="zh-CN" dirty="0" smtClean="0"/>
              <a:t>10-18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1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D7265-EA31-4673-810E-50F00C1586AA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1013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312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altLang="zh-CN"/>
          </a:p>
        </p:txBody>
      </p:sp>
      <p:pic>
        <p:nvPicPr>
          <p:cNvPr id="18" name="Picture 2" descr="D:\my thesis\dissertation\final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26" y="48500"/>
            <a:ext cx="2786082" cy="7882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FA11E-973F-462A-BBF5-B89CFD2D96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99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96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/>
          <a:lstStyle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B66928A-B53E-4E9D-921B-CEAFED8095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3187-8B78-4CD5-A9D3-F684D1A41C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A885-B24A-455F-8413-A10803DB8CB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0881-3ADA-4C21-BDC0-9DF6B85111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21E4-8D0F-4C86-BDFF-5D93E1288A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796E-D091-4689-A62E-45C4ACAE038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A7FAB-4B61-47A0-B8CD-EF8B814F243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34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3D568-5842-43AF-B40E-5658534930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535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1"/>
          </a:solidFill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BCDA12A-B24A-4F68-9FC3-41BAC60A7C6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1" name="Picture 2" descr="D:\my thesis\dissertation\final\LOGO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322422" y="6069812"/>
            <a:ext cx="2786082" cy="788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6" r:id="rId8"/>
    <p:sldLayoutId id="2147483687" r:id="rId9"/>
    <p:sldLayoutId id="2147483688" r:id="rId10"/>
    <p:sldLayoutId id="2147483689" r:id="rId11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png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png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18" Type="http://schemas.openxmlformats.org/officeDocument/2006/relationships/image" Target="../media/image20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4.png"/><Relationship Id="rId12" Type="http://schemas.openxmlformats.org/officeDocument/2006/relationships/image" Target="../media/image21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51.jpe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47.png"/><Relationship Id="rId5" Type="http://schemas.openxmlformats.org/officeDocument/2006/relationships/image" Target="../media/image43.wmf"/><Relationship Id="rId15" Type="http://schemas.openxmlformats.org/officeDocument/2006/relationships/image" Target="../media/image50.jpeg"/><Relationship Id="rId10" Type="http://schemas.openxmlformats.org/officeDocument/2006/relationships/image" Target="../media/image22.png"/><Relationship Id="rId19" Type="http://schemas.openxmlformats.org/officeDocument/2006/relationships/image" Target="../media/image53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46.png"/><Relationship Id="rId14" Type="http://schemas.openxmlformats.org/officeDocument/2006/relationships/image" Target="../media/image4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18" Type="http://schemas.openxmlformats.org/officeDocument/2006/relationships/image" Target="../media/image20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4.png"/><Relationship Id="rId12" Type="http://schemas.openxmlformats.org/officeDocument/2006/relationships/image" Target="../media/image21.png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51.jpe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47.png"/><Relationship Id="rId5" Type="http://schemas.openxmlformats.org/officeDocument/2006/relationships/image" Target="../media/image43.wmf"/><Relationship Id="rId15" Type="http://schemas.openxmlformats.org/officeDocument/2006/relationships/image" Target="../media/image50.jpeg"/><Relationship Id="rId10" Type="http://schemas.openxmlformats.org/officeDocument/2006/relationships/image" Target="../media/image22.png"/><Relationship Id="rId19" Type="http://schemas.openxmlformats.org/officeDocument/2006/relationships/image" Target="../media/image53.pn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46.png"/><Relationship Id="rId14" Type="http://schemas.openxmlformats.org/officeDocument/2006/relationships/image" Target="../media/image49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46.png"/><Relationship Id="rId18" Type="http://schemas.openxmlformats.org/officeDocument/2006/relationships/image" Target="../media/image63.png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62.png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3.bin"/><Relationship Id="rId20" Type="http://schemas.openxmlformats.org/officeDocument/2006/relationships/image" Target="../media/image65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58.png"/><Relationship Id="rId11" Type="http://schemas.openxmlformats.org/officeDocument/2006/relationships/image" Target="../media/image56.wmf"/><Relationship Id="rId5" Type="http://schemas.openxmlformats.org/officeDocument/2006/relationships/image" Target="../media/image57.png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64.png"/><Relationship Id="rId4" Type="http://schemas.openxmlformats.org/officeDocument/2006/relationships/image" Target="../media/image44.png"/><Relationship Id="rId9" Type="http://schemas.openxmlformats.org/officeDocument/2006/relationships/image" Target="../media/image59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云计算安全技术</a:t>
            </a:r>
            <a:endParaRPr lang="en-US" altLang="zh-CN" smtClean="0"/>
          </a:p>
          <a:p>
            <a:r>
              <a:rPr lang="zh-CN" altLang="en-US" smtClean="0"/>
              <a:t>新密码技术方案</a:t>
            </a:r>
            <a:endParaRPr lang="en-US" altLang="zh-CN" smtClean="0"/>
          </a:p>
          <a:p>
            <a:pPr lvl="1"/>
            <a:r>
              <a:rPr lang="en-US" altLang="zh-CN" smtClean="0"/>
              <a:t>IBE(Identity-Based Encryption)</a:t>
            </a:r>
            <a:r>
              <a:rPr lang="zh-CN" altLang="en-US" smtClean="0"/>
              <a:t>，基于身份的加密技术</a:t>
            </a:r>
            <a:endParaRPr lang="en-US" altLang="zh-CN" smtClean="0"/>
          </a:p>
          <a:p>
            <a:pPr lvl="1"/>
            <a:r>
              <a:rPr lang="en-US" altLang="zh-CN" smtClean="0"/>
              <a:t>ABE(attribute-Based </a:t>
            </a:r>
            <a:r>
              <a:rPr lang="en-US" altLang="zh-CN"/>
              <a:t>Encryption)</a:t>
            </a:r>
            <a:r>
              <a:rPr lang="zh-CN" altLang="en-US" smtClean="0"/>
              <a:t>，基于属性的加密技术</a:t>
            </a:r>
            <a:endParaRPr lang="en-US" altLang="zh-CN" smtClean="0"/>
          </a:p>
          <a:p>
            <a:pPr lvl="1"/>
            <a:r>
              <a:rPr lang="zh-CN" altLang="en-US" smtClean="0"/>
              <a:t>全同态加密</a:t>
            </a:r>
            <a:endParaRPr lang="en-US" altLang="zh-CN" smtClean="0"/>
          </a:p>
          <a:p>
            <a:pPr lvl="2"/>
            <a:r>
              <a:rPr lang="en-US" altLang="zh-CN"/>
              <a:t>e(m)=c </a:t>
            </a:r>
            <a:r>
              <a:rPr lang="en-US" altLang="zh-CN" smtClean="0"/>
              <a:t>, d(c)=m, f(m</a:t>
            </a:r>
            <a:r>
              <a:rPr lang="en-US" altLang="zh-CN"/>
              <a:t>)=m</a:t>
            </a:r>
            <a:r>
              <a:rPr lang="en-US" altLang="zh-CN" smtClean="0"/>
              <a:t>`,e(m`)=c`; </a:t>
            </a:r>
          </a:p>
          <a:p>
            <a:pPr lvl="2"/>
            <a:r>
              <a:rPr lang="en-US" altLang="zh-CN" smtClean="0"/>
              <a:t>f(c)=f(e(m))=e(f(m))=e(m`)=c</a:t>
            </a:r>
            <a:r>
              <a:rPr lang="en-US" altLang="zh-CN"/>
              <a:t>`,d(c`)=m`</a:t>
            </a:r>
          </a:p>
          <a:p>
            <a:pPr lvl="1"/>
            <a:r>
              <a:rPr lang="zh-CN" altLang="en-US" smtClean="0"/>
              <a:t>功能加密（</a:t>
            </a:r>
            <a:r>
              <a:rPr lang="en-US" altLang="zh-CN" smtClean="0"/>
              <a:t>function Encryption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可选平时考核题目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02324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初级密钥：加解密实际数据</a:t>
            </a:r>
          </a:p>
          <a:p>
            <a:pPr lvl="1"/>
            <a:r>
              <a:rPr lang="zh-CN" altLang="en-US" b="1" smtClean="0"/>
              <a:t>初级文件密钥</a:t>
            </a:r>
            <a:r>
              <a:rPr lang="zh-CN" altLang="en-US" smtClean="0"/>
              <a:t>：生存周期与其保护的文件一样长</a:t>
            </a:r>
          </a:p>
          <a:p>
            <a:pPr lvl="1"/>
            <a:r>
              <a:rPr lang="zh-CN" altLang="en-US" b="1" smtClean="0"/>
              <a:t>初级通信（会话）密钥</a:t>
            </a:r>
            <a:r>
              <a:rPr lang="zh-CN" altLang="en-US" smtClean="0"/>
              <a:t>：一个密钥使用一次或多次，生存周期很短（原则上一次一密）</a:t>
            </a:r>
          </a:p>
          <a:p>
            <a:r>
              <a:rPr lang="zh-CN" altLang="en-US" smtClean="0"/>
              <a:t>二级密钥：保护初级密钥</a:t>
            </a:r>
            <a:endParaRPr lang="en-US" altLang="zh-CN" smtClean="0"/>
          </a:p>
          <a:p>
            <a:pPr lvl="1"/>
            <a:r>
              <a:rPr lang="zh-CN" altLang="en-US" smtClean="0"/>
              <a:t>密钥加密密钥</a:t>
            </a:r>
          </a:p>
          <a:p>
            <a:r>
              <a:rPr lang="zh-CN" altLang="en-US" smtClean="0"/>
              <a:t>主密钥：保护二级密钥进行</a:t>
            </a:r>
          </a:p>
          <a:p>
            <a:pPr lvl="1"/>
            <a:r>
              <a:rPr lang="zh-CN" altLang="en-US" smtClean="0"/>
              <a:t>最高级密钥</a:t>
            </a:r>
            <a:endParaRPr lang="en-US" altLang="zh-CN" smtClean="0"/>
          </a:p>
          <a:p>
            <a:pPr lvl="1"/>
            <a:r>
              <a:rPr lang="zh-CN" altLang="en-US" smtClean="0"/>
              <a:t>生存周期很长</a:t>
            </a:r>
            <a:endParaRPr lang="zh-CN" altLang="en-US"/>
          </a:p>
        </p:txBody>
      </p:sp>
      <p:sp>
        <p:nvSpPr>
          <p:cNvPr id="358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密钥分级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2860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方式：手工</a:t>
            </a:r>
            <a:r>
              <a:rPr lang="en-US" altLang="zh-CN" smtClean="0"/>
              <a:t>/</a:t>
            </a:r>
            <a:r>
              <a:rPr lang="zh-CN" altLang="en-US" smtClean="0"/>
              <a:t>自动</a:t>
            </a:r>
          </a:p>
          <a:p>
            <a:r>
              <a:rPr lang="zh-CN" altLang="en-US" smtClean="0"/>
              <a:t>基本要求：良好随机性、不可预测性等，包括</a:t>
            </a:r>
            <a:endParaRPr lang="en-US" altLang="zh-CN" smtClean="0"/>
          </a:p>
          <a:p>
            <a:pPr lvl="1"/>
            <a:r>
              <a:rPr lang="zh-CN" altLang="en-US" smtClean="0"/>
              <a:t>长周期性、非线性、统计上等概率性。 </a:t>
            </a:r>
          </a:p>
          <a:p>
            <a:r>
              <a:rPr lang="zh-CN" altLang="en-US" smtClean="0"/>
              <a:t>困难性：</a:t>
            </a:r>
          </a:p>
          <a:p>
            <a:pPr lvl="1"/>
            <a:r>
              <a:rPr lang="zh-CN" altLang="en-US" smtClean="0"/>
              <a:t>选择密钥方式不当会影响安全性</a:t>
            </a:r>
          </a:p>
          <a:p>
            <a:pPr lvl="1"/>
            <a:r>
              <a:rPr lang="zh-CN" altLang="en-US" smtClean="0"/>
              <a:t>差的选择方式易受字典式攻击</a:t>
            </a:r>
            <a:endParaRPr lang="zh-CN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密钥产生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主密钥的产生</a:t>
            </a:r>
          </a:p>
          <a:p>
            <a:pPr lvl="1"/>
            <a:r>
              <a:rPr lang="zh-CN" altLang="zh-CN" dirty="0" smtClean="0"/>
              <a:t>物理噪声源</a:t>
            </a:r>
            <a:r>
              <a:rPr lang="zh-CN" altLang="en-US" dirty="0" smtClean="0"/>
              <a:t>产生</a:t>
            </a:r>
            <a:r>
              <a:rPr lang="zh-CN" altLang="zh-CN" dirty="0"/>
              <a:t>真随机序列</a:t>
            </a:r>
            <a:r>
              <a:rPr lang="zh-CN" altLang="en-US" dirty="0" smtClean="0"/>
              <a:t>。  </a:t>
            </a:r>
          </a:p>
          <a:p>
            <a:r>
              <a:rPr lang="zh-CN" altLang="en-US" dirty="0" smtClean="0"/>
              <a:t>二级密钥的产生 </a:t>
            </a:r>
          </a:p>
          <a:p>
            <a:pPr lvl="1"/>
            <a:r>
              <a:rPr lang="zh-CN" altLang="en-US" dirty="0" smtClean="0"/>
              <a:t>随机数发生器</a:t>
            </a:r>
          </a:p>
          <a:p>
            <a:pPr lvl="1"/>
            <a:r>
              <a:rPr lang="zh-CN" altLang="en-US" dirty="0" smtClean="0"/>
              <a:t>主密钥</a:t>
            </a:r>
            <a:r>
              <a:rPr lang="en-US" altLang="zh-CN" dirty="0" smtClean="0"/>
              <a:t>+</a:t>
            </a:r>
            <a:r>
              <a:rPr lang="zh-CN" altLang="en-US" dirty="0" smtClean="0"/>
              <a:t>强密码算法</a:t>
            </a:r>
          </a:p>
          <a:p>
            <a:r>
              <a:rPr lang="zh-CN" altLang="en-US" dirty="0" smtClean="0"/>
              <a:t>初级密钥的产生</a:t>
            </a:r>
          </a:p>
          <a:p>
            <a:pPr lvl="1"/>
            <a:r>
              <a:rPr lang="zh-CN" altLang="en-US" dirty="0" smtClean="0"/>
              <a:t>把随机数视为受高级密钥（主、二级密钥）加密后的初级密钥，解密得初级密钥。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</a:t>
            </a:r>
            <a:r>
              <a:rPr lang="zh-CN" altLang="en-US" baseline="-25000" dirty="0" smtClean="0"/>
              <a:t>初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k</a:t>
            </a:r>
            <a:r>
              <a:rPr lang="zh-CN" altLang="en-US" baseline="-25000" dirty="0" smtClean="0"/>
              <a:t>高</a:t>
            </a:r>
            <a:r>
              <a:rPr lang="en-US" altLang="zh-CN" dirty="0" smtClean="0"/>
              <a:t>(R)</a:t>
            </a:r>
            <a:endParaRPr lang="zh-CN" altLang="en-US" dirty="0"/>
          </a:p>
        </p:txBody>
      </p:sp>
      <p:sp>
        <p:nvSpPr>
          <p:cNvPr id="360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分级密钥产生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099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333375"/>
            <a:ext cx="8540750" cy="1143000"/>
          </a:xfrm>
        </p:spPr>
        <p:txBody>
          <a:bodyPr/>
          <a:lstStyle/>
          <a:p>
            <a:r>
              <a:rPr lang="zh-CN" altLang="en-US" smtClean="0"/>
              <a:t>密钥存储</a:t>
            </a:r>
            <a:r>
              <a:rPr lang="zh-CN" altLang="en-US"/>
              <a:t>形态</a:t>
            </a:r>
          </a:p>
        </p:txBody>
      </p:sp>
      <p:sp>
        <p:nvSpPr>
          <p:cNvPr id="395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28775"/>
            <a:ext cx="8540750" cy="4470400"/>
          </a:xfrm>
        </p:spPr>
        <p:txBody>
          <a:bodyPr/>
          <a:lstStyle/>
          <a:p>
            <a:r>
              <a:rPr lang="zh-CN" altLang="en-US" sz="2800"/>
              <a:t>明文形态</a:t>
            </a:r>
          </a:p>
          <a:p>
            <a:pPr lvl="1"/>
            <a:r>
              <a:rPr lang="zh-CN" altLang="en-US" sz="2400"/>
              <a:t>密钥以明文形式存储；</a:t>
            </a:r>
          </a:p>
          <a:p>
            <a:r>
              <a:rPr lang="zh-CN" altLang="en-US" sz="2800"/>
              <a:t>密文形态</a:t>
            </a:r>
          </a:p>
          <a:p>
            <a:pPr lvl="1"/>
            <a:r>
              <a:rPr lang="zh-CN" altLang="en-US" sz="2400"/>
              <a:t>密钥被加密后存储；</a:t>
            </a:r>
          </a:p>
          <a:p>
            <a:r>
              <a:rPr lang="zh-CN" altLang="en-US" sz="2800"/>
              <a:t>分量形态</a:t>
            </a:r>
          </a:p>
          <a:p>
            <a:pPr lvl="1"/>
            <a:r>
              <a:rPr lang="zh-CN" altLang="en-US" sz="2400"/>
              <a:t>密钥以分量的形式</a:t>
            </a:r>
            <a:r>
              <a:rPr lang="zh-CN" altLang="en-US" sz="2400" smtClean="0"/>
              <a:t>存储（门限方案）；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519364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主密钥的存储</a:t>
            </a:r>
          </a:p>
          <a:p>
            <a:pPr lvl="1"/>
            <a:r>
              <a:rPr lang="zh-CN" altLang="en-US" dirty="0" smtClean="0"/>
              <a:t>明文存储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存储器必须高度安全：物理上安全，逻辑上安全。通常专用密码装置。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或分量存储</a:t>
            </a:r>
          </a:p>
          <a:p>
            <a:r>
              <a:rPr lang="zh-CN" altLang="en-US" dirty="0" smtClean="0"/>
              <a:t>二级密钥的存储 </a:t>
            </a:r>
          </a:p>
          <a:p>
            <a:pPr lvl="1"/>
            <a:r>
              <a:rPr lang="zh-CN" altLang="en-US" dirty="0" smtClean="0"/>
              <a:t>主密钥加密存储</a:t>
            </a:r>
          </a:p>
          <a:p>
            <a:r>
              <a:rPr lang="zh-CN" altLang="en-US" dirty="0" smtClean="0"/>
              <a:t>初级密钥的存储 </a:t>
            </a:r>
          </a:p>
          <a:p>
            <a:pPr lvl="1"/>
            <a:r>
              <a:rPr lang="zh-CN" altLang="en-US" dirty="0" smtClean="0"/>
              <a:t>二级密钥加密存储 </a:t>
            </a:r>
          </a:p>
          <a:p>
            <a:pPr lvl="1"/>
            <a:r>
              <a:rPr lang="zh-CN" altLang="en-US" dirty="0" smtClean="0"/>
              <a:t>存储空间是工作存储器，应当确保工作存储器的安全 </a:t>
            </a:r>
            <a:endParaRPr lang="zh-CN" altLang="en-US" dirty="0"/>
          </a:p>
        </p:txBody>
      </p:sp>
      <p:sp>
        <p:nvSpPr>
          <p:cNvPr id="394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分级密钥存储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532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也称秘密共享或秘密分享。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将秘密（密钥）被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分割成几份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，一定份额结合才能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恢复秘密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mtClean="0"/>
              <a:t>Shamir</a:t>
            </a:r>
            <a:r>
              <a:rPr lang="zh-CN" altLang="en-US" smtClean="0"/>
              <a:t>建议方案：</a:t>
            </a:r>
            <a:endParaRPr lang="en-US" altLang="zh-CN" smtClean="0"/>
          </a:p>
          <a:p>
            <a:pPr lvl="1"/>
            <a:r>
              <a:rPr lang="zh-CN" altLang="en-US" smtClean="0"/>
              <a:t>把密钥按某方法</a:t>
            </a:r>
            <a:r>
              <a:rPr lang="zh-CN" altLang="en-US"/>
              <a:t>分为</a:t>
            </a:r>
            <a:r>
              <a:rPr lang="en-US" altLang="zh-CN"/>
              <a:t>W</a:t>
            </a:r>
            <a:r>
              <a:rPr lang="zh-CN" altLang="en-US"/>
              <a:t>个子密钥</a:t>
            </a:r>
            <a:r>
              <a:rPr lang="en-US" altLang="zh-CN"/>
              <a:t>K</a:t>
            </a:r>
            <a:r>
              <a:rPr lang="en-US" altLang="zh-CN" baseline="-2500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K</a:t>
            </a:r>
            <a:r>
              <a:rPr lang="en-US" altLang="zh-CN" baseline="-25000" smtClean="0"/>
              <a:t>2</a:t>
            </a:r>
            <a:r>
              <a:rPr lang="zh-CN" altLang="en-US"/>
              <a:t>、</a:t>
            </a:r>
            <a:r>
              <a:rPr lang="en-US" altLang="zh-CN"/>
              <a:t>… </a:t>
            </a:r>
            <a:r>
              <a:rPr lang="zh-CN" altLang="en-US"/>
              <a:t>、</a:t>
            </a:r>
            <a:r>
              <a:rPr lang="en-US" altLang="zh-CN"/>
              <a:t>K</a:t>
            </a:r>
            <a:r>
              <a:rPr lang="en-US" altLang="zh-CN" baseline="-25000"/>
              <a:t>W</a:t>
            </a:r>
            <a:r>
              <a:rPr lang="zh-CN" altLang="en-US"/>
              <a:t>，</a:t>
            </a:r>
            <a:r>
              <a:rPr lang="zh-CN" altLang="en-US" smtClean="0"/>
              <a:t>并分</a:t>
            </a:r>
            <a:r>
              <a:rPr lang="zh-CN" altLang="en-US"/>
              <a:t>发给</a:t>
            </a:r>
            <a:r>
              <a:rPr lang="en-US" altLang="zh-CN"/>
              <a:t>W</a:t>
            </a:r>
            <a:r>
              <a:rPr lang="zh-CN" altLang="en-US" smtClean="0"/>
              <a:t>个人；</a:t>
            </a:r>
            <a:endParaRPr lang="zh-CN" altLang="en-US"/>
          </a:p>
          <a:p>
            <a:pPr lvl="1"/>
            <a:r>
              <a:rPr lang="zh-CN" altLang="en-US" smtClean="0"/>
              <a:t>任意</a:t>
            </a:r>
            <a:r>
              <a:rPr lang="en-US" altLang="zh-CN"/>
              <a:t>t</a:t>
            </a:r>
            <a:r>
              <a:rPr lang="zh-CN" altLang="en-US" smtClean="0"/>
              <a:t>个子密钥计算密钥</a:t>
            </a:r>
            <a:r>
              <a:rPr lang="en-US" altLang="zh-CN"/>
              <a:t>K</a:t>
            </a:r>
            <a:r>
              <a:rPr lang="zh-CN" altLang="en-US"/>
              <a:t>容易；</a:t>
            </a:r>
          </a:p>
          <a:p>
            <a:pPr lvl="1"/>
            <a:r>
              <a:rPr lang="zh-CN" altLang="en-US" smtClean="0"/>
              <a:t>少于</a:t>
            </a:r>
            <a:r>
              <a:rPr lang="en-US" altLang="zh-CN"/>
              <a:t>t</a:t>
            </a:r>
            <a:r>
              <a:rPr lang="zh-CN" altLang="en-US"/>
              <a:t>个</a:t>
            </a:r>
            <a:r>
              <a:rPr lang="zh-CN" altLang="en-US" smtClean="0"/>
              <a:t>的子密钥计算密钥</a:t>
            </a:r>
            <a:r>
              <a:rPr lang="en-US" altLang="zh-CN" smtClean="0"/>
              <a:t>K</a:t>
            </a:r>
            <a:r>
              <a:rPr lang="zh-CN" altLang="en-US" smtClean="0"/>
              <a:t>理论上</a:t>
            </a:r>
            <a:r>
              <a:rPr lang="zh-CN" altLang="en-US"/>
              <a:t>不可</a:t>
            </a:r>
            <a:r>
              <a:rPr lang="zh-CN" altLang="en-US" smtClean="0"/>
              <a:t>解。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门限密钥保存方案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891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初级密钥：加解密实际数据</a:t>
            </a:r>
          </a:p>
          <a:p>
            <a:pPr lvl="1"/>
            <a:r>
              <a:rPr lang="zh-CN" altLang="en-US" b="1" smtClean="0"/>
              <a:t>初级文件密钥</a:t>
            </a:r>
            <a:r>
              <a:rPr lang="zh-CN" altLang="en-US" smtClean="0"/>
              <a:t>：生存周期与其保护的文件一样长</a:t>
            </a:r>
          </a:p>
          <a:p>
            <a:pPr lvl="1"/>
            <a:r>
              <a:rPr lang="zh-CN" altLang="en-US" b="1" smtClean="0"/>
              <a:t>初级通信（会话）密钥</a:t>
            </a:r>
            <a:r>
              <a:rPr lang="zh-CN" altLang="en-US" smtClean="0"/>
              <a:t>：一个密钥使用一次或多次，生存周期很短（原则上一次一密）</a:t>
            </a:r>
          </a:p>
          <a:p>
            <a:r>
              <a:rPr lang="zh-CN" altLang="en-US" smtClean="0"/>
              <a:t>二级密钥：保护初级密钥</a:t>
            </a:r>
            <a:endParaRPr lang="en-US" altLang="zh-CN" smtClean="0"/>
          </a:p>
          <a:p>
            <a:pPr lvl="1"/>
            <a:r>
              <a:rPr lang="zh-CN" altLang="en-US" smtClean="0"/>
              <a:t>密钥加密密钥</a:t>
            </a:r>
          </a:p>
          <a:p>
            <a:r>
              <a:rPr lang="zh-CN" altLang="en-US" smtClean="0"/>
              <a:t>主密钥：保护二级密钥进行</a:t>
            </a:r>
          </a:p>
          <a:p>
            <a:pPr lvl="1"/>
            <a:r>
              <a:rPr lang="zh-CN" altLang="en-US" smtClean="0"/>
              <a:t>最高级密钥</a:t>
            </a:r>
            <a:endParaRPr lang="en-US" altLang="zh-CN" smtClean="0"/>
          </a:p>
          <a:p>
            <a:pPr lvl="1"/>
            <a:r>
              <a:rPr lang="zh-CN" altLang="en-US" smtClean="0"/>
              <a:t>生存周期很长</a:t>
            </a:r>
            <a:endParaRPr lang="zh-CN" altLang="en-US"/>
          </a:p>
        </p:txBody>
      </p:sp>
      <p:sp>
        <p:nvSpPr>
          <p:cNvPr id="358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密钥分级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370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556792"/>
            <a:ext cx="3610744" cy="4525963"/>
          </a:xfrm>
        </p:spPr>
        <p:txBody>
          <a:bodyPr>
            <a:norm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例如，一个秘密可以分成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份，任何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份都可以结合以重新产生该值。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门限密钥保存方案</a:t>
            </a:r>
            <a:endParaRPr lang="zh-CN" altLang="en-US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097171" y="1001133"/>
            <a:ext cx="4795309" cy="2139835"/>
            <a:chOff x="1008" y="1632"/>
            <a:chExt cx="3845" cy="1680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248" y="1632"/>
              <a:ext cx="3168" cy="960"/>
              <a:chOff x="3360" y="2226"/>
              <a:chExt cx="4515" cy="1455"/>
            </a:xfrm>
          </p:grpSpPr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5910" y="2226"/>
                <a:ext cx="84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 sz="1400">
                    <a:latin typeface="Times New Roman" pitchFamily="18" charset="0"/>
                  </a:rPr>
                  <a:t>密钥</a:t>
                </a:r>
              </a:p>
            </p:txBody>
          </p:sp>
          <p:grpSp>
            <p:nvGrpSpPr>
              <p:cNvPr id="12" name="Group 14"/>
              <p:cNvGrpSpPr>
                <a:grpSpLocks/>
              </p:cNvGrpSpPr>
              <p:nvPr/>
            </p:nvGrpSpPr>
            <p:grpSpPr bwMode="auto">
              <a:xfrm>
                <a:off x="3360" y="2742"/>
                <a:ext cx="4515" cy="939"/>
                <a:chOff x="3360" y="2229"/>
                <a:chExt cx="4515" cy="1404"/>
              </a:xfrm>
            </p:grpSpPr>
            <p:sp>
              <p:nvSpPr>
                <p:cNvPr id="14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360" y="2229"/>
                  <a:ext cx="2205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515" y="2229"/>
                  <a:ext cx="105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17"/>
                <p:cNvSpPr>
                  <a:spLocks noChangeShapeType="1"/>
                </p:cNvSpPr>
                <p:nvPr/>
              </p:nvSpPr>
              <p:spPr bwMode="auto">
                <a:xfrm>
                  <a:off x="5565" y="2229"/>
                  <a:ext cx="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8"/>
                <p:cNvSpPr>
                  <a:spLocks noChangeShapeType="1"/>
                </p:cNvSpPr>
                <p:nvPr/>
              </p:nvSpPr>
              <p:spPr bwMode="auto">
                <a:xfrm>
                  <a:off x="5565" y="2229"/>
                  <a:ext cx="126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9"/>
                <p:cNvSpPr>
                  <a:spLocks noChangeShapeType="1"/>
                </p:cNvSpPr>
                <p:nvPr/>
              </p:nvSpPr>
              <p:spPr bwMode="auto">
                <a:xfrm>
                  <a:off x="5565" y="2229"/>
                  <a:ext cx="231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3" name="Object 20"/>
              <p:cNvGraphicFramePr>
                <a:graphicFrameLocks noChangeAspect="1"/>
              </p:cNvGraphicFramePr>
              <p:nvPr/>
            </p:nvGraphicFramePr>
            <p:xfrm flipV="1">
              <a:off x="5160" y="2371"/>
              <a:ext cx="810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682" name="Clip" r:id="rId3" imgW="3235147" imgH="1217066" progId="">
                      <p:embed/>
                    </p:oleObj>
                  </mc:Choice>
                  <mc:Fallback>
                    <p:oleObj name="Clip" r:id="rId3" imgW="3235147" imgH="1217066" progId="">
                      <p:embed/>
                      <p:pic>
                        <p:nvPicPr>
                          <p:cNvPr id="0" name="Picture 20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V="1">
                            <a:off x="5160" y="2371"/>
                            <a:ext cx="810" cy="3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" name="Object 21"/>
            <p:cNvGraphicFramePr>
              <a:graphicFrameLocks noChangeAspect="1"/>
            </p:cNvGraphicFramePr>
            <p:nvPr/>
          </p:nvGraphicFramePr>
          <p:xfrm>
            <a:off x="1008" y="2736"/>
            <a:ext cx="449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83" r:id="rId5" imgW="485586" imgH="619211" progId="PBrush">
                    <p:embed/>
                  </p:oleObj>
                </mc:Choice>
                <mc:Fallback>
                  <p:oleObj r:id="rId5" imgW="485586" imgH="619211" progId="PBrush">
                    <p:embed/>
                    <p:pic>
                      <p:nvPicPr>
                        <p:cNvPr id="0" name="Picture 2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736"/>
                          <a:ext cx="449" cy="5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2"/>
            <p:cNvGraphicFramePr>
              <a:graphicFrameLocks noChangeAspect="1"/>
            </p:cNvGraphicFramePr>
            <p:nvPr/>
          </p:nvGraphicFramePr>
          <p:xfrm>
            <a:off x="1872" y="2736"/>
            <a:ext cx="452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84" r:id="rId7" imgW="476316" imgH="609524" progId="PBrush">
                    <p:embed/>
                  </p:oleObj>
                </mc:Choice>
                <mc:Fallback>
                  <p:oleObj r:id="rId7" imgW="476316" imgH="609524" progId="PBrush">
                    <p:embed/>
                    <p:pic>
                      <p:nvPicPr>
                        <p:cNvPr id="0" name="Picture 2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36"/>
                          <a:ext cx="452" cy="5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3"/>
            <p:cNvGraphicFramePr>
              <a:graphicFrameLocks noChangeAspect="1"/>
            </p:cNvGraphicFramePr>
            <p:nvPr/>
          </p:nvGraphicFramePr>
          <p:xfrm>
            <a:off x="2736" y="2736"/>
            <a:ext cx="463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85" r:id="rId9" imgW="485586" imgH="609524" progId="PBrush">
                    <p:embed/>
                  </p:oleObj>
                </mc:Choice>
                <mc:Fallback>
                  <p:oleObj r:id="rId9" imgW="485586" imgH="609524" progId="PBrush">
                    <p:embed/>
                    <p:pic>
                      <p:nvPicPr>
                        <p:cNvPr id="0" name="Picture 2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736"/>
                          <a:ext cx="463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4"/>
            <p:cNvGraphicFramePr>
              <a:graphicFrameLocks noChangeAspect="1"/>
            </p:cNvGraphicFramePr>
            <p:nvPr/>
          </p:nvGraphicFramePr>
          <p:xfrm>
            <a:off x="3552" y="2736"/>
            <a:ext cx="44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86" r:id="rId11" imgW="485586" imgH="619211" progId="PBrush">
                    <p:embed/>
                  </p:oleObj>
                </mc:Choice>
                <mc:Fallback>
                  <p:oleObj r:id="rId11" imgW="485586" imgH="619211" progId="PBrush">
                    <p:embed/>
                    <p:pic>
                      <p:nvPicPr>
                        <p:cNvPr id="0" name="Picture 2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736"/>
                          <a:ext cx="446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5"/>
            <p:cNvGraphicFramePr>
              <a:graphicFrameLocks noChangeAspect="1"/>
            </p:cNvGraphicFramePr>
            <p:nvPr/>
          </p:nvGraphicFramePr>
          <p:xfrm>
            <a:off x="4416" y="2736"/>
            <a:ext cx="437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87" r:id="rId13" imgW="485586" imgH="619211" progId="PBrush">
                    <p:embed/>
                  </p:oleObj>
                </mc:Choice>
                <mc:Fallback>
                  <p:oleObj r:id="rId13" imgW="485586" imgH="619211" progId="PBrush">
                    <p:embed/>
                    <p:pic>
                      <p:nvPicPr>
                        <p:cNvPr id="0" name="Picture 2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736"/>
                          <a:ext cx="437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4493468" y="3584462"/>
            <a:ext cx="3854005" cy="2508834"/>
            <a:chOff x="1296" y="1632"/>
            <a:chExt cx="2640" cy="1728"/>
          </a:xfrm>
        </p:grpSpPr>
        <p:grpSp>
          <p:nvGrpSpPr>
            <p:cNvPr id="33" name="Group 16"/>
            <p:cNvGrpSpPr>
              <a:grpSpLocks/>
            </p:cNvGrpSpPr>
            <p:nvPr/>
          </p:nvGrpSpPr>
          <p:grpSpPr bwMode="auto">
            <a:xfrm>
              <a:off x="1488" y="2160"/>
              <a:ext cx="1270" cy="1200"/>
              <a:chOff x="3578" y="6737"/>
              <a:chExt cx="1923" cy="1727"/>
            </a:xfrm>
          </p:grpSpPr>
          <p:sp>
            <p:nvSpPr>
              <p:cNvPr id="39" name="Line 17"/>
              <p:cNvSpPr>
                <a:spLocks noChangeShapeType="1"/>
              </p:cNvSpPr>
              <p:nvPr/>
            </p:nvSpPr>
            <p:spPr bwMode="auto">
              <a:xfrm>
                <a:off x="3578" y="6737"/>
                <a:ext cx="945" cy="8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8"/>
              <p:cNvSpPr>
                <a:spLocks noChangeShapeType="1"/>
              </p:cNvSpPr>
              <p:nvPr/>
            </p:nvSpPr>
            <p:spPr bwMode="auto">
              <a:xfrm>
                <a:off x="4523" y="6737"/>
                <a:ext cx="210" cy="8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9"/>
              <p:cNvSpPr>
                <a:spLocks noChangeShapeType="1"/>
              </p:cNvSpPr>
              <p:nvPr/>
            </p:nvSpPr>
            <p:spPr bwMode="auto">
              <a:xfrm flipH="1">
                <a:off x="4943" y="6737"/>
                <a:ext cx="525" cy="8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4103" y="7595"/>
                <a:ext cx="1398" cy="34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lnSpc>
                    <a:spcPct val="72000"/>
                  </a:lnSpc>
                </a:pPr>
                <a:r>
                  <a:rPr lang="zh-CN" altLang="en-US" sz="2000" b="1">
                    <a:latin typeface="Times New Roman" pitchFamily="18" charset="0"/>
                  </a:rPr>
                  <a:t>门限方案</a:t>
                </a:r>
              </a:p>
            </p:txBody>
          </p:sp>
          <p:sp>
            <p:nvSpPr>
              <p:cNvPr id="43" name="Line 21"/>
              <p:cNvSpPr>
                <a:spLocks noChangeShapeType="1"/>
              </p:cNvSpPr>
              <p:nvPr/>
            </p:nvSpPr>
            <p:spPr bwMode="auto">
              <a:xfrm>
                <a:off x="4733" y="7938"/>
                <a:ext cx="0" cy="1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" name="Object 22"/>
              <p:cNvGraphicFramePr>
                <a:graphicFrameLocks noChangeAspect="1"/>
              </p:cNvGraphicFramePr>
              <p:nvPr/>
            </p:nvGraphicFramePr>
            <p:xfrm flipV="1">
              <a:off x="4298" y="8126"/>
              <a:ext cx="900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688" name="Clip" r:id="rId15" imgW="3235147" imgH="1217066" progId="">
                      <p:embed/>
                    </p:oleObj>
                  </mc:Choice>
                  <mc:Fallback>
                    <p:oleObj name="Clip" r:id="rId15" imgW="3235147" imgH="1217066" progId="">
                      <p:embed/>
                      <p:pic>
                        <p:nvPicPr>
                          <p:cNvPr id="0" name="Picture 20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V="1">
                            <a:off x="4298" y="8126"/>
                            <a:ext cx="900" cy="3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" name="Object 23"/>
            <p:cNvGraphicFramePr>
              <a:graphicFrameLocks noChangeAspect="1"/>
            </p:cNvGraphicFramePr>
            <p:nvPr/>
          </p:nvGraphicFramePr>
          <p:xfrm>
            <a:off x="1296" y="1632"/>
            <a:ext cx="415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89" r:id="rId16" imgW="485586" imgH="619211" progId="PBrush">
                    <p:embed/>
                  </p:oleObj>
                </mc:Choice>
                <mc:Fallback>
                  <p:oleObj r:id="rId16" imgW="485586" imgH="619211" progId="PBrush">
                    <p:embed/>
                    <p:pic>
                      <p:nvPicPr>
                        <p:cNvPr id="0" name="Picture 2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632"/>
                          <a:ext cx="415" cy="516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4"/>
            <p:cNvGraphicFramePr>
              <a:graphicFrameLocks noChangeAspect="1"/>
            </p:cNvGraphicFramePr>
            <p:nvPr/>
          </p:nvGraphicFramePr>
          <p:xfrm>
            <a:off x="1872" y="1635"/>
            <a:ext cx="415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90" r:id="rId17" imgW="476316" imgH="609524" progId="PBrush">
                    <p:embed/>
                  </p:oleObj>
                </mc:Choice>
                <mc:Fallback>
                  <p:oleObj r:id="rId17" imgW="476316" imgH="609524" progId="PBrush">
                    <p:embed/>
                    <p:pic>
                      <p:nvPicPr>
                        <p:cNvPr id="0" name="Picture 2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635"/>
                          <a:ext cx="415" cy="5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5"/>
            <p:cNvGraphicFramePr>
              <a:graphicFrameLocks noChangeAspect="1"/>
            </p:cNvGraphicFramePr>
            <p:nvPr/>
          </p:nvGraphicFramePr>
          <p:xfrm>
            <a:off x="2448" y="1635"/>
            <a:ext cx="422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91" r:id="rId18" imgW="485586" imgH="609524" progId="PBrush">
                    <p:embed/>
                  </p:oleObj>
                </mc:Choice>
                <mc:Fallback>
                  <p:oleObj r:id="rId18" imgW="485586" imgH="609524" progId="PBrush">
                    <p:embed/>
                    <p:pic>
                      <p:nvPicPr>
                        <p:cNvPr id="0" name="Picture 2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635"/>
                          <a:ext cx="422" cy="5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6"/>
            <p:cNvGraphicFramePr>
              <a:graphicFrameLocks noChangeAspect="1"/>
            </p:cNvGraphicFramePr>
            <p:nvPr/>
          </p:nvGraphicFramePr>
          <p:xfrm>
            <a:off x="2976" y="1632"/>
            <a:ext cx="432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92" r:id="rId19" imgW="476316" imgH="590476" progId="PBrush">
                    <p:embed/>
                  </p:oleObj>
                </mc:Choice>
                <mc:Fallback>
                  <p:oleObj r:id="rId19" imgW="476316" imgH="590476" progId="PBrush">
                    <p:embed/>
                    <p:pic>
                      <p:nvPicPr>
                        <p:cNvPr id="0" name="Picture 2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632"/>
                          <a:ext cx="432" cy="5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7"/>
            <p:cNvGraphicFramePr>
              <a:graphicFrameLocks noChangeAspect="1"/>
            </p:cNvGraphicFramePr>
            <p:nvPr/>
          </p:nvGraphicFramePr>
          <p:xfrm>
            <a:off x="3504" y="1632"/>
            <a:ext cx="432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93" r:id="rId21" imgW="476316" imgH="590476" progId="PBrush">
                    <p:embed/>
                  </p:oleObj>
                </mc:Choice>
                <mc:Fallback>
                  <p:oleObj r:id="rId21" imgW="476316" imgH="590476" progId="PBrush">
                    <p:embed/>
                    <p:pic>
                      <p:nvPicPr>
                        <p:cNvPr id="0" name="Picture 2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632"/>
                          <a:ext cx="432" cy="5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047186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两人</a:t>
            </a:r>
            <a:r>
              <a:rPr lang="en-US" altLang="zh-CN" dirty="0" smtClean="0"/>
              <a:t>(Alice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Bob)</a:t>
            </a:r>
            <a:r>
              <a:rPr lang="zh-CN" altLang="en-US" dirty="0" smtClean="0"/>
              <a:t>之间的共享秘密</a:t>
            </a:r>
            <a:r>
              <a:rPr lang="en-US" altLang="zh-CN" dirty="0" smtClean="0"/>
              <a:t>(</a:t>
            </a:r>
            <a:r>
              <a:rPr lang="zh-CN" altLang="en-US" dirty="0" smtClean="0"/>
              <a:t>钥</a:t>
            </a:r>
            <a:r>
              <a:rPr lang="en-US" altLang="zh-CN" dirty="0" smtClean="0"/>
              <a:t>)K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Alice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Bob</a:t>
            </a:r>
            <a:r>
              <a:rPr lang="zh-CN" altLang="en-US" dirty="0" smtClean="0"/>
              <a:t>各掌握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的部分信息，无法获得完整</a:t>
            </a:r>
            <a:r>
              <a:rPr lang="en-US" altLang="zh-CN" dirty="0" smtClean="0"/>
              <a:t>K</a:t>
            </a:r>
          </a:p>
          <a:p>
            <a:r>
              <a:rPr lang="zh-CN" altLang="en-US" dirty="0" smtClean="0"/>
              <a:t>方法：</a:t>
            </a:r>
          </a:p>
          <a:p>
            <a:pPr lvl="1"/>
            <a:r>
              <a:rPr lang="zh-CN" altLang="en-US" dirty="0" smtClean="0"/>
              <a:t>产生</a:t>
            </a:r>
            <a:r>
              <a:rPr lang="zh-CN" altLang="en-US" dirty="0"/>
              <a:t>一和消息</a:t>
            </a:r>
            <a:r>
              <a:rPr lang="en-US" altLang="zh-CN" dirty="0"/>
              <a:t>K</a:t>
            </a:r>
            <a:r>
              <a:rPr lang="zh-CN" altLang="en-US" dirty="0"/>
              <a:t>一样</a:t>
            </a:r>
            <a:r>
              <a:rPr lang="zh-CN" altLang="en-US" dirty="0" smtClean="0"/>
              <a:t>长的随机比特串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R</a:t>
            </a:r>
            <a:r>
              <a:rPr lang="zh-CN" altLang="en-US" dirty="0" smtClean="0"/>
              <a:t>异或</a:t>
            </a:r>
            <a:r>
              <a:rPr lang="en-US" altLang="zh-CN" dirty="0" smtClean="0"/>
              <a:t>K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S</a:t>
            </a:r>
            <a:r>
              <a:rPr lang="zh-CN" altLang="en-US" dirty="0" smtClean="0"/>
              <a:t>：</a:t>
            </a:r>
          </a:p>
          <a:p>
            <a:pPr marL="393192" lvl="1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K ⊕ R = S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R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zh-CN" altLang="en-US" dirty="0" smtClean="0">
                <a:solidFill>
                  <a:srgbClr val="C00000"/>
                </a:solidFill>
              </a:rPr>
              <a:t>关于</a:t>
            </a:r>
            <a:r>
              <a:rPr lang="en-US" altLang="zh-CN" dirty="0" smtClean="0">
                <a:solidFill>
                  <a:srgbClr val="C00000"/>
                </a:solidFill>
              </a:rPr>
              <a:t>K</a:t>
            </a:r>
            <a:r>
              <a:rPr lang="zh-CN" altLang="en-US" dirty="0" smtClean="0">
                <a:solidFill>
                  <a:srgbClr val="C00000"/>
                </a:solidFill>
              </a:rPr>
              <a:t>的两个子秘密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 smtClean="0"/>
              <a:t>R</a:t>
            </a:r>
            <a:r>
              <a:rPr lang="zh-CN" altLang="en-US" dirty="0" smtClean="0"/>
              <a:t>给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给</a:t>
            </a:r>
            <a:r>
              <a:rPr lang="en-US" altLang="zh-CN" dirty="0" smtClean="0"/>
              <a:t>Bob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重构</a:t>
            </a:r>
            <a:r>
              <a:rPr lang="en-US" altLang="zh-CN" dirty="0" smtClean="0"/>
              <a:t>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Bob</a:t>
            </a:r>
            <a:r>
              <a:rPr lang="zh-CN" altLang="en-US" dirty="0" smtClean="0"/>
              <a:t>将</a:t>
            </a:r>
            <a:r>
              <a:rPr lang="en-US" altLang="zh-CN" dirty="0" smtClean="0"/>
              <a:t>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</a:t>
            </a:r>
            <a:r>
              <a:rPr lang="zh-CN" altLang="en-US" dirty="0" smtClean="0"/>
              <a:t>异或：</a:t>
            </a:r>
          </a:p>
          <a:p>
            <a:pPr marL="393192" lvl="1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R ⊕ S = K</a:t>
            </a:r>
          </a:p>
          <a:p>
            <a:endParaRPr lang="en-US" altLang="zh-CN" dirty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秘密共享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39F6420D-A104-4ADF-BFEF-E0DA956FB5E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285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密钥分发协议：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系统内的一个成员选择密钥，然后将它们安全传给其他成员</a:t>
            </a:r>
          </a:p>
          <a:p>
            <a:r>
              <a:rPr lang="zh-CN" altLang="en-US" dirty="0" smtClean="0"/>
              <a:t>密钥协定（商）协议：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系统两个或者多个成员在公开的信道上联合建立秘密密钥。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两个成员的密钥协定也称为密钥交换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有些协议既是密钥分发协议，也是密钥协定协议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密钥分配技术（协议）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en-US" altLang="zh-CN" smtClean="0"/>
              <a:t>1. </a:t>
            </a:r>
            <a:r>
              <a:rPr lang="zh-CN" altLang="en-US" smtClean="0"/>
              <a:t>独立随机选取两大素数</a:t>
            </a:r>
            <a:r>
              <a:rPr lang="en-US" altLang="zh-CN" smtClean="0"/>
              <a:t>p</a:t>
            </a:r>
            <a:r>
              <a:rPr lang="zh-CN" altLang="en-US" smtClean="0"/>
              <a:t>和</a:t>
            </a:r>
            <a:r>
              <a:rPr lang="en-US" altLang="zh-CN" smtClean="0"/>
              <a:t>q(100</a:t>
            </a:r>
            <a:r>
              <a:rPr lang="zh-CN" altLang="en-US" smtClean="0"/>
              <a:t>～</a:t>
            </a:r>
            <a:r>
              <a:rPr lang="en-US" altLang="zh-CN" smtClean="0"/>
              <a:t>200</a:t>
            </a:r>
            <a:r>
              <a:rPr lang="zh-CN" altLang="en-US" smtClean="0"/>
              <a:t>位十进制），保密</a:t>
            </a:r>
            <a:endParaRPr lang="en-US" altLang="zh-CN" smtClean="0"/>
          </a:p>
          <a:p>
            <a:r>
              <a:rPr lang="en-US" altLang="zh-CN" smtClean="0"/>
              <a:t>2. </a:t>
            </a:r>
            <a:r>
              <a:rPr lang="zh-CN" altLang="en-US" smtClean="0"/>
              <a:t>计算模数</a:t>
            </a:r>
            <a:r>
              <a:rPr lang="en-US" altLang="zh-CN"/>
              <a:t>n=p×q </a:t>
            </a:r>
            <a:r>
              <a:rPr lang="zh-CN" altLang="en-US" smtClean="0"/>
              <a:t>，公开</a:t>
            </a:r>
            <a:endParaRPr lang="en-US" altLang="zh-CN" smtClean="0"/>
          </a:p>
          <a:p>
            <a:r>
              <a:rPr lang="en-US" altLang="zh-CN" smtClean="0">
                <a:sym typeface="Symbol" pitchFamily="18" charset="2"/>
              </a:rPr>
              <a:t>3. </a:t>
            </a:r>
            <a:r>
              <a:rPr lang="zh-CN" altLang="en-US" smtClean="0">
                <a:sym typeface="Symbol" pitchFamily="18" charset="2"/>
              </a:rPr>
              <a:t>计算</a:t>
            </a:r>
            <a:r>
              <a:rPr lang="en-US" altLang="zh-CN" smtClean="0"/>
              <a:t>(n)=(p</a:t>
            </a:r>
            <a:r>
              <a:rPr lang="zh-CN" altLang="en-US" smtClean="0"/>
              <a:t>－</a:t>
            </a:r>
            <a:r>
              <a:rPr lang="en-US" altLang="zh-CN" smtClean="0"/>
              <a:t>1)(q</a:t>
            </a:r>
            <a:r>
              <a:rPr lang="zh-CN" altLang="en-US" smtClean="0"/>
              <a:t>－</a:t>
            </a:r>
            <a:r>
              <a:rPr lang="en-US" altLang="zh-CN" smtClean="0"/>
              <a:t>1)</a:t>
            </a:r>
            <a:r>
              <a:rPr lang="zh-CN" altLang="en-US" smtClean="0"/>
              <a:t>，保密并销毁</a:t>
            </a:r>
            <a:r>
              <a:rPr lang="en-US" altLang="zh-CN" smtClean="0"/>
              <a:t>p</a:t>
            </a:r>
            <a:r>
              <a:rPr lang="zh-CN" altLang="en-US"/>
              <a:t>和</a:t>
            </a:r>
            <a:r>
              <a:rPr lang="en-US" altLang="zh-CN" smtClean="0"/>
              <a:t>q</a:t>
            </a:r>
          </a:p>
          <a:p>
            <a:r>
              <a:rPr lang="en-US" altLang="zh-CN" smtClean="0"/>
              <a:t>4. </a:t>
            </a:r>
            <a:r>
              <a:rPr lang="zh-CN" altLang="en-US" smtClean="0"/>
              <a:t>随机选一整数</a:t>
            </a:r>
            <a:r>
              <a:rPr lang="en-US" altLang="zh-CN" smtClean="0"/>
              <a:t>e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e&lt;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en-US" altLang="zh-CN" smtClean="0"/>
              <a:t>(n)</a:t>
            </a:r>
            <a:r>
              <a:rPr lang="zh-CN" altLang="en-US" smtClean="0"/>
              <a:t>，</a:t>
            </a:r>
            <a:r>
              <a:rPr lang="en-US" altLang="zh-CN" smtClean="0"/>
              <a:t>gcd(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en-US" altLang="zh-CN" smtClean="0"/>
              <a:t>(n), e)=1</a:t>
            </a:r>
            <a:r>
              <a:rPr lang="zh-CN" altLang="en-US" smtClean="0"/>
              <a:t>，以</a:t>
            </a:r>
            <a:r>
              <a:rPr lang="en-US" altLang="zh-CN" smtClean="0"/>
              <a:t>n</a:t>
            </a:r>
            <a:r>
              <a:rPr lang="zh-CN" altLang="en-US" smtClean="0"/>
              <a:t>、</a:t>
            </a:r>
            <a:r>
              <a:rPr lang="en-US" altLang="zh-CN" smtClean="0"/>
              <a:t>e</a:t>
            </a:r>
            <a:r>
              <a:rPr lang="zh-CN" altLang="en-US" smtClean="0"/>
              <a:t>为公钥</a:t>
            </a:r>
            <a:endParaRPr lang="en-US" altLang="zh-CN" smtClean="0"/>
          </a:p>
          <a:p>
            <a:r>
              <a:rPr lang="en-US" altLang="zh-CN" smtClean="0"/>
              <a:t>5. </a:t>
            </a:r>
            <a:r>
              <a:rPr lang="zh-CN" altLang="en-US" smtClean="0"/>
              <a:t>计算</a:t>
            </a:r>
            <a:r>
              <a:rPr lang="zh-CN" altLang="en-US"/>
              <a:t>出</a:t>
            </a:r>
            <a:r>
              <a:rPr lang="en-US" altLang="zh-CN"/>
              <a:t>d，</a:t>
            </a:r>
            <a:r>
              <a:rPr lang="zh-CN" altLang="en-US"/>
              <a:t>使之满足</a:t>
            </a:r>
            <a:r>
              <a:rPr lang="en-US" altLang="zh-CN"/>
              <a:t>d×e </a:t>
            </a:r>
            <a:r>
              <a:rPr lang="en-US" altLang="zh-CN" smtClean="0"/>
              <a:t>% </a:t>
            </a:r>
            <a:r>
              <a:rPr lang="en-US" altLang="zh-CN">
                <a:sym typeface="Symbol" pitchFamily="18" charset="2"/>
              </a:rPr>
              <a:t></a:t>
            </a:r>
            <a:r>
              <a:rPr lang="en-US" altLang="zh-CN"/>
              <a:t>(n) ≡</a:t>
            </a:r>
            <a:r>
              <a:rPr lang="en-US" altLang="zh-CN" smtClean="0"/>
              <a:t>1</a:t>
            </a:r>
            <a:r>
              <a:rPr lang="zh-CN" altLang="en-US" smtClean="0"/>
              <a:t>，以</a:t>
            </a:r>
            <a:r>
              <a:rPr lang="en-US" altLang="zh-CN" smtClean="0"/>
              <a:t>d</a:t>
            </a:r>
            <a:r>
              <a:rPr lang="zh-CN" altLang="en-US" smtClean="0"/>
              <a:t>为私钥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——RSA</a:t>
            </a:r>
            <a:r>
              <a:rPr lang="zh-CN" altLang="en-US" smtClean="0"/>
              <a:t>一对密钥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701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300" smtClean="0"/>
              <a:t>集中式</a:t>
            </a:r>
            <a:endParaRPr lang="zh-CN" altLang="en-US" sz="3300"/>
          </a:p>
          <a:p>
            <a:pPr lvl="1"/>
            <a:r>
              <a:rPr lang="zh-CN" altLang="en-US" sz="2900"/>
              <a:t>基于中心</a:t>
            </a:r>
            <a:r>
              <a:rPr lang="zh-CN" altLang="en-US" sz="2900" smtClean="0"/>
              <a:t>服务器（密钥分配中心</a:t>
            </a:r>
            <a:r>
              <a:rPr lang="en-US" altLang="zh-CN" sz="2900" smtClean="0"/>
              <a:t>KDC</a:t>
            </a:r>
            <a:r>
              <a:rPr lang="zh-CN" altLang="en-US" sz="2900" smtClean="0"/>
              <a:t>，</a:t>
            </a:r>
            <a:r>
              <a:rPr lang="en-US" altLang="zh-CN" sz="2900" smtClean="0"/>
              <a:t>Key </a:t>
            </a:r>
            <a:r>
              <a:rPr lang="en-US" altLang="zh-CN" sz="2900"/>
              <a:t>Distribute Center</a:t>
            </a:r>
            <a:r>
              <a:rPr lang="zh-CN" altLang="en-US" sz="2900" smtClean="0"/>
              <a:t>）</a:t>
            </a:r>
            <a:endParaRPr lang="zh-CN" altLang="en-US" sz="2900"/>
          </a:p>
          <a:p>
            <a:r>
              <a:rPr lang="zh-CN" altLang="en-US" sz="3300"/>
              <a:t>分布式</a:t>
            </a:r>
          </a:p>
          <a:p>
            <a:pPr lvl="1"/>
            <a:r>
              <a:rPr lang="zh-CN" altLang="en-US" sz="2900"/>
              <a:t>用户之间直接密钥交换</a:t>
            </a:r>
          </a:p>
          <a:p>
            <a:endParaRPr lang="en-US" altLang="zh-CN">
              <a:latin typeface="宋体" pitchFamily="2" charset="-122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密钥分配</a:t>
            </a:r>
            <a:r>
              <a:rPr lang="zh-CN" altLang="en-US" sz="4400" smtClean="0"/>
              <a:t>体制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利用人工信道实现</a:t>
            </a:r>
            <a:endParaRPr lang="en-US" altLang="zh-CN" smtClean="0"/>
          </a:p>
          <a:p>
            <a:pPr lvl="1"/>
            <a:r>
              <a:rPr lang="zh-CN" altLang="en-US" smtClean="0"/>
              <a:t>信使、信函、信鸽、电话</a:t>
            </a:r>
          </a:p>
          <a:p>
            <a:r>
              <a:rPr lang="zh-CN" altLang="en-US" smtClean="0"/>
              <a:t>网络分配密钥方式</a:t>
            </a:r>
            <a:endParaRPr lang="en-US" altLang="zh-CN" smtClean="0"/>
          </a:p>
          <a:p>
            <a:pPr lvl="1"/>
            <a:r>
              <a:rPr lang="zh-CN" altLang="en-US" smtClean="0"/>
              <a:t>利用密码技术通过网络自动分配</a:t>
            </a:r>
          </a:p>
          <a:p>
            <a:r>
              <a:rPr lang="zh-CN" altLang="en-US" smtClean="0"/>
              <a:t>利用物理现象，如量子密码学</a:t>
            </a:r>
            <a:endParaRPr lang="en-US" altLang="zh-CN" smtClean="0"/>
          </a:p>
          <a:p>
            <a:pPr lvl="1"/>
            <a:r>
              <a:rPr lang="zh-CN" altLang="en-US"/>
              <a:t>通信</a:t>
            </a:r>
            <a:r>
              <a:rPr lang="zh-CN" altLang="en-US" smtClean="0"/>
              <a:t>双方先期</a:t>
            </a:r>
            <a:r>
              <a:rPr lang="zh-CN" altLang="en-US"/>
              <a:t>精选、信息协调、保密增强等密码技术</a:t>
            </a:r>
            <a:r>
              <a:rPr lang="zh-CN" altLang="en-US" smtClean="0"/>
              <a:t>实现共享秘密信息（密钥）</a:t>
            </a:r>
          </a:p>
          <a:p>
            <a:endParaRPr lang="en-US" altLang="zh-CN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密钥分配基本方法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直接分配（分布式）</a:t>
            </a:r>
            <a:endParaRPr lang="en-US" altLang="zh-CN" smtClean="0"/>
          </a:p>
          <a:p>
            <a:r>
              <a:rPr lang="zh-CN" altLang="en-US" smtClean="0"/>
              <a:t>密钥分配中心方式</a:t>
            </a:r>
          </a:p>
          <a:p>
            <a:r>
              <a:rPr lang="en-US" altLang="zh-CN" smtClean="0"/>
              <a:t>Diffie-Hellman</a:t>
            </a:r>
            <a:r>
              <a:rPr lang="zh-CN" altLang="en-US" smtClean="0"/>
              <a:t>方法</a:t>
            </a:r>
            <a:endParaRPr lang="en-US" altLang="zh-CN" smtClean="0"/>
          </a:p>
          <a:p>
            <a:r>
              <a:rPr lang="zh-CN" altLang="en-US" smtClean="0"/>
              <a:t>分级密钥分配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密钥分配技术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3093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当前的主流方式。</a:t>
            </a:r>
          </a:p>
          <a:p>
            <a:pPr lvl="1"/>
            <a:r>
              <a:rPr lang="en-US" altLang="zh-CN" dirty="0" smtClean="0"/>
              <a:t>KDC</a:t>
            </a:r>
            <a:r>
              <a:rPr lang="zh-CN" altLang="en-US" dirty="0" smtClean="0"/>
              <a:t>与每个用户共享一个密钥加密密钥（二级）；</a:t>
            </a:r>
          </a:p>
          <a:p>
            <a:pPr lvl="1"/>
            <a:r>
              <a:rPr lang="zh-CN" altLang="en-US" dirty="0" smtClean="0"/>
              <a:t>用户向</a:t>
            </a:r>
            <a:r>
              <a:rPr lang="en-US" altLang="zh-CN" dirty="0" smtClean="0"/>
              <a:t>KDC</a:t>
            </a:r>
            <a:r>
              <a:rPr lang="zh-CN" altLang="en-US" dirty="0" smtClean="0"/>
              <a:t>申请会话密钥；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KDC</a:t>
            </a:r>
            <a:r>
              <a:rPr lang="zh-CN" altLang="en-US" dirty="0" smtClean="0"/>
              <a:t>生成会话密钥；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KDC</a:t>
            </a:r>
            <a:r>
              <a:rPr lang="zh-CN" altLang="en-US" dirty="0" smtClean="0"/>
              <a:t>用</a:t>
            </a:r>
            <a:r>
              <a:rPr lang="zh-CN" altLang="en-US" b="1" dirty="0" smtClean="0"/>
              <a:t>密钥加密密钥</a:t>
            </a:r>
            <a:r>
              <a:rPr lang="zh-CN" altLang="en-US" dirty="0" smtClean="0"/>
              <a:t>加密</a:t>
            </a:r>
            <a:r>
              <a:rPr lang="zh-CN" altLang="en-US" b="1" dirty="0" smtClean="0"/>
              <a:t>会话密钥</a:t>
            </a:r>
            <a:r>
              <a:rPr lang="zh-CN" altLang="en-US" dirty="0" smtClean="0"/>
              <a:t>分发给用户。</a:t>
            </a:r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用户不保存工作密钥，可实现一报一密；</a:t>
            </a:r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通信量大，需较好的鉴别功能，以识别</a:t>
            </a:r>
            <a:r>
              <a:rPr lang="en-US" altLang="zh-CN" dirty="0" smtClean="0"/>
              <a:t>KDC</a:t>
            </a:r>
            <a:r>
              <a:rPr lang="zh-CN" altLang="en-US" dirty="0" smtClean="0"/>
              <a:t>和用户。</a:t>
            </a:r>
            <a:endParaRPr lang="zh-CN" alt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密钥分配中心方式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密钥分配中心方式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55154" y="1700808"/>
            <a:ext cx="3168650" cy="3929123"/>
            <a:chOff x="468313" y="2492375"/>
            <a:chExt cx="3168650" cy="3929123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1476375" y="2492375"/>
              <a:ext cx="1584325" cy="100806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altLang="zh-CN" sz="2000" b="1"/>
                <a:t>KDC</a:t>
              </a:r>
            </a:p>
          </p:txBody>
        </p:sp>
        <p:sp>
          <p:nvSpPr>
            <p:cNvPr id="28677" name="Oval 5"/>
            <p:cNvSpPr>
              <a:spLocks noChangeArrowheads="1"/>
            </p:cNvSpPr>
            <p:nvPr/>
          </p:nvSpPr>
          <p:spPr bwMode="auto">
            <a:xfrm>
              <a:off x="611188" y="5011738"/>
              <a:ext cx="936625" cy="7921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altLang="zh-CN" sz="2000" b="1"/>
                <a:t>A</a:t>
              </a:r>
            </a:p>
          </p:txBody>
        </p:sp>
        <p:sp>
          <p:nvSpPr>
            <p:cNvPr id="28678" name="Oval 6"/>
            <p:cNvSpPr>
              <a:spLocks noChangeArrowheads="1"/>
            </p:cNvSpPr>
            <p:nvPr/>
          </p:nvSpPr>
          <p:spPr bwMode="auto">
            <a:xfrm>
              <a:off x="2700338" y="5011738"/>
              <a:ext cx="936625" cy="7921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altLang="zh-CN" sz="2000" b="1"/>
                <a:t>B</a:t>
              </a:r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 flipH="1">
              <a:off x="1331912" y="3644900"/>
              <a:ext cx="503237" cy="1366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1547813" y="5300663"/>
              <a:ext cx="1152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V="1">
              <a:off x="1045618" y="3644899"/>
              <a:ext cx="503237" cy="12969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1619250" y="4221163"/>
              <a:ext cx="7207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密钥</a:t>
              </a:r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468313" y="3789363"/>
              <a:ext cx="7207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请求</a:t>
              </a:r>
            </a:p>
          </p:txBody>
        </p:sp>
        <p:sp>
          <p:nvSpPr>
            <p:cNvPr id="28684" name="Text Box 12"/>
            <p:cNvSpPr txBox="1">
              <a:spLocks noChangeArrowheads="1"/>
            </p:cNvSpPr>
            <p:nvPr/>
          </p:nvSpPr>
          <p:spPr bwMode="auto">
            <a:xfrm>
              <a:off x="1763713" y="5445125"/>
              <a:ext cx="7207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密钥</a:t>
              </a:r>
            </a:p>
          </p:txBody>
        </p:sp>
        <p:sp>
          <p:nvSpPr>
            <p:cNvPr id="28696" name="Text Box 24"/>
            <p:cNvSpPr txBox="1">
              <a:spLocks noChangeArrowheads="1"/>
            </p:cNvSpPr>
            <p:nvPr/>
          </p:nvSpPr>
          <p:spPr bwMode="auto">
            <a:xfrm>
              <a:off x="684213" y="6021388"/>
              <a:ext cx="28797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0000"/>
                  </a:solidFill>
                </a:rPr>
                <a:t>拉模式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74741" y="1845271"/>
            <a:ext cx="3241675" cy="3713222"/>
            <a:chOff x="4787900" y="2636838"/>
            <a:chExt cx="3241675" cy="3713222"/>
          </a:xfrm>
        </p:grpSpPr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5724525" y="2636838"/>
              <a:ext cx="1584325" cy="10080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altLang="zh-CN" sz="2000" b="1"/>
                <a:t>KDC</a:t>
              </a:r>
            </a:p>
          </p:txBody>
        </p:sp>
        <p:sp>
          <p:nvSpPr>
            <p:cNvPr id="28686" name="Oval 14"/>
            <p:cNvSpPr>
              <a:spLocks noChangeArrowheads="1"/>
            </p:cNvSpPr>
            <p:nvPr/>
          </p:nvSpPr>
          <p:spPr bwMode="auto">
            <a:xfrm>
              <a:off x="4787900" y="5156200"/>
              <a:ext cx="936625" cy="7921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altLang="zh-CN" sz="2000" b="1"/>
                <a:t>A</a:t>
              </a:r>
            </a:p>
          </p:txBody>
        </p:sp>
        <p:sp>
          <p:nvSpPr>
            <p:cNvPr id="28687" name="Oval 15"/>
            <p:cNvSpPr>
              <a:spLocks noChangeArrowheads="1"/>
            </p:cNvSpPr>
            <p:nvPr/>
          </p:nvSpPr>
          <p:spPr bwMode="auto">
            <a:xfrm>
              <a:off x="6877050" y="5156200"/>
              <a:ext cx="936625" cy="7921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altLang="zh-CN" sz="2000" b="1"/>
                <a:t>B</a:t>
              </a:r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7092949" y="3789362"/>
              <a:ext cx="432569" cy="13525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5724525" y="5589588"/>
              <a:ext cx="1152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 flipH="1" flipV="1">
              <a:off x="6661150" y="3789362"/>
              <a:ext cx="431800" cy="1368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8691" name="Text Box 19"/>
            <p:cNvSpPr txBox="1">
              <a:spLocks noChangeArrowheads="1"/>
            </p:cNvSpPr>
            <p:nvPr/>
          </p:nvSpPr>
          <p:spPr bwMode="auto">
            <a:xfrm>
              <a:off x="6013351" y="4148559"/>
              <a:ext cx="7207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密钥</a:t>
              </a:r>
            </a:p>
          </p:txBody>
        </p:sp>
        <p:sp>
          <p:nvSpPr>
            <p:cNvPr id="28692" name="Text Box 20"/>
            <p:cNvSpPr txBox="1">
              <a:spLocks noChangeArrowheads="1"/>
            </p:cNvSpPr>
            <p:nvPr/>
          </p:nvSpPr>
          <p:spPr bwMode="auto">
            <a:xfrm>
              <a:off x="5795963" y="4941888"/>
              <a:ext cx="7207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请求</a:t>
              </a:r>
            </a:p>
          </p:txBody>
        </p:sp>
        <p:sp>
          <p:nvSpPr>
            <p:cNvPr id="28693" name="Text Box 21"/>
            <p:cNvSpPr txBox="1">
              <a:spLocks noChangeArrowheads="1"/>
            </p:cNvSpPr>
            <p:nvPr/>
          </p:nvSpPr>
          <p:spPr bwMode="auto">
            <a:xfrm>
              <a:off x="5940425" y="5589588"/>
              <a:ext cx="7207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密钥</a:t>
              </a:r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7308850" y="4149725"/>
              <a:ext cx="7207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请求</a:t>
              </a:r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5651500" y="5300663"/>
              <a:ext cx="1368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5148263" y="5949950"/>
              <a:ext cx="28797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0000"/>
                  </a:solidFill>
                </a:rPr>
                <a:t>推模式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9" name="Group 5"/>
          <p:cNvGrpSpPr>
            <a:grpSpLocks/>
          </p:cNvGrpSpPr>
          <p:nvPr/>
        </p:nvGrpSpPr>
        <p:grpSpPr bwMode="auto">
          <a:xfrm>
            <a:off x="838200" y="1285860"/>
            <a:ext cx="7620000" cy="3951288"/>
            <a:chOff x="528" y="1207"/>
            <a:chExt cx="4800" cy="2489"/>
          </a:xfrm>
        </p:grpSpPr>
        <p:sp>
          <p:nvSpPr>
            <p:cNvPr id="216070" name="Oval 6"/>
            <p:cNvSpPr>
              <a:spLocks noChangeArrowheads="1"/>
            </p:cNvSpPr>
            <p:nvPr/>
          </p:nvSpPr>
          <p:spPr bwMode="auto">
            <a:xfrm>
              <a:off x="2541" y="3074"/>
              <a:ext cx="581" cy="62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endParaRPr lang="zh-CN" altLang="zh-CN" b="1" baseline="30000">
                <a:latin typeface="Times New Roman" pitchFamily="18" charset="0"/>
              </a:endParaRPr>
            </a:p>
          </p:txBody>
        </p:sp>
        <p:sp>
          <p:nvSpPr>
            <p:cNvPr id="216071" name="Oval 7"/>
            <p:cNvSpPr>
              <a:spLocks noChangeArrowheads="1"/>
            </p:cNvSpPr>
            <p:nvPr/>
          </p:nvSpPr>
          <p:spPr bwMode="auto">
            <a:xfrm>
              <a:off x="589" y="2064"/>
              <a:ext cx="582" cy="62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endParaRPr lang="zh-CN" altLang="zh-CN" b="1" baseline="30000">
                <a:latin typeface="Times New Roman" pitchFamily="18" charset="0"/>
              </a:endParaRPr>
            </a:p>
          </p:txBody>
        </p:sp>
        <p:sp>
          <p:nvSpPr>
            <p:cNvPr id="216072" name="Text Box 8"/>
            <p:cNvSpPr txBox="1">
              <a:spLocks noChangeArrowheads="1"/>
            </p:cNvSpPr>
            <p:nvPr/>
          </p:nvSpPr>
          <p:spPr bwMode="auto">
            <a:xfrm>
              <a:off x="528" y="2213"/>
              <a:ext cx="788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>
                  <a:latin typeface="Times New Roman" pitchFamily="18" charset="0"/>
                </a:rPr>
                <a:t>  </a:t>
              </a:r>
              <a:r>
                <a:rPr lang="zh-CN" altLang="en-US" b="1">
                  <a:latin typeface="Times New Roman" pitchFamily="18" charset="0"/>
                </a:rPr>
                <a:t>用户</a:t>
              </a:r>
              <a:r>
                <a:rPr lang="en-US" altLang="zh-CN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6073" name="Text Box 9"/>
            <p:cNvSpPr txBox="1">
              <a:spLocks noChangeArrowheads="1"/>
            </p:cNvSpPr>
            <p:nvPr/>
          </p:nvSpPr>
          <p:spPr bwMode="auto">
            <a:xfrm>
              <a:off x="576" y="3312"/>
              <a:ext cx="1891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b="1" dirty="0">
                  <a:latin typeface="宋体" pitchFamily="2" charset="-122"/>
                </a:rPr>
                <a:t>③ </a:t>
              </a:r>
              <a:r>
                <a:rPr lang="en-US" altLang="zh-CN" b="1" dirty="0">
                  <a:latin typeface="Times New Roman" pitchFamily="18" charset="0"/>
                </a:rPr>
                <a:t>E</a:t>
              </a:r>
              <a:r>
                <a:rPr lang="en-US" altLang="zh-CN" b="1" baseline="-25000" dirty="0">
                  <a:latin typeface="Times New Roman" pitchFamily="18" charset="0"/>
                </a:rPr>
                <a:t>KB</a:t>
              </a:r>
              <a:r>
                <a:rPr lang="en-US" altLang="zh-CN" b="1" dirty="0">
                  <a:latin typeface="Times New Roman" pitchFamily="18" charset="0"/>
                </a:rPr>
                <a:t>[ID</a:t>
              </a:r>
              <a:r>
                <a:rPr lang="en-US" altLang="zh-CN" b="1" baseline="-25000" dirty="0">
                  <a:latin typeface="Times New Roman" pitchFamily="18" charset="0"/>
                </a:rPr>
                <a:t>A</a:t>
              </a:r>
              <a:r>
                <a:rPr lang="zh-CN" altLang="en-US" b="1" dirty="0">
                  <a:latin typeface="Times New Roman" pitchFamily="18" charset="0"/>
                </a:rPr>
                <a:t>，</a:t>
              </a:r>
              <a:r>
                <a:rPr lang="en-US" altLang="zh-CN" b="1" dirty="0">
                  <a:latin typeface="Times New Roman" pitchFamily="18" charset="0"/>
                </a:rPr>
                <a:t>K</a:t>
              </a:r>
              <a:r>
                <a:rPr lang="en-US" altLang="zh-CN" b="1" baseline="-25000" dirty="0">
                  <a:latin typeface="Times New Roman" pitchFamily="18" charset="0"/>
                </a:rPr>
                <a:t>S</a:t>
              </a:r>
              <a:r>
                <a:rPr lang="zh-CN" altLang="en-US" b="1" dirty="0">
                  <a:latin typeface="Times New Roman" pitchFamily="18" charset="0"/>
                </a:rPr>
                <a:t>，</a:t>
              </a:r>
              <a:r>
                <a:rPr lang="en-US" altLang="zh-CN" b="1" dirty="0">
                  <a:latin typeface="Times New Roman" pitchFamily="18" charset="0"/>
                </a:rPr>
                <a:t>T</a:t>
              </a:r>
              <a:r>
                <a:rPr lang="en-US" altLang="zh-CN" b="1" dirty="0" smtClean="0"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216074" name="Text Box 10"/>
            <p:cNvSpPr txBox="1">
              <a:spLocks noChangeArrowheads="1"/>
            </p:cNvSpPr>
            <p:nvPr/>
          </p:nvSpPr>
          <p:spPr bwMode="auto">
            <a:xfrm>
              <a:off x="1316" y="2203"/>
              <a:ext cx="2521" cy="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b="1">
                  <a:latin typeface="宋体" pitchFamily="2" charset="-122"/>
                </a:rPr>
                <a:t>②</a:t>
              </a:r>
              <a:r>
                <a:rPr lang="en-US" altLang="zh-CN" b="1">
                  <a:latin typeface="Times New Roman" pitchFamily="18" charset="0"/>
                </a:rPr>
                <a:t>E</a:t>
              </a:r>
              <a:r>
                <a:rPr lang="en-US" altLang="zh-CN" b="1" baseline="-25000">
                  <a:latin typeface="Times New Roman" pitchFamily="18" charset="0"/>
                </a:rPr>
                <a:t>KA</a:t>
              </a:r>
              <a:r>
                <a:rPr lang="en-US" altLang="zh-CN" b="1">
                  <a:latin typeface="Times New Roman" pitchFamily="18" charset="0"/>
                </a:rPr>
                <a:t>[ID</a:t>
              </a:r>
              <a:r>
                <a:rPr lang="en-US" altLang="zh-CN" b="1" baseline="-25000">
                  <a:latin typeface="Times New Roman" pitchFamily="18" charset="0"/>
                </a:rPr>
                <a:t>B</a:t>
              </a:r>
              <a:r>
                <a:rPr lang="zh-CN" altLang="en-US" b="1">
                  <a:latin typeface="Times New Roman" pitchFamily="18" charset="0"/>
                </a:rPr>
                <a:t>，</a:t>
              </a:r>
              <a:r>
                <a:rPr lang="en-US" altLang="zh-CN" b="1">
                  <a:latin typeface="Times New Roman" pitchFamily="18" charset="0"/>
                </a:rPr>
                <a:t>K</a:t>
              </a:r>
              <a:r>
                <a:rPr lang="en-US" altLang="zh-CN" b="1" baseline="-25000">
                  <a:latin typeface="Times New Roman" pitchFamily="18" charset="0"/>
                </a:rPr>
                <a:t>S</a:t>
              </a:r>
              <a:r>
                <a:rPr lang="zh-CN" altLang="en-US" b="1">
                  <a:latin typeface="Times New Roman" pitchFamily="18" charset="0"/>
                </a:rPr>
                <a:t>，</a:t>
              </a:r>
              <a:r>
                <a:rPr lang="en-US" altLang="zh-CN" b="1">
                  <a:latin typeface="Times New Roman" pitchFamily="18" charset="0"/>
                </a:rPr>
                <a:t>T</a:t>
              </a:r>
              <a:r>
                <a:rPr lang="zh-CN" altLang="en-US" b="1">
                  <a:latin typeface="Times New Roman" pitchFamily="18" charset="0"/>
                </a:rPr>
                <a:t>，</a:t>
              </a:r>
              <a:r>
                <a:rPr lang="en-US" altLang="zh-CN" b="1">
                  <a:latin typeface="Times New Roman" pitchFamily="18" charset="0"/>
                </a:rPr>
                <a:t>E</a:t>
              </a:r>
              <a:r>
                <a:rPr lang="en-US" altLang="zh-CN" b="1" baseline="-25000">
                  <a:latin typeface="Times New Roman" pitchFamily="18" charset="0"/>
                </a:rPr>
                <a:t>KB</a:t>
              </a:r>
              <a:r>
                <a:rPr lang="en-US" altLang="zh-CN" b="1">
                  <a:latin typeface="Times New Roman" pitchFamily="18" charset="0"/>
                </a:rPr>
                <a:t>[ID</a:t>
              </a:r>
              <a:r>
                <a:rPr lang="en-US" altLang="zh-CN" b="1" baseline="-25000">
                  <a:latin typeface="Times New Roman" pitchFamily="18" charset="0"/>
                </a:rPr>
                <a:t>A</a:t>
              </a:r>
              <a:r>
                <a:rPr lang="en-US" altLang="zh-CN" b="1">
                  <a:latin typeface="Times New Roman" pitchFamily="18" charset="0"/>
                </a:rPr>
                <a:t>, K</a:t>
              </a:r>
              <a:r>
                <a:rPr lang="en-US" altLang="zh-CN" b="1" baseline="-25000">
                  <a:latin typeface="Times New Roman" pitchFamily="18" charset="0"/>
                </a:rPr>
                <a:t>S</a:t>
              </a:r>
              <a:r>
                <a:rPr lang="en-US" altLang="zh-CN" b="1">
                  <a:latin typeface="Times New Roman" pitchFamily="18" charset="0"/>
                </a:rPr>
                <a:t>,T]]</a:t>
              </a:r>
            </a:p>
          </p:txBody>
        </p:sp>
        <p:sp>
          <p:nvSpPr>
            <p:cNvPr id="216075" name="Text Box 11"/>
            <p:cNvSpPr txBox="1">
              <a:spLocks noChangeArrowheads="1"/>
            </p:cNvSpPr>
            <p:nvPr/>
          </p:nvSpPr>
          <p:spPr bwMode="auto">
            <a:xfrm>
              <a:off x="1219" y="1652"/>
              <a:ext cx="1345" cy="3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b="1">
                  <a:latin typeface="宋体" pitchFamily="2" charset="-122"/>
                </a:rPr>
                <a:t>  ① </a:t>
              </a:r>
              <a:r>
                <a:rPr lang="en-US" altLang="zh-CN" b="1">
                  <a:latin typeface="Times New Roman" pitchFamily="18" charset="0"/>
                </a:rPr>
                <a:t>ID</a:t>
              </a:r>
              <a:r>
                <a:rPr lang="en-US" altLang="zh-CN" b="1" baseline="-25000">
                  <a:latin typeface="Times New Roman" pitchFamily="18" charset="0"/>
                </a:rPr>
                <a:t>A</a:t>
              </a:r>
              <a:r>
                <a:rPr lang="en-US" altLang="zh-CN" b="1">
                  <a:latin typeface="宋体" pitchFamily="2" charset="-122"/>
                </a:rPr>
                <a:t>‖</a:t>
              </a:r>
              <a:r>
                <a:rPr lang="en-US" altLang="zh-CN" b="1">
                  <a:latin typeface="Times New Roman" pitchFamily="18" charset="0"/>
                </a:rPr>
                <a:t>ID</a:t>
              </a:r>
              <a:r>
                <a:rPr lang="en-US" altLang="zh-CN" b="1" baseline="-25000">
                  <a:latin typeface="Times New Roman" pitchFamily="18" charset="0"/>
                </a:rPr>
                <a:t>B</a:t>
              </a:r>
              <a:endParaRPr lang="en-US" altLang="zh-CN" b="1">
                <a:latin typeface="宋体" pitchFamily="2" charset="-122"/>
              </a:endParaRPr>
            </a:p>
          </p:txBody>
        </p:sp>
        <p:sp>
          <p:nvSpPr>
            <p:cNvPr id="216076" name="Text Box 12"/>
            <p:cNvSpPr txBox="1">
              <a:spLocks noChangeArrowheads="1"/>
            </p:cNvSpPr>
            <p:nvPr/>
          </p:nvSpPr>
          <p:spPr bwMode="auto">
            <a:xfrm>
              <a:off x="4014" y="1207"/>
              <a:ext cx="1055" cy="9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KDC</a:t>
              </a:r>
            </a:p>
            <a:p>
              <a:pPr algn="just"/>
              <a:endParaRPr lang="en-US" altLang="zh-CN" sz="2400" b="1" baseline="30000">
                <a:latin typeface="Times New Roman" pitchFamily="18" charset="0"/>
              </a:endParaRPr>
            </a:p>
            <a:p>
              <a:pPr algn="just"/>
              <a:endParaRPr lang="en-US" altLang="zh-CN" sz="2400" b="1" baseline="30000">
                <a:latin typeface="Times New Roman" pitchFamily="18" charset="0"/>
              </a:endParaRPr>
            </a:p>
            <a:p>
              <a:pPr algn="just"/>
              <a:r>
                <a:rPr lang="en-US" altLang="zh-CN" sz="2400" b="1" baseline="30000">
                  <a:latin typeface="Times New Roman" pitchFamily="18" charset="0"/>
                </a:rPr>
                <a:t>       </a:t>
              </a:r>
              <a:r>
                <a:rPr lang="zh-CN" altLang="en-US" sz="2400" b="1" baseline="30000">
                  <a:latin typeface="Times New Roman" pitchFamily="18" charset="0"/>
                </a:rPr>
                <a:t>用户专用基</a:t>
              </a:r>
            </a:p>
            <a:p>
              <a:pPr algn="just"/>
              <a:r>
                <a:rPr lang="zh-CN" altLang="en-US" sz="2400" b="1" baseline="30000">
                  <a:latin typeface="Times New Roman" pitchFamily="18" charset="0"/>
                </a:rPr>
                <a:t>       </a:t>
              </a:r>
              <a:r>
                <a:rPr lang="zh-CN" altLang="en-US" sz="2400" b="1" baseline="30000" smtClean="0">
                  <a:latin typeface="Times New Roman" pitchFamily="18" charset="0"/>
                </a:rPr>
                <a:t>本</a:t>
              </a:r>
              <a:r>
                <a:rPr lang="zh-CN" altLang="en-US" sz="2400" b="1" baseline="30000">
                  <a:latin typeface="Times New Roman" pitchFamily="18" charset="0"/>
                </a:rPr>
                <a:t>密钥文件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216077" name="Text Box 13"/>
            <p:cNvSpPr txBox="1">
              <a:spLocks noChangeArrowheads="1"/>
            </p:cNvSpPr>
            <p:nvPr/>
          </p:nvSpPr>
          <p:spPr bwMode="auto">
            <a:xfrm>
              <a:off x="2480" y="3222"/>
              <a:ext cx="78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>
                  <a:latin typeface="Times New Roman" pitchFamily="18" charset="0"/>
                </a:rPr>
                <a:t>  </a:t>
              </a:r>
              <a:r>
                <a:rPr lang="zh-CN" altLang="en-US" b="1">
                  <a:latin typeface="Times New Roman" pitchFamily="18" charset="0"/>
                </a:rPr>
                <a:t>用户</a:t>
              </a:r>
              <a:r>
                <a:rPr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16078" name="Rectangle 14"/>
            <p:cNvSpPr>
              <a:spLocks noChangeArrowheads="1"/>
            </p:cNvSpPr>
            <p:nvPr/>
          </p:nvSpPr>
          <p:spPr bwMode="auto">
            <a:xfrm>
              <a:off x="3873" y="1705"/>
              <a:ext cx="1455" cy="14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79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872" cy="9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b="1" baseline="30000">
                  <a:latin typeface="Times New Roman" pitchFamily="18" charset="0"/>
                </a:rPr>
                <a:t>   </a:t>
              </a:r>
            </a:p>
            <a:p>
              <a:pPr algn="just"/>
              <a:r>
                <a:rPr lang="en-US" altLang="zh-CN" sz="2400" b="1" baseline="30000">
                  <a:latin typeface="Times New Roman" pitchFamily="18" charset="0"/>
                </a:rPr>
                <a:t>  A         K</a:t>
              </a:r>
              <a:r>
                <a:rPr lang="en-US" altLang="zh-CN" sz="2400" b="1" baseline="-25000">
                  <a:latin typeface="Times New Roman" pitchFamily="18" charset="0"/>
                </a:rPr>
                <a:t>A  </a:t>
              </a:r>
              <a:endParaRPr lang="en-US" altLang="zh-CN" sz="2400" b="1" baseline="30000">
                <a:latin typeface="Times New Roman" pitchFamily="18" charset="0"/>
              </a:endParaRPr>
            </a:p>
            <a:p>
              <a:pPr algn="just"/>
              <a:r>
                <a:rPr lang="en-US" altLang="zh-CN" sz="2400" b="1" baseline="30000">
                  <a:latin typeface="Times New Roman" pitchFamily="18" charset="0"/>
                </a:rPr>
                <a:t>   </a:t>
              </a:r>
            </a:p>
            <a:p>
              <a:pPr algn="just"/>
              <a:r>
                <a:rPr lang="en-US" altLang="zh-CN" sz="2400" b="1" baseline="30000">
                  <a:latin typeface="Times New Roman" pitchFamily="18" charset="0"/>
                </a:rPr>
                <a:t>  B         K</a:t>
              </a:r>
              <a:r>
                <a:rPr lang="en-US" altLang="zh-CN" sz="2400" b="1" baseline="-25000">
                  <a:latin typeface="Times New Roman" pitchFamily="18" charset="0"/>
                </a:rPr>
                <a:t>B</a:t>
              </a:r>
              <a:endParaRPr lang="en-US" altLang="zh-CN" sz="2400" b="1" baseline="30000">
                <a:latin typeface="Times New Roman" pitchFamily="18" charset="0"/>
              </a:endParaRPr>
            </a:p>
            <a:p>
              <a:pPr algn="just"/>
              <a:r>
                <a:rPr lang="en-US" altLang="zh-CN" b="1" smtClean="0">
                  <a:latin typeface="Times New Roman" pitchFamily="18" charset="0"/>
                </a:rPr>
                <a:t>.   </a:t>
              </a:r>
              <a:r>
                <a:rPr lang="en-US" altLang="zh-CN" b="1">
                  <a:latin typeface="Times New Roman" pitchFamily="18" charset="0"/>
                </a:rPr>
                <a:t>.</a:t>
              </a:r>
            </a:p>
            <a:p>
              <a:pPr algn="just"/>
              <a:r>
                <a:rPr lang="en-US" altLang="zh-CN" b="1" smtClean="0">
                  <a:latin typeface="Times New Roman" pitchFamily="18" charset="0"/>
                </a:rPr>
                <a:t>.   </a:t>
              </a:r>
              <a:r>
                <a:rPr lang="en-US" altLang="zh-CN" b="1">
                  <a:latin typeface="Times New Roman" pitchFamily="18" charset="0"/>
                </a:rPr>
                <a:t>. </a:t>
              </a:r>
            </a:p>
          </p:txBody>
        </p:sp>
        <p:sp>
          <p:nvSpPr>
            <p:cNvPr id="216080" name="Line 16"/>
            <p:cNvSpPr>
              <a:spLocks noChangeShapeType="1"/>
            </p:cNvSpPr>
            <p:nvPr/>
          </p:nvSpPr>
          <p:spPr bwMode="auto">
            <a:xfrm>
              <a:off x="4176" y="2784"/>
              <a:ext cx="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1" name="Line 17"/>
            <p:cNvSpPr>
              <a:spLocks noChangeShapeType="1"/>
            </p:cNvSpPr>
            <p:nvPr/>
          </p:nvSpPr>
          <p:spPr bwMode="auto">
            <a:xfrm>
              <a:off x="4176" y="2496"/>
              <a:ext cx="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2" name="Line 18"/>
            <p:cNvSpPr>
              <a:spLocks noChangeShapeType="1"/>
            </p:cNvSpPr>
            <p:nvPr/>
          </p:nvSpPr>
          <p:spPr bwMode="auto">
            <a:xfrm>
              <a:off x="4568" y="2160"/>
              <a:ext cx="0" cy="9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3" name="Freeform 19"/>
            <p:cNvSpPr>
              <a:spLocks/>
            </p:cNvSpPr>
            <p:nvPr/>
          </p:nvSpPr>
          <p:spPr bwMode="auto">
            <a:xfrm>
              <a:off x="1170" y="1767"/>
              <a:ext cx="2473" cy="560"/>
            </a:xfrm>
            <a:custGeom>
              <a:avLst/>
              <a:gdLst>
                <a:gd name="T0" fmla="*/ 0 w 3060"/>
                <a:gd name="T1" fmla="*/ 702 h 702"/>
                <a:gd name="T2" fmla="*/ 1620 w 3060"/>
                <a:gd name="T3" fmla="*/ 78 h 702"/>
                <a:gd name="T4" fmla="*/ 3060 w 3060"/>
                <a:gd name="T5" fmla="*/ 23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0" h="702">
                  <a:moveTo>
                    <a:pt x="0" y="702"/>
                  </a:moveTo>
                  <a:cubicBezTo>
                    <a:pt x="555" y="429"/>
                    <a:pt x="1110" y="156"/>
                    <a:pt x="1620" y="78"/>
                  </a:cubicBezTo>
                  <a:cubicBezTo>
                    <a:pt x="2130" y="0"/>
                    <a:pt x="2595" y="117"/>
                    <a:pt x="3060" y="23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4" name="Freeform 20"/>
            <p:cNvSpPr>
              <a:spLocks/>
            </p:cNvSpPr>
            <p:nvPr/>
          </p:nvSpPr>
          <p:spPr bwMode="auto">
            <a:xfrm>
              <a:off x="1122" y="2435"/>
              <a:ext cx="2715" cy="373"/>
            </a:xfrm>
            <a:custGeom>
              <a:avLst/>
              <a:gdLst>
                <a:gd name="T0" fmla="*/ 3060 w 3060"/>
                <a:gd name="T1" fmla="*/ 0 h 702"/>
                <a:gd name="T2" fmla="*/ 1260 w 3060"/>
                <a:gd name="T3" fmla="*/ 624 h 702"/>
                <a:gd name="T4" fmla="*/ 0 w 3060"/>
                <a:gd name="T5" fmla="*/ 46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0" h="702">
                  <a:moveTo>
                    <a:pt x="3060" y="0"/>
                  </a:moveTo>
                  <a:cubicBezTo>
                    <a:pt x="2415" y="273"/>
                    <a:pt x="1770" y="546"/>
                    <a:pt x="1260" y="624"/>
                  </a:cubicBezTo>
                  <a:cubicBezTo>
                    <a:pt x="750" y="702"/>
                    <a:pt x="375" y="585"/>
                    <a:pt x="0" y="46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5" name="Freeform 21"/>
            <p:cNvSpPr>
              <a:spLocks/>
            </p:cNvSpPr>
            <p:nvPr/>
          </p:nvSpPr>
          <p:spPr bwMode="auto">
            <a:xfrm>
              <a:off x="1025" y="2701"/>
              <a:ext cx="1455" cy="619"/>
            </a:xfrm>
            <a:custGeom>
              <a:avLst/>
              <a:gdLst>
                <a:gd name="T0" fmla="*/ 0 w 1620"/>
                <a:gd name="T1" fmla="*/ 0 h 1092"/>
                <a:gd name="T2" fmla="*/ 720 w 1620"/>
                <a:gd name="T3" fmla="*/ 780 h 1092"/>
                <a:gd name="T4" fmla="*/ 1620 w 1620"/>
                <a:gd name="T5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092">
                  <a:moveTo>
                    <a:pt x="0" y="0"/>
                  </a:moveTo>
                  <a:cubicBezTo>
                    <a:pt x="225" y="299"/>
                    <a:pt x="450" y="598"/>
                    <a:pt x="720" y="780"/>
                  </a:cubicBezTo>
                  <a:cubicBezTo>
                    <a:pt x="990" y="962"/>
                    <a:pt x="1470" y="1040"/>
                    <a:pt x="1620" y="109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密钥分配中心方案</a:t>
            </a:r>
          </a:p>
        </p:txBody>
      </p:sp>
      <p:sp>
        <p:nvSpPr>
          <p:cNvPr id="20" name="矩形 19"/>
          <p:cNvSpPr/>
          <p:nvPr/>
        </p:nvSpPr>
        <p:spPr>
          <a:xfrm>
            <a:off x="611560" y="5520293"/>
            <a:ext cx="7776864" cy="107705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3600" b="1" dirty="0" smtClean="0">
                <a:solidFill>
                  <a:srgbClr val="C00000"/>
                </a:solidFill>
                <a:latin typeface="Times New Roman" pitchFamily="18" charset="0"/>
              </a:rPr>
              <a:t>1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itchFamily="18" charset="0"/>
              </a:rPr>
              <a:t>、防止其他用户假冒</a:t>
            </a: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攻击</a:t>
            </a:r>
            <a:endParaRPr lang="en-US" altLang="zh-CN" sz="36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 algn="just"/>
            <a:r>
              <a:rPr lang="en-US" altLang="zh-CN" sz="3600" b="1" dirty="0">
                <a:solidFill>
                  <a:srgbClr val="C00000"/>
                </a:solidFill>
                <a:latin typeface="Times New Roman" pitchFamily="18" charset="0"/>
              </a:rPr>
              <a:t>2</a:t>
            </a: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、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itchFamily="18" charset="0"/>
              </a:rPr>
              <a:t>防止用户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itchFamily="18" charset="0"/>
              </a:rPr>
              <a:t>A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itchFamily="18" charset="0"/>
              </a:rPr>
              <a:t>伪造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itchFamily="18" charset="0"/>
              </a:rPr>
              <a:t>KDC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itchFamily="18" charset="0"/>
              </a:rPr>
              <a:t>生成会话密钥</a:t>
            </a:r>
            <a:endParaRPr lang="en-US" altLang="zh-CN" sz="3600" b="1" dirty="0" smtClean="0">
              <a:solidFill>
                <a:srgbClr val="C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9"/>
            <a:ext cx="8229600" cy="237972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1976</a:t>
            </a:r>
            <a:r>
              <a:rPr lang="zh-CN" altLang="en-US" dirty="0" smtClean="0"/>
              <a:t>年提出，在很多商业产品中应用</a:t>
            </a:r>
          </a:p>
          <a:p>
            <a:pPr lvl="1"/>
            <a:r>
              <a:rPr lang="zh-CN" altLang="en-US" dirty="0" smtClean="0"/>
              <a:t>使两个用户安全地交换密钥，得到共享会话密钥（对称）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算法不能加、解密</a:t>
            </a:r>
          </a:p>
          <a:p>
            <a:pPr lvl="1"/>
            <a:r>
              <a:rPr lang="zh-CN" altLang="en-US" dirty="0" smtClean="0"/>
              <a:t>算法的安全性基于求离散对数的困难性</a:t>
            </a:r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Diffie-Hellman </a:t>
            </a:r>
            <a:r>
              <a:rPr lang="zh-CN" altLang="en-US" smtClean="0"/>
              <a:t>密钥交换（协商）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639FB7B1-811E-4BB2-877B-F5A9633F495C}" type="slidenum">
              <a:rPr lang="en-US" altLang="zh-CN" smtClean="0"/>
              <a:pPr/>
              <a:t>26</a:t>
            </a:fld>
            <a:r>
              <a:rPr lang="en-US" altLang="zh-CN" smtClean="0"/>
              <a:t>/80</a:t>
            </a:r>
            <a:endParaRPr lang="en-US" altLang="zh-CN"/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980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249793" y="3693801"/>
            <a:ext cx="2620602" cy="814858"/>
            <a:chOff x="3249793" y="3693801"/>
            <a:chExt cx="2620602" cy="814858"/>
          </a:xfrm>
        </p:grpSpPr>
        <p:sp>
          <p:nvSpPr>
            <p:cNvPr id="219146" name="Line 10"/>
            <p:cNvSpPr>
              <a:spLocks noChangeShapeType="1"/>
            </p:cNvSpPr>
            <p:nvPr/>
          </p:nvSpPr>
          <p:spPr bwMode="auto">
            <a:xfrm flipH="1">
              <a:off x="3399009" y="3693801"/>
              <a:ext cx="2284866" cy="814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47" name="Line 11"/>
            <p:cNvSpPr>
              <a:spLocks noChangeShapeType="1"/>
            </p:cNvSpPr>
            <p:nvPr/>
          </p:nvSpPr>
          <p:spPr bwMode="auto">
            <a:xfrm>
              <a:off x="3464291" y="3693801"/>
              <a:ext cx="2219584" cy="814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48" name="Line 12"/>
            <p:cNvSpPr>
              <a:spLocks noChangeShapeType="1"/>
            </p:cNvSpPr>
            <p:nvPr/>
          </p:nvSpPr>
          <p:spPr bwMode="auto">
            <a:xfrm>
              <a:off x="3249793" y="3904774"/>
              <a:ext cx="0" cy="603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49" name="Line 13"/>
            <p:cNvSpPr>
              <a:spLocks noChangeShapeType="1"/>
            </p:cNvSpPr>
            <p:nvPr/>
          </p:nvSpPr>
          <p:spPr bwMode="auto">
            <a:xfrm>
              <a:off x="5870395" y="3904774"/>
              <a:ext cx="0" cy="603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9156" name="Rectangle 20"/>
          <p:cNvSpPr>
            <a:spLocks noChangeArrowheads="1"/>
          </p:cNvSpPr>
          <p:nvPr/>
        </p:nvSpPr>
        <p:spPr bwMode="auto">
          <a:xfrm>
            <a:off x="2990850" y="2209800"/>
            <a:ext cx="742950" cy="4762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zh-CN" altLang="en-US" sz="1200" b="1">
                <a:latin typeface="Times New Roman" pitchFamily="18" charset="0"/>
              </a:rPr>
              <a:t>用户</a:t>
            </a:r>
            <a:r>
              <a:rPr lang="en-US" altLang="zh-CN" sz="1200" b="1">
                <a:latin typeface="Times New Roman" pitchFamily="18" charset="0"/>
              </a:rPr>
              <a:t>A</a:t>
            </a:r>
          </a:p>
        </p:txBody>
      </p:sp>
      <p:sp>
        <p:nvSpPr>
          <p:cNvPr id="219157" name="Rectangle 21"/>
          <p:cNvSpPr>
            <a:spLocks noChangeArrowheads="1"/>
          </p:cNvSpPr>
          <p:nvPr/>
        </p:nvSpPr>
        <p:spPr bwMode="auto">
          <a:xfrm>
            <a:off x="5573713" y="2209800"/>
            <a:ext cx="903287" cy="4762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zh-CN" altLang="en-US" sz="1200" b="1">
                <a:latin typeface="Times New Roman" pitchFamily="18" charset="0"/>
              </a:rPr>
              <a:t>用户</a:t>
            </a:r>
            <a:r>
              <a:rPr lang="en-US" altLang="zh-CN" sz="1200" b="1">
                <a:latin typeface="Times New Roman" pitchFamily="18" charset="0"/>
              </a:rPr>
              <a:t>B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405062" y="2836307"/>
            <a:ext cx="1059229" cy="476250"/>
            <a:chOff x="2405062" y="2836307"/>
            <a:chExt cx="1059229" cy="476250"/>
          </a:xfrm>
        </p:grpSpPr>
        <p:sp>
          <p:nvSpPr>
            <p:cNvPr id="219144" name="Rectangle 8"/>
            <p:cNvSpPr>
              <a:spLocks noChangeArrowheads="1"/>
            </p:cNvSpPr>
            <p:nvPr/>
          </p:nvSpPr>
          <p:spPr bwMode="auto">
            <a:xfrm>
              <a:off x="3072600" y="2847975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 smtClean="0">
                  <a:latin typeface="Times New Roman" pitchFamily="18" charset="0"/>
                </a:rPr>
                <a:t>X</a:t>
              </a:r>
              <a:r>
                <a:rPr lang="en-US" altLang="zh-CN" sz="1200" b="1" baseline="-25000" smtClean="0">
                  <a:latin typeface="Times New Roman" pitchFamily="18" charset="0"/>
                </a:rPr>
                <a:t>A</a:t>
              </a:r>
              <a:endParaRPr lang="en-US" altLang="zh-CN" sz="1200" b="1">
                <a:latin typeface="Times New Roman" pitchFamily="18" charset="0"/>
              </a:endParaRPr>
            </a:p>
          </p:txBody>
        </p:sp>
        <p:sp>
          <p:nvSpPr>
            <p:cNvPr id="219160" name="Rectangle 24"/>
            <p:cNvSpPr>
              <a:spLocks noChangeArrowheads="1"/>
            </p:cNvSpPr>
            <p:nvPr/>
          </p:nvSpPr>
          <p:spPr bwMode="auto">
            <a:xfrm>
              <a:off x="2405062" y="2836307"/>
              <a:ext cx="555625" cy="476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itchFamily="18" charset="0"/>
                </a:rPr>
                <a:t>秘密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83875" y="2836307"/>
            <a:ext cx="1070547" cy="476250"/>
            <a:chOff x="5683875" y="2836307"/>
            <a:chExt cx="1070547" cy="476250"/>
          </a:xfrm>
        </p:grpSpPr>
        <p:sp>
          <p:nvSpPr>
            <p:cNvPr id="219145" name="Rectangle 9"/>
            <p:cNvSpPr>
              <a:spLocks noChangeArrowheads="1"/>
            </p:cNvSpPr>
            <p:nvPr/>
          </p:nvSpPr>
          <p:spPr bwMode="auto">
            <a:xfrm>
              <a:off x="5683875" y="2847975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 smtClean="0">
                  <a:latin typeface="Times New Roman" pitchFamily="18" charset="0"/>
                </a:rPr>
                <a:t>X</a:t>
              </a:r>
              <a:r>
                <a:rPr lang="en-US" altLang="zh-CN" sz="1200" b="1" baseline="-25000" smtClean="0">
                  <a:latin typeface="Times New Roman" pitchFamily="18" charset="0"/>
                </a:rPr>
                <a:t>B</a:t>
              </a:r>
              <a:endParaRPr lang="en-US" altLang="zh-CN" sz="1200" b="1">
                <a:latin typeface="Times New Roman" pitchFamily="18" charset="0"/>
              </a:endParaRPr>
            </a:p>
          </p:txBody>
        </p:sp>
        <p:sp>
          <p:nvSpPr>
            <p:cNvPr id="219161" name="Rectangle 25"/>
            <p:cNvSpPr>
              <a:spLocks noChangeArrowheads="1"/>
            </p:cNvSpPr>
            <p:nvPr/>
          </p:nvSpPr>
          <p:spPr bwMode="auto">
            <a:xfrm>
              <a:off x="6197209" y="2836307"/>
              <a:ext cx="557213" cy="476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itchFamily="18" charset="0"/>
                </a:rPr>
                <a:t>秘密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33600" y="4810601"/>
            <a:ext cx="1330691" cy="1056799"/>
            <a:chOff x="2133600" y="4810601"/>
            <a:chExt cx="1330691" cy="1056799"/>
          </a:xfrm>
        </p:grpSpPr>
        <p:sp>
          <p:nvSpPr>
            <p:cNvPr id="219150" name="Rectangle 14"/>
            <p:cNvSpPr>
              <a:spLocks noChangeArrowheads="1"/>
            </p:cNvSpPr>
            <p:nvPr/>
          </p:nvSpPr>
          <p:spPr bwMode="auto">
            <a:xfrm>
              <a:off x="3072600" y="5414486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itchFamily="18" charset="0"/>
                </a:rPr>
                <a:t>K</a:t>
              </a:r>
              <a:r>
                <a:rPr lang="en-US" altLang="zh-CN" sz="1200" b="1" baseline="-25000">
                  <a:latin typeface="Times New Roman" pitchFamily="18" charset="0"/>
                </a:rPr>
                <a:t>A</a:t>
              </a:r>
              <a:endParaRPr lang="en-US" altLang="zh-CN" sz="1200" b="1">
                <a:latin typeface="Times New Roman" pitchFamily="18" charset="0"/>
              </a:endParaRPr>
            </a:p>
          </p:txBody>
        </p:sp>
        <p:sp>
          <p:nvSpPr>
            <p:cNvPr id="219151" name="Line 15"/>
            <p:cNvSpPr>
              <a:spLocks noChangeShapeType="1"/>
            </p:cNvSpPr>
            <p:nvPr/>
          </p:nvSpPr>
          <p:spPr bwMode="auto">
            <a:xfrm>
              <a:off x="3259119" y="4810601"/>
              <a:ext cx="0" cy="603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2" name="Rectangle 26"/>
            <p:cNvSpPr>
              <a:spLocks noChangeArrowheads="1"/>
            </p:cNvSpPr>
            <p:nvPr/>
          </p:nvSpPr>
          <p:spPr bwMode="auto">
            <a:xfrm>
              <a:off x="2133600" y="5387975"/>
              <a:ext cx="896938" cy="476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itchFamily="18" charset="0"/>
                </a:rPr>
                <a:t>会话秘密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93201" y="4810601"/>
            <a:ext cx="1393399" cy="1056799"/>
            <a:chOff x="5693201" y="4810601"/>
            <a:chExt cx="1393399" cy="1056799"/>
          </a:xfrm>
        </p:grpSpPr>
        <p:sp>
          <p:nvSpPr>
            <p:cNvPr id="219153" name="Rectangle 17"/>
            <p:cNvSpPr>
              <a:spLocks noChangeArrowheads="1"/>
            </p:cNvSpPr>
            <p:nvPr/>
          </p:nvSpPr>
          <p:spPr bwMode="auto">
            <a:xfrm>
              <a:off x="5693201" y="5414486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itchFamily="18" charset="0"/>
                </a:rPr>
                <a:t>K</a:t>
              </a:r>
              <a:r>
                <a:rPr lang="en-US" altLang="zh-CN" sz="1200" b="1" baseline="-25000">
                  <a:latin typeface="Times New Roman" pitchFamily="18" charset="0"/>
                </a:rPr>
                <a:t>B</a:t>
              </a:r>
              <a:endParaRPr lang="en-US" altLang="zh-CN" sz="1200" b="1">
                <a:latin typeface="Times New Roman" pitchFamily="18" charset="0"/>
              </a:endParaRPr>
            </a:p>
          </p:txBody>
        </p:sp>
        <p:sp>
          <p:nvSpPr>
            <p:cNvPr id="219154" name="Line 18"/>
            <p:cNvSpPr>
              <a:spLocks noChangeShapeType="1"/>
            </p:cNvSpPr>
            <p:nvPr/>
          </p:nvSpPr>
          <p:spPr bwMode="auto">
            <a:xfrm>
              <a:off x="5879721" y="4810601"/>
              <a:ext cx="0" cy="603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3" name="Rectangle 27"/>
            <p:cNvSpPr>
              <a:spLocks noChangeArrowheads="1"/>
            </p:cNvSpPr>
            <p:nvPr/>
          </p:nvSpPr>
          <p:spPr bwMode="auto">
            <a:xfrm>
              <a:off x="6159500" y="5387975"/>
              <a:ext cx="927100" cy="476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itchFamily="18" charset="0"/>
                </a:rPr>
                <a:t>会话秘密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9011" y="3450698"/>
            <a:ext cx="3285280" cy="646012"/>
            <a:chOff x="179011" y="3450698"/>
            <a:chExt cx="3285280" cy="646012"/>
          </a:xfrm>
        </p:grpSpPr>
        <p:sp>
          <p:nvSpPr>
            <p:cNvPr id="219142" name="Rectangle 6"/>
            <p:cNvSpPr>
              <a:spLocks noChangeArrowheads="1"/>
            </p:cNvSpPr>
            <p:nvPr/>
          </p:nvSpPr>
          <p:spPr bwMode="auto">
            <a:xfrm>
              <a:off x="3072600" y="3451860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 smtClean="0">
                  <a:latin typeface="Times New Roman" pitchFamily="18" charset="0"/>
                </a:rPr>
                <a:t>Y</a:t>
              </a:r>
              <a:r>
                <a:rPr lang="en-US" altLang="zh-CN" sz="1200" b="1" baseline="-25000" smtClean="0">
                  <a:latin typeface="Times New Roman" pitchFamily="18" charset="0"/>
                </a:rPr>
                <a:t>A</a:t>
              </a:r>
              <a:endParaRPr lang="en-US" altLang="zh-CN" sz="1200" b="1">
                <a:latin typeface="Times New Roman" pitchFamily="18" charset="0"/>
              </a:endParaRPr>
            </a:p>
          </p:txBody>
        </p:sp>
        <p:sp>
          <p:nvSpPr>
            <p:cNvPr id="219158" name="Rectangle 22"/>
            <p:cNvSpPr>
              <a:spLocks noChangeArrowheads="1"/>
            </p:cNvSpPr>
            <p:nvPr/>
          </p:nvSpPr>
          <p:spPr bwMode="auto">
            <a:xfrm>
              <a:off x="179011" y="3450698"/>
              <a:ext cx="2767279" cy="64601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r>
                <a:rPr lang="en-US" altLang="zh-CN" sz="1200" b="1">
                  <a:latin typeface="Times New Roman" pitchFamily="18" charset="0"/>
                </a:rPr>
                <a:t>                                                </a:t>
              </a:r>
              <a:r>
                <a:rPr lang="en-US" altLang="zh-CN" sz="1200" b="1" smtClean="0">
                  <a:latin typeface="Times New Roman" pitchFamily="18" charset="0"/>
                </a:rPr>
                <a:t>    </a:t>
              </a:r>
              <a:r>
                <a:rPr lang="zh-CN" altLang="en-US" sz="1200" b="1">
                  <a:latin typeface="Times New Roman" pitchFamily="18" charset="0"/>
                </a:rPr>
                <a:t>公开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>
                  <a:spLocks/>
                </p:cNvSpPr>
                <p:nvPr/>
              </p:nvSpPr>
              <p:spPr>
                <a:xfrm>
                  <a:off x="251520" y="3686834"/>
                  <a:ext cx="2215331" cy="324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sz="1600" b="1" i="1" baseline="-25000" smtClean="0">
                            <a:latin typeface="Cambria Math"/>
                          </a:rPr>
                          <m:t>𝑨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𝑨</m:t>
                            </m:r>
                          </m:sup>
                        </m:sSup>
                        <m:r>
                          <a:rPr lang="en-US" altLang="zh-CN" sz="1600" b="1" i="1" smtClean="0">
                            <a:latin typeface="Cambria Math"/>
                          </a:rPr>
                          <m:t>𝒎𝒐𝒅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𝑿𝑨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zh-CN" altLang="en-US" sz="1600" b="1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686834"/>
                  <a:ext cx="2215331" cy="324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5683875" y="3451860"/>
            <a:ext cx="3280613" cy="649370"/>
            <a:chOff x="5683875" y="3451860"/>
            <a:chExt cx="3280613" cy="649370"/>
          </a:xfrm>
        </p:grpSpPr>
        <p:sp>
          <p:nvSpPr>
            <p:cNvPr id="219143" name="Rectangle 7"/>
            <p:cNvSpPr>
              <a:spLocks noChangeArrowheads="1"/>
            </p:cNvSpPr>
            <p:nvPr/>
          </p:nvSpPr>
          <p:spPr bwMode="auto">
            <a:xfrm>
              <a:off x="5683875" y="3451860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 smtClean="0">
                  <a:latin typeface="Times New Roman" pitchFamily="18" charset="0"/>
                </a:rPr>
                <a:t>Y</a:t>
              </a:r>
              <a:r>
                <a:rPr lang="en-US" altLang="zh-CN" sz="1200" b="1" baseline="-25000" smtClean="0">
                  <a:latin typeface="Times New Roman" pitchFamily="18" charset="0"/>
                </a:rPr>
                <a:t>B</a:t>
              </a:r>
              <a:endParaRPr lang="en-US" altLang="zh-CN" sz="1200" b="1">
                <a:latin typeface="Times New Roman" pitchFamily="18" charset="0"/>
              </a:endParaRPr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6197209" y="3455218"/>
              <a:ext cx="2767279" cy="64601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200" b="1" smtClean="0">
                  <a:latin typeface="Times New Roman" pitchFamily="18" charset="0"/>
                </a:rPr>
                <a:t>公开</a:t>
              </a:r>
              <a:endParaRPr lang="zh-CN" altLang="en-US" sz="1200" b="1"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>
                  <a:spLocks/>
                </p:cNvSpPr>
                <p:nvPr/>
              </p:nvSpPr>
              <p:spPr>
                <a:xfrm>
                  <a:off x="6677149" y="3658552"/>
                  <a:ext cx="2215331" cy="324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sz="1600" b="1" i="1" baseline="-25000" smtClean="0">
                            <a:latin typeface="Cambria Math"/>
                          </a:rPr>
                          <m:t>𝑩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𝑩</m:t>
                            </m:r>
                          </m:sup>
                        </m:sSup>
                        <m:r>
                          <a:rPr lang="en-US" altLang="zh-CN" sz="1600" b="1" i="1" smtClean="0">
                            <a:latin typeface="Cambria Math"/>
                          </a:rPr>
                          <m:t>𝒎𝒐𝒅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𝑿𝑩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zh-CN" altLang="en-US" sz="1600" b="1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149" y="3658552"/>
                  <a:ext cx="2215331" cy="324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/>
          <p:cNvGrpSpPr/>
          <p:nvPr/>
        </p:nvGrpSpPr>
        <p:grpSpPr>
          <a:xfrm>
            <a:off x="838200" y="4508659"/>
            <a:ext cx="2710025" cy="603885"/>
            <a:chOff x="838200" y="4508659"/>
            <a:chExt cx="2710025" cy="603885"/>
          </a:xfrm>
        </p:grpSpPr>
        <p:sp>
          <p:nvSpPr>
            <p:cNvPr id="219152" name="Oval 16"/>
            <p:cNvSpPr>
              <a:spLocks noChangeArrowheads="1"/>
            </p:cNvSpPr>
            <p:nvPr/>
          </p:nvSpPr>
          <p:spPr bwMode="auto">
            <a:xfrm>
              <a:off x="2960688" y="4508659"/>
              <a:ext cx="587537" cy="60388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itchFamily="18" charset="0"/>
                </a:rPr>
                <a:t>计算</a:t>
              </a:r>
            </a:p>
          </p:txBody>
        </p:sp>
        <p:sp>
          <p:nvSpPr>
            <p:cNvPr id="219167" name="Rectangle 31"/>
            <p:cNvSpPr>
              <a:spLocks noChangeArrowheads="1"/>
            </p:cNvSpPr>
            <p:nvPr/>
          </p:nvSpPr>
          <p:spPr bwMode="auto">
            <a:xfrm>
              <a:off x="838200" y="4572000"/>
              <a:ext cx="2057400" cy="477838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itchFamily="18" charset="0"/>
                </a:rPr>
                <a:t>                                              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>
                  <a:spLocks/>
                </p:cNvSpPr>
                <p:nvPr/>
              </p:nvSpPr>
              <p:spPr>
                <a:xfrm>
                  <a:off x="942008" y="4685596"/>
                  <a:ext cx="1901800" cy="324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/>
                          </a:rPr>
                          <m:t>𝑲</m:t>
                        </m:r>
                        <m:r>
                          <a:rPr lang="en-US" altLang="zh-CN" sz="1600" b="1" i="1" baseline="-25000" smtClean="0">
                            <a:latin typeface="Cambria Math"/>
                          </a:rPr>
                          <m:t>𝑨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𝒀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𝑩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𝑨</m:t>
                            </m:r>
                          </m:sup>
                        </m:sSup>
                        <m:r>
                          <a:rPr lang="en-US" altLang="zh-CN" sz="1600" b="1" i="1" smtClean="0">
                            <a:latin typeface="Cambria Math"/>
                          </a:rPr>
                          <m:t>𝒎𝒐𝒅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zh-CN" altLang="en-US" sz="1600" b="1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08" y="4685596"/>
                  <a:ext cx="1901800" cy="3240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/>
          <p:cNvGrpSpPr/>
          <p:nvPr/>
        </p:nvGrpSpPr>
        <p:grpSpPr>
          <a:xfrm>
            <a:off x="5571963" y="4508659"/>
            <a:ext cx="2733837" cy="603885"/>
            <a:chOff x="5571963" y="4508659"/>
            <a:chExt cx="2733837" cy="603885"/>
          </a:xfrm>
        </p:grpSpPr>
        <p:sp>
          <p:nvSpPr>
            <p:cNvPr id="219155" name="Oval 19"/>
            <p:cNvSpPr>
              <a:spLocks noChangeArrowheads="1"/>
            </p:cNvSpPr>
            <p:nvPr/>
          </p:nvSpPr>
          <p:spPr bwMode="auto">
            <a:xfrm>
              <a:off x="5571963" y="4508659"/>
              <a:ext cx="587537" cy="60388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itchFamily="18" charset="0"/>
                </a:rPr>
                <a:t>计算</a:t>
              </a:r>
            </a:p>
          </p:txBody>
        </p:sp>
        <p:sp>
          <p:nvSpPr>
            <p:cNvPr id="219169" name="Rectangle 33"/>
            <p:cNvSpPr>
              <a:spLocks noChangeArrowheads="1"/>
            </p:cNvSpPr>
            <p:nvPr/>
          </p:nvSpPr>
          <p:spPr bwMode="auto">
            <a:xfrm>
              <a:off x="6248400" y="4572000"/>
              <a:ext cx="2057400" cy="477838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itchFamily="18" charset="0"/>
                </a:rPr>
                <a:t>                                              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>
                  <a:spLocks/>
                </p:cNvSpPr>
                <p:nvPr/>
              </p:nvSpPr>
              <p:spPr>
                <a:xfrm>
                  <a:off x="6300192" y="4685596"/>
                  <a:ext cx="1901800" cy="324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/>
                          </a:rPr>
                          <m:t>𝑲</m:t>
                        </m:r>
                        <m:r>
                          <a:rPr lang="en-US" altLang="zh-CN" sz="1600" b="1" i="1" baseline="-25000" smtClean="0">
                            <a:latin typeface="Cambria Math"/>
                          </a:rPr>
                          <m:t>𝑩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𝒀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𝑩</m:t>
                            </m:r>
                          </m:sup>
                        </m:sSup>
                        <m:r>
                          <a:rPr lang="en-US" altLang="zh-CN" sz="1600" b="1" i="1" smtClean="0">
                            <a:latin typeface="Cambria Math"/>
                          </a:rPr>
                          <m:t>𝒎𝒐𝒅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zh-CN" altLang="en-US" sz="1600" b="1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192" y="4685596"/>
                  <a:ext cx="1901800" cy="3240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148862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大素数（</a:t>
            </a:r>
            <a:r>
              <a:rPr lang="en-US" altLang="zh-CN" dirty="0" smtClean="0"/>
              <a:t>300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的本原根，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全程公开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a,a^2,……a^(p-1)mod p</a:t>
            </a:r>
            <a:r>
              <a:rPr lang="zh-CN" altLang="en-US" dirty="0" smtClean="0"/>
              <a:t>结果各不相同，对一整数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的一个原根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，可找到惟一指数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，使得 </a:t>
            </a:r>
            <a:r>
              <a:rPr lang="en-US" altLang="zh-CN" dirty="0" smtClean="0"/>
              <a:t>b = </a:t>
            </a:r>
            <a:r>
              <a:rPr lang="en-US" altLang="zh-CN" dirty="0" err="1" smtClean="0"/>
              <a:t>a^i</a:t>
            </a:r>
            <a:r>
              <a:rPr lang="en-US" altLang="zh-CN" dirty="0" smtClean="0"/>
              <a:t> mod p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0 ≤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≤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p-1</a:t>
            </a:r>
            <a:r>
              <a:rPr lang="zh-CN" altLang="en-US" dirty="0" smtClean="0"/>
              <a:t>），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为基数的模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的离散对数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26642" y="20529"/>
            <a:ext cx="8229600" cy="816183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</a:t>
            </a:r>
            <a:r>
              <a:rPr lang="zh-CN" altLang="en-US" dirty="0" smtClean="0"/>
              <a:t>密钥交换方案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3622" y="4589905"/>
                <a:ext cx="8496944" cy="210207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numCol="2" rtlCol="0" anchor="ctr"/>
              <a:lstStyle/>
              <a:p>
                <a:pPr algn="ctr"/>
                <a:r>
                  <a:rPr lang="en-US" altLang="zh-CN" sz="2400" b="1" dirty="0" smtClean="0"/>
                  <a:t>K</a:t>
                </a:r>
                <a:r>
                  <a:rPr lang="en-US" altLang="zh-CN" sz="2400" b="1" baseline="-25000" dirty="0" smtClean="0"/>
                  <a:t>A</a:t>
                </a:r>
                <a:r>
                  <a:rPr lang="en-US" altLang="zh-CN" sz="2400" b="1" dirty="0" smtClean="0"/>
                  <a:t>=</a:t>
                </a:r>
                <a:r>
                  <a:rPr lang="zh-CN" altLang="en-US" sz="2400" b="1" dirty="0" smtClean="0"/>
                  <a:t>？</a:t>
                </a:r>
                <a:r>
                  <a:rPr lang="en-US" altLang="zh-CN" sz="2400" b="1" dirty="0" smtClean="0"/>
                  <a:t>K</a:t>
                </a:r>
                <a:r>
                  <a:rPr lang="en-US" altLang="zh-CN" sz="2400" b="1" baseline="-25000" dirty="0" smtClean="0"/>
                  <a:t>B</a:t>
                </a:r>
                <a:endParaRPr lang="en-US" altLang="zh-CN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𝑲</m:t>
                      </m:r>
                      <m:r>
                        <a:rPr lang="en-US" altLang="zh-CN" sz="2400" b="1" i="1" baseline="-25000" smtClean="0">
                          <a:latin typeface="Cambria Math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𝑨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altLang="zh-CN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=(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400" b="1" i="1" baseline="-25000" smtClean="0">
                                  <a:latin typeface="Cambria Math"/>
                                </a:rPr>
                                <m:t>𝑩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/>
                            </a:rPr>
                            <m:t>𝒎𝒐𝒅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𝑨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altLang="zh-CN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=(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400" b="1" i="1" baseline="-25000" smtClean="0">
                                  <a:latin typeface="Cambria Math"/>
                                </a:rPr>
                                <m:t>𝑩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𝑨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altLang="zh-CN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𝑩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𝑨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400" b="1" i="1" baseline="-25000" smtClean="0">
                                  <a:latin typeface="Cambria Math"/>
                                </a:rPr>
                                <m:t>𝑨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𝑩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altLang="zh-CN" sz="2400" b="1" i="1" baseline="-25000" smtClean="0">
                                      <a:latin typeface="Cambria Math"/>
                                    </a:rPr>
                                    <m:t>𝑨</m:t>
                                  </m:r>
                                </m:sup>
                              </m:sSup>
                              <m:r>
                                <a:rPr lang="en-US" altLang="zh-CN" sz="2400" b="1" i="1" baseline="-2500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𝒎𝒐𝒅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𝑩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𝑲𝑩</m:t>
                      </m:r>
                    </m:oMath>
                  </m:oMathPara>
                </a14:m>
                <a:endParaRPr lang="en-US" altLang="zh-CN" sz="2400" b="1" baseline="-25000" dirty="0" smtClean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2" y="4589905"/>
                <a:ext cx="8496944" cy="2102075"/>
              </a:xfrm>
              <a:prstGeom prst="rect">
                <a:avLst/>
              </a:prstGeom>
              <a:blipFill>
                <a:blip r:embed="rId7"/>
                <a:stretch>
                  <a:fillRect t="-2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6" grpId="0" animBg="1"/>
      <p:bldP spid="219157" grpId="0" animBg="1"/>
      <p:bldP spid="5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BE9A7C9-55CF-453C-AF42-0BFD00EFC516}" type="slidenum">
              <a:rPr lang="en-US" altLang="zh-CN" smtClean="0"/>
              <a:pPr/>
              <a:t>28</a:t>
            </a:fld>
            <a:r>
              <a:rPr lang="en-US" altLang="zh-CN" smtClean="0"/>
              <a:t>/80</a:t>
            </a:r>
            <a:endParaRPr lang="en-US" altLang="zh-CN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latin typeface="Times New Roman" pitchFamily="18" charset="0"/>
              </a:rPr>
              <a:t>攻击者（敌手）：</a:t>
            </a:r>
            <a:endParaRPr lang="en-US" altLang="zh-CN" dirty="0" smtClean="0">
              <a:latin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保密，</a:t>
            </a:r>
            <a:r>
              <a:rPr lang="en-US" altLang="zh-CN" dirty="0" smtClean="0">
                <a:latin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公开，</a:t>
            </a:r>
            <a:r>
              <a:rPr lang="en-US" altLang="zh-CN" dirty="0" smtClean="0">
                <a:latin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，截获</a:t>
            </a:r>
            <a:endParaRPr lang="en-US" altLang="zh-CN" dirty="0" smtClean="0">
              <a:latin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Times New Roman" pitchFamily="18" charset="0"/>
              </a:rPr>
              <a:t>目标：</a:t>
            </a:r>
            <a:r>
              <a:rPr lang="en-US" altLang="zh-CN" dirty="0" smtClean="0">
                <a:latin typeface="Times New Roman" pitchFamily="18" charset="0"/>
              </a:rPr>
              <a:t>K</a:t>
            </a:r>
            <a:r>
              <a:rPr lang="zh-CN" altLang="en-US" dirty="0" smtClean="0">
                <a:latin typeface="Times New Roman" pitchFamily="18" charset="0"/>
              </a:rPr>
              <a:t>，必须求</a:t>
            </a:r>
            <a:r>
              <a:rPr lang="en-US" altLang="zh-CN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或</a:t>
            </a:r>
            <a:r>
              <a:rPr lang="en-US" altLang="zh-CN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B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Times New Roman" pitchFamily="18" charset="0"/>
              </a:rPr>
              <a:t>需离散对数。因此敌手求</a:t>
            </a:r>
            <a:r>
              <a:rPr lang="en-US" altLang="zh-CN" dirty="0" smtClean="0">
                <a:latin typeface="Times New Roman" pitchFamily="18" charset="0"/>
              </a:rPr>
              <a:t>K</a:t>
            </a:r>
            <a:r>
              <a:rPr lang="zh-CN" altLang="en-US" dirty="0" smtClean="0">
                <a:latin typeface="Times New Roman" pitchFamily="18" charset="0"/>
              </a:rPr>
              <a:t>是不可行的。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Times New Roman" pitchFamily="18" charset="0"/>
              </a:rPr>
              <a:t>例如：</a:t>
            </a:r>
            <a:endParaRPr lang="en-US" altLang="zh-CN" dirty="0" smtClean="0">
              <a:latin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</a:rPr>
              <a:t>＝</a:t>
            </a:r>
            <a:r>
              <a:rPr lang="en-US" altLang="zh-CN" dirty="0" smtClean="0">
                <a:latin typeface="Times New Roman" pitchFamily="18" charset="0"/>
              </a:rPr>
              <a:t>97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＝</a:t>
            </a:r>
            <a:r>
              <a:rPr lang="en-US" altLang="zh-CN" dirty="0" smtClean="0">
                <a:latin typeface="Times New Roman" pitchFamily="18" charset="0"/>
              </a:rPr>
              <a:t>5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endParaRPr lang="en-US" altLang="zh-CN" dirty="0" smtClean="0">
              <a:latin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分别秘密地选</a:t>
            </a:r>
            <a:r>
              <a:rPr lang="en-US" altLang="zh-CN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＝</a:t>
            </a:r>
            <a:r>
              <a:rPr lang="en-US" altLang="zh-CN" dirty="0" smtClean="0">
                <a:latin typeface="Times New Roman" pitchFamily="18" charset="0"/>
              </a:rPr>
              <a:t>36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=58</a:t>
            </a:r>
            <a:r>
              <a:rPr lang="zh-CN" altLang="en-US" dirty="0" smtClean="0">
                <a:latin typeface="Times New Roman" pitchFamily="18" charset="0"/>
              </a:rPr>
              <a:t>，并分别计算</a:t>
            </a:r>
            <a:r>
              <a:rPr lang="en-US" altLang="zh-CN" dirty="0" smtClean="0">
                <a:latin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=5</a:t>
            </a:r>
            <a:r>
              <a:rPr lang="en-US" altLang="zh-CN" baseline="30000" dirty="0" smtClean="0">
                <a:latin typeface="Times New Roman" pitchFamily="18" charset="0"/>
              </a:rPr>
              <a:t>36</a:t>
            </a:r>
            <a:r>
              <a:rPr lang="en-US" altLang="zh-CN" dirty="0" smtClean="0">
                <a:latin typeface="Times New Roman" pitchFamily="18" charset="0"/>
              </a:rPr>
              <a:t>mod97</a:t>
            </a:r>
            <a:r>
              <a:rPr lang="zh-CN" altLang="en-US" dirty="0" smtClean="0">
                <a:latin typeface="Times New Roman" pitchFamily="18" charset="0"/>
              </a:rPr>
              <a:t>＝</a:t>
            </a:r>
            <a:r>
              <a:rPr lang="en-US" altLang="zh-CN" dirty="0" smtClean="0">
                <a:latin typeface="Times New Roman" pitchFamily="18" charset="0"/>
              </a:rPr>
              <a:t>50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=5</a:t>
            </a:r>
            <a:r>
              <a:rPr lang="en-US" altLang="zh-CN" baseline="30000" dirty="0" smtClean="0">
                <a:latin typeface="Times New Roman" pitchFamily="18" charset="0"/>
              </a:rPr>
              <a:t>58</a:t>
            </a:r>
            <a:r>
              <a:rPr lang="en-US" altLang="zh-CN" dirty="0" smtClean="0">
                <a:latin typeface="Times New Roman" pitchFamily="18" charset="0"/>
              </a:rPr>
              <a:t>mod97</a:t>
            </a:r>
            <a:r>
              <a:rPr lang="zh-CN" altLang="en-US" dirty="0" smtClean="0">
                <a:latin typeface="Times New Roman" pitchFamily="18" charset="0"/>
              </a:rPr>
              <a:t>＝</a:t>
            </a:r>
            <a:r>
              <a:rPr lang="en-US" altLang="zh-CN" dirty="0" smtClean="0">
                <a:latin typeface="Times New Roman" pitchFamily="18" charset="0"/>
              </a:rPr>
              <a:t>44</a:t>
            </a:r>
            <a:r>
              <a:rPr lang="zh-CN" altLang="en-US" dirty="0" smtClean="0">
                <a:latin typeface="Times New Roman" pitchFamily="18" charset="0"/>
              </a:rPr>
              <a:t>，在交换</a:t>
            </a:r>
            <a:r>
              <a:rPr lang="en-US" altLang="zh-CN" dirty="0" smtClean="0">
                <a:latin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后，分别计算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Times New Roman" pitchFamily="18" charset="0"/>
              </a:rPr>
              <a:t>K=Y</a:t>
            </a:r>
            <a:r>
              <a:rPr lang="en-US" altLang="zh-CN" baseline="-25000" dirty="0" smtClean="0">
                <a:latin typeface="Times New Roman" pitchFamily="18" charset="0"/>
              </a:rPr>
              <a:t>B</a:t>
            </a:r>
            <a:r>
              <a:rPr lang="en-US" altLang="zh-CN" baseline="30000" dirty="0" smtClean="0">
                <a:latin typeface="Times New Roman" pitchFamily="18" charset="0"/>
              </a:rPr>
              <a:t>XA</a:t>
            </a:r>
            <a:r>
              <a:rPr lang="en-US" altLang="zh-CN" dirty="0" smtClean="0">
                <a:latin typeface="Times New Roman" pitchFamily="18" charset="0"/>
              </a:rPr>
              <a:t> mod97</a:t>
            </a:r>
            <a:r>
              <a:rPr lang="zh-CN" altLang="en-US" dirty="0" smtClean="0">
                <a:latin typeface="Times New Roman" pitchFamily="18" charset="0"/>
              </a:rPr>
              <a:t>＝</a:t>
            </a:r>
            <a:r>
              <a:rPr lang="en-US" altLang="zh-CN" dirty="0" smtClean="0">
                <a:latin typeface="Times New Roman" pitchFamily="18" charset="0"/>
              </a:rPr>
              <a:t>44</a:t>
            </a:r>
            <a:r>
              <a:rPr lang="en-US" altLang="zh-CN" baseline="30000" dirty="0" smtClean="0">
                <a:latin typeface="Times New Roman" pitchFamily="18" charset="0"/>
              </a:rPr>
              <a:t>36</a:t>
            </a:r>
            <a:r>
              <a:rPr lang="en-US" altLang="zh-CN" dirty="0" smtClean="0">
                <a:latin typeface="Times New Roman" pitchFamily="18" charset="0"/>
              </a:rPr>
              <a:t>mod97</a:t>
            </a:r>
            <a:r>
              <a:rPr lang="zh-CN" altLang="en-US" dirty="0" smtClean="0">
                <a:latin typeface="Times New Roman" pitchFamily="18" charset="0"/>
              </a:rPr>
              <a:t>＝</a:t>
            </a:r>
            <a:r>
              <a:rPr lang="en-US" altLang="zh-CN" dirty="0" smtClean="0">
                <a:latin typeface="Times New Roman" pitchFamily="18" charset="0"/>
              </a:rPr>
              <a:t>75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Times New Roman" pitchFamily="18" charset="0"/>
              </a:rPr>
              <a:t>K=Y</a:t>
            </a:r>
            <a:r>
              <a:rPr lang="en-US" altLang="zh-CN" baseline="-25000" dirty="0" smtClean="0">
                <a:latin typeface="Times New Roman" pitchFamily="18" charset="0"/>
              </a:rPr>
              <a:t>A</a:t>
            </a:r>
            <a:r>
              <a:rPr lang="en-US" altLang="zh-CN" baseline="30000" dirty="0" smtClean="0">
                <a:latin typeface="Times New Roman" pitchFamily="18" charset="0"/>
              </a:rPr>
              <a:t>XB</a:t>
            </a:r>
            <a:r>
              <a:rPr lang="en-US" altLang="zh-CN" dirty="0" smtClean="0">
                <a:latin typeface="Times New Roman" pitchFamily="18" charset="0"/>
              </a:rPr>
              <a:t> mod97</a:t>
            </a:r>
            <a:r>
              <a:rPr lang="zh-CN" altLang="en-US" dirty="0" smtClean="0">
                <a:latin typeface="Times New Roman" pitchFamily="18" charset="0"/>
              </a:rPr>
              <a:t>＝</a:t>
            </a:r>
            <a:r>
              <a:rPr lang="en-US" altLang="zh-CN" dirty="0" smtClean="0">
                <a:latin typeface="Times New Roman" pitchFamily="18" charset="0"/>
              </a:rPr>
              <a:t>50</a:t>
            </a:r>
            <a:r>
              <a:rPr lang="en-US" altLang="zh-CN" baseline="30000" dirty="0" smtClean="0">
                <a:latin typeface="Times New Roman" pitchFamily="18" charset="0"/>
              </a:rPr>
              <a:t>58</a:t>
            </a:r>
            <a:r>
              <a:rPr lang="en-US" altLang="zh-CN" dirty="0" smtClean="0">
                <a:latin typeface="Times New Roman" pitchFamily="18" charset="0"/>
              </a:rPr>
              <a:t>mod97</a:t>
            </a:r>
            <a:r>
              <a:rPr lang="zh-CN" altLang="en-US" dirty="0" smtClean="0">
                <a:latin typeface="Times New Roman" pitchFamily="18" charset="0"/>
              </a:rPr>
              <a:t>＝</a:t>
            </a:r>
            <a:r>
              <a:rPr lang="en-US" altLang="zh-CN" dirty="0" smtClean="0">
                <a:latin typeface="Times New Roman" pitchFamily="18" charset="0"/>
              </a:rPr>
              <a:t>75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Times New Roman" pitchFamily="18" charset="0"/>
              </a:rPr>
              <a:t>简单的</a:t>
            </a:r>
            <a:r>
              <a:rPr lang="en-US" altLang="zh-CN" dirty="0" smtClean="0">
                <a:latin typeface="Times New Roman" pitchFamily="18" charset="0"/>
              </a:rPr>
              <a:t>DH</a:t>
            </a:r>
            <a:r>
              <a:rPr lang="zh-CN" altLang="en-US" dirty="0" smtClean="0">
                <a:latin typeface="Times New Roman" pitchFamily="18" charset="0"/>
              </a:rPr>
              <a:t>协议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</a:rPr>
              <a:t>未进行认证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容易受到中间人攻击</a:t>
            </a:r>
            <a:endParaRPr lang="en-US" altLang="zh-CN" dirty="0" smtClean="0">
              <a:latin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第三方</a:t>
            </a:r>
            <a:r>
              <a:rPr lang="en-US" altLang="zh-CN" dirty="0"/>
              <a:t>C</a:t>
            </a:r>
            <a:r>
              <a:rPr lang="zh-CN" altLang="en-US" dirty="0"/>
              <a:t>在和</a:t>
            </a:r>
            <a:r>
              <a:rPr lang="en-US" altLang="zh-CN" dirty="0"/>
              <a:t>A</a:t>
            </a:r>
            <a:r>
              <a:rPr lang="zh-CN" altLang="en-US" dirty="0"/>
              <a:t>通信时扮演</a:t>
            </a:r>
            <a:r>
              <a:rPr lang="en-US" altLang="zh-CN" dirty="0"/>
              <a:t>B</a:t>
            </a:r>
            <a:r>
              <a:rPr lang="zh-CN" altLang="en-US" dirty="0"/>
              <a:t>；和</a:t>
            </a:r>
            <a:r>
              <a:rPr lang="en-US" altLang="zh-CN" dirty="0"/>
              <a:t>B</a:t>
            </a:r>
            <a:r>
              <a:rPr lang="zh-CN" altLang="en-US" dirty="0"/>
              <a:t>通信时扮演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都与</a:t>
            </a:r>
            <a:r>
              <a:rPr lang="en-US" altLang="zh-CN" dirty="0"/>
              <a:t>C</a:t>
            </a:r>
            <a:r>
              <a:rPr lang="zh-CN" altLang="en-US" dirty="0"/>
              <a:t>协商了一个密钥，然后</a:t>
            </a:r>
            <a:r>
              <a:rPr lang="en-US" altLang="zh-CN" dirty="0"/>
              <a:t>C</a:t>
            </a:r>
            <a:r>
              <a:rPr lang="zh-CN" altLang="en-US" dirty="0"/>
              <a:t>就可以监听和传递通信量。</a:t>
            </a:r>
            <a:endParaRPr lang="zh-CN" altLang="en-US" dirty="0" smtClean="0">
              <a:latin typeface="Times New Roman" pitchFamily="18" charset="0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 Diffie-Hellman</a:t>
            </a:r>
            <a:r>
              <a:rPr lang="zh-CN" altLang="en-US"/>
              <a:t>密钥交换</a:t>
            </a:r>
            <a:r>
              <a:rPr lang="zh-CN" altLang="en-US" smtClean="0"/>
              <a:t>方案安全性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018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188913"/>
            <a:ext cx="8540750" cy="1143000"/>
          </a:xfrm>
        </p:spPr>
        <p:txBody>
          <a:bodyPr/>
          <a:lstStyle/>
          <a:p>
            <a:r>
              <a:rPr lang="zh-CN" altLang="en-US" sz="4000" smtClean="0"/>
              <a:t>分级密钥</a:t>
            </a:r>
            <a:r>
              <a:rPr lang="zh-CN" altLang="en-US" sz="4000"/>
              <a:t>分配</a:t>
            </a:r>
            <a:r>
              <a:rPr lang="zh-CN" altLang="en-US"/>
              <a:t> </a:t>
            </a:r>
          </a:p>
        </p:txBody>
      </p:sp>
      <p:sp>
        <p:nvSpPr>
          <p:cNvPr id="3635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052513"/>
            <a:ext cx="8540750" cy="2736527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主密钥的分配</a:t>
            </a:r>
            <a:r>
              <a:rPr lang="zh-CN" altLang="en-US" sz="28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zh-CN" altLang="en-US" sz="2400" dirty="0" smtClean="0"/>
              <a:t>最安全分配方法：人工分配，</a:t>
            </a:r>
            <a:r>
              <a:rPr lang="zh-CN" altLang="en-US" sz="2400" dirty="0"/>
              <a:t>由专职密钥分配人员分配并由专职安装人员妥善安装。 </a:t>
            </a:r>
          </a:p>
          <a:p>
            <a:r>
              <a:rPr lang="zh-CN" altLang="en-US" sz="2800" b="1" dirty="0">
                <a:solidFill>
                  <a:schemeClr val="tx2"/>
                </a:solidFill>
              </a:rPr>
              <a:t>二级密钥的分配</a:t>
            </a:r>
            <a:r>
              <a:rPr lang="zh-CN" altLang="en-US" sz="28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zh-CN" altLang="en-US" sz="2400" dirty="0" smtClean="0"/>
              <a:t>主密钥</a:t>
            </a:r>
            <a:r>
              <a:rPr lang="zh-CN" altLang="en-US" sz="2400" dirty="0"/>
              <a:t>对二级密钥进行加密</a:t>
            </a:r>
            <a:r>
              <a:rPr lang="zh-CN" altLang="en-US" sz="2400" dirty="0" smtClean="0"/>
              <a:t>保护；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利用</a:t>
            </a:r>
            <a:r>
              <a:rPr lang="zh-CN" altLang="en-US" sz="2400" dirty="0"/>
              <a:t>计算机网络自动传输分配。</a:t>
            </a:r>
            <a:r>
              <a:rPr lang="zh-CN" altLang="en-US" dirty="0"/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31913" y="3933825"/>
            <a:ext cx="6696075" cy="2486760"/>
            <a:chOff x="1331913" y="3933825"/>
            <a:chExt cx="6696075" cy="2486760"/>
          </a:xfrm>
        </p:grpSpPr>
        <p:sp>
          <p:nvSpPr>
            <p:cNvPr id="363525" name="Rectangle 5"/>
            <p:cNvSpPr>
              <a:spLocks noChangeArrowheads="1"/>
            </p:cNvSpPr>
            <p:nvPr/>
          </p:nvSpPr>
          <p:spPr bwMode="auto">
            <a:xfrm>
              <a:off x="1331913" y="4227058"/>
              <a:ext cx="752477" cy="5419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NC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26" name="Line 6"/>
            <p:cNvSpPr>
              <a:spLocks noChangeShapeType="1"/>
            </p:cNvSpPr>
            <p:nvPr/>
          </p:nvSpPr>
          <p:spPr bwMode="auto">
            <a:xfrm>
              <a:off x="2102536" y="4420071"/>
              <a:ext cx="753686" cy="1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27" name="Oval 7"/>
            <p:cNvSpPr>
              <a:spLocks noChangeArrowheads="1"/>
            </p:cNvSpPr>
            <p:nvPr/>
          </p:nvSpPr>
          <p:spPr bwMode="auto">
            <a:xfrm>
              <a:off x="2856223" y="4037756"/>
              <a:ext cx="754896" cy="76958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E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28" name="Line 8"/>
            <p:cNvSpPr>
              <a:spLocks noChangeShapeType="1"/>
            </p:cNvSpPr>
            <p:nvPr/>
          </p:nvSpPr>
          <p:spPr bwMode="auto">
            <a:xfrm flipV="1">
              <a:off x="3215524" y="4806099"/>
              <a:ext cx="1210" cy="3847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29" name="Rectangle 9"/>
            <p:cNvSpPr>
              <a:spLocks noChangeArrowheads="1"/>
            </p:cNvSpPr>
            <p:nvPr/>
          </p:nvSpPr>
          <p:spPr bwMode="auto">
            <a:xfrm>
              <a:off x="2908243" y="5090671"/>
              <a:ext cx="630290" cy="642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7A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M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30" name="Line 10"/>
            <p:cNvSpPr>
              <a:spLocks noChangeShapeType="1"/>
            </p:cNvSpPr>
            <p:nvPr/>
          </p:nvSpPr>
          <p:spPr bwMode="auto">
            <a:xfrm>
              <a:off x="3600231" y="4420071"/>
              <a:ext cx="21775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31" name="Line 11"/>
            <p:cNvSpPr>
              <a:spLocks noChangeShapeType="1"/>
            </p:cNvSpPr>
            <p:nvPr/>
          </p:nvSpPr>
          <p:spPr bwMode="auto">
            <a:xfrm>
              <a:off x="6521825" y="4420071"/>
              <a:ext cx="753686" cy="1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32" name="Rectangle 12"/>
            <p:cNvSpPr>
              <a:spLocks noChangeArrowheads="1"/>
            </p:cNvSpPr>
            <p:nvPr/>
          </p:nvSpPr>
          <p:spPr bwMode="auto">
            <a:xfrm>
              <a:off x="7275511" y="4227058"/>
              <a:ext cx="752477" cy="5419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NC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33" name="Oval 13"/>
            <p:cNvSpPr>
              <a:spLocks noChangeArrowheads="1"/>
            </p:cNvSpPr>
            <p:nvPr/>
          </p:nvSpPr>
          <p:spPr bwMode="auto">
            <a:xfrm>
              <a:off x="5777816" y="4034044"/>
              <a:ext cx="754896" cy="76958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D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34" name="Line 14"/>
            <p:cNvSpPr>
              <a:spLocks noChangeShapeType="1"/>
            </p:cNvSpPr>
            <p:nvPr/>
          </p:nvSpPr>
          <p:spPr bwMode="auto">
            <a:xfrm flipV="1">
              <a:off x="6157684" y="4807336"/>
              <a:ext cx="1210" cy="3847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35" name="Rectangle 15"/>
            <p:cNvSpPr>
              <a:spLocks noChangeArrowheads="1"/>
            </p:cNvSpPr>
            <p:nvPr/>
          </p:nvSpPr>
          <p:spPr bwMode="auto">
            <a:xfrm>
              <a:off x="5850403" y="5091908"/>
              <a:ext cx="630290" cy="642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7A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M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36" name="Rectangle 16"/>
            <p:cNvSpPr>
              <a:spLocks noChangeArrowheads="1"/>
            </p:cNvSpPr>
            <p:nvPr/>
          </p:nvSpPr>
          <p:spPr bwMode="auto">
            <a:xfrm>
              <a:off x="3945015" y="3933825"/>
              <a:ext cx="1524310" cy="541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</a:rPr>
                <a:t>网络传输</a:t>
              </a:r>
              <a:endParaRPr lang="zh-CN" altLang="en-US" sz="4000" b="1">
                <a:solidFill>
                  <a:srgbClr val="000404"/>
                </a:solidFill>
              </a:endParaRPr>
            </a:p>
          </p:txBody>
        </p:sp>
        <p:sp>
          <p:nvSpPr>
            <p:cNvPr id="363537" name="Text Box 17"/>
            <p:cNvSpPr txBox="1">
              <a:spLocks noChangeArrowheads="1"/>
            </p:cNvSpPr>
            <p:nvPr/>
          </p:nvSpPr>
          <p:spPr bwMode="auto">
            <a:xfrm>
              <a:off x="3635375" y="5589588"/>
              <a:ext cx="252095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NC </a:t>
              </a:r>
              <a:r>
                <a:rPr lang="zh-CN" altLang="en-US" sz="2400" b="1">
                  <a:solidFill>
                    <a:srgbClr val="000404"/>
                  </a:solidFill>
                </a:rPr>
                <a:t>：二级密钥</a:t>
              </a:r>
            </a:p>
            <a:p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M</a:t>
              </a:r>
              <a:r>
                <a:rPr lang="en-US" altLang="zh-CN" sz="2400" b="1">
                  <a:solidFill>
                    <a:srgbClr val="000404"/>
                  </a:solidFill>
                </a:rPr>
                <a:t>  </a:t>
              </a:r>
              <a:r>
                <a:rPr lang="zh-CN" altLang="en-US" sz="2400" b="1">
                  <a:solidFill>
                    <a:srgbClr val="000404"/>
                  </a:solidFill>
                </a:rPr>
                <a:t>：主密钥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0794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zh-CN" altLang="en-US" smtClean="0"/>
              <a:t>加密：公钥</a:t>
            </a:r>
            <a:r>
              <a:rPr lang="en-US" altLang="zh-CN" smtClean="0"/>
              <a:t>n</a:t>
            </a:r>
            <a:r>
              <a:rPr lang="zh-CN" altLang="en-US" smtClean="0"/>
              <a:t>、</a:t>
            </a:r>
            <a:r>
              <a:rPr lang="en-US" altLang="zh-CN" smtClean="0"/>
              <a:t>e</a:t>
            </a:r>
          </a:p>
          <a:p>
            <a:pPr lvl="1"/>
            <a:r>
              <a:rPr lang="en-US" altLang="zh-CN" smtClean="0"/>
              <a:t>m</a:t>
            </a:r>
            <a:r>
              <a:rPr lang="en-US" altLang="zh-CN" baseline="30000" smtClean="0"/>
              <a:t>e</a:t>
            </a:r>
            <a:r>
              <a:rPr lang="en-US" altLang="zh-CN" smtClean="0"/>
              <a:t>  % n=c</a:t>
            </a:r>
          </a:p>
          <a:p>
            <a:r>
              <a:rPr lang="zh-CN" altLang="en-US" smtClean="0"/>
              <a:t>解密：私钥</a:t>
            </a:r>
            <a:r>
              <a:rPr lang="en-US" altLang="zh-CN" smtClean="0"/>
              <a:t>d</a:t>
            </a:r>
          </a:p>
          <a:p>
            <a:pPr lvl="1"/>
            <a:r>
              <a:rPr lang="en-US" altLang="zh-CN" smtClean="0"/>
              <a:t>c</a:t>
            </a:r>
            <a:r>
              <a:rPr lang="en-US" altLang="zh-CN" baseline="30000" smtClean="0"/>
              <a:t>d</a:t>
            </a:r>
            <a:r>
              <a:rPr lang="en-US" altLang="zh-CN" smtClean="0"/>
              <a:t>  % n=m</a:t>
            </a: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温故而知新</a:t>
            </a:r>
            <a:r>
              <a:rPr lang="en-US" altLang="zh-CN"/>
              <a:t>—— </a:t>
            </a:r>
            <a:r>
              <a:rPr lang="en-US" altLang="zh-CN" smtClean="0"/>
              <a:t>RSA</a:t>
            </a:r>
            <a:r>
              <a:rPr lang="zh-CN" altLang="en-US" smtClean="0"/>
              <a:t>加解密算法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273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882650"/>
          </a:xfrm>
        </p:spPr>
        <p:txBody>
          <a:bodyPr/>
          <a:lstStyle/>
          <a:p>
            <a:r>
              <a:rPr lang="zh-CN" altLang="en-US" sz="4000" smtClean="0"/>
              <a:t>分级密钥</a:t>
            </a:r>
            <a:r>
              <a:rPr lang="zh-CN" altLang="en-US" sz="4000"/>
              <a:t>分配</a:t>
            </a:r>
            <a:r>
              <a:rPr lang="zh-CN" altLang="en-US"/>
              <a:t> </a:t>
            </a:r>
          </a:p>
        </p:txBody>
      </p:sp>
      <p:sp>
        <p:nvSpPr>
          <p:cNvPr id="3645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052513"/>
            <a:ext cx="8540750" cy="1944439"/>
          </a:xfrm>
        </p:spPr>
        <p:txBody>
          <a:bodyPr/>
          <a:lstStyle/>
          <a:p>
            <a:r>
              <a:rPr lang="zh-CN" altLang="en-US" sz="2800" b="1">
                <a:solidFill>
                  <a:schemeClr val="tx2"/>
                </a:solidFill>
              </a:rPr>
              <a:t>初级密钥的分配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  <a:endParaRPr lang="zh-CN" altLang="en-US" sz="2400">
              <a:solidFill>
                <a:schemeClr val="tx2"/>
              </a:solidFill>
            </a:endParaRPr>
          </a:p>
          <a:p>
            <a:pPr lvl="1"/>
            <a:r>
              <a:rPr lang="zh-CN" altLang="en-US" sz="2400" smtClean="0"/>
              <a:t>把一随机数视为一初级</a:t>
            </a:r>
            <a:r>
              <a:rPr lang="zh-CN" altLang="en-US" sz="2400"/>
              <a:t>密钥被高级密钥</a:t>
            </a:r>
            <a:r>
              <a:rPr lang="zh-CN" altLang="en-US" sz="2400" smtClean="0"/>
              <a:t>加密后的密文。</a:t>
            </a:r>
            <a:endParaRPr lang="zh-CN" altLang="en-US" sz="2400"/>
          </a:p>
          <a:p>
            <a:pPr lvl="1"/>
            <a:r>
              <a:rPr lang="zh-CN" altLang="en-US" sz="2400"/>
              <a:t>发送</a:t>
            </a:r>
            <a:r>
              <a:rPr lang="zh-CN" altLang="en-US" sz="2400" smtClean="0"/>
              <a:t>方把</a:t>
            </a:r>
            <a:r>
              <a:rPr lang="zh-CN" altLang="en-US" sz="2400"/>
              <a:t>随机数（密文形式的初级密钥）</a:t>
            </a:r>
            <a:r>
              <a:rPr lang="zh-CN" altLang="en-US" sz="2400" smtClean="0"/>
              <a:t>通过网络</a:t>
            </a:r>
            <a:r>
              <a:rPr lang="zh-CN" altLang="en-US" sz="2400"/>
              <a:t>传给对方，接收端用高级密钥解密获取初级密钥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6375" y="3140968"/>
            <a:ext cx="6408738" cy="3022600"/>
            <a:chOff x="1476375" y="3357563"/>
            <a:chExt cx="6408738" cy="3022600"/>
          </a:xfrm>
        </p:grpSpPr>
        <p:sp>
          <p:nvSpPr>
            <p:cNvPr id="364561" name="Text Box 17"/>
            <p:cNvSpPr txBox="1">
              <a:spLocks noChangeArrowheads="1"/>
            </p:cNvSpPr>
            <p:nvPr/>
          </p:nvSpPr>
          <p:spPr bwMode="auto">
            <a:xfrm>
              <a:off x="3492500" y="5373688"/>
              <a:ext cx="252095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NC </a:t>
              </a:r>
              <a:r>
                <a:rPr lang="zh-CN" altLang="en-US" sz="2000" b="1">
                  <a:solidFill>
                    <a:srgbClr val="000404"/>
                  </a:solidFill>
                </a:rPr>
                <a:t>：二级密钥</a:t>
              </a:r>
            </a:p>
            <a:p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C</a:t>
              </a:r>
              <a:r>
                <a:rPr lang="en-US" altLang="zh-CN" sz="2000" b="1">
                  <a:solidFill>
                    <a:srgbClr val="000404"/>
                  </a:solidFill>
                </a:rPr>
                <a:t>  </a:t>
              </a:r>
              <a:r>
                <a:rPr lang="zh-CN" altLang="en-US" sz="2000" b="1">
                  <a:solidFill>
                    <a:srgbClr val="000404"/>
                  </a:solidFill>
                </a:rPr>
                <a:t>：初级密钥</a:t>
              </a:r>
            </a:p>
            <a:p>
              <a:r>
                <a:rPr lang="en-US" altLang="zh-CN" sz="2000" b="1">
                  <a:solidFill>
                    <a:srgbClr val="000404"/>
                  </a:solidFill>
                </a:rPr>
                <a:t>RN</a:t>
              </a:r>
              <a:r>
                <a:rPr lang="zh-CN" altLang="en-US" sz="2000" b="1">
                  <a:solidFill>
                    <a:srgbClr val="000404"/>
                  </a:solidFill>
                </a:rPr>
                <a:t>：随机数</a:t>
              </a:r>
            </a:p>
          </p:txBody>
        </p:sp>
        <p:sp>
          <p:nvSpPr>
            <p:cNvPr id="364563" name="Rectangle 19"/>
            <p:cNvSpPr>
              <a:spLocks noChangeArrowheads="1"/>
            </p:cNvSpPr>
            <p:nvPr/>
          </p:nvSpPr>
          <p:spPr bwMode="auto">
            <a:xfrm>
              <a:off x="1935987" y="3498541"/>
              <a:ext cx="1831991" cy="395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zh-CN" altLang="en-US" sz="2000" b="1">
                  <a:solidFill>
                    <a:srgbClr val="000404"/>
                  </a:solidFill>
                </a:rPr>
                <a:t>产生随机数</a:t>
              </a:r>
              <a:r>
                <a:rPr lang="en-US" altLang="zh-CN" sz="2000" b="1">
                  <a:solidFill>
                    <a:srgbClr val="000404"/>
                  </a:solidFill>
                </a:rPr>
                <a:t>RN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64" name="Oval 20"/>
            <p:cNvSpPr>
              <a:spLocks noChangeArrowheads="1"/>
            </p:cNvSpPr>
            <p:nvPr/>
          </p:nvSpPr>
          <p:spPr bwMode="auto">
            <a:xfrm>
              <a:off x="2484939" y="4176321"/>
              <a:ext cx="671658" cy="5621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D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65" name="Rectangle 21"/>
            <p:cNvSpPr>
              <a:spLocks noChangeArrowheads="1"/>
            </p:cNvSpPr>
            <p:nvPr/>
          </p:nvSpPr>
          <p:spPr bwMode="auto">
            <a:xfrm>
              <a:off x="1476375" y="4298321"/>
              <a:ext cx="653360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7A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NC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66" name="Line 22"/>
            <p:cNvSpPr>
              <a:spLocks noChangeShapeType="1"/>
            </p:cNvSpPr>
            <p:nvPr/>
          </p:nvSpPr>
          <p:spPr bwMode="auto">
            <a:xfrm>
              <a:off x="3760443" y="3712720"/>
              <a:ext cx="19374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67" name="Rectangle 23"/>
            <p:cNvSpPr>
              <a:spLocks noChangeArrowheads="1"/>
            </p:cNvSpPr>
            <p:nvPr/>
          </p:nvSpPr>
          <p:spPr bwMode="auto">
            <a:xfrm>
              <a:off x="4067210" y="3357563"/>
              <a:ext cx="1356233" cy="395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zh-CN" altLang="en-US" sz="2000" b="1">
                  <a:solidFill>
                    <a:srgbClr val="000404"/>
                  </a:solidFill>
                </a:rPr>
                <a:t>网络传输</a:t>
              </a:r>
              <a:endParaRPr lang="zh-CN" altLang="en-US" sz="3600" b="1">
                <a:solidFill>
                  <a:srgbClr val="000404"/>
                </a:solidFill>
              </a:endParaRPr>
            </a:p>
          </p:txBody>
        </p:sp>
        <p:sp>
          <p:nvSpPr>
            <p:cNvPr id="364568" name="Rectangle 24"/>
            <p:cNvSpPr>
              <a:spLocks noChangeArrowheads="1"/>
            </p:cNvSpPr>
            <p:nvPr/>
          </p:nvSpPr>
          <p:spPr bwMode="auto">
            <a:xfrm>
              <a:off x="5722675" y="3525652"/>
              <a:ext cx="1831991" cy="395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zh-CN" altLang="en-US" sz="2000" b="1">
                  <a:solidFill>
                    <a:srgbClr val="000404"/>
                  </a:solidFill>
                </a:rPr>
                <a:t>接收随机数</a:t>
              </a:r>
              <a:r>
                <a:rPr lang="en-US" altLang="zh-CN" sz="2000" b="1">
                  <a:solidFill>
                    <a:srgbClr val="000404"/>
                  </a:solidFill>
                </a:rPr>
                <a:t>RN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69" name="Line 25"/>
            <p:cNvSpPr>
              <a:spLocks noChangeShapeType="1"/>
            </p:cNvSpPr>
            <p:nvPr/>
          </p:nvSpPr>
          <p:spPr bwMode="auto">
            <a:xfrm>
              <a:off x="2823997" y="3894365"/>
              <a:ext cx="0" cy="2819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0" name="Line 26"/>
            <p:cNvSpPr>
              <a:spLocks noChangeShapeType="1"/>
            </p:cNvSpPr>
            <p:nvPr/>
          </p:nvSpPr>
          <p:spPr bwMode="auto">
            <a:xfrm>
              <a:off x="2097443" y="4485389"/>
              <a:ext cx="3874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1" name="Line 27"/>
            <p:cNvSpPr>
              <a:spLocks noChangeShapeType="1"/>
            </p:cNvSpPr>
            <p:nvPr/>
          </p:nvSpPr>
          <p:spPr bwMode="auto">
            <a:xfrm>
              <a:off x="2823997" y="4740234"/>
              <a:ext cx="0" cy="2819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2" name="Rectangle 28"/>
            <p:cNvSpPr>
              <a:spLocks noChangeArrowheads="1"/>
            </p:cNvSpPr>
            <p:nvPr/>
          </p:nvSpPr>
          <p:spPr bwMode="auto">
            <a:xfrm>
              <a:off x="2339628" y="5022190"/>
              <a:ext cx="968738" cy="395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C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73" name="Oval 29"/>
            <p:cNvSpPr>
              <a:spLocks noChangeArrowheads="1"/>
            </p:cNvSpPr>
            <p:nvPr/>
          </p:nvSpPr>
          <p:spPr bwMode="auto">
            <a:xfrm>
              <a:off x="6238259" y="4203432"/>
              <a:ext cx="671658" cy="5621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D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74" name="Rectangle 30"/>
            <p:cNvSpPr>
              <a:spLocks noChangeArrowheads="1"/>
            </p:cNvSpPr>
            <p:nvPr/>
          </p:nvSpPr>
          <p:spPr bwMode="auto">
            <a:xfrm>
              <a:off x="7231753" y="4290188"/>
              <a:ext cx="653360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7A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NC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75" name="Line 31"/>
            <p:cNvSpPr>
              <a:spLocks noChangeShapeType="1"/>
            </p:cNvSpPr>
            <p:nvPr/>
          </p:nvSpPr>
          <p:spPr bwMode="auto">
            <a:xfrm>
              <a:off x="6577317" y="3921476"/>
              <a:ext cx="0" cy="2819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6" name="Line 32"/>
            <p:cNvSpPr>
              <a:spLocks noChangeShapeType="1"/>
            </p:cNvSpPr>
            <p:nvPr/>
          </p:nvSpPr>
          <p:spPr bwMode="auto">
            <a:xfrm flipH="1">
              <a:off x="6908841" y="4485389"/>
              <a:ext cx="3874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7" name="Line 33"/>
            <p:cNvSpPr>
              <a:spLocks noChangeShapeType="1"/>
            </p:cNvSpPr>
            <p:nvPr/>
          </p:nvSpPr>
          <p:spPr bwMode="auto">
            <a:xfrm>
              <a:off x="6577317" y="4767345"/>
              <a:ext cx="0" cy="2819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8" name="Rectangle 34"/>
            <p:cNvSpPr>
              <a:spLocks noChangeArrowheads="1"/>
            </p:cNvSpPr>
            <p:nvPr/>
          </p:nvSpPr>
          <p:spPr bwMode="auto">
            <a:xfrm>
              <a:off x="6092948" y="5049302"/>
              <a:ext cx="968738" cy="395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C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4884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/>
              <a:t>利用公钥密码体制来分配</a:t>
            </a:r>
            <a:r>
              <a:rPr lang="zh-CN" altLang="en-US" sz="4400" smtClean="0"/>
              <a:t>密钥</a:t>
            </a: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08175" y="2734320"/>
            <a:ext cx="790575" cy="5757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smtClean="0">
                <a:solidFill>
                  <a:schemeClr val="tx1"/>
                </a:solidFill>
              </a:rPr>
              <a:t>Ks</a:t>
            </a:r>
            <a:endParaRPr kumimoji="1" lang="en-US" altLang="zh-CN" b="1">
              <a:solidFill>
                <a:schemeClr val="tx1"/>
              </a:solidFill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771775" y="2996952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275013" y="2781251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3492500" y="3213051"/>
            <a:ext cx="1588" cy="4412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059832" y="3573016"/>
            <a:ext cx="901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 smtClean="0">
                <a:solidFill>
                  <a:schemeClr val="tx1"/>
                </a:solidFill>
                <a:latin typeface="Times New Roman" pitchFamily="18" charset="0"/>
              </a:rPr>
              <a:t>KUa</a:t>
            </a:r>
            <a:endParaRPr kumimoji="1" lang="en-US" altLang="zh-CN" b="1" baseline="-25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779838" y="2996952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500563" y="2708920"/>
            <a:ext cx="790575" cy="57574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00563" y="3284984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kumimoji="1" lang="en-US" altLang="zh-CN" b="1" baseline="-25000" smtClean="0">
                <a:solidFill>
                  <a:schemeClr val="tx1"/>
                </a:solidFill>
                <a:latin typeface="Times New Roman" pitchFamily="18" charset="0"/>
              </a:rPr>
              <a:t>KUa</a:t>
            </a:r>
            <a:r>
              <a:rPr kumimoji="1" lang="en-US" altLang="zh-CN" b="1" smtClean="0">
                <a:solidFill>
                  <a:schemeClr val="tx1"/>
                </a:solidFill>
                <a:latin typeface="Times New Roman" pitchFamily="18" charset="0"/>
              </a:rPr>
              <a:t>(Ks)</a:t>
            </a:r>
            <a:endParaRPr kumimoji="1" lang="en-US" altLang="zh-CN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291138" y="2996952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6083300" y="2781251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smtClean="0">
                <a:solidFill>
                  <a:schemeClr val="tx1"/>
                </a:solidFill>
                <a:latin typeface="Times New Roman" pitchFamily="18" charset="0"/>
              </a:rPr>
              <a:t>D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516688" y="2996952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7019925" y="2734320"/>
            <a:ext cx="790575" cy="5757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smtClean="0">
                <a:solidFill>
                  <a:schemeClr val="tx1"/>
                </a:solidFill>
                <a:latin typeface="Times New Roman" pitchFamily="18" charset="0"/>
              </a:rPr>
              <a:t>Ks</a:t>
            </a:r>
            <a:endParaRPr kumimoji="1" lang="en-US" altLang="zh-CN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300786" y="3213051"/>
            <a:ext cx="1587" cy="4412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869136" y="3573016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 smtClean="0">
                <a:solidFill>
                  <a:schemeClr val="tx1"/>
                </a:solidFill>
                <a:latin typeface="Times New Roman" pitchFamily="18" charset="0"/>
              </a:rPr>
              <a:t>KRa</a:t>
            </a:r>
            <a:endParaRPr kumimoji="1" lang="en-US" altLang="zh-CN" b="1" baseline="-250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971550" y="3284959"/>
            <a:ext cx="1296988" cy="1393825"/>
            <a:chOff x="158" y="1389"/>
            <a:chExt cx="817" cy="878"/>
          </a:xfrm>
        </p:grpSpPr>
        <p:pic>
          <p:nvPicPr>
            <p:cNvPr id="20" name="Picture 22" descr="J029202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Bob</a:t>
              </a:r>
            </a:p>
          </p:txBody>
        </p: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7740650" y="3284959"/>
            <a:ext cx="1187450" cy="1322388"/>
            <a:chOff x="5012" y="1434"/>
            <a:chExt cx="748" cy="833"/>
          </a:xfrm>
        </p:grpSpPr>
        <p:pic>
          <p:nvPicPr>
            <p:cNvPr id="23" name="Picture 25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Alice</a:t>
              </a:r>
            </a:p>
          </p:txBody>
        </p:sp>
      </p:grp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1873801" y="4308931"/>
            <a:ext cx="790575" cy="1225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smtClean="0">
                <a:solidFill>
                  <a:srgbClr val="C00000"/>
                </a:solidFill>
              </a:rPr>
              <a:t>M</a:t>
            </a:r>
            <a:endParaRPr kumimoji="1" lang="en-US" altLang="zh-CN" b="1">
              <a:solidFill>
                <a:srgbClr val="C00000"/>
              </a:solidFill>
            </a:endParaRP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2737401" y="4932819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3240639" y="4643894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smtClean="0">
                <a:solidFill>
                  <a:srgbClr val="C00000"/>
                </a:solidFill>
                <a:latin typeface="Times New Roman" pitchFamily="18" charset="0"/>
              </a:rPr>
              <a:t>E</a:t>
            </a:r>
            <a:endParaRPr kumimoji="1" lang="en-US" altLang="zh-CN" sz="2400" b="1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flipV="1">
            <a:off x="3457332" y="5075693"/>
            <a:ext cx="794" cy="45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3131840" y="5544130"/>
            <a:ext cx="7012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 smtClean="0">
                <a:solidFill>
                  <a:srgbClr val="C00000"/>
                </a:solidFill>
                <a:latin typeface="Times New Roman" pitchFamily="18" charset="0"/>
              </a:rPr>
              <a:t>Ks</a:t>
            </a:r>
            <a:endParaRPr kumimoji="1" lang="en-US" altLang="zh-CN" b="1" baseline="-2500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3745464" y="4932819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4466189" y="4283531"/>
            <a:ext cx="790575" cy="12255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211960" y="5651956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 smtClean="0">
                <a:solidFill>
                  <a:srgbClr val="C00000"/>
                </a:solidFill>
                <a:latin typeface="Times New Roman" pitchFamily="18" charset="0"/>
              </a:rPr>
              <a:t>E</a:t>
            </a:r>
            <a:r>
              <a:rPr kumimoji="1" lang="en-US" altLang="zh-CN" b="1" baseline="-25000" smtClean="0">
                <a:solidFill>
                  <a:srgbClr val="C00000"/>
                </a:solidFill>
                <a:latin typeface="Times New Roman" pitchFamily="18" charset="0"/>
              </a:rPr>
              <a:t>Ks</a:t>
            </a:r>
            <a:r>
              <a:rPr kumimoji="1" lang="en-US" altLang="zh-CN" b="1" smtClean="0">
                <a:solidFill>
                  <a:srgbClr val="C00000"/>
                </a:solidFill>
                <a:latin typeface="Times New Roman" pitchFamily="18" charset="0"/>
              </a:rPr>
              <a:t>(M)</a:t>
            </a:r>
            <a:endParaRPr kumimoji="1" lang="en-US" altLang="zh-CN" b="1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>
            <a:off x="5256764" y="4932819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6048926" y="4643894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smtClean="0">
                <a:solidFill>
                  <a:srgbClr val="C00000"/>
                </a:solidFill>
                <a:latin typeface="Times New Roman" pitchFamily="18" charset="0"/>
              </a:rPr>
              <a:t>D</a:t>
            </a:r>
            <a:endParaRPr kumimoji="1" lang="en-US" altLang="zh-CN" sz="2400" b="1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6482314" y="4885194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6985551" y="4308931"/>
            <a:ext cx="790575" cy="1225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smtClean="0">
                <a:solidFill>
                  <a:srgbClr val="C00000"/>
                </a:solidFill>
                <a:latin typeface="Times New Roman" pitchFamily="18" charset="0"/>
              </a:rPr>
              <a:t>M</a:t>
            </a:r>
            <a:endParaRPr kumimoji="1" lang="en-US" altLang="zh-CN" b="1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 flipH="1" flipV="1">
            <a:off x="6266413" y="5075694"/>
            <a:ext cx="1587" cy="45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5941144" y="5544130"/>
            <a:ext cx="6463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 smtClean="0">
                <a:solidFill>
                  <a:srgbClr val="C00000"/>
                </a:solidFill>
                <a:latin typeface="Times New Roman" pitchFamily="18" charset="0"/>
              </a:rPr>
              <a:t>Ks</a:t>
            </a:r>
            <a:endParaRPr kumimoji="1" lang="en-US" altLang="zh-CN" b="1" baseline="-25000">
              <a:solidFill>
                <a:srgbClr val="C00000"/>
              </a:solidFill>
              <a:latin typeface="Times New Roman" pitchFamily="18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2303462" y="3942348"/>
            <a:ext cx="5077376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5536" y="2668850"/>
            <a:ext cx="1241747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chemeClr val="tx1"/>
                </a:solidFill>
              </a:rPr>
              <a:t>交换密钥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7925" y="4732764"/>
            <a:ext cx="1241747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chemeClr val="tx1"/>
                </a:solidFill>
              </a:rPr>
              <a:t>保密会话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89013" y="5543749"/>
            <a:ext cx="7083425" cy="69356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</a:rPr>
              <a:t>常用密钥分配方案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090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4" grpId="0" animBg="1"/>
      <p:bldP spid="45" grpId="0" animBg="1"/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3731029"/>
            <a:ext cx="8229600" cy="2650299"/>
          </a:xfrm>
        </p:spPr>
        <p:txBody>
          <a:bodyPr>
            <a:normAutofit lnSpcReduction="10000"/>
          </a:bodyPr>
          <a:lstStyle/>
          <a:p>
            <a:r>
              <a:rPr lang="en-US" altLang="zh-CN" smtClean="0"/>
              <a:t>① A</a:t>
            </a:r>
            <a:r>
              <a:rPr lang="zh-CN" altLang="en-US" smtClean="0"/>
              <a:t>向</a:t>
            </a:r>
            <a:r>
              <a:rPr lang="en-US" altLang="zh-CN" smtClean="0"/>
              <a:t>B</a:t>
            </a:r>
            <a:r>
              <a:rPr lang="zh-CN" altLang="en-US" smtClean="0"/>
              <a:t>发送自己产生的公钥和</a:t>
            </a:r>
            <a:r>
              <a:rPr lang="en-US" altLang="zh-CN" smtClean="0"/>
              <a:t>A</a:t>
            </a:r>
            <a:r>
              <a:rPr lang="zh-CN" altLang="en-US" smtClean="0"/>
              <a:t>的身份；</a:t>
            </a:r>
          </a:p>
          <a:p>
            <a:r>
              <a:rPr lang="zh-CN" altLang="en-US" smtClean="0"/>
              <a:t>② </a:t>
            </a:r>
            <a:r>
              <a:rPr lang="en-US" altLang="zh-CN" smtClean="0"/>
              <a:t>B</a:t>
            </a:r>
            <a:r>
              <a:rPr lang="zh-CN" altLang="en-US" smtClean="0"/>
              <a:t>收到消息后，产生会话密钥</a:t>
            </a:r>
            <a:r>
              <a:rPr lang="en-US" altLang="zh-CN" smtClean="0"/>
              <a:t>Ks</a:t>
            </a:r>
            <a:r>
              <a:rPr lang="zh-CN" altLang="en-US" smtClean="0"/>
              <a:t>，用公钥加 密后传送给</a:t>
            </a:r>
            <a:r>
              <a:rPr lang="en-US" altLang="zh-CN" smtClean="0"/>
              <a:t>A</a:t>
            </a:r>
            <a:r>
              <a:rPr lang="zh-CN" altLang="en-US" smtClean="0"/>
              <a:t>；</a:t>
            </a:r>
          </a:p>
          <a:p>
            <a:r>
              <a:rPr lang="zh-CN" altLang="en-US" smtClean="0"/>
              <a:t>③ </a:t>
            </a:r>
            <a:r>
              <a:rPr lang="en-US" altLang="zh-CN" smtClean="0"/>
              <a:t>A</a:t>
            </a:r>
            <a:r>
              <a:rPr lang="zh-CN" altLang="en-US" smtClean="0"/>
              <a:t>用私钥解密后得到</a:t>
            </a:r>
            <a:r>
              <a:rPr lang="en-US" altLang="zh-CN" smtClean="0"/>
              <a:t>Ks</a:t>
            </a:r>
            <a:r>
              <a:rPr lang="zh-CN" altLang="en-US" smtClean="0"/>
              <a:t>。</a:t>
            </a:r>
          </a:p>
          <a:p>
            <a:r>
              <a:rPr lang="zh-CN" altLang="en-US" b="1" smtClean="0">
                <a:solidFill>
                  <a:srgbClr val="C00000"/>
                </a:solidFill>
              </a:rPr>
              <a:t>可能的问题：冒充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3655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利用公钥密码体制来分配密钥（</a:t>
            </a:r>
            <a:r>
              <a:rPr lang="en-US" altLang="zh-CN" smtClean="0"/>
              <a:t>Merkle</a:t>
            </a:r>
            <a:r>
              <a:rPr lang="zh-CN" altLang="en-US" smtClean="0"/>
              <a:t>建议方案） </a:t>
            </a:r>
            <a:endParaRPr lang="zh-CN" altLang="en-US"/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70" y="1480691"/>
            <a:ext cx="7639050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072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5925" y="476250"/>
            <a:ext cx="871538" cy="2232025"/>
            <a:chOff x="415925" y="476250"/>
            <a:chExt cx="871538" cy="2232025"/>
          </a:xfrm>
        </p:grpSpPr>
        <p:sp>
          <p:nvSpPr>
            <p:cNvPr id="396291" name="Text Box 3"/>
            <p:cNvSpPr txBox="1">
              <a:spLocks noChangeArrowheads="1"/>
            </p:cNvSpPr>
            <p:nvPr/>
          </p:nvSpPr>
          <p:spPr bwMode="auto">
            <a:xfrm>
              <a:off x="900113" y="47625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292" name="Group 4"/>
            <p:cNvGrpSpPr>
              <a:grpSpLocks/>
            </p:cNvGrpSpPr>
            <p:nvPr/>
          </p:nvGrpSpPr>
          <p:grpSpPr bwMode="auto">
            <a:xfrm>
              <a:off x="415925" y="504825"/>
              <a:ext cx="573088" cy="660400"/>
              <a:chOff x="921" y="2412"/>
              <a:chExt cx="284" cy="265"/>
            </a:xfrm>
          </p:grpSpPr>
          <p:grpSp>
            <p:nvGrpSpPr>
              <p:cNvPr id="396293" name="Group 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294" name="Freeform 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5" name="Freeform 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6" name="Freeform 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7" name="Freeform 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8" name="Rectangle 1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9" name="Rectangle 1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0" name="Rectangle 1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02" name="Group 1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03" name="Freeform 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04" name="Freeform 1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0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06" name="Group 1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07" name="Freeform 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8" name="Freeform 2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9" name="Freeform 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0" name="Freeform 2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1" name="Rectangle 2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2" name="Rectangle 2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3" name="Rectangle 2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15" name="Group 2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16" name="Freeform 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17" name="Freeform 2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1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347" name="Line 59"/>
            <p:cNvSpPr>
              <a:spLocks noChangeShapeType="1"/>
            </p:cNvSpPr>
            <p:nvPr/>
          </p:nvSpPr>
          <p:spPr bwMode="auto">
            <a:xfrm rot="5400000">
              <a:off x="-37306" y="1981994"/>
              <a:ext cx="1447800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72438" y="476250"/>
            <a:ext cx="852487" cy="2160588"/>
            <a:chOff x="8072438" y="476250"/>
            <a:chExt cx="852487" cy="2160588"/>
          </a:xfrm>
        </p:grpSpPr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8072438" y="47625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320" name="Group 32"/>
            <p:cNvGrpSpPr>
              <a:grpSpLocks/>
            </p:cNvGrpSpPr>
            <p:nvPr/>
          </p:nvGrpSpPr>
          <p:grpSpPr bwMode="auto">
            <a:xfrm>
              <a:off x="8350250" y="504825"/>
              <a:ext cx="574675" cy="660400"/>
              <a:chOff x="921" y="2412"/>
              <a:chExt cx="284" cy="265"/>
            </a:xfrm>
          </p:grpSpPr>
          <p:grpSp>
            <p:nvGrpSpPr>
              <p:cNvPr id="396321" name="Group 33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22" name="Freeform 34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3" name="Freeform 35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4" name="Freeform 36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5" name="Freeform 37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6" name="Rectangle 38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7" name="Rectangle 39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8" name="Rectangle 40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30" name="Group 42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31" name="Freeform 43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32" name="Freeform 44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3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34" name="Group 46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35" name="Freeform 47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6" name="Freeform 48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7" name="Freeform 49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8" name="Freeform 50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9" name="Rectangle 51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0" name="Rectangle 52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1" name="Rectangle 53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43" name="Group 55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44" name="Freeform 56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45" name="Freeform 57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4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348" name="Line 60"/>
            <p:cNvSpPr>
              <a:spLocks noChangeShapeType="1"/>
            </p:cNvSpPr>
            <p:nvPr/>
          </p:nvSpPr>
          <p:spPr bwMode="auto">
            <a:xfrm rot="16200000" flipH="1">
              <a:off x="7884318" y="1916907"/>
              <a:ext cx="14398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9450" y="1212850"/>
            <a:ext cx="7924800" cy="423863"/>
            <a:chOff x="679450" y="1212850"/>
            <a:chExt cx="7924800" cy="423863"/>
          </a:xfrm>
        </p:grpSpPr>
        <p:sp>
          <p:nvSpPr>
            <p:cNvPr id="396350" name="Line 62"/>
            <p:cNvSpPr>
              <a:spLocks noChangeShapeType="1"/>
            </p:cNvSpPr>
            <p:nvPr/>
          </p:nvSpPr>
          <p:spPr bwMode="auto">
            <a:xfrm>
              <a:off x="679450" y="1427163"/>
              <a:ext cx="7924800" cy="1746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351" name="Rectangle 63"/>
            <p:cNvSpPr>
              <a:spLocks noChangeArrowheads="1"/>
            </p:cNvSpPr>
            <p:nvPr/>
          </p:nvSpPr>
          <p:spPr bwMode="auto">
            <a:xfrm>
              <a:off x="2582863" y="1212850"/>
              <a:ext cx="1792287" cy="4238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4213" y="1506538"/>
            <a:ext cx="7943850" cy="742950"/>
            <a:chOff x="684213" y="1506538"/>
            <a:chExt cx="7943850" cy="742950"/>
          </a:xfrm>
        </p:grpSpPr>
        <p:sp>
          <p:nvSpPr>
            <p:cNvPr id="396353" name="Line 65"/>
            <p:cNvSpPr>
              <a:spLocks noChangeShapeType="1"/>
            </p:cNvSpPr>
            <p:nvPr/>
          </p:nvSpPr>
          <p:spPr bwMode="auto">
            <a:xfrm flipH="1">
              <a:off x="684213" y="2041525"/>
              <a:ext cx="794385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354" name="Rectangle 66"/>
            <p:cNvSpPr>
              <a:spLocks noChangeArrowheads="1"/>
            </p:cNvSpPr>
            <p:nvPr/>
          </p:nvSpPr>
          <p:spPr bwMode="auto">
            <a:xfrm>
              <a:off x="5300663" y="1825625"/>
              <a:ext cx="1797050" cy="4238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358" name="Picture 7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62877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370" name="Text Box 82"/>
            <p:cNvSpPr txBox="1">
              <a:spLocks noChangeArrowheads="1"/>
            </p:cNvSpPr>
            <p:nvPr/>
          </p:nvSpPr>
          <p:spPr bwMode="auto">
            <a:xfrm>
              <a:off x="5473700" y="1506538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 smtClean="0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baseline="-25000" smtClean="0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5925" y="2852936"/>
            <a:ext cx="871538" cy="2690812"/>
            <a:chOff x="415925" y="3259138"/>
            <a:chExt cx="871538" cy="2690812"/>
          </a:xfrm>
        </p:grpSpPr>
        <p:sp>
          <p:nvSpPr>
            <p:cNvPr id="396373" name="Text Box 85"/>
            <p:cNvSpPr txBox="1">
              <a:spLocks noChangeArrowheads="1"/>
            </p:cNvSpPr>
            <p:nvPr/>
          </p:nvSpPr>
          <p:spPr bwMode="auto">
            <a:xfrm>
              <a:off x="900113" y="3259138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374" name="Group 86"/>
            <p:cNvGrpSpPr>
              <a:grpSpLocks/>
            </p:cNvGrpSpPr>
            <p:nvPr/>
          </p:nvGrpSpPr>
          <p:grpSpPr bwMode="auto">
            <a:xfrm>
              <a:off x="415925" y="3287713"/>
              <a:ext cx="573088" cy="660400"/>
              <a:chOff x="921" y="2412"/>
              <a:chExt cx="284" cy="265"/>
            </a:xfrm>
          </p:grpSpPr>
          <p:grpSp>
            <p:nvGrpSpPr>
              <p:cNvPr id="396375" name="Group 87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76" name="Freeform 88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7" name="Freeform 8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8" name="Freeform 90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9" name="Freeform 9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0" name="Rectangle 92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1" name="Rectangle 93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2" name="Rectangle 94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84" name="Group 96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85" name="Freeform 97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86" name="Freeform 9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8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88" name="Group 100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89" name="Freeform 101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0" name="Freeform 10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1" name="Freeform 103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2" name="Freeform 10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4" name="Rectangle 106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5" name="Rectangle 107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97" name="Group 109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98" name="Freeform 110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99" name="Freeform 11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0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429" name="Line 141"/>
            <p:cNvSpPr>
              <a:spLocks noChangeShapeType="1"/>
            </p:cNvSpPr>
            <p:nvPr/>
          </p:nvSpPr>
          <p:spPr bwMode="auto">
            <a:xfrm rot="5400000">
              <a:off x="-266700" y="4994276"/>
              <a:ext cx="1906587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72438" y="2852936"/>
            <a:ext cx="852487" cy="2762250"/>
            <a:chOff x="8072438" y="3259138"/>
            <a:chExt cx="852487" cy="2762250"/>
          </a:xfrm>
        </p:grpSpPr>
        <p:sp>
          <p:nvSpPr>
            <p:cNvPr id="396401" name="Text Box 113"/>
            <p:cNvSpPr txBox="1">
              <a:spLocks noChangeArrowheads="1"/>
            </p:cNvSpPr>
            <p:nvPr/>
          </p:nvSpPr>
          <p:spPr bwMode="auto">
            <a:xfrm>
              <a:off x="8072438" y="3259138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402" name="Group 114"/>
            <p:cNvGrpSpPr>
              <a:grpSpLocks/>
            </p:cNvGrpSpPr>
            <p:nvPr/>
          </p:nvGrpSpPr>
          <p:grpSpPr bwMode="auto">
            <a:xfrm>
              <a:off x="8350250" y="3287713"/>
              <a:ext cx="574675" cy="660400"/>
              <a:chOff x="921" y="2412"/>
              <a:chExt cx="284" cy="265"/>
            </a:xfrm>
          </p:grpSpPr>
          <p:grpSp>
            <p:nvGrpSpPr>
              <p:cNvPr id="396403" name="Group 11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404" name="Freeform 11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5" name="Freeform 11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6" name="Freeform 11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7" name="Freeform 11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9" name="Rectangle 12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0" name="Rectangle 12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1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12" name="Group 12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413" name="Freeform 12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14" name="Freeform 12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15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416" name="Group 12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417" name="Freeform 12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8" name="Freeform 13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9" name="Freeform 13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0" name="Freeform 13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1" name="Rectangle 13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4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25" name="Group 13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426" name="Freeform 13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27" name="Freeform 13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2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430" name="Line 142"/>
            <p:cNvSpPr>
              <a:spLocks noChangeShapeType="1"/>
            </p:cNvSpPr>
            <p:nvPr/>
          </p:nvSpPr>
          <p:spPr bwMode="auto">
            <a:xfrm rot="5400000">
              <a:off x="7624763" y="5005387"/>
              <a:ext cx="1995488" cy="3651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03575" y="2852936"/>
            <a:ext cx="1789113" cy="2762250"/>
            <a:chOff x="3203575" y="3259138"/>
            <a:chExt cx="1789113" cy="2762250"/>
          </a:xfrm>
        </p:grpSpPr>
        <p:grpSp>
          <p:nvGrpSpPr>
            <p:cNvPr id="396434" name="Group 146"/>
            <p:cNvGrpSpPr>
              <a:grpSpLocks/>
            </p:cNvGrpSpPr>
            <p:nvPr/>
          </p:nvGrpSpPr>
          <p:grpSpPr bwMode="auto">
            <a:xfrm>
              <a:off x="4256088" y="3381375"/>
              <a:ext cx="736600" cy="644525"/>
              <a:chOff x="624" y="2968"/>
              <a:chExt cx="1331" cy="920"/>
            </a:xfrm>
          </p:grpSpPr>
          <p:sp>
            <p:nvSpPr>
              <p:cNvPr id="396435" name="Freeform 147"/>
              <p:cNvSpPr>
                <a:spLocks/>
              </p:cNvSpPr>
              <p:nvPr/>
            </p:nvSpPr>
            <p:spPr bwMode="auto">
              <a:xfrm>
                <a:off x="1238" y="2968"/>
                <a:ext cx="713" cy="770"/>
              </a:xfrm>
              <a:custGeom>
                <a:avLst/>
                <a:gdLst>
                  <a:gd name="T0" fmla="*/ 992 w 1426"/>
                  <a:gd name="T1" fmla="*/ 2292 h 2309"/>
                  <a:gd name="T2" fmla="*/ 964 w 1426"/>
                  <a:gd name="T3" fmla="*/ 2309 h 2309"/>
                  <a:gd name="T4" fmla="*/ 0 w 1426"/>
                  <a:gd name="T5" fmla="*/ 1462 h 2309"/>
                  <a:gd name="T6" fmla="*/ 326 w 1426"/>
                  <a:gd name="T7" fmla="*/ 59 h 2309"/>
                  <a:gd name="T8" fmla="*/ 369 w 1426"/>
                  <a:gd name="T9" fmla="*/ 18 h 2309"/>
                  <a:gd name="T10" fmla="*/ 414 w 1426"/>
                  <a:gd name="T11" fmla="*/ 0 h 2309"/>
                  <a:gd name="T12" fmla="*/ 457 w 1426"/>
                  <a:gd name="T13" fmla="*/ 9 h 2309"/>
                  <a:gd name="T14" fmla="*/ 1381 w 1426"/>
                  <a:gd name="T15" fmla="*/ 400 h 2309"/>
                  <a:gd name="T16" fmla="*/ 1411 w 1426"/>
                  <a:gd name="T17" fmla="*/ 421 h 2309"/>
                  <a:gd name="T18" fmla="*/ 1422 w 1426"/>
                  <a:gd name="T19" fmla="*/ 425 h 2309"/>
                  <a:gd name="T20" fmla="*/ 1426 w 1426"/>
                  <a:gd name="T21" fmla="*/ 445 h 2309"/>
                  <a:gd name="T22" fmla="*/ 1017 w 1426"/>
                  <a:gd name="T23" fmla="*/ 2306 h 2309"/>
                  <a:gd name="T24" fmla="*/ 992 w 1426"/>
                  <a:gd name="T25" fmla="*/ 2292 h 2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6" h="2309">
                    <a:moveTo>
                      <a:pt x="992" y="2292"/>
                    </a:moveTo>
                    <a:lnTo>
                      <a:pt x="964" y="2309"/>
                    </a:lnTo>
                    <a:lnTo>
                      <a:pt x="0" y="1462"/>
                    </a:lnTo>
                    <a:lnTo>
                      <a:pt x="326" y="59"/>
                    </a:lnTo>
                    <a:lnTo>
                      <a:pt x="369" y="18"/>
                    </a:lnTo>
                    <a:lnTo>
                      <a:pt x="414" y="0"/>
                    </a:lnTo>
                    <a:lnTo>
                      <a:pt x="457" y="9"/>
                    </a:lnTo>
                    <a:lnTo>
                      <a:pt x="1381" y="400"/>
                    </a:lnTo>
                    <a:lnTo>
                      <a:pt x="1411" y="421"/>
                    </a:lnTo>
                    <a:lnTo>
                      <a:pt x="1422" y="425"/>
                    </a:lnTo>
                    <a:lnTo>
                      <a:pt x="1426" y="445"/>
                    </a:lnTo>
                    <a:lnTo>
                      <a:pt x="1017" y="2306"/>
                    </a:lnTo>
                    <a:lnTo>
                      <a:pt x="992" y="229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6" name="Freeform 148"/>
              <p:cNvSpPr>
                <a:spLocks/>
              </p:cNvSpPr>
              <p:nvPr/>
            </p:nvSpPr>
            <p:spPr bwMode="auto">
              <a:xfrm>
                <a:off x="1668" y="3087"/>
                <a:ext cx="286" cy="660"/>
              </a:xfrm>
              <a:custGeom>
                <a:avLst/>
                <a:gdLst>
                  <a:gd name="T0" fmla="*/ 573 w 573"/>
                  <a:gd name="T1" fmla="*/ 86 h 1980"/>
                  <a:gd name="T2" fmla="*/ 568 w 573"/>
                  <a:gd name="T3" fmla="*/ 132 h 1980"/>
                  <a:gd name="T4" fmla="*/ 155 w 573"/>
                  <a:gd name="T5" fmla="*/ 1923 h 1980"/>
                  <a:gd name="T6" fmla="*/ 151 w 573"/>
                  <a:gd name="T7" fmla="*/ 1955 h 1980"/>
                  <a:gd name="T8" fmla="*/ 140 w 573"/>
                  <a:gd name="T9" fmla="*/ 1972 h 1980"/>
                  <a:gd name="T10" fmla="*/ 125 w 573"/>
                  <a:gd name="T11" fmla="*/ 1980 h 1980"/>
                  <a:gd name="T12" fmla="*/ 111 w 573"/>
                  <a:gd name="T13" fmla="*/ 1975 h 1980"/>
                  <a:gd name="T14" fmla="*/ 86 w 573"/>
                  <a:gd name="T15" fmla="*/ 1955 h 1980"/>
                  <a:gd name="T16" fmla="*/ 0 w 573"/>
                  <a:gd name="T17" fmla="*/ 1880 h 1980"/>
                  <a:gd name="T18" fmla="*/ 425 w 573"/>
                  <a:gd name="T19" fmla="*/ 39 h 1980"/>
                  <a:gd name="T20" fmla="*/ 420 w 573"/>
                  <a:gd name="T21" fmla="*/ 27 h 1980"/>
                  <a:gd name="T22" fmla="*/ 396 w 573"/>
                  <a:gd name="T23" fmla="*/ 0 h 1980"/>
                  <a:gd name="T24" fmla="*/ 445 w 573"/>
                  <a:gd name="T25" fmla="*/ 20 h 1980"/>
                  <a:gd name="T26" fmla="*/ 541 w 573"/>
                  <a:gd name="T27" fmla="*/ 61 h 1980"/>
                  <a:gd name="T28" fmla="*/ 559 w 573"/>
                  <a:gd name="T29" fmla="*/ 75 h 1980"/>
                  <a:gd name="T30" fmla="*/ 573 w 573"/>
                  <a:gd name="T31" fmla="*/ 86 h 1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3" h="1980">
                    <a:moveTo>
                      <a:pt x="573" y="86"/>
                    </a:moveTo>
                    <a:lnTo>
                      <a:pt x="568" y="132"/>
                    </a:lnTo>
                    <a:lnTo>
                      <a:pt x="155" y="1923"/>
                    </a:lnTo>
                    <a:lnTo>
                      <a:pt x="151" y="1955"/>
                    </a:lnTo>
                    <a:lnTo>
                      <a:pt x="140" y="1972"/>
                    </a:lnTo>
                    <a:lnTo>
                      <a:pt x="125" y="1980"/>
                    </a:lnTo>
                    <a:lnTo>
                      <a:pt x="111" y="1975"/>
                    </a:lnTo>
                    <a:lnTo>
                      <a:pt x="86" y="1955"/>
                    </a:lnTo>
                    <a:lnTo>
                      <a:pt x="0" y="1880"/>
                    </a:lnTo>
                    <a:lnTo>
                      <a:pt x="425" y="39"/>
                    </a:lnTo>
                    <a:lnTo>
                      <a:pt x="420" y="27"/>
                    </a:lnTo>
                    <a:lnTo>
                      <a:pt x="396" y="0"/>
                    </a:lnTo>
                    <a:lnTo>
                      <a:pt x="445" y="20"/>
                    </a:lnTo>
                    <a:lnTo>
                      <a:pt x="541" y="61"/>
                    </a:lnTo>
                    <a:lnTo>
                      <a:pt x="559" y="75"/>
                    </a:lnTo>
                    <a:lnTo>
                      <a:pt x="573" y="86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7" name="Freeform 149"/>
              <p:cNvSpPr>
                <a:spLocks/>
              </p:cNvSpPr>
              <p:nvPr/>
            </p:nvSpPr>
            <p:spPr bwMode="auto">
              <a:xfrm>
                <a:off x="1432" y="2970"/>
                <a:ext cx="523" cy="147"/>
              </a:xfrm>
              <a:custGeom>
                <a:avLst/>
                <a:gdLst>
                  <a:gd name="T0" fmla="*/ 0 w 1045"/>
                  <a:gd name="T1" fmla="*/ 0 h 441"/>
                  <a:gd name="T2" fmla="*/ 31 w 1045"/>
                  <a:gd name="T3" fmla="*/ 1 h 441"/>
                  <a:gd name="T4" fmla="*/ 62 w 1045"/>
                  <a:gd name="T5" fmla="*/ 10 h 441"/>
                  <a:gd name="T6" fmla="*/ 1005 w 1045"/>
                  <a:gd name="T7" fmla="*/ 409 h 441"/>
                  <a:gd name="T8" fmla="*/ 1037 w 1045"/>
                  <a:gd name="T9" fmla="*/ 427 h 441"/>
                  <a:gd name="T10" fmla="*/ 1045 w 1045"/>
                  <a:gd name="T11" fmla="*/ 441 h 441"/>
                  <a:gd name="T12" fmla="*/ 0 w 1045"/>
                  <a:gd name="T13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5" h="441">
                    <a:moveTo>
                      <a:pt x="0" y="0"/>
                    </a:moveTo>
                    <a:lnTo>
                      <a:pt x="31" y="1"/>
                    </a:lnTo>
                    <a:lnTo>
                      <a:pt x="62" y="10"/>
                    </a:lnTo>
                    <a:lnTo>
                      <a:pt x="1005" y="409"/>
                    </a:lnTo>
                    <a:lnTo>
                      <a:pt x="1037" y="427"/>
                    </a:lnTo>
                    <a:lnTo>
                      <a:pt x="1045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8" name="Freeform 150"/>
              <p:cNvSpPr>
                <a:spLocks/>
              </p:cNvSpPr>
              <p:nvPr/>
            </p:nvSpPr>
            <p:spPr bwMode="auto">
              <a:xfrm>
                <a:off x="1315" y="3056"/>
                <a:ext cx="478" cy="573"/>
              </a:xfrm>
              <a:custGeom>
                <a:avLst/>
                <a:gdLst>
                  <a:gd name="T0" fmla="*/ 619 w 955"/>
                  <a:gd name="T1" fmla="*/ 1719 h 1719"/>
                  <a:gd name="T2" fmla="*/ 0 w 955"/>
                  <a:gd name="T3" fmla="*/ 1212 h 1719"/>
                  <a:gd name="T4" fmla="*/ 290 w 955"/>
                  <a:gd name="T5" fmla="*/ 0 h 1719"/>
                  <a:gd name="T6" fmla="*/ 955 w 955"/>
                  <a:gd name="T7" fmla="*/ 313 h 1719"/>
                  <a:gd name="T8" fmla="*/ 619 w 955"/>
                  <a:gd name="T9" fmla="*/ 1719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1719">
                    <a:moveTo>
                      <a:pt x="619" y="1719"/>
                    </a:moveTo>
                    <a:lnTo>
                      <a:pt x="0" y="1212"/>
                    </a:lnTo>
                    <a:lnTo>
                      <a:pt x="290" y="0"/>
                    </a:lnTo>
                    <a:lnTo>
                      <a:pt x="955" y="313"/>
                    </a:lnTo>
                    <a:lnTo>
                      <a:pt x="619" y="1719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9" name="Freeform 151"/>
              <p:cNvSpPr>
                <a:spLocks/>
              </p:cNvSpPr>
              <p:nvPr/>
            </p:nvSpPr>
            <p:spPr bwMode="auto">
              <a:xfrm>
                <a:off x="1337" y="3076"/>
                <a:ext cx="431" cy="529"/>
              </a:xfrm>
              <a:custGeom>
                <a:avLst/>
                <a:gdLst>
                  <a:gd name="T0" fmla="*/ 546 w 862"/>
                  <a:gd name="T1" fmla="*/ 1587 h 1587"/>
                  <a:gd name="T2" fmla="*/ 0 w 862"/>
                  <a:gd name="T3" fmla="*/ 1134 h 1587"/>
                  <a:gd name="T4" fmla="*/ 272 w 862"/>
                  <a:gd name="T5" fmla="*/ 0 h 1587"/>
                  <a:gd name="T6" fmla="*/ 862 w 862"/>
                  <a:gd name="T7" fmla="*/ 268 h 1587"/>
                  <a:gd name="T8" fmla="*/ 546 w 862"/>
                  <a:gd name="T9" fmla="*/ 1587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1587">
                    <a:moveTo>
                      <a:pt x="546" y="1587"/>
                    </a:moveTo>
                    <a:lnTo>
                      <a:pt x="0" y="1134"/>
                    </a:lnTo>
                    <a:lnTo>
                      <a:pt x="272" y="0"/>
                    </a:lnTo>
                    <a:lnTo>
                      <a:pt x="862" y="268"/>
                    </a:lnTo>
                    <a:lnTo>
                      <a:pt x="546" y="1587"/>
                    </a:lnTo>
                    <a:close/>
                  </a:path>
                </a:pathLst>
              </a:custGeom>
              <a:solidFill>
                <a:srgbClr val="C7C7C7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0" name="Freeform 152"/>
              <p:cNvSpPr>
                <a:spLocks/>
              </p:cNvSpPr>
              <p:nvPr/>
            </p:nvSpPr>
            <p:spPr bwMode="auto">
              <a:xfrm>
                <a:off x="1233" y="2968"/>
                <a:ext cx="203" cy="494"/>
              </a:xfrm>
              <a:custGeom>
                <a:avLst/>
                <a:gdLst>
                  <a:gd name="T0" fmla="*/ 393 w 408"/>
                  <a:gd name="T1" fmla="*/ 0 h 1480"/>
                  <a:gd name="T2" fmla="*/ 370 w 408"/>
                  <a:gd name="T3" fmla="*/ 11 h 1480"/>
                  <a:gd name="T4" fmla="*/ 356 w 408"/>
                  <a:gd name="T5" fmla="*/ 19 h 1480"/>
                  <a:gd name="T6" fmla="*/ 338 w 408"/>
                  <a:gd name="T7" fmla="*/ 37 h 1480"/>
                  <a:gd name="T8" fmla="*/ 325 w 408"/>
                  <a:gd name="T9" fmla="*/ 59 h 1480"/>
                  <a:gd name="T10" fmla="*/ 320 w 408"/>
                  <a:gd name="T11" fmla="*/ 77 h 1480"/>
                  <a:gd name="T12" fmla="*/ 0 w 408"/>
                  <a:gd name="T13" fmla="*/ 1459 h 1480"/>
                  <a:gd name="T14" fmla="*/ 12 w 408"/>
                  <a:gd name="T15" fmla="*/ 1480 h 1480"/>
                  <a:gd name="T16" fmla="*/ 337 w 408"/>
                  <a:gd name="T17" fmla="*/ 77 h 1480"/>
                  <a:gd name="T18" fmla="*/ 346 w 408"/>
                  <a:gd name="T19" fmla="*/ 57 h 1480"/>
                  <a:gd name="T20" fmla="*/ 355 w 408"/>
                  <a:gd name="T21" fmla="*/ 43 h 1480"/>
                  <a:gd name="T22" fmla="*/ 368 w 408"/>
                  <a:gd name="T23" fmla="*/ 30 h 1480"/>
                  <a:gd name="T24" fmla="*/ 384 w 408"/>
                  <a:gd name="T25" fmla="*/ 19 h 1480"/>
                  <a:gd name="T26" fmla="*/ 400 w 408"/>
                  <a:gd name="T27" fmla="*/ 12 h 1480"/>
                  <a:gd name="T28" fmla="*/ 408 w 408"/>
                  <a:gd name="T29" fmla="*/ 5 h 1480"/>
                  <a:gd name="T30" fmla="*/ 393 w 408"/>
                  <a:gd name="T31" fmla="*/ 0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8" h="1480">
                    <a:moveTo>
                      <a:pt x="393" y="0"/>
                    </a:moveTo>
                    <a:lnTo>
                      <a:pt x="370" y="11"/>
                    </a:lnTo>
                    <a:lnTo>
                      <a:pt x="356" y="19"/>
                    </a:lnTo>
                    <a:lnTo>
                      <a:pt x="338" y="37"/>
                    </a:lnTo>
                    <a:lnTo>
                      <a:pt x="325" y="59"/>
                    </a:lnTo>
                    <a:lnTo>
                      <a:pt x="320" y="77"/>
                    </a:lnTo>
                    <a:lnTo>
                      <a:pt x="0" y="1459"/>
                    </a:lnTo>
                    <a:lnTo>
                      <a:pt x="12" y="1480"/>
                    </a:lnTo>
                    <a:lnTo>
                      <a:pt x="337" y="77"/>
                    </a:lnTo>
                    <a:lnTo>
                      <a:pt x="346" y="57"/>
                    </a:lnTo>
                    <a:lnTo>
                      <a:pt x="355" y="43"/>
                    </a:lnTo>
                    <a:lnTo>
                      <a:pt x="368" y="30"/>
                    </a:lnTo>
                    <a:lnTo>
                      <a:pt x="384" y="19"/>
                    </a:lnTo>
                    <a:lnTo>
                      <a:pt x="400" y="12"/>
                    </a:lnTo>
                    <a:lnTo>
                      <a:pt x="408" y="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1" name="Freeform 153"/>
              <p:cNvSpPr>
                <a:spLocks/>
              </p:cNvSpPr>
              <p:nvPr/>
            </p:nvSpPr>
            <p:spPr bwMode="auto">
              <a:xfrm>
                <a:off x="1204" y="3479"/>
                <a:ext cx="532" cy="321"/>
              </a:xfrm>
              <a:custGeom>
                <a:avLst/>
                <a:gdLst>
                  <a:gd name="T0" fmla="*/ 1065 w 1065"/>
                  <a:gd name="T1" fmla="*/ 963 h 963"/>
                  <a:gd name="T2" fmla="*/ 1047 w 1065"/>
                  <a:gd name="T3" fmla="*/ 833 h 963"/>
                  <a:gd name="T4" fmla="*/ 1015 w 1065"/>
                  <a:gd name="T5" fmla="*/ 776 h 963"/>
                  <a:gd name="T6" fmla="*/ 137 w 1065"/>
                  <a:gd name="T7" fmla="*/ 3 h 963"/>
                  <a:gd name="T8" fmla="*/ 96 w 1065"/>
                  <a:gd name="T9" fmla="*/ 0 h 963"/>
                  <a:gd name="T10" fmla="*/ 59 w 1065"/>
                  <a:gd name="T11" fmla="*/ 3 h 963"/>
                  <a:gd name="T12" fmla="*/ 32 w 1065"/>
                  <a:gd name="T13" fmla="*/ 42 h 963"/>
                  <a:gd name="T14" fmla="*/ 0 w 1065"/>
                  <a:gd name="T15" fmla="*/ 145 h 963"/>
                  <a:gd name="T16" fmla="*/ 865 w 1065"/>
                  <a:gd name="T17" fmla="*/ 954 h 963"/>
                  <a:gd name="T18" fmla="*/ 1065 w 1065"/>
                  <a:gd name="T19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5" h="963">
                    <a:moveTo>
                      <a:pt x="1065" y="963"/>
                    </a:moveTo>
                    <a:lnTo>
                      <a:pt x="1047" y="833"/>
                    </a:lnTo>
                    <a:lnTo>
                      <a:pt x="1015" y="776"/>
                    </a:lnTo>
                    <a:lnTo>
                      <a:pt x="137" y="3"/>
                    </a:lnTo>
                    <a:lnTo>
                      <a:pt x="96" y="0"/>
                    </a:lnTo>
                    <a:lnTo>
                      <a:pt x="59" y="3"/>
                    </a:lnTo>
                    <a:lnTo>
                      <a:pt x="32" y="42"/>
                    </a:lnTo>
                    <a:lnTo>
                      <a:pt x="0" y="145"/>
                    </a:lnTo>
                    <a:lnTo>
                      <a:pt x="865" y="954"/>
                    </a:lnTo>
                    <a:lnTo>
                      <a:pt x="1065" y="963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2" name="Freeform 154"/>
              <p:cNvSpPr>
                <a:spLocks/>
              </p:cNvSpPr>
              <p:nvPr/>
            </p:nvSpPr>
            <p:spPr bwMode="auto">
              <a:xfrm>
                <a:off x="642" y="3519"/>
                <a:ext cx="985" cy="288"/>
              </a:xfrm>
              <a:custGeom>
                <a:avLst/>
                <a:gdLst>
                  <a:gd name="T0" fmla="*/ 0 w 1969"/>
                  <a:gd name="T1" fmla="*/ 0 h 862"/>
                  <a:gd name="T2" fmla="*/ 1121 w 1969"/>
                  <a:gd name="T3" fmla="*/ 24 h 862"/>
                  <a:gd name="T4" fmla="*/ 1969 w 1969"/>
                  <a:gd name="T5" fmla="*/ 814 h 862"/>
                  <a:gd name="T6" fmla="*/ 478 w 1969"/>
                  <a:gd name="T7" fmla="*/ 862 h 862"/>
                  <a:gd name="T8" fmla="*/ 0 w 1969"/>
                  <a:gd name="T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9" h="862">
                    <a:moveTo>
                      <a:pt x="0" y="0"/>
                    </a:moveTo>
                    <a:lnTo>
                      <a:pt x="1121" y="24"/>
                    </a:lnTo>
                    <a:lnTo>
                      <a:pt x="1969" y="814"/>
                    </a:lnTo>
                    <a:lnTo>
                      <a:pt x="478" y="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3" name="Freeform 155"/>
              <p:cNvSpPr>
                <a:spLocks/>
              </p:cNvSpPr>
              <p:nvPr/>
            </p:nvSpPr>
            <p:spPr bwMode="auto">
              <a:xfrm>
                <a:off x="852" y="3789"/>
                <a:ext cx="889" cy="99"/>
              </a:xfrm>
              <a:custGeom>
                <a:avLst/>
                <a:gdLst>
                  <a:gd name="T0" fmla="*/ 54 w 1777"/>
                  <a:gd name="T1" fmla="*/ 52 h 297"/>
                  <a:gd name="T2" fmla="*/ 0 w 1777"/>
                  <a:gd name="T3" fmla="*/ 297 h 297"/>
                  <a:gd name="T4" fmla="*/ 1759 w 1777"/>
                  <a:gd name="T5" fmla="*/ 257 h 297"/>
                  <a:gd name="T6" fmla="*/ 1777 w 1777"/>
                  <a:gd name="T7" fmla="*/ 173 h 297"/>
                  <a:gd name="T8" fmla="*/ 1773 w 1777"/>
                  <a:gd name="T9" fmla="*/ 74 h 297"/>
                  <a:gd name="T10" fmla="*/ 1768 w 1777"/>
                  <a:gd name="T11" fmla="*/ 0 h 297"/>
                  <a:gd name="T12" fmla="*/ 54 w 1777"/>
                  <a:gd name="T13" fmla="*/ 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7" h="297">
                    <a:moveTo>
                      <a:pt x="54" y="52"/>
                    </a:moveTo>
                    <a:lnTo>
                      <a:pt x="0" y="297"/>
                    </a:lnTo>
                    <a:lnTo>
                      <a:pt x="1759" y="257"/>
                    </a:lnTo>
                    <a:lnTo>
                      <a:pt x="1777" y="173"/>
                    </a:lnTo>
                    <a:lnTo>
                      <a:pt x="1773" y="74"/>
                    </a:lnTo>
                    <a:lnTo>
                      <a:pt x="1768" y="0"/>
                    </a:lnTo>
                    <a:lnTo>
                      <a:pt x="54" y="52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4" name="Freeform 156"/>
              <p:cNvSpPr>
                <a:spLocks/>
              </p:cNvSpPr>
              <p:nvPr/>
            </p:nvSpPr>
            <p:spPr bwMode="auto">
              <a:xfrm>
                <a:off x="624" y="3519"/>
                <a:ext cx="256" cy="369"/>
              </a:xfrm>
              <a:custGeom>
                <a:avLst/>
                <a:gdLst>
                  <a:gd name="T0" fmla="*/ 37 w 513"/>
                  <a:gd name="T1" fmla="*/ 0 h 1106"/>
                  <a:gd name="T2" fmla="*/ 0 w 513"/>
                  <a:gd name="T3" fmla="*/ 200 h 1106"/>
                  <a:gd name="T4" fmla="*/ 457 w 513"/>
                  <a:gd name="T5" fmla="*/ 1106 h 1106"/>
                  <a:gd name="T6" fmla="*/ 513 w 513"/>
                  <a:gd name="T7" fmla="*/ 862 h 1106"/>
                  <a:gd name="T8" fmla="*/ 37 w 513"/>
                  <a:gd name="T9" fmla="*/ 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1106">
                    <a:moveTo>
                      <a:pt x="37" y="0"/>
                    </a:moveTo>
                    <a:lnTo>
                      <a:pt x="0" y="200"/>
                    </a:lnTo>
                    <a:lnTo>
                      <a:pt x="457" y="1106"/>
                    </a:lnTo>
                    <a:lnTo>
                      <a:pt x="513" y="86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5" name="Freeform 157"/>
              <p:cNvSpPr>
                <a:spLocks/>
              </p:cNvSpPr>
              <p:nvPr/>
            </p:nvSpPr>
            <p:spPr bwMode="auto">
              <a:xfrm>
                <a:off x="1206" y="3791"/>
                <a:ext cx="132" cy="8"/>
              </a:xfrm>
              <a:custGeom>
                <a:avLst/>
                <a:gdLst>
                  <a:gd name="T0" fmla="*/ 2 w 262"/>
                  <a:gd name="T1" fmla="*/ 25 h 25"/>
                  <a:gd name="T2" fmla="*/ 0 w 262"/>
                  <a:gd name="T3" fmla="*/ 0 h 25"/>
                  <a:gd name="T4" fmla="*/ 249 w 262"/>
                  <a:gd name="T5" fmla="*/ 0 h 25"/>
                  <a:gd name="T6" fmla="*/ 262 w 262"/>
                  <a:gd name="T7" fmla="*/ 19 h 25"/>
                  <a:gd name="T8" fmla="*/ 2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2" y="25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62" y="19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6" name="Freeform 158"/>
              <p:cNvSpPr>
                <a:spLocks/>
              </p:cNvSpPr>
              <p:nvPr/>
            </p:nvSpPr>
            <p:spPr bwMode="auto">
              <a:xfrm>
                <a:off x="927" y="3521"/>
                <a:ext cx="281" cy="279"/>
              </a:xfrm>
              <a:custGeom>
                <a:avLst/>
                <a:gdLst>
                  <a:gd name="T0" fmla="*/ 557 w 561"/>
                  <a:gd name="T1" fmla="*/ 801 h 836"/>
                  <a:gd name="T2" fmla="*/ 0 w 561"/>
                  <a:gd name="T3" fmla="*/ 0 h 836"/>
                  <a:gd name="T4" fmla="*/ 561 w 561"/>
                  <a:gd name="T5" fmla="*/ 836 h 836"/>
                  <a:gd name="T6" fmla="*/ 557 w 561"/>
                  <a:gd name="T7" fmla="*/ 801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1" h="836">
                    <a:moveTo>
                      <a:pt x="557" y="801"/>
                    </a:moveTo>
                    <a:lnTo>
                      <a:pt x="0" y="0"/>
                    </a:lnTo>
                    <a:lnTo>
                      <a:pt x="561" y="836"/>
                    </a:lnTo>
                    <a:lnTo>
                      <a:pt x="557" y="80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6447" name="Group 159"/>
              <p:cNvGrpSpPr>
                <a:grpSpLocks/>
              </p:cNvGrpSpPr>
              <p:nvPr/>
            </p:nvGrpSpPr>
            <p:grpSpPr bwMode="auto">
              <a:xfrm>
                <a:off x="700" y="3526"/>
                <a:ext cx="515" cy="270"/>
                <a:chOff x="700" y="3526"/>
                <a:chExt cx="515" cy="270"/>
              </a:xfrm>
            </p:grpSpPr>
            <p:grpSp>
              <p:nvGrpSpPr>
                <p:cNvPr id="396448" name="Group 160"/>
                <p:cNvGrpSpPr>
                  <a:grpSpLocks/>
                </p:cNvGrpSpPr>
                <p:nvPr/>
              </p:nvGrpSpPr>
              <p:grpSpPr bwMode="auto">
                <a:xfrm>
                  <a:off x="737" y="3534"/>
                  <a:ext cx="49" cy="23"/>
                  <a:chOff x="737" y="3534"/>
                  <a:chExt cx="49" cy="23"/>
                </a:xfrm>
              </p:grpSpPr>
              <p:sp>
                <p:nvSpPr>
                  <p:cNvPr id="396449" name="Freeform 161"/>
                  <p:cNvSpPr>
                    <a:spLocks/>
                  </p:cNvSpPr>
                  <p:nvPr/>
                </p:nvSpPr>
                <p:spPr bwMode="auto">
                  <a:xfrm>
                    <a:off x="737" y="3534"/>
                    <a:ext cx="11" cy="23"/>
                  </a:xfrm>
                  <a:custGeom>
                    <a:avLst/>
                    <a:gdLst>
                      <a:gd name="T0" fmla="*/ 13 w 22"/>
                      <a:gd name="T1" fmla="*/ 67 h 67"/>
                      <a:gd name="T2" fmla="*/ 0 w 22"/>
                      <a:gd name="T3" fmla="*/ 26 h 67"/>
                      <a:gd name="T4" fmla="*/ 9 w 22"/>
                      <a:gd name="T5" fmla="*/ 0 h 67"/>
                      <a:gd name="T6" fmla="*/ 22 w 22"/>
                      <a:gd name="T7" fmla="*/ 30 h 67"/>
                      <a:gd name="T8" fmla="*/ 13 w 22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7">
                        <a:moveTo>
                          <a:pt x="13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0" name="Freeform 162"/>
                  <p:cNvSpPr>
                    <a:spLocks/>
                  </p:cNvSpPr>
                  <p:nvPr/>
                </p:nvSpPr>
                <p:spPr bwMode="auto">
                  <a:xfrm>
                    <a:off x="742" y="3535"/>
                    <a:ext cx="36" cy="9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6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1" name="Freeform 163"/>
                  <p:cNvSpPr>
                    <a:spLocks/>
                  </p:cNvSpPr>
                  <p:nvPr/>
                </p:nvSpPr>
                <p:spPr bwMode="auto">
                  <a:xfrm>
                    <a:off x="744" y="3545"/>
                    <a:ext cx="42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7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52" name="Group 164"/>
                <p:cNvGrpSpPr>
                  <a:grpSpLocks/>
                </p:cNvGrpSpPr>
                <p:nvPr/>
              </p:nvGrpSpPr>
              <p:grpSpPr bwMode="auto">
                <a:xfrm>
                  <a:off x="748" y="3547"/>
                  <a:ext cx="50" cy="23"/>
                  <a:chOff x="748" y="3547"/>
                  <a:chExt cx="50" cy="23"/>
                </a:xfrm>
              </p:grpSpPr>
              <p:sp>
                <p:nvSpPr>
                  <p:cNvPr id="396453" name="Freeform 165"/>
                  <p:cNvSpPr>
                    <a:spLocks/>
                  </p:cNvSpPr>
                  <p:nvPr/>
                </p:nvSpPr>
                <p:spPr bwMode="auto">
                  <a:xfrm>
                    <a:off x="748" y="3547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4" name="Freeform 166"/>
                  <p:cNvSpPr>
                    <a:spLocks/>
                  </p:cNvSpPr>
                  <p:nvPr/>
                </p:nvSpPr>
                <p:spPr bwMode="auto">
                  <a:xfrm>
                    <a:off x="753" y="3548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5" name="Freeform 167"/>
                  <p:cNvSpPr>
                    <a:spLocks/>
                  </p:cNvSpPr>
                  <p:nvPr/>
                </p:nvSpPr>
                <p:spPr bwMode="auto">
                  <a:xfrm>
                    <a:off x="757" y="3558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456" name="Freeform 168"/>
                <p:cNvSpPr>
                  <a:spLocks/>
                </p:cNvSpPr>
                <p:nvPr/>
              </p:nvSpPr>
              <p:spPr bwMode="auto">
                <a:xfrm>
                  <a:off x="952" y="3538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7" name="Freeform 169"/>
                <p:cNvSpPr>
                  <a:spLocks/>
                </p:cNvSpPr>
                <p:nvPr/>
              </p:nvSpPr>
              <p:spPr bwMode="auto">
                <a:xfrm>
                  <a:off x="861" y="3535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8" name="Freeform 170"/>
                <p:cNvSpPr>
                  <a:spLocks/>
                </p:cNvSpPr>
                <p:nvPr/>
              </p:nvSpPr>
              <p:spPr bwMode="auto">
                <a:xfrm>
                  <a:off x="867" y="3535"/>
                  <a:ext cx="34" cy="10"/>
                </a:xfrm>
                <a:custGeom>
                  <a:avLst/>
                  <a:gdLst>
                    <a:gd name="T0" fmla="*/ 0 w 70"/>
                    <a:gd name="T1" fmla="*/ 0 h 30"/>
                    <a:gd name="T2" fmla="*/ 49 w 70"/>
                    <a:gd name="T3" fmla="*/ 0 h 30"/>
                    <a:gd name="T4" fmla="*/ 50 w 70"/>
                    <a:gd name="T5" fmla="*/ 3 h 30"/>
                    <a:gd name="T6" fmla="*/ 54 w 70"/>
                    <a:gd name="T7" fmla="*/ 13 h 30"/>
                    <a:gd name="T8" fmla="*/ 70 w 70"/>
                    <a:gd name="T9" fmla="*/ 30 h 30"/>
                    <a:gd name="T10" fmla="*/ 16 w 70"/>
                    <a:gd name="T11" fmla="*/ 30 h 30"/>
                    <a:gd name="T12" fmla="*/ 7 w 70"/>
                    <a:gd name="T13" fmla="*/ 21 h 30"/>
                    <a:gd name="T14" fmla="*/ 0 w 70"/>
                    <a:gd name="T15" fmla="*/ 7 h 30"/>
                    <a:gd name="T16" fmla="*/ 0 w 70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" h="30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4" y="13"/>
                      </a:lnTo>
                      <a:lnTo>
                        <a:pt x="70" y="30"/>
                      </a:lnTo>
                      <a:lnTo>
                        <a:pt x="16" y="30"/>
                      </a:lnTo>
                      <a:lnTo>
                        <a:pt x="7" y="21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9" name="Freeform 171"/>
                <p:cNvSpPr>
                  <a:spLocks/>
                </p:cNvSpPr>
                <p:nvPr/>
              </p:nvSpPr>
              <p:spPr bwMode="auto">
                <a:xfrm>
                  <a:off x="868" y="3545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60" name="Group 172"/>
                <p:cNvGrpSpPr>
                  <a:grpSpLocks/>
                </p:cNvGrpSpPr>
                <p:nvPr/>
              </p:nvGrpSpPr>
              <p:grpSpPr bwMode="auto">
                <a:xfrm>
                  <a:off x="872" y="3547"/>
                  <a:ext cx="50" cy="23"/>
                  <a:chOff x="872" y="3547"/>
                  <a:chExt cx="50" cy="23"/>
                </a:xfrm>
              </p:grpSpPr>
              <p:sp>
                <p:nvSpPr>
                  <p:cNvPr id="396461" name="Freeform 173"/>
                  <p:cNvSpPr>
                    <a:spLocks/>
                  </p:cNvSpPr>
                  <p:nvPr/>
                </p:nvSpPr>
                <p:spPr bwMode="auto">
                  <a:xfrm>
                    <a:off x="872" y="3547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2" name="Freeform 174"/>
                  <p:cNvSpPr>
                    <a:spLocks/>
                  </p:cNvSpPr>
                  <p:nvPr/>
                </p:nvSpPr>
                <p:spPr bwMode="auto">
                  <a:xfrm>
                    <a:off x="878" y="3547"/>
                    <a:ext cx="36" cy="10"/>
                  </a:xfrm>
                  <a:custGeom>
                    <a:avLst/>
                    <a:gdLst>
                      <a:gd name="T0" fmla="*/ 2 w 73"/>
                      <a:gd name="T1" fmla="*/ 0 h 30"/>
                      <a:gd name="T2" fmla="*/ 49 w 73"/>
                      <a:gd name="T3" fmla="*/ 0 h 30"/>
                      <a:gd name="T4" fmla="*/ 50 w 73"/>
                      <a:gd name="T5" fmla="*/ 3 h 30"/>
                      <a:gd name="T6" fmla="*/ 57 w 73"/>
                      <a:gd name="T7" fmla="*/ 12 h 30"/>
                      <a:gd name="T8" fmla="*/ 73 w 73"/>
                      <a:gd name="T9" fmla="*/ 30 h 30"/>
                      <a:gd name="T10" fmla="*/ 19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2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3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3" name="Freeform 175"/>
                  <p:cNvSpPr>
                    <a:spLocks/>
                  </p:cNvSpPr>
                  <p:nvPr/>
                </p:nvSpPr>
                <p:spPr bwMode="auto">
                  <a:xfrm>
                    <a:off x="880" y="3558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64" name="Group 176"/>
                <p:cNvGrpSpPr>
                  <a:grpSpLocks/>
                </p:cNvGrpSpPr>
                <p:nvPr/>
              </p:nvGrpSpPr>
              <p:grpSpPr bwMode="auto">
                <a:xfrm>
                  <a:off x="885" y="3559"/>
                  <a:ext cx="50" cy="23"/>
                  <a:chOff x="885" y="3559"/>
                  <a:chExt cx="50" cy="23"/>
                </a:xfrm>
              </p:grpSpPr>
              <p:sp>
                <p:nvSpPr>
                  <p:cNvPr id="396465" name="Freeform 177"/>
                  <p:cNvSpPr>
                    <a:spLocks/>
                  </p:cNvSpPr>
                  <p:nvPr/>
                </p:nvSpPr>
                <p:spPr bwMode="auto">
                  <a:xfrm>
                    <a:off x="885" y="3559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6" name="Freeform 178"/>
                  <p:cNvSpPr>
                    <a:spLocks/>
                  </p:cNvSpPr>
                  <p:nvPr/>
                </p:nvSpPr>
                <p:spPr bwMode="auto">
                  <a:xfrm>
                    <a:off x="890" y="3560"/>
                    <a:ext cx="37" cy="10"/>
                  </a:xfrm>
                  <a:custGeom>
                    <a:avLst/>
                    <a:gdLst>
                      <a:gd name="T0" fmla="*/ 3 w 74"/>
                      <a:gd name="T1" fmla="*/ 0 h 30"/>
                      <a:gd name="T2" fmla="*/ 49 w 74"/>
                      <a:gd name="T3" fmla="*/ 0 h 30"/>
                      <a:gd name="T4" fmla="*/ 52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0 w 74"/>
                      <a:gd name="T13" fmla="*/ 21 h 30"/>
                      <a:gd name="T14" fmla="*/ 0 w 74"/>
                      <a:gd name="T15" fmla="*/ 6 h 30"/>
                      <a:gd name="T16" fmla="*/ 3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7" name="Freeform 179"/>
                  <p:cNvSpPr>
                    <a:spLocks/>
                  </p:cNvSpPr>
                  <p:nvPr/>
                </p:nvSpPr>
                <p:spPr bwMode="auto">
                  <a:xfrm>
                    <a:off x="893" y="357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68" name="Group 180"/>
                <p:cNvGrpSpPr>
                  <a:grpSpLocks/>
                </p:cNvGrpSpPr>
                <p:nvPr/>
              </p:nvGrpSpPr>
              <p:grpSpPr bwMode="auto">
                <a:xfrm>
                  <a:off x="898" y="3571"/>
                  <a:ext cx="49" cy="23"/>
                  <a:chOff x="898" y="3571"/>
                  <a:chExt cx="49" cy="23"/>
                </a:xfrm>
              </p:grpSpPr>
              <p:sp>
                <p:nvSpPr>
                  <p:cNvPr id="396469" name="Freeform 181"/>
                  <p:cNvSpPr>
                    <a:spLocks/>
                  </p:cNvSpPr>
                  <p:nvPr/>
                </p:nvSpPr>
                <p:spPr bwMode="auto">
                  <a:xfrm>
                    <a:off x="898" y="3571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0" name="Freeform 182"/>
                  <p:cNvSpPr>
                    <a:spLocks/>
                  </p:cNvSpPr>
                  <p:nvPr/>
                </p:nvSpPr>
                <p:spPr bwMode="auto">
                  <a:xfrm>
                    <a:off x="903" y="3572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1" name="Freeform 183"/>
                  <p:cNvSpPr>
                    <a:spLocks/>
                  </p:cNvSpPr>
                  <p:nvPr/>
                </p:nvSpPr>
                <p:spPr bwMode="auto">
                  <a:xfrm>
                    <a:off x="907" y="3582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72" name="Group 184"/>
                <p:cNvGrpSpPr>
                  <a:grpSpLocks/>
                </p:cNvGrpSpPr>
                <p:nvPr/>
              </p:nvGrpSpPr>
              <p:grpSpPr bwMode="auto">
                <a:xfrm>
                  <a:off x="911" y="3585"/>
                  <a:ext cx="49" cy="23"/>
                  <a:chOff x="911" y="3585"/>
                  <a:chExt cx="49" cy="23"/>
                </a:xfrm>
              </p:grpSpPr>
              <p:sp>
                <p:nvSpPr>
                  <p:cNvPr id="396473" name="Freeform 185"/>
                  <p:cNvSpPr>
                    <a:spLocks/>
                  </p:cNvSpPr>
                  <p:nvPr/>
                </p:nvSpPr>
                <p:spPr bwMode="auto">
                  <a:xfrm>
                    <a:off x="911" y="3585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0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4" name="Freeform 186"/>
                  <p:cNvSpPr>
                    <a:spLocks/>
                  </p:cNvSpPr>
                  <p:nvPr/>
                </p:nvSpPr>
                <p:spPr bwMode="auto">
                  <a:xfrm>
                    <a:off x="915" y="3585"/>
                    <a:ext cx="38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6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5" name="Freeform 187"/>
                  <p:cNvSpPr>
                    <a:spLocks/>
                  </p:cNvSpPr>
                  <p:nvPr/>
                </p:nvSpPr>
                <p:spPr bwMode="auto">
                  <a:xfrm>
                    <a:off x="919" y="359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76" name="Group 188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99" cy="73"/>
                  <a:chOff x="923" y="3600"/>
                  <a:chExt cx="99" cy="73"/>
                </a:xfrm>
              </p:grpSpPr>
              <p:grpSp>
                <p:nvGrpSpPr>
                  <p:cNvPr id="396477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923" y="3600"/>
                    <a:ext cx="49" cy="23"/>
                    <a:chOff x="923" y="3600"/>
                    <a:chExt cx="49" cy="23"/>
                  </a:xfrm>
                </p:grpSpPr>
                <p:sp>
                  <p:nvSpPr>
                    <p:cNvPr id="39647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923" y="3600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0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7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928" y="3600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3 h 29"/>
                        <a:gd name="T6" fmla="*/ 57 w 75"/>
                        <a:gd name="T7" fmla="*/ 12 h 29"/>
                        <a:gd name="T8" fmla="*/ 75 w 75"/>
                        <a:gd name="T9" fmla="*/ 29 h 29"/>
                        <a:gd name="T10" fmla="*/ 19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2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930" y="3610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7 h 37"/>
                        <a:gd name="T2" fmla="*/ 2 w 82"/>
                        <a:gd name="T3" fmla="*/ 22 h 37"/>
                        <a:gd name="T4" fmla="*/ 7 w 82"/>
                        <a:gd name="T5" fmla="*/ 7 h 37"/>
                        <a:gd name="T6" fmla="*/ 13 w 82"/>
                        <a:gd name="T7" fmla="*/ 0 h 37"/>
                        <a:gd name="T8" fmla="*/ 69 w 82"/>
                        <a:gd name="T9" fmla="*/ 0 h 37"/>
                        <a:gd name="T10" fmla="*/ 82 w 82"/>
                        <a:gd name="T11" fmla="*/ 37 h 37"/>
                        <a:gd name="T12" fmla="*/ 0 w 82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7">
                          <a:moveTo>
                            <a:pt x="0" y="37"/>
                          </a:moveTo>
                          <a:lnTo>
                            <a:pt x="2" y="22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1" name="Group 193"/>
                  <p:cNvGrpSpPr>
                    <a:grpSpLocks/>
                  </p:cNvGrpSpPr>
                  <p:nvPr/>
                </p:nvGrpSpPr>
                <p:grpSpPr bwMode="auto">
                  <a:xfrm>
                    <a:off x="935" y="3612"/>
                    <a:ext cx="48" cy="23"/>
                    <a:chOff x="935" y="3612"/>
                    <a:chExt cx="48" cy="23"/>
                  </a:xfrm>
                </p:grpSpPr>
                <p:sp>
                  <p:nvSpPr>
                    <p:cNvPr id="396482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935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3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939" y="3612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3 w 75"/>
                        <a:gd name="T5" fmla="*/ 3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3" y="3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4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943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5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947" y="3625"/>
                    <a:ext cx="50" cy="22"/>
                    <a:chOff x="947" y="3625"/>
                    <a:chExt cx="50" cy="22"/>
                  </a:xfrm>
                </p:grpSpPr>
                <p:sp>
                  <p:nvSpPr>
                    <p:cNvPr id="396486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947" y="3625"/>
                      <a:ext cx="13" cy="22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7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953" y="3625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7 w 73"/>
                        <a:gd name="T7" fmla="*/ 11 h 29"/>
                        <a:gd name="T8" fmla="*/ 73 w 73"/>
                        <a:gd name="T9" fmla="*/ 29 h 29"/>
                        <a:gd name="T10" fmla="*/ 19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3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8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955" y="3635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20 h 36"/>
                        <a:gd name="T4" fmla="*/ 7 w 83"/>
                        <a:gd name="T5" fmla="*/ 8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9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960" y="3637"/>
                    <a:ext cx="50" cy="23"/>
                    <a:chOff x="960" y="3637"/>
                    <a:chExt cx="50" cy="23"/>
                  </a:xfrm>
                </p:grpSpPr>
                <p:sp>
                  <p:nvSpPr>
                    <p:cNvPr id="396490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960" y="3637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7 h 69"/>
                        <a:gd name="T4" fmla="*/ 12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1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965" y="3638"/>
                      <a:ext cx="37" cy="9"/>
                    </a:xfrm>
                    <a:custGeom>
                      <a:avLst/>
                      <a:gdLst>
                        <a:gd name="T0" fmla="*/ 3 w 74"/>
                        <a:gd name="T1" fmla="*/ 0 h 29"/>
                        <a:gd name="T2" fmla="*/ 49 w 74"/>
                        <a:gd name="T3" fmla="*/ 0 h 29"/>
                        <a:gd name="T4" fmla="*/ 53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3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2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968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1 w 83"/>
                        <a:gd name="T3" fmla="*/ 19 h 35"/>
                        <a:gd name="T4" fmla="*/ 6 w 83"/>
                        <a:gd name="T5" fmla="*/ 7 h 35"/>
                        <a:gd name="T6" fmla="*/ 10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93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973" y="3650"/>
                    <a:ext cx="49" cy="23"/>
                    <a:chOff x="973" y="3650"/>
                    <a:chExt cx="49" cy="23"/>
                  </a:xfrm>
                </p:grpSpPr>
                <p:sp>
                  <p:nvSpPr>
                    <p:cNvPr id="396494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973" y="3650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5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978" y="3651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10 w 74"/>
                        <a:gd name="T13" fmla="*/ 20 h 29"/>
                        <a:gd name="T14" fmla="*/ 0 w 74"/>
                        <a:gd name="T15" fmla="*/ 5 h 29"/>
                        <a:gd name="T16" fmla="*/ 2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6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982" y="366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5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497" name="Group 209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100" cy="73"/>
                  <a:chOff x="985" y="3665"/>
                  <a:chExt cx="100" cy="73"/>
                </a:xfrm>
              </p:grpSpPr>
              <p:grpSp>
                <p:nvGrpSpPr>
                  <p:cNvPr id="396498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985" y="3665"/>
                    <a:ext cx="50" cy="23"/>
                    <a:chOff x="985" y="3665"/>
                    <a:chExt cx="50" cy="23"/>
                  </a:xfrm>
                </p:grpSpPr>
                <p:sp>
                  <p:nvSpPr>
                    <p:cNvPr id="396499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985" y="3665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0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989" y="3665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1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993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6 w 83"/>
                        <a:gd name="T5" fmla="*/ 8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02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997" y="3677"/>
                    <a:ext cx="49" cy="23"/>
                    <a:chOff x="997" y="3677"/>
                    <a:chExt cx="49" cy="23"/>
                  </a:xfrm>
                </p:grpSpPr>
                <p:sp>
                  <p:nvSpPr>
                    <p:cNvPr id="396503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997" y="3677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1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4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1002" y="367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10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5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1005" y="368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7 h 37"/>
                        <a:gd name="T2" fmla="*/ 4 w 83"/>
                        <a:gd name="T3" fmla="*/ 19 h 37"/>
                        <a:gd name="T4" fmla="*/ 8 w 83"/>
                        <a:gd name="T5" fmla="*/ 8 h 37"/>
                        <a:gd name="T6" fmla="*/ 13 w 83"/>
                        <a:gd name="T7" fmla="*/ 0 h 37"/>
                        <a:gd name="T8" fmla="*/ 68 w 83"/>
                        <a:gd name="T9" fmla="*/ 0 h 37"/>
                        <a:gd name="T10" fmla="*/ 83 w 83"/>
                        <a:gd name="T11" fmla="*/ 37 h 37"/>
                        <a:gd name="T12" fmla="*/ 0 w 83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7">
                          <a:moveTo>
                            <a:pt x="0" y="37"/>
                          </a:moveTo>
                          <a:lnTo>
                            <a:pt x="4" y="19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06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1010" y="3690"/>
                    <a:ext cx="48" cy="23"/>
                    <a:chOff x="1010" y="3690"/>
                    <a:chExt cx="48" cy="23"/>
                  </a:xfrm>
                </p:grpSpPr>
                <p:sp>
                  <p:nvSpPr>
                    <p:cNvPr id="396507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1010" y="369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8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1014" y="3690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3 h 31"/>
                        <a:gd name="T6" fmla="*/ 56 w 75"/>
                        <a:gd name="T7" fmla="*/ 12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9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1018" y="370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8 w 82"/>
                        <a:gd name="T5" fmla="*/ 7 h 35"/>
                        <a:gd name="T6" fmla="*/ 12 w 82"/>
                        <a:gd name="T7" fmla="*/ 0 h 35"/>
                        <a:gd name="T8" fmla="*/ 69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10" name="Group 222"/>
                  <p:cNvGrpSpPr>
                    <a:grpSpLocks/>
                  </p:cNvGrpSpPr>
                  <p:nvPr/>
                </p:nvGrpSpPr>
                <p:grpSpPr bwMode="auto">
                  <a:xfrm>
                    <a:off x="1023" y="3703"/>
                    <a:ext cx="49" cy="22"/>
                    <a:chOff x="1023" y="3703"/>
                    <a:chExt cx="49" cy="22"/>
                  </a:xfrm>
                </p:grpSpPr>
                <p:sp>
                  <p:nvSpPr>
                    <p:cNvPr id="396511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1023" y="3703"/>
                      <a:ext cx="12" cy="22"/>
                    </a:xfrm>
                    <a:custGeom>
                      <a:avLst/>
                      <a:gdLst>
                        <a:gd name="T0" fmla="*/ 13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0 h 68"/>
                        <a:gd name="T8" fmla="*/ 13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2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1028" y="3703"/>
                      <a:ext cx="37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3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1030" y="371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19 h 36"/>
                        <a:gd name="T4" fmla="*/ 7 w 83"/>
                        <a:gd name="T5" fmla="*/ 7 h 36"/>
                        <a:gd name="T6" fmla="*/ 13 w 83"/>
                        <a:gd name="T7" fmla="*/ 0 h 36"/>
                        <a:gd name="T8" fmla="*/ 70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70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14" name="Group 226"/>
                  <p:cNvGrpSpPr>
                    <a:grpSpLocks/>
                  </p:cNvGrpSpPr>
                  <p:nvPr/>
                </p:nvGrpSpPr>
                <p:grpSpPr bwMode="auto">
                  <a:xfrm>
                    <a:off x="1036" y="3716"/>
                    <a:ext cx="49" cy="22"/>
                    <a:chOff x="1036" y="3716"/>
                    <a:chExt cx="49" cy="22"/>
                  </a:xfrm>
                </p:grpSpPr>
                <p:sp>
                  <p:nvSpPr>
                    <p:cNvPr id="396515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1036" y="3716"/>
                      <a:ext cx="11" cy="22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6" name="Freeform 228"/>
                    <p:cNvSpPr>
                      <a:spLocks/>
                    </p:cNvSpPr>
                    <p:nvPr/>
                  </p:nvSpPr>
                  <p:spPr bwMode="auto">
                    <a:xfrm>
                      <a:off x="1040" y="3716"/>
                      <a:ext cx="37" cy="10"/>
                    </a:xfrm>
                    <a:custGeom>
                      <a:avLst/>
                      <a:gdLst>
                        <a:gd name="T0" fmla="*/ 3 w 75"/>
                        <a:gd name="T1" fmla="*/ 0 h 29"/>
                        <a:gd name="T2" fmla="*/ 51 w 75"/>
                        <a:gd name="T3" fmla="*/ 0 h 29"/>
                        <a:gd name="T4" fmla="*/ 53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3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7" name="Freeform 229"/>
                    <p:cNvSpPr>
                      <a:spLocks/>
                    </p:cNvSpPr>
                    <p:nvPr/>
                  </p:nvSpPr>
                  <p:spPr bwMode="auto">
                    <a:xfrm>
                      <a:off x="1043" y="3726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6 w 82"/>
                        <a:gd name="T5" fmla="*/ 8 h 36"/>
                        <a:gd name="T6" fmla="*/ 10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18" name="Group 230"/>
                <p:cNvGrpSpPr>
                  <a:grpSpLocks/>
                </p:cNvGrpSpPr>
                <p:nvPr/>
              </p:nvGrpSpPr>
              <p:grpSpPr bwMode="auto">
                <a:xfrm>
                  <a:off x="1046" y="3727"/>
                  <a:ext cx="49" cy="23"/>
                  <a:chOff x="1046" y="3727"/>
                  <a:chExt cx="49" cy="23"/>
                </a:xfrm>
              </p:grpSpPr>
              <p:sp>
                <p:nvSpPr>
                  <p:cNvPr id="396519" name="Freeform 231"/>
                  <p:cNvSpPr>
                    <a:spLocks/>
                  </p:cNvSpPr>
                  <p:nvPr/>
                </p:nvSpPr>
                <p:spPr bwMode="auto">
                  <a:xfrm>
                    <a:off x="1046" y="3727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0" name="Freeform 232"/>
                  <p:cNvSpPr>
                    <a:spLocks/>
                  </p:cNvSpPr>
                  <p:nvPr/>
                </p:nvSpPr>
                <p:spPr bwMode="auto">
                  <a:xfrm>
                    <a:off x="1051" y="3727"/>
                    <a:ext cx="36" cy="11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9 w 73"/>
                      <a:gd name="T3" fmla="*/ 0 h 31"/>
                      <a:gd name="T4" fmla="*/ 50 w 73"/>
                      <a:gd name="T5" fmla="*/ 4 h 31"/>
                      <a:gd name="T6" fmla="*/ 57 w 73"/>
                      <a:gd name="T7" fmla="*/ 13 h 31"/>
                      <a:gd name="T8" fmla="*/ 73 w 73"/>
                      <a:gd name="T9" fmla="*/ 31 h 31"/>
                      <a:gd name="T10" fmla="*/ 17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6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7" y="13"/>
                        </a:lnTo>
                        <a:lnTo>
                          <a:pt x="73" y="31"/>
                        </a:lnTo>
                        <a:lnTo>
                          <a:pt x="17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1" name="Freeform 233"/>
                  <p:cNvSpPr>
                    <a:spLocks/>
                  </p:cNvSpPr>
                  <p:nvPr/>
                </p:nvSpPr>
                <p:spPr bwMode="auto">
                  <a:xfrm>
                    <a:off x="1054" y="3738"/>
                    <a:ext cx="41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6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22" name="Group 234"/>
                <p:cNvGrpSpPr>
                  <a:grpSpLocks/>
                </p:cNvGrpSpPr>
                <p:nvPr/>
              </p:nvGrpSpPr>
              <p:grpSpPr bwMode="auto">
                <a:xfrm>
                  <a:off x="1058" y="3739"/>
                  <a:ext cx="50" cy="23"/>
                  <a:chOff x="1058" y="3739"/>
                  <a:chExt cx="50" cy="23"/>
                </a:xfrm>
              </p:grpSpPr>
              <p:sp>
                <p:nvSpPr>
                  <p:cNvPr id="396523" name="Freeform 235"/>
                  <p:cNvSpPr>
                    <a:spLocks/>
                  </p:cNvSpPr>
                  <p:nvPr/>
                </p:nvSpPr>
                <p:spPr bwMode="auto">
                  <a:xfrm>
                    <a:off x="1058" y="3739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4" name="Freeform 236"/>
                  <p:cNvSpPr>
                    <a:spLocks/>
                  </p:cNvSpPr>
                  <p:nvPr/>
                </p:nvSpPr>
                <p:spPr bwMode="auto">
                  <a:xfrm>
                    <a:off x="1063" y="3740"/>
                    <a:ext cx="37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8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7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8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1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5" name="Freeform 237"/>
                  <p:cNvSpPr>
                    <a:spLocks/>
                  </p:cNvSpPr>
                  <p:nvPr/>
                </p:nvSpPr>
                <p:spPr bwMode="auto">
                  <a:xfrm>
                    <a:off x="1067" y="3750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26" name="Group 238"/>
                <p:cNvGrpSpPr>
                  <a:grpSpLocks/>
                </p:cNvGrpSpPr>
                <p:nvPr/>
              </p:nvGrpSpPr>
              <p:grpSpPr bwMode="auto">
                <a:xfrm>
                  <a:off x="1072" y="3753"/>
                  <a:ext cx="48" cy="22"/>
                  <a:chOff x="1072" y="3753"/>
                  <a:chExt cx="48" cy="22"/>
                </a:xfrm>
              </p:grpSpPr>
              <p:sp>
                <p:nvSpPr>
                  <p:cNvPr id="396527" name="Freeform 239"/>
                  <p:cNvSpPr>
                    <a:spLocks/>
                  </p:cNvSpPr>
                  <p:nvPr/>
                </p:nvSpPr>
                <p:spPr bwMode="auto">
                  <a:xfrm>
                    <a:off x="1072" y="3753"/>
                    <a:ext cx="11" cy="22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8" name="Freeform 240"/>
                  <p:cNvSpPr>
                    <a:spLocks/>
                  </p:cNvSpPr>
                  <p:nvPr/>
                </p:nvSpPr>
                <p:spPr bwMode="auto">
                  <a:xfrm>
                    <a:off x="1076" y="3753"/>
                    <a:ext cx="37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0 w 74"/>
                      <a:gd name="T3" fmla="*/ 0 h 31"/>
                      <a:gd name="T4" fmla="*/ 52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9 w 74"/>
                      <a:gd name="T11" fmla="*/ 31 h 31"/>
                      <a:gd name="T12" fmla="*/ 11 w 74"/>
                      <a:gd name="T13" fmla="*/ 20 h 31"/>
                      <a:gd name="T14" fmla="*/ 0 w 74"/>
                      <a:gd name="T15" fmla="*/ 6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9" y="31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9" name="Freeform 241"/>
                  <p:cNvSpPr>
                    <a:spLocks/>
                  </p:cNvSpPr>
                  <p:nvPr/>
                </p:nvSpPr>
                <p:spPr bwMode="auto">
                  <a:xfrm>
                    <a:off x="1079" y="376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3 w 81"/>
                      <a:gd name="T3" fmla="*/ 20 h 36"/>
                      <a:gd name="T4" fmla="*/ 6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530" name="Freeform 242"/>
                <p:cNvSpPr>
                  <a:spLocks/>
                </p:cNvSpPr>
                <p:nvPr/>
              </p:nvSpPr>
              <p:spPr bwMode="auto">
                <a:xfrm>
                  <a:off x="820" y="3535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9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531" name="Freeform 243"/>
                <p:cNvSpPr>
                  <a:spLocks/>
                </p:cNvSpPr>
                <p:nvPr/>
              </p:nvSpPr>
              <p:spPr bwMode="auto">
                <a:xfrm>
                  <a:off x="825" y="3535"/>
                  <a:ext cx="36" cy="9"/>
                </a:xfrm>
                <a:custGeom>
                  <a:avLst/>
                  <a:gdLst>
                    <a:gd name="T0" fmla="*/ 0 w 71"/>
                    <a:gd name="T1" fmla="*/ 0 h 27"/>
                    <a:gd name="T2" fmla="*/ 49 w 71"/>
                    <a:gd name="T3" fmla="*/ 0 h 27"/>
                    <a:gd name="T4" fmla="*/ 51 w 71"/>
                    <a:gd name="T5" fmla="*/ 2 h 27"/>
                    <a:gd name="T6" fmla="*/ 55 w 71"/>
                    <a:gd name="T7" fmla="*/ 12 h 27"/>
                    <a:gd name="T8" fmla="*/ 71 w 71"/>
                    <a:gd name="T9" fmla="*/ 27 h 27"/>
                    <a:gd name="T10" fmla="*/ 17 w 71"/>
                    <a:gd name="T11" fmla="*/ 27 h 27"/>
                    <a:gd name="T12" fmla="*/ 8 w 71"/>
                    <a:gd name="T13" fmla="*/ 20 h 27"/>
                    <a:gd name="T14" fmla="*/ 0 w 71"/>
                    <a:gd name="T15" fmla="*/ 6 h 27"/>
                    <a:gd name="T16" fmla="*/ 0 w 71"/>
                    <a:gd name="T1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7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5" y="12"/>
                      </a:lnTo>
                      <a:lnTo>
                        <a:pt x="71" y="27"/>
                      </a:lnTo>
                      <a:lnTo>
                        <a:pt x="17" y="27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532" name="Freeform 244"/>
                <p:cNvSpPr>
                  <a:spLocks/>
                </p:cNvSpPr>
                <p:nvPr/>
              </p:nvSpPr>
              <p:spPr bwMode="auto">
                <a:xfrm>
                  <a:off x="828" y="3546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8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533" name="Group 245"/>
                <p:cNvGrpSpPr>
                  <a:grpSpLocks/>
                </p:cNvGrpSpPr>
                <p:nvPr/>
              </p:nvGrpSpPr>
              <p:grpSpPr bwMode="auto">
                <a:xfrm>
                  <a:off x="832" y="3547"/>
                  <a:ext cx="49" cy="23"/>
                  <a:chOff x="832" y="3547"/>
                  <a:chExt cx="49" cy="23"/>
                </a:xfrm>
              </p:grpSpPr>
              <p:sp>
                <p:nvSpPr>
                  <p:cNvPr id="396534" name="Freeform 246"/>
                  <p:cNvSpPr>
                    <a:spLocks/>
                  </p:cNvSpPr>
                  <p:nvPr/>
                </p:nvSpPr>
                <p:spPr bwMode="auto">
                  <a:xfrm>
                    <a:off x="832" y="3547"/>
                    <a:ext cx="12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5" name="Freeform 247"/>
                  <p:cNvSpPr>
                    <a:spLocks/>
                  </p:cNvSpPr>
                  <p:nvPr/>
                </p:nvSpPr>
                <p:spPr bwMode="auto">
                  <a:xfrm>
                    <a:off x="837" y="3548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6" name="Freeform 248"/>
                  <p:cNvSpPr>
                    <a:spLocks/>
                  </p:cNvSpPr>
                  <p:nvPr/>
                </p:nvSpPr>
                <p:spPr bwMode="auto">
                  <a:xfrm>
                    <a:off x="840" y="355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37" name="Group 249"/>
                <p:cNvGrpSpPr>
                  <a:grpSpLocks/>
                </p:cNvGrpSpPr>
                <p:nvPr/>
              </p:nvGrpSpPr>
              <p:grpSpPr bwMode="auto">
                <a:xfrm>
                  <a:off x="844" y="3560"/>
                  <a:ext cx="49" cy="22"/>
                  <a:chOff x="844" y="3560"/>
                  <a:chExt cx="49" cy="22"/>
                </a:xfrm>
              </p:grpSpPr>
              <p:sp>
                <p:nvSpPr>
                  <p:cNvPr id="396538" name="Freeform 250"/>
                  <p:cNvSpPr>
                    <a:spLocks/>
                  </p:cNvSpPr>
                  <p:nvPr/>
                </p:nvSpPr>
                <p:spPr bwMode="auto">
                  <a:xfrm>
                    <a:off x="844" y="3560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9" name="Freeform 251"/>
                  <p:cNvSpPr>
                    <a:spLocks/>
                  </p:cNvSpPr>
                  <p:nvPr/>
                </p:nvSpPr>
                <p:spPr bwMode="auto">
                  <a:xfrm>
                    <a:off x="849" y="3560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0" name="Freeform 252"/>
                  <p:cNvSpPr>
                    <a:spLocks/>
                  </p:cNvSpPr>
                  <p:nvPr/>
                </p:nvSpPr>
                <p:spPr bwMode="auto">
                  <a:xfrm>
                    <a:off x="853" y="3571"/>
                    <a:ext cx="40" cy="11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6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1" name="Group 253"/>
                <p:cNvGrpSpPr>
                  <a:grpSpLocks/>
                </p:cNvGrpSpPr>
                <p:nvPr/>
              </p:nvGrpSpPr>
              <p:grpSpPr bwMode="auto">
                <a:xfrm>
                  <a:off x="857" y="3572"/>
                  <a:ext cx="50" cy="23"/>
                  <a:chOff x="857" y="3572"/>
                  <a:chExt cx="50" cy="23"/>
                </a:xfrm>
              </p:grpSpPr>
              <p:sp>
                <p:nvSpPr>
                  <p:cNvPr id="396542" name="Freeform 254"/>
                  <p:cNvSpPr>
                    <a:spLocks/>
                  </p:cNvSpPr>
                  <p:nvPr/>
                </p:nvSpPr>
                <p:spPr bwMode="auto">
                  <a:xfrm>
                    <a:off x="857" y="3572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5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3" name="Freeform 255"/>
                  <p:cNvSpPr>
                    <a:spLocks/>
                  </p:cNvSpPr>
                  <p:nvPr/>
                </p:nvSpPr>
                <p:spPr bwMode="auto">
                  <a:xfrm>
                    <a:off x="862" y="3573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10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4" name="Freeform 256"/>
                  <p:cNvSpPr>
                    <a:spLocks/>
                  </p:cNvSpPr>
                  <p:nvPr/>
                </p:nvSpPr>
                <p:spPr bwMode="auto">
                  <a:xfrm>
                    <a:off x="865" y="358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5" name="Group 257"/>
                <p:cNvGrpSpPr>
                  <a:grpSpLocks/>
                </p:cNvGrpSpPr>
                <p:nvPr/>
              </p:nvGrpSpPr>
              <p:grpSpPr bwMode="auto">
                <a:xfrm>
                  <a:off x="870" y="3585"/>
                  <a:ext cx="48" cy="23"/>
                  <a:chOff x="870" y="3585"/>
                  <a:chExt cx="48" cy="23"/>
                </a:xfrm>
              </p:grpSpPr>
              <p:sp>
                <p:nvSpPr>
                  <p:cNvPr id="396546" name="Freeform 258"/>
                  <p:cNvSpPr>
                    <a:spLocks/>
                  </p:cNvSpPr>
                  <p:nvPr/>
                </p:nvSpPr>
                <p:spPr bwMode="auto">
                  <a:xfrm>
                    <a:off x="870" y="358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7" name="Freeform 259"/>
                  <p:cNvSpPr>
                    <a:spLocks/>
                  </p:cNvSpPr>
                  <p:nvPr/>
                </p:nvSpPr>
                <p:spPr bwMode="auto">
                  <a:xfrm>
                    <a:off x="874" y="3586"/>
                    <a:ext cx="38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8" name="Freeform 260"/>
                  <p:cNvSpPr>
                    <a:spLocks/>
                  </p:cNvSpPr>
                  <p:nvPr/>
                </p:nvSpPr>
                <p:spPr bwMode="auto">
                  <a:xfrm>
                    <a:off x="878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6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9" name="Group 261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100" cy="73"/>
                  <a:chOff x="882" y="3600"/>
                  <a:chExt cx="100" cy="73"/>
                </a:xfrm>
              </p:grpSpPr>
              <p:grpSp>
                <p:nvGrpSpPr>
                  <p:cNvPr id="396550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882" y="3600"/>
                    <a:ext cx="49" cy="23"/>
                    <a:chOff x="882" y="3600"/>
                    <a:chExt cx="49" cy="23"/>
                  </a:xfrm>
                </p:grpSpPr>
                <p:sp>
                  <p:nvSpPr>
                    <p:cNvPr id="396551" name="Freeform 263"/>
                    <p:cNvSpPr>
                      <a:spLocks/>
                    </p:cNvSpPr>
                    <p:nvPr/>
                  </p:nvSpPr>
                  <p:spPr bwMode="auto">
                    <a:xfrm>
                      <a:off x="882" y="3600"/>
                      <a:ext cx="12" cy="23"/>
                    </a:xfrm>
                    <a:custGeom>
                      <a:avLst/>
                      <a:gdLst>
                        <a:gd name="T0" fmla="*/ 13 w 23"/>
                        <a:gd name="T1" fmla="*/ 70 h 70"/>
                        <a:gd name="T2" fmla="*/ 0 w 23"/>
                        <a:gd name="T3" fmla="*/ 27 h 70"/>
                        <a:gd name="T4" fmla="*/ 9 w 23"/>
                        <a:gd name="T5" fmla="*/ 0 h 70"/>
                        <a:gd name="T6" fmla="*/ 23 w 23"/>
                        <a:gd name="T7" fmla="*/ 31 h 70"/>
                        <a:gd name="T8" fmla="*/ 13 w 23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2" name="Freeform 264"/>
                    <p:cNvSpPr>
                      <a:spLocks/>
                    </p:cNvSpPr>
                    <p:nvPr/>
                  </p:nvSpPr>
                  <p:spPr bwMode="auto">
                    <a:xfrm>
                      <a:off x="887" y="3600"/>
                      <a:ext cx="37" cy="11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50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3" name="Freeform 265"/>
                    <p:cNvSpPr>
                      <a:spLocks/>
                    </p:cNvSpPr>
                    <p:nvPr/>
                  </p:nvSpPr>
                  <p:spPr bwMode="auto">
                    <a:xfrm>
                      <a:off x="890" y="361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8 h 38"/>
                        <a:gd name="T2" fmla="*/ 1 w 83"/>
                        <a:gd name="T3" fmla="*/ 22 h 38"/>
                        <a:gd name="T4" fmla="*/ 8 w 83"/>
                        <a:gd name="T5" fmla="*/ 8 h 38"/>
                        <a:gd name="T6" fmla="*/ 12 w 83"/>
                        <a:gd name="T7" fmla="*/ 0 h 38"/>
                        <a:gd name="T8" fmla="*/ 68 w 83"/>
                        <a:gd name="T9" fmla="*/ 0 h 38"/>
                        <a:gd name="T10" fmla="*/ 83 w 83"/>
                        <a:gd name="T11" fmla="*/ 38 h 38"/>
                        <a:gd name="T12" fmla="*/ 0 w 83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8">
                          <a:moveTo>
                            <a:pt x="0" y="38"/>
                          </a:moveTo>
                          <a:lnTo>
                            <a:pt x="1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54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894" y="3612"/>
                    <a:ext cx="49" cy="23"/>
                    <a:chOff x="894" y="3612"/>
                    <a:chExt cx="49" cy="23"/>
                  </a:xfrm>
                </p:grpSpPr>
                <p:sp>
                  <p:nvSpPr>
                    <p:cNvPr id="396555" name="Freeform 267"/>
                    <p:cNvSpPr>
                      <a:spLocks/>
                    </p:cNvSpPr>
                    <p:nvPr/>
                  </p:nvSpPr>
                  <p:spPr bwMode="auto">
                    <a:xfrm>
                      <a:off x="894" y="3612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6" name="Freeform 268"/>
                    <p:cNvSpPr>
                      <a:spLocks/>
                    </p:cNvSpPr>
                    <p:nvPr/>
                  </p:nvSpPr>
                  <p:spPr bwMode="auto">
                    <a:xfrm>
                      <a:off x="899" y="361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2"/>
                        <a:gd name="T2" fmla="*/ 50 w 75"/>
                        <a:gd name="T3" fmla="*/ 0 h 32"/>
                        <a:gd name="T4" fmla="*/ 52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2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7" name="Freeform 269"/>
                    <p:cNvSpPr>
                      <a:spLocks/>
                    </p:cNvSpPr>
                    <p:nvPr/>
                  </p:nvSpPr>
                  <p:spPr bwMode="auto">
                    <a:xfrm>
                      <a:off x="902" y="362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1 h 36"/>
                        <a:gd name="T4" fmla="*/ 5 w 81"/>
                        <a:gd name="T5" fmla="*/ 8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58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907" y="3625"/>
                    <a:ext cx="49" cy="23"/>
                    <a:chOff x="907" y="3625"/>
                    <a:chExt cx="49" cy="23"/>
                  </a:xfrm>
                </p:grpSpPr>
                <p:sp>
                  <p:nvSpPr>
                    <p:cNvPr id="396559" name="Freeform 271"/>
                    <p:cNvSpPr>
                      <a:spLocks/>
                    </p:cNvSpPr>
                    <p:nvPr/>
                  </p:nvSpPr>
                  <p:spPr bwMode="auto">
                    <a:xfrm>
                      <a:off x="907" y="3625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1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0" name="Freeform 272"/>
                    <p:cNvSpPr>
                      <a:spLocks/>
                    </p:cNvSpPr>
                    <p:nvPr/>
                  </p:nvSpPr>
                  <p:spPr bwMode="auto">
                    <a:xfrm>
                      <a:off x="912" y="3626"/>
                      <a:ext cx="36" cy="9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50 w 72"/>
                        <a:gd name="T3" fmla="*/ 0 h 29"/>
                        <a:gd name="T4" fmla="*/ 51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1" name="Freeform 273"/>
                    <p:cNvSpPr>
                      <a:spLocks/>
                    </p:cNvSpPr>
                    <p:nvPr/>
                  </p:nvSpPr>
                  <p:spPr bwMode="auto">
                    <a:xfrm>
                      <a:off x="914" y="363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62" name="Group 274"/>
                  <p:cNvGrpSpPr>
                    <a:grpSpLocks/>
                  </p:cNvGrpSpPr>
                  <p:nvPr/>
                </p:nvGrpSpPr>
                <p:grpSpPr bwMode="auto">
                  <a:xfrm>
                    <a:off x="919" y="3638"/>
                    <a:ext cx="49" cy="22"/>
                    <a:chOff x="919" y="3638"/>
                    <a:chExt cx="49" cy="22"/>
                  </a:xfrm>
                </p:grpSpPr>
                <p:sp>
                  <p:nvSpPr>
                    <p:cNvPr id="396563" name="Freeform 275"/>
                    <p:cNvSpPr>
                      <a:spLocks/>
                    </p:cNvSpPr>
                    <p:nvPr/>
                  </p:nvSpPr>
                  <p:spPr bwMode="auto">
                    <a:xfrm>
                      <a:off x="919" y="3638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4" name="Freeform 276"/>
                    <p:cNvSpPr>
                      <a:spLocks/>
                    </p:cNvSpPr>
                    <p:nvPr/>
                  </p:nvSpPr>
                  <p:spPr bwMode="auto">
                    <a:xfrm>
                      <a:off x="924" y="363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48 w 73"/>
                        <a:gd name="T3" fmla="*/ 0 h 30"/>
                        <a:gd name="T4" fmla="*/ 52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5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5" name="Freeform 277"/>
                    <p:cNvSpPr>
                      <a:spLocks/>
                    </p:cNvSpPr>
                    <p:nvPr/>
                  </p:nvSpPr>
                  <p:spPr bwMode="auto">
                    <a:xfrm>
                      <a:off x="928" y="364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66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932" y="3651"/>
                    <a:ext cx="50" cy="22"/>
                    <a:chOff x="932" y="3651"/>
                    <a:chExt cx="50" cy="22"/>
                  </a:xfrm>
                </p:grpSpPr>
                <p:sp>
                  <p:nvSpPr>
                    <p:cNvPr id="396567" name="Freeform 279"/>
                    <p:cNvSpPr>
                      <a:spLocks/>
                    </p:cNvSpPr>
                    <p:nvPr/>
                  </p:nvSpPr>
                  <p:spPr bwMode="auto">
                    <a:xfrm>
                      <a:off x="932" y="3651"/>
                      <a:ext cx="12" cy="22"/>
                    </a:xfrm>
                    <a:custGeom>
                      <a:avLst/>
                      <a:gdLst>
                        <a:gd name="T0" fmla="*/ 15 w 24"/>
                        <a:gd name="T1" fmla="*/ 67 h 67"/>
                        <a:gd name="T2" fmla="*/ 0 w 24"/>
                        <a:gd name="T3" fmla="*/ 26 h 67"/>
                        <a:gd name="T4" fmla="*/ 11 w 24"/>
                        <a:gd name="T5" fmla="*/ 0 h 67"/>
                        <a:gd name="T6" fmla="*/ 24 w 24"/>
                        <a:gd name="T7" fmla="*/ 30 h 67"/>
                        <a:gd name="T8" fmla="*/ 15 w 24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8" name="Freeform 280"/>
                    <p:cNvSpPr>
                      <a:spLocks/>
                    </p:cNvSpPr>
                    <p:nvPr/>
                  </p:nvSpPr>
                  <p:spPr bwMode="auto">
                    <a:xfrm>
                      <a:off x="937" y="3651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7 w 72"/>
                        <a:gd name="T7" fmla="*/ 11 h 29"/>
                        <a:gd name="T8" fmla="*/ 72 w 72"/>
                        <a:gd name="T9" fmla="*/ 29 h 29"/>
                        <a:gd name="T10" fmla="*/ 18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5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9" name="Freeform 281"/>
                    <p:cNvSpPr>
                      <a:spLocks/>
                    </p:cNvSpPr>
                    <p:nvPr/>
                  </p:nvSpPr>
                  <p:spPr bwMode="auto">
                    <a:xfrm>
                      <a:off x="940" y="3662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3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70" name="Group 282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99" cy="74"/>
                  <a:chOff x="944" y="3665"/>
                  <a:chExt cx="99" cy="74"/>
                </a:xfrm>
              </p:grpSpPr>
              <p:grpSp>
                <p:nvGrpSpPr>
                  <p:cNvPr id="396571" name="Group 283"/>
                  <p:cNvGrpSpPr>
                    <a:grpSpLocks/>
                  </p:cNvGrpSpPr>
                  <p:nvPr/>
                </p:nvGrpSpPr>
                <p:grpSpPr bwMode="auto">
                  <a:xfrm>
                    <a:off x="944" y="3665"/>
                    <a:ext cx="49" cy="23"/>
                    <a:chOff x="944" y="3665"/>
                    <a:chExt cx="49" cy="23"/>
                  </a:xfrm>
                </p:grpSpPr>
                <p:sp>
                  <p:nvSpPr>
                    <p:cNvPr id="396572" name="Freeform 284"/>
                    <p:cNvSpPr>
                      <a:spLocks/>
                    </p:cNvSpPr>
                    <p:nvPr/>
                  </p:nvSpPr>
                  <p:spPr bwMode="auto">
                    <a:xfrm>
                      <a:off x="944" y="366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3" name="Freeform 285"/>
                    <p:cNvSpPr>
                      <a:spLocks/>
                    </p:cNvSpPr>
                    <p:nvPr/>
                  </p:nvSpPr>
                  <p:spPr bwMode="auto">
                    <a:xfrm>
                      <a:off x="949" y="3666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4" name="Freeform 286"/>
                    <p:cNvSpPr>
                      <a:spLocks/>
                    </p:cNvSpPr>
                    <p:nvPr/>
                  </p:nvSpPr>
                  <p:spPr bwMode="auto">
                    <a:xfrm>
                      <a:off x="953" y="367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75" name="Group 287"/>
                  <p:cNvGrpSpPr>
                    <a:grpSpLocks/>
                  </p:cNvGrpSpPr>
                  <p:nvPr/>
                </p:nvGrpSpPr>
                <p:grpSpPr bwMode="auto">
                  <a:xfrm>
                    <a:off x="957" y="3678"/>
                    <a:ext cx="48" cy="23"/>
                    <a:chOff x="957" y="3678"/>
                    <a:chExt cx="48" cy="23"/>
                  </a:xfrm>
                </p:grpSpPr>
                <p:sp>
                  <p:nvSpPr>
                    <p:cNvPr id="396576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957" y="3678"/>
                      <a:ext cx="11" cy="23"/>
                    </a:xfrm>
                    <a:custGeom>
                      <a:avLst/>
                      <a:gdLst>
                        <a:gd name="T0" fmla="*/ 13 w 24"/>
                        <a:gd name="T1" fmla="*/ 70 h 70"/>
                        <a:gd name="T2" fmla="*/ 0 w 24"/>
                        <a:gd name="T3" fmla="*/ 27 h 70"/>
                        <a:gd name="T4" fmla="*/ 9 w 24"/>
                        <a:gd name="T5" fmla="*/ 0 h 70"/>
                        <a:gd name="T6" fmla="*/ 24 w 24"/>
                        <a:gd name="T7" fmla="*/ 31 h 70"/>
                        <a:gd name="T8" fmla="*/ 13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7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961" y="3678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2 w 74"/>
                        <a:gd name="T5" fmla="*/ 3 h 30"/>
                        <a:gd name="T6" fmla="*/ 56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11 w 74"/>
                        <a:gd name="T13" fmla="*/ 20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8" name="Freeform 290"/>
                    <p:cNvSpPr>
                      <a:spLocks/>
                    </p:cNvSpPr>
                    <p:nvPr/>
                  </p:nvSpPr>
                  <p:spPr bwMode="auto">
                    <a:xfrm>
                      <a:off x="964" y="3688"/>
                      <a:ext cx="41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1 h 38"/>
                        <a:gd name="T4" fmla="*/ 7 w 82"/>
                        <a:gd name="T5" fmla="*/ 8 h 38"/>
                        <a:gd name="T6" fmla="*/ 11 w 82"/>
                        <a:gd name="T7" fmla="*/ 0 h 38"/>
                        <a:gd name="T8" fmla="*/ 68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79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969" y="3690"/>
                    <a:ext cx="49" cy="23"/>
                    <a:chOff x="969" y="3690"/>
                    <a:chExt cx="49" cy="23"/>
                  </a:xfrm>
                </p:grpSpPr>
                <p:sp>
                  <p:nvSpPr>
                    <p:cNvPr id="396580" name="Freeform 292"/>
                    <p:cNvSpPr>
                      <a:spLocks/>
                    </p:cNvSpPr>
                    <p:nvPr/>
                  </p:nvSpPr>
                  <p:spPr bwMode="auto">
                    <a:xfrm>
                      <a:off x="969" y="369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1" name="Freeform 293"/>
                    <p:cNvSpPr>
                      <a:spLocks/>
                    </p:cNvSpPr>
                    <p:nvPr/>
                  </p:nvSpPr>
                  <p:spPr bwMode="auto">
                    <a:xfrm>
                      <a:off x="974" y="3691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2" name="Freeform 294"/>
                    <p:cNvSpPr>
                      <a:spLocks/>
                    </p:cNvSpPr>
                    <p:nvPr/>
                  </p:nvSpPr>
                  <p:spPr bwMode="auto">
                    <a:xfrm>
                      <a:off x="977" y="370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6 w 81"/>
                        <a:gd name="T5" fmla="*/ 7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83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982" y="3703"/>
                    <a:ext cx="49" cy="23"/>
                    <a:chOff x="982" y="3703"/>
                    <a:chExt cx="49" cy="23"/>
                  </a:xfrm>
                </p:grpSpPr>
                <p:sp>
                  <p:nvSpPr>
                    <p:cNvPr id="396584" name="Freeform 296"/>
                    <p:cNvSpPr>
                      <a:spLocks/>
                    </p:cNvSpPr>
                    <p:nvPr/>
                  </p:nvSpPr>
                  <p:spPr bwMode="auto">
                    <a:xfrm>
                      <a:off x="982" y="3703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5" name="Freeform 297"/>
                    <p:cNvSpPr>
                      <a:spLocks/>
                    </p:cNvSpPr>
                    <p:nvPr/>
                  </p:nvSpPr>
                  <p:spPr bwMode="auto">
                    <a:xfrm>
                      <a:off x="987" y="370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6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989" y="3714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87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995" y="3716"/>
                    <a:ext cx="48" cy="23"/>
                    <a:chOff x="995" y="3716"/>
                    <a:chExt cx="48" cy="23"/>
                  </a:xfrm>
                </p:grpSpPr>
                <p:sp>
                  <p:nvSpPr>
                    <p:cNvPr id="396588" name="Freeform 300"/>
                    <p:cNvSpPr>
                      <a:spLocks/>
                    </p:cNvSpPr>
                    <p:nvPr/>
                  </p:nvSpPr>
                  <p:spPr bwMode="auto">
                    <a:xfrm>
                      <a:off x="995" y="3716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9" name="Freeform 301"/>
                    <p:cNvSpPr>
                      <a:spLocks/>
                    </p:cNvSpPr>
                    <p:nvPr/>
                  </p:nvSpPr>
                  <p:spPr bwMode="auto">
                    <a:xfrm>
                      <a:off x="999" y="3717"/>
                      <a:ext cx="38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2 w 74"/>
                        <a:gd name="T5" fmla="*/ 3 h 29"/>
                        <a:gd name="T6" fmla="*/ 56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90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1003" y="3727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91" name="Group 303"/>
                <p:cNvGrpSpPr>
                  <a:grpSpLocks/>
                </p:cNvGrpSpPr>
                <p:nvPr/>
              </p:nvGrpSpPr>
              <p:grpSpPr bwMode="auto">
                <a:xfrm>
                  <a:off x="1005" y="3727"/>
                  <a:ext cx="49" cy="23"/>
                  <a:chOff x="1005" y="3727"/>
                  <a:chExt cx="49" cy="23"/>
                </a:xfrm>
              </p:grpSpPr>
              <p:sp>
                <p:nvSpPr>
                  <p:cNvPr id="396592" name="Freeform 304"/>
                  <p:cNvSpPr>
                    <a:spLocks/>
                  </p:cNvSpPr>
                  <p:nvPr/>
                </p:nvSpPr>
                <p:spPr bwMode="auto">
                  <a:xfrm>
                    <a:off x="1005" y="3727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3" name="Freeform 305"/>
                  <p:cNvSpPr>
                    <a:spLocks/>
                  </p:cNvSpPr>
                  <p:nvPr/>
                </p:nvSpPr>
                <p:spPr bwMode="auto">
                  <a:xfrm>
                    <a:off x="1010" y="3728"/>
                    <a:ext cx="37" cy="10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8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4" name="Freeform 306"/>
                  <p:cNvSpPr>
                    <a:spLocks/>
                  </p:cNvSpPr>
                  <p:nvPr/>
                </p:nvSpPr>
                <p:spPr bwMode="auto">
                  <a:xfrm>
                    <a:off x="1013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95" name="Group 307"/>
                <p:cNvGrpSpPr>
                  <a:grpSpLocks/>
                </p:cNvGrpSpPr>
                <p:nvPr/>
              </p:nvGrpSpPr>
              <p:grpSpPr bwMode="auto">
                <a:xfrm>
                  <a:off x="1018" y="3740"/>
                  <a:ext cx="49" cy="22"/>
                  <a:chOff x="1018" y="3740"/>
                  <a:chExt cx="49" cy="22"/>
                </a:xfrm>
              </p:grpSpPr>
              <p:sp>
                <p:nvSpPr>
                  <p:cNvPr id="396596" name="Freeform 308"/>
                  <p:cNvSpPr>
                    <a:spLocks/>
                  </p:cNvSpPr>
                  <p:nvPr/>
                </p:nvSpPr>
                <p:spPr bwMode="auto">
                  <a:xfrm>
                    <a:off x="1018" y="374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7" name="Freeform 309"/>
                  <p:cNvSpPr>
                    <a:spLocks/>
                  </p:cNvSpPr>
                  <p:nvPr/>
                </p:nvSpPr>
                <p:spPr bwMode="auto">
                  <a:xfrm>
                    <a:off x="1022" y="3740"/>
                    <a:ext cx="38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49 w 74"/>
                      <a:gd name="T3" fmla="*/ 0 h 31"/>
                      <a:gd name="T4" fmla="*/ 51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8" name="Freeform 310"/>
                  <p:cNvSpPr>
                    <a:spLocks/>
                  </p:cNvSpPr>
                  <p:nvPr/>
                </p:nvSpPr>
                <p:spPr bwMode="auto">
                  <a:xfrm>
                    <a:off x="1026" y="3750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1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99" name="Group 311"/>
                <p:cNvGrpSpPr>
                  <a:grpSpLocks/>
                </p:cNvGrpSpPr>
                <p:nvPr/>
              </p:nvGrpSpPr>
              <p:grpSpPr bwMode="auto">
                <a:xfrm>
                  <a:off x="1030" y="3753"/>
                  <a:ext cx="49" cy="23"/>
                  <a:chOff x="1030" y="3753"/>
                  <a:chExt cx="49" cy="23"/>
                </a:xfrm>
              </p:grpSpPr>
              <p:sp>
                <p:nvSpPr>
                  <p:cNvPr id="396600" name="Freeform 312"/>
                  <p:cNvSpPr>
                    <a:spLocks/>
                  </p:cNvSpPr>
                  <p:nvPr/>
                </p:nvSpPr>
                <p:spPr bwMode="auto">
                  <a:xfrm>
                    <a:off x="1030" y="3753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2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1" name="Freeform 313"/>
                  <p:cNvSpPr>
                    <a:spLocks/>
                  </p:cNvSpPr>
                  <p:nvPr/>
                </p:nvSpPr>
                <p:spPr bwMode="auto">
                  <a:xfrm>
                    <a:off x="1035" y="3753"/>
                    <a:ext cx="37" cy="11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1 w 74"/>
                      <a:gd name="T3" fmla="*/ 0 h 31"/>
                      <a:gd name="T4" fmla="*/ 52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1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2" name="Freeform 314"/>
                  <p:cNvSpPr>
                    <a:spLocks/>
                  </p:cNvSpPr>
                  <p:nvPr/>
                </p:nvSpPr>
                <p:spPr bwMode="auto">
                  <a:xfrm>
                    <a:off x="1039" y="3764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7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603" name="Freeform 315"/>
                <p:cNvSpPr>
                  <a:spLocks/>
                </p:cNvSpPr>
                <p:nvPr/>
              </p:nvSpPr>
              <p:spPr bwMode="auto">
                <a:xfrm>
                  <a:off x="778" y="3535"/>
                  <a:ext cx="12" cy="23"/>
                </a:xfrm>
                <a:custGeom>
                  <a:avLst/>
                  <a:gdLst>
                    <a:gd name="T0" fmla="*/ 13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1 h 68"/>
                    <a:gd name="T8" fmla="*/ 13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604" name="Freeform 316"/>
                <p:cNvSpPr>
                  <a:spLocks/>
                </p:cNvSpPr>
                <p:nvPr/>
              </p:nvSpPr>
              <p:spPr bwMode="auto">
                <a:xfrm>
                  <a:off x="783" y="3535"/>
                  <a:ext cx="36" cy="11"/>
                </a:xfrm>
                <a:custGeom>
                  <a:avLst/>
                  <a:gdLst>
                    <a:gd name="T0" fmla="*/ 1 w 72"/>
                    <a:gd name="T1" fmla="*/ 0 h 31"/>
                    <a:gd name="T2" fmla="*/ 50 w 72"/>
                    <a:gd name="T3" fmla="*/ 0 h 31"/>
                    <a:gd name="T4" fmla="*/ 51 w 72"/>
                    <a:gd name="T5" fmla="*/ 4 h 31"/>
                    <a:gd name="T6" fmla="*/ 57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605" name="Freeform 317"/>
                <p:cNvSpPr>
                  <a:spLocks/>
                </p:cNvSpPr>
                <p:nvPr/>
              </p:nvSpPr>
              <p:spPr bwMode="auto">
                <a:xfrm>
                  <a:off x="786" y="3546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21 h 36"/>
                    <a:gd name="T4" fmla="*/ 7 w 83"/>
                    <a:gd name="T5" fmla="*/ 8 h 36"/>
                    <a:gd name="T6" fmla="*/ 12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21"/>
                      </a:lnTo>
                      <a:lnTo>
                        <a:pt x="7" y="8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606" name="Group 318"/>
                <p:cNvGrpSpPr>
                  <a:grpSpLocks/>
                </p:cNvGrpSpPr>
                <p:nvPr/>
              </p:nvGrpSpPr>
              <p:grpSpPr bwMode="auto">
                <a:xfrm>
                  <a:off x="790" y="3547"/>
                  <a:ext cx="49" cy="23"/>
                  <a:chOff x="790" y="3547"/>
                  <a:chExt cx="49" cy="23"/>
                </a:xfrm>
              </p:grpSpPr>
              <p:sp>
                <p:nvSpPr>
                  <p:cNvPr id="396607" name="Freeform 319"/>
                  <p:cNvSpPr>
                    <a:spLocks/>
                  </p:cNvSpPr>
                  <p:nvPr/>
                </p:nvSpPr>
                <p:spPr bwMode="auto">
                  <a:xfrm>
                    <a:off x="790" y="3547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8" name="Freeform 320"/>
                  <p:cNvSpPr>
                    <a:spLocks/>
                  </p:cNvSpPr>
                  <p:nvPr/>
                </p:nvSpPr>
                <p:spPr bwMode="auto">
                  <a:xfrm>
                    <a:off x="795" y="3548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9" name="Freeform 321"/>
                  <p:cNvSpPr>
                    <a:spLocks/>
                  </p:cNvSpPr>
                  <p:nvPr/>
                </p:nvSpPr>
                <p:spPr bwMode="auto">
                  <a:xfrm>
                    <a:off x="798" y="355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0" name="Group 322"/>
                <p:cNvGrpSpPr>
                  <a:grpSpLocks/>
                </p:cNvGrpSpPr>
                <p:nvPr/>
              </p:nvGrpSpPr>
              <p:grpSpPr bwMode="auto">
                <a:xfrm>
                  <a:off x="803" y="3560"/>
                  <a:ext cx="49" cy="22"/>
                  <a:chOff x="803" y="3560"/>
                  <a:chExt cx="49" cy="22"/>
                </a:xfrm>
              </p:grpSpPr>
              <p:sp>
                <p:nvSpPr>
                  <p:cNvPr id="396611" name="Freeform 323"/>
                  <p:cNvSpPr>
                    <a:spLocks/>
                  </p:cNvSpPr>
                  <p:nvPr/>
                </p:nvSpPr>
                <p:spPr bwMode="auto">
                  <a:xfrm>
                    <a:off x="803" y="3560"/>
                    <a:ext cx="12" cy="22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2" name="Freeform 324"/>
                  <p:cNvSpPr>
                    <a:spLocks/>
                  </p:cNvSpPr>
                  <p:nvPr/>
                </p:nvSpPr>
                <p:spPr bwMode="auto">
                  <a:xfrm>
                    <a:off x="808" y="356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3" name="Freeform 325"/>
                  <p:cNvSpPr>
                    <a:spLocks/>
                  </p:cNvSpPr>
                  <p:nvPr/>
                </p:nvSpPr>
                <p:spPr bwMode="auto">
                  <a:xfrm>
                    <a:off x="811" y="3571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2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4" name="Group 326"/>
                <p:cNvGrpSpPr>
                  <a:grpSpLocks/>
                </p:cNvGrpSpPr>
                <p:nvPr/>
              </p:nvGrpSpPr>
              <p:grpSpPr bwMode="auto">
                <a:xfrm>
                  <a:off x="815" y="3572"/>
                  <a:ext cx="50" cy="23"/>
                  <a:chOff x="815" y="3572"/>
                  <a:chExt cx="50" cy="23"/>
                </a:xfrm>
              </p:grpSpPr>
              <p:sp>
                <p:nvSpPr>
                  <p:cNvPr id="396615" name="Freeform 327"/>
                  <p:cNvSpPr>
                    <a:spLocks/>
                  </p:cNvSpPr>
                  <p:nvPr/>
                </p:nvSpPr>
                <p:spPr bwMode="auto">
                  <a:xfrm>
                    <a:off x="815" y="3572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0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6" name="Freeform 328"/>
                  <p:cNvSpPr>
                    <a:spLocks/>
                  </p:cNvSpPr>
                  <p:nvPr/>
                </p:nvSpPr>
                <p:spPr bwMode="auto">
                  <a:xfrm>
                    <a:off x="820" y="3573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7" name="Freeform 329"/>
                  <p:cNvSpPr>
                    <a:spLocks/>
                  </p:cNvSpPr>
                  <p:nvPr/>
                </p:nvSpPr>
                <p:spPr bwMode="auto">
                  <a:xfrm>
                    <a:off x="824" y="3583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6 w 82"/>
                      <a:gd name="T5" fmla="*/ 7 h 36"/>
                      <a:gd name="T6" fmla="*/ 10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8" name="Group 330"/>
                <p:cNvGrpSpPr>
                  <a:grpSpLocks/>
                </p:cNvGrpSpPr>
                <p:nvPr/>
              </p:nvGrpSpPr>
              <p:grpSpPr bwMode="auto">
                <a:xfrm>
                  <a:off x="828" y="3585"/>
                  <a:ext cx="49" cy="23"/>
                  <a:chOff x="828" y="3585"/>
                  <a:chExt cx="49" cy="23"/>
                </a:xfrm>
              </p:grpSpPr>
              <p:sp>
                <p:nvSpPr>
                  <p:cNvPr id="396619" name="Freeform 331"/>
                  <p:cNvSpPr>
                    <a:spLocks/>
                  </p:cNvSpPr>
                  <p:nvPr/>
                </p:nvSpPr>
                <p:spPr bwMode="auto">
                  <a:xfrm>
                    <a:off x="828" y="358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20" name="Freeform 332"/>
                  <p:cNvSpPr>
                    <a:spLocks/>
                  </p:cNvSpPr>
                  <p:nvPr/>
                </p:nvSpPr>
                <p:spPr bwMode="auto">
                  <a:xfrm>
                    <a:off x="833" y="3586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21" name="Freeform 333"/>
                  <p:cNvSpPr>
                    <a:spLocks/>
                  </p:cNvSpPr>
                  <p:nvPr/>
                </p:nvSpPr>
                <p:spPr bwMode="auto">
                  <a:xfrm>
                    <a:off x="837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5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22" name="Group 334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100" cy="73"/>
                  <a:chOff x="840" y="3600"/>
                  <a:chExt cx="100" cy="73"/>
                </a:xfrm>
              </p:grpSpPr>
              <p:grpSp>
                <p:nvGrpSpPr>
                  <p:cNvPr id="39662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840" y="3600"/>
                    <a:ext cx="49" cy="23"/>
                    <a:chOff x="840" y="3600"/>
                    <a:chExt cx="49" cy="23"/>
                  </a:xfrm>
                </p:grpSpPr>
                <p:sp>
                  <p:nvSpPr>
                    <p:cNvPr id="396624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840" y="360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7 h 70"/>
                        <a:gd name="T4" fmla="*/ 10 w 25"/>
                        <a:gd name="T5" fmla="*/ 0 h 70"/>
                        <a:gd name="T6" fmla="*/ 25 w 25"/>
                        <a:gd name="T7" fmla="*/ 31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5" name="Freeform 337"/>
                    <p:cNvSpPr>
                      <a:spLocks/>
                    </p:cNvSpPr>
                    <p:nvPr/>
                  </p:nvSpPr>
                  <p:spPr bwMode="auto">
                    <a:xfrm>
                      <a:off x="845" y="3600"/>
                      <a:ext cx="37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6" name="Freeform 338"/>
                    <p:cNvSpPr>
                      <a:spLocks/>
                    </p:cNvSpPr>
                    <p:nvPr/>
                  </p:nvSpPr>
                  <p:spPr bwMode="auto">
                    <a:xfrm>
                      <a:off x="848" y="3611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8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27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853" y="3612"/>
                    <a:ext cx="48" cy="23"/>
                    <a:chOff x="853" y="3612"/>
                    <a:chExt cx="48" cy="23"/>
                  </a:xfrm>
                </p:grpSpPr>
                <p:sp>
                  <p:nvSpPr>
                    <p:cNvPr id="396628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853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9" name="Freeform 341"/>
                    <p:cNvSpPr>
                      <a:spLocks/>
                    </p:cNvSpPr>
                    <p:nvPr/>
                  </p:nvSpPr>
                  <p:spPr bwMode="auto">
                    <a:xfrm>
                      <a:off x="857" y="361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2"/>
                        <a:gd name="T2" fmla="*/ 50 w 73"/>
                        <a:gd name="T3" fmla="*/ 0 h 32"/>
                        <a:gd name="T4" fmla="*/ 51 w 73"/>
                        <a:gd name="T5" fmla="*/ 3 h 32"/>
                        <a:gd name="T6" fmla="*/ 56 w 73"/>
                        <a:gd name="T7" fmla="*/ 15 h 32"/>
                        <a:gd name="T8" fmla="*/ 73 w 73"/>
                        <a:gd name="T9" fmla="*/ 32 h 32"/>
                        <a:gd name="T10" fmla="*/ 18 w 73"/>
                        <a:gd name="T11" fmla="*/ 32 h 32"/>
                        <a:gd name="T12" fmla="*/ 9 w 73"/>
                        <a:gd name="T13" fmla="*/ 22 h 32"/>
                        <a:gd name="T14" fmla="*/ 0 w 73"/>
                        <a:gd name="T15" fmla="*/ 7 h 32"/>
                        <a:gd name="T16" fmla="*/ 1 w 73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2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5"/>
                          </a:lnTo>
                          <a:lnTo>
                            <a:pt x="73" y="32"/>
                          </a:lnTo>
                          <a:lnTo>
                            <a:pt x="18" y="32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0" name="Freeform 342"/>
                    <p:cNvSpPr>
                      <a:spLocks/>
                    </p:cNvSpPr>
                    <p:nvPr/>
                  </p:nvSpPr>
                  <p:spPr bwMode="auto">
                    <a:xfrm>
                      <a:off x="860" y="362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1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1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865" y="3625"/>
                    <a:ext cx="49" cy="23"/>
                    <a:chOff x="865" y="3625"/>
                    <a:chExt cx="49" cy="23"/>
                  </a:xfrm>
                </p:grpSpPr>
                <p:sp>
                  <p:nvSpPr>
                    <p:cNvPr id="396632" name="Freeform 344"/>
                    <p:cNvSpPr>
                      <a:spLocks/>
                    </p:cNvSpPr>
                    <p:nvPr/>
                  </p:nvSpPr>
                  <p:spPr bwMode="auto">
                    <a:xfrm>
                      <a:off x="865" y="362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3" name="Freeform 345"/>
                    <p:cNvSpPr>
                      <a:spLocks/>
                    </p:cNvSpPr>
                    <p:nvPr/>
                  </p:nvSpPr>
                  <p:spPr bwMode="auto">
                    <a:xfrm>
                      <a:off x="870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2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4" name="Freeform 346"/>
                    <p:cNvSpPr>
                      <a:spLocks/>
                    </p:cNvSpPr>
                    <p:nvPr/>
                  </p:nvSpPr>
                  <p:spPr bwMode="auto">
                    <a:xfrm>
                      <a:off x="873" y="363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5" name="Group 347"/>
                  <p:cNvGrpSpPr>
                    <a:grpSpLocks/>
                  </p:cNvGrpSpPr>
                  <p:nvPr/>
                </p:nvGrpSpPr>
                <p:grpSpPr bwMode="auto">
                  <a:xfrm>
                    <a:off x="878" y="3638"/>
                    <a:ext cx="49" cy="22"/>
                    <a:chOff x="878" y="3638"/>
                    <a:chExt cx="49" cy="22"/>
                  </a:xfrm>
                </p:grpSpPr>
                <p:sp>
                  <p:nvSpPr>
                    <p:cNvPr id="396636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878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7" name="Freeform 349"/>
                    <p:cNvSpPr>
                      <a:spLocks/>
                    </p:cNvSpPr>
                    <p:nvPr/>
                  </p:nvSpPr>
                  <p:spPr bwMode="auto">
                    <a:xfrm>
                      <a:off x="883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8 w 72"/>
                        <a:gd name="T11" fmla="*/ 30 h 30"/>
                        <a:gd name="T12" fmla="*/ 9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8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886" y="364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9" name="Group 351"/>
                  <p:cNvGrpSpPr>
                    <a:grpSpLocks/>
                  </p:cNvGrpSpPr>
                  <p:nvPr/>
                </p:nvGrpSpPr>
                <p:grpSpPr bwMode="auto">
                  <a:xfrm>
                    <a:off x="890" y="3651"/>
                    <a:ext cx="50" cy="22"/>
                    <a:chOff x="890" y="3651"/>
                    <a:chExt cx="50" cy="22"/>
                  </a:xfrm>
                </p:grpSpPr>
                <p:sp>
                  <p:nvSpPr>
                    <p:cNvPr id="396640" name="Freeform 352"/>
                    <p:cNvSpPr>
                      <a:spLocks/>
                    </p:cNvSpPr>
                    <p:nvPr/>
                  </p:nvSpPr>
                  <p:spPr bwMode="auto">
                    <a:xfrm>
                      <a:off x="890" y="3651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7 h 67"/>
                        <a:gd name="T2" fmla="*/ 0 w 25"/>
                        <a:gd name="T3" fmla="*/ 26 h 67"/>
                        <a:gd name="T4" fmla="*/ 12 w 25"/>
                        <a:gd name="T5" fmla="*/ 0 h 67"/>
                        <a:gd name="T6" fmla="*/ 25 w 25"/>
                        <a:gd name="T7" fmla="*/ 30 h 67"/>
                        <a:gd name="T8" fmla="*/ 16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6" y="67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0"/>
                          </a:lnTo>
                          <a:lnTo>
                            <a:pt x="16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1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895" y="3651"/>
                      <a:ext cx="37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48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2" name="Freeform 354"/>
                    <p:cNvSpPr>
                      <a:spLocks/>
                    </p:cNvSpPr>
                    <p:nvPr/>
                  </p:nvSpPr>
                  <p:spPr bwMode="auto">
                    <a:xfrm>
                      <a:off x="899" y="3662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2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643" name="Group 355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99" cy="74"/>
                  <a:chOff x="903" y="3665"/>
                  <a:chExt cx="99" cy="74"/>
                </a:xfrm>
              </p:grpSpPr>
              <p:grpSp>
                <p:nvGrpSpPr>
                  <p:cNvPr id="396644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903" y="3665"/>
                    <a:ext cx="49" cy="23"/>
                    <a:chOff x="903" y="3665"/>
                    <a:chExt cx="49" cy="23"/>
                  </a:xfrm>
                </p:grpSpPr>
                <p:sp>
                  <p:nvSpPr>
                    <p:cNvPr id="396645" name="Freeform 357"/>
                    <p:cNvSpPr>
                      <a:spLocks/>
                    </p:cNvSpPr>
                    <p:nvPr/>
                  </p:nvSpPr>
                  <p:spPr bwMode="auto">
                    <a:xfrm>
                      <a:off x="903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6" name="Freeform 358"/>
                    <p:cNvSpPr>
                      <a:spLocks/>
                    </p:cNvSpPr>
                    <p:nvPr/>
                  </p:nvSpPr>
                  <p:spPr bwMode="auto">
                    <a:xfrm>
                      <a:off x="907" y="366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49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10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7" name="Freeform 359"/>
                    <p:cNvSpPr>
                      <a:spLocks/>
                    </p:cNvSpPr>
                    <p:nvPr/>
                  </p:nvSpPr>
                  <p:spPr bwMode="auto">
                    <a:xfrm>
                      <a:off x="911" y="367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48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914" y="3678"/>
                    <a:ext cx="49" cy="23"/>
                    <a:chOff x="914" y="3678"/>
                    <a:chExt cx="49" cy="23"/>
                  </a:xfrm>
                </p:grpSpPr>
                <p:sp>
                  <p:nvSpPr>
                    <p:cNvPr id="396649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914" y="3678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0" name="Freeform 362"/>
                    <p:cNvSpPr>
                      <a:spLocks/>
                    </p:cNvSpPr>
                    <p:nvPr/>
                  </p:nvSpPr>
                  <p:spPr bwMode="auto">
                    <a:xfrm>
                      <a:off x="919" y="3678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1" name="Freeform 363"/>
                    <p:cNvSpPr>
                      <a:spLocks/>
                    </p:cNvSpPr>
                    <p:nvPr/>
                  </p:nvSpPr>
                  <p:spPr bwMode="auto">
                    <a:xfrm>
                      <a:off x="922" y="3688"/>
                      <a:ext cx="41" cy="13"/>
                    </a:xfrm>
                    <a:custGeom>
                      <a:avLst/>
                      <a:gdLst>
                        <a:gd name="T0" fmla="*/ 0 w 81"/>
                        <a:gd name="T1" fmla="*/ 38 h 38"/>
                        <a:gd name="T2" fmla="*/ 2 w 81"/>
                        <a:gd name="T3" fmla="*/ 21 h 38"/>
                        <a:gd name="T4" fmla="*/ 8 w 81"/>
                        <a:gd name="T5" fmla="*/ 8 h 38"/>
                        <a:gd name="T6" fmla="*/ 12 w 81"/>
                        <a:gd name="T7" fmla="*/ 0 h 38"/>
                        <a:gd name="T8" fmla="*/ 68 w 81"/>
                        <a:gd name="T9" fmla="*/ 0 h 38"/>
                        <a:gd name="T10" fmla="*/ 81 w 81"/>
                        <a:gd name="T11" fmla="*/ 38 h 38"/>
                        <a:gd name="T12" fmla="*/ 0 w 81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52" name="Group 364"/>
                  <p:cNvGrpSpPr>
                    <a:grpSpLocks/>
                  </p:cNvGrpSpPr>
                  <p:nvPr/>
                </p:nvGrpSpPr>
                <p:grpSpPr bwMode="auto">
                  <a:xfrm>
                    <a:off x="928" y="3690"/>
                    <a:ext cx="48" cy="23"/>
                    <a:chOff x="928" y="3690"/>
                    <a:chExt cx="48" cy="23"/>
                  </a:xfrm>
                </p:grpSpPr>
                <p:sp>
                  <p:nvSpPr>
                    <p:cNvPr id="396653" name="Freeform 365"/>
                    <p:cNvSpPr>
                      <a:spLocks/>
                    </p:cNvSpPr>
                    <p:nvPr/>
                  </p:nvSpPr>
                  <p:spPr bwMode="auto">
                    <a:xfrm>
                      <a:off x="928" y="3690"/>
                      <a:ext cx="12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4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932" y="3691"/>
                      <a:ext cx="38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5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935" y="370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8 w 83"/>
                        <a:gd name="T5" fmla="*/ 7 h 36"/>
                        <a:gd name="T6" fmla="*/ 13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56" name="Group 368"/>
                  <p:cNvGrpSpPr>
                    <a:grpSpLocks/>
                  </p:cNvGrpSpPr>
                  <p:nvPr/>
                </p:nvGrpSpPr>
                <p:grpSpPr bwMode="auto">
                  <a:xfrm>
                    <a:off x="940" y="3703"/>
                    <a:ext cx="49" cy="23"/>
                    <a:chOff x="940" y="3703"/>
                    <a:chExt cx="49" cy="23"/>
                  </a:xfrm>
                </p:grpSpPr>
                <p:sp>
                  <p:nvSpPr>
                    <p:cNvPr id="396657" name="Freeform 369"/>
                    <p:cNvSpPr>
                      <a:spLocks/>
                    </p:cNvSpPr>
                    <p:nvPr/>
                  </p:nvSpPr>
                  <p:spPr bwMode="auto">
                    <a:xfrm>
                      <a:off x="940" y="3703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8" name="Freeform 370"/>
                    <p:cNvSpPr>
                      <a:spLocks/>
                    </p:cNvSpPr>
                    <p:nvPr/>
                  </p:nvSpPr>
                  <p:spPr bwMode="auto">
                    <a:xfrm>
                      <a:off x="945" y="370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2 w 75"/>
                        <a:gd name="T3" fmla="*/ 0 h 30"/>
                        <a:gd name="T4" fmla="*/ 53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0 w 75"/>
                        <a:gd name="T13" fmla="*/ 21 h 30"/>
                        <a:gd name="T14" fmla="*/ 0 w 75"/>
                        <a:gd name="T15" fmla="*/ 7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9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948" y="3714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60" name="Group 372"/>
                  <p:cNvGrpSpPr>
                    <a:grpSpLocks/>
                  </p:cNvGrpSpPr>
                  <p:nvPr/>
                </p:nvGrpSpPr>
                <p:grpSpPr bwMode="auto">
                  <a:xfrm>
                    <a:off x="953" y="3716"/>
                    <a:ext cx="49" cy="23"/>
                    <a:chOff x="953" y="3716"/>
                    <a:chExt cx="49" cy="23"/>
                  </a:xfrm>
                </p:grpSpPr>
                <p:sp>
                  <p:nvSpPr>
                    <p:cNvPr id="396661" name="Freeform 373"/>
                    <p:cNvSpPr>
                      <a:spLocks/>
                    </p:cNvSpPr>
                    <p:nvPr/>
                  </p:nvSpPr>
                  <p:spPr bwMode="auto">
                    <a:xfrm>
                      <a:off x="953" y="3716"/>
                      <a:ext cx="12" cy="23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7 h 68"/>
                        <a:gd name="T4" fmla="*/ 9 w 23"/>
                        <a:gd name="T5" fmla="*/ 0 h 68"/>
                        <a:gd name="T6" fmla="*/ 23 w 23"/>
                        <a:gd name="T7" fmla="*/ 30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62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958" y="3717"/>
                      <a:ext cx="37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3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63" name="Freeform 375"/>
                    <p:cNvSpPr>
                      <a:spLocks/>
                    </p:cNvSpPr>
                    <p:nvPr/>
                  </p:nvSpPr>
                  <p:spPr bwMode="auto">
                    <a:xfrm>
                      <a:off x="961" y="372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664" name="Group 376"/>
                <p:cNvGrpSpPr>
                  <a:grpSpLocks/>
                </p:cNvGrpSpPr>
                <p:nvPr/>
              </p:nvGrpSpPr>
              <p:grpSpPr bwMode="auto">
                <a:xfrm>
                  <a:off x="963" y="3727"/>
                  <a:ext cx="49" cy="23"/>
                  <a:chOff x="963" y="3727"/>
                  <a:chExt cx="49" cy="23"/>
                </a:xfrm>
              </p:grpSpPr>
              <p:sp>
                <p:nvSpPr>
                  <p:cNvPr id="396665" name="Freeform 377"/>
                  <p:cNvSpPr>
                    <a:spLocks/>
                  </p:cNvSpPr>
                  <p:nvPr/>
                </p:nvSpPr>
                <p:spPr bwMode="auto">
                  <a:xfrm>
                    <a:off x="963" y="3727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66" name="Freeform 378"/>
                  <p:cNvSpPr>
                    <a:spLocks/>
                  </p:cNvSpPr>
                  <p:nvPr/>
                </p:nvSpPr>
                <p:spPr bwMode="auto">
                  <a:xfrm>
                    <a:off x="968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8 w 73"/>
                      <a:gd name="T3" fmla="*/ 0 h 31"/>
                      <a:gd name="T4" fmla="*/ 50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67" name="Freeform 379"/>
                  <p:cNvSpPr>
                    <a:spLocks/>
                  </p:cNvSpPr>
                  <p:nvPr/>
                </p:nvSpPr>
                <p:spPr bwMode="auto">
                  <a:xfrm>
                    <a:off x="972" y="373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68" name="Group 380"/>
                <p:cNvGrpSpPr>
                  <a:grpSpLocks/>
                </p:cNvGrpSpPr>
                <p:nvPr/>
              </p:nvGrpSpPr>
              <p:grpSpPr bwMode="auto">
                <a:xfrm>
                  <a:off x="976" y="3740"/>
                  <a:ext cx="50" cy="22"/>
                  <a:chOff x="976" y="3740"/>
                  <a:chExt cx="50" cy="22"/>
                </a:xfrm>
              </p:grpSpPr>
              <p:sp>
                <p:nvSpPr>
                  <p:cNvPr id="396669" name="Freeform 381"/>
                  <p:cNvSpPr>
                    <a:spLocks/>
                  </p:cNvSpPr>
                  <p:nvPr/>
                </p:nvSpPr>
                <p:spPr bwMode="auto">
                  <a:xfrm>
                    <a:off x="976" y="3740"/>
                    <a:ext cx="12" cy="22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10 w 23"/>
                      <a:gd name="T5" fmla="*/ 0 h 68"/>
                      <a:gd name="T6" fmla="*/ 23 w 23"/>
                      <a:gd name="T7" fmla="*/ 31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0" name="Freeform 382"/>
                  <p:cNvSpPr>
                    <a:spLocks/>
                  </p:cNvSpPr>
                  <p:nvPr/>
                </p:nvSpPr>
                <p:spPr bwMode="auto">
                  <a:xfrm>
                    <a:off x="980" y="3740"/>
                    <a:ext cx="38" cy="10"/>
                  </a:xfrm>
                  <a:custGeom>
                    <a:avLst/>
                    <a:gdLst>
                      <a:gd name="T0" fmla="*/ 4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60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2 w 75"/>
                      <a:gd name="T13" fmla="*/ 22 h 31"/>
                      <a:gd name="T14" fmla="*/ 0 w 75"/>
                      <a:gd name="T15" fmla="*/ 7 h 31"/>
                      <a:gd name="T16" fmla="*/ 4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4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60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2" y="22"/>
                        </a:lnTo>
                        <a:lnTo>
                          <a:pt x="0" y="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1" name="Freeform 383"/>
                  <p:cNvSpPr>
                    <a:spLocks/>
                  </p:cNvSpPr>
                  <p:nvPr/>
                </p:nvSpPr>
                <p:spPr bwMode="auto">
                  <a:xfrm>
                    <a:off x="984" y="375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72" name="Group 384"/>
                <p:cNvGrpSpPr>
                  <a:grpSpLocks/>
                </p:cNvGrpSpPr>
                <p:nvPr/>
              </p:nvGrpSpPr>
              <p:grpSpPr bwMode="auto">
                <a:xfrm>
                  <a:off x="761" y="3560"/>
                  <a:ext cx="50" cy="22"/>
                  <a:chOff x="761" y="3560"/>
                  <a:chExt cx="50" cy="22"/>
                </a:xfrm>
              </p:grpSpPr>
              <p:sp>
                <p:nvSpPr>
                  <p:cNvPr id="396673" name="Freeform 385"/>
                  <p:cNvSpPr>
                    <a:spLocks/>
                  </p:cNvSpPr>
                  <p:nvPr/>
                </p:nvSpPr>
                <p:spPr bwMode="auto">
                  <a:xfrm>
                    <a:off x="761" y="356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4" name="Freeform 386"/>
                  <p:cNvSpPr>
                    <a:spLocks/>
                  </p:cNvSpPr>
                  <p:nvPr/>
                </p:nvSpPr>
                <p:spPr bwMode="auto">
                  <a:xfrm>
                    <a:off x="767" y="3560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9 w 73"/>
                      <a:gd name="T3" fmla="*/ 0 h 29"/>
                      <a:gd name="T4" fmla="*/ 50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5" name="Freeform 387"/>
                  <p:cNvSpPr>
                    <a:spLocks/>
                  </p:cNvSpPr>
                  <p:nvPr/>
                </p:nvSpPr>
                <p:spPr bwMode="auto">
                  <a:xfrm>
                    <a:off x="769" y="3571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8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76" name="Group 388"/>
                <p:cNvGrpSpPr>
                  <a:grpSpLocks/>
                </p:cNvGrpSpPr>
                <p:nvPr/>
              </p:nvGrpSpPr>
              <p:grpSpPr bwMode="auto">
                <a:xfrm>
                  <a:off x="774" y="3572"/>
                  <a:ext cx="49" cy="23"/>
                  <a:chOff x="774" y="3572"/>
                  <a:chExt cx="49" cy="23"/>
                </a:xfrm>
              </p:grpSpPr>
              <p:sp>
                <p:nvSpPr>
                  <p:cNvPr id="396677" name="Freeform 389"/>
                  <p:cNvSpPr>
                    <a:spLocks/>
                  </p:cNvSpPr>
                  <p:nvPr/>
                </p:nvSpPr>
                <p:spPr bwMode="auto">
                  <a:xfrm>
                    <a:off x="774" y="3572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5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8" name="Freeform 390"/>
                  <p:cNvSpPr>
                    <a:spLocks/>
                  </p:cNvSpPr>
                  <p:nvPr/>
                </p:nvSpPr>
                <p:spPr bwMode="auto">
                  <a:xfrm>
                    <a:off x="778" y="3573"/>
                    <a:ext cx="38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9" name="Freeform 391"/>
                  <p:cNvSpPr>
                    <a:spLocks/>
                  </p:cNvSpPr>
                  <p:nvPr/>
                </p:nvSpPr>
                <p:spPr bwMode="auto">
                  <a:xfrm>
                    <a:off x="782" y="358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80" name="Group 392"/>
                <p:cNvGrpSpPr>
                  <a:grpSpLocks/>
                </p:cNvGrpSpPr>
                <p:nvPr/>
              </p:nvGrpSpPr>
              <p:grpSpPr bwMode="auto">
                <a:xfrm>
                  <a:off x="787" y="3585"/>
                  <a:ext cx="49" cy="23"/>
                  <a:chOff x="787" y="3585"/>
                  <a:chExt cx="49" cy="23"/>
                </a:xfrm>
              </p:grpSpPr>
              <p:sp>
                <p:nvSpPr>
                  <p:cNvPr id="396681" name="Freeform 393"/>
                  <p:cNvSpPr>
                    <a:spLocks/>
                  </p:cNvSpPr>
                  <p:nvPr/>
                </p:nvSpPr>
                <p:spPr bwMode="auto">
                  <a:xfrm>
                    <a:off x="787" y="3585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6 h 68"/>
                      <a:gd name="T4" fmla="*/ 9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82" name="Freeform 394"/>
                  <p:cNvSpPr>
                    <a:spLocks/>
                  </p:cNvSpPr>
                  <p:nvPr/>
                </p:nvSpPr>
                <p:spPr bwMode="auto">
                  <a:xfrm>
                    <a:off x="792" y="3586"/>
                    <a:ext cx="36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2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1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83" name="Freeform 395"/>
                  <p:cNvSpPr>
                    <a:spLocks/>
                  </p:cNvSpPr>
                  <p:nvPr/>
                </p:nvSpPr>
                <p:spPr bwMode="auto">
                  <a:xfrm>
                    <a:off x="795" y="3596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6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84" name="Group 396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99" cy="73"/>
                  <a:chOff x="799" y="3600"/>
                  <a:chExt cx="99" cy="73"/>
                </a:xfrm>
              </p:grpSpPr>
              <p:grpSp>
                <p:nvGrpSpPr>
                  <p:cNvPr id="396685" name="Group 397"/>
                  <p:cNvGrpSpPr>
                    <a:grpSpLocks/>
                  </p:cNvGrpSpPr>
                  <p:nvPr/>
                </p:nvGrpSpPr>
                <p:grpSpPr bwMode="auto">
                  <a:xfrm>
                    <a:off x="799" y="3600"/>
                    <a:ext cx="48" cy="23"/>
                    <a:chOff x="799" y="3600"/>
                    <a:chExt cx="48" cy="23"/>
                  </a:xfrm>
                </p:grpSpPr>
                <p:sp>
                  <p:nvSpPr>
                    <p:cNvPr id="396686" name="Freeform 398"/>
                    <p:cNvSpPr>
                      <a:spLocks/>
                    </p:cNvSpPr>
                    <p:nvPr/>
                  </p:nvSpPr>
                  <p:spPr bwMode="auto">
                    <a:xfrm>
                      <a:off x="799" y="360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87" name="Freeform 399"/>
                    <p:cNvSpPr>
                      <a:spLocks/>
                    </p:cNvSpPr>
                    <p:nvPr/>
                  </p:nvSpPr>
                  <p:spPr bwMode="auto">
                    <a:xfrm>
                      <a:off x="803" y="3600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1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88" name="Freeform 400"/>
                    <p:cNvSpPr>
                      <a:spLocks/>
                    </p:cNvSpPr>
                    <p:nvPr/>
                  </p:nvSpPr>
                  <p:spPr bwMode="auto">
                    <a:xfrm>
                      <a:off x="807" y="361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7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89" name="Group 401"/>
                  <p:cNvGrpSpPr>
                    <a:grpSpLocks/>
                  </p:cNvGrpSpPr>
                  <p:nvPr/>
                </p:nvGrpSpPr>
                <p:grpSpPr bwMode="auto">
                  <a:xfrm>
                    <a:off x="811" y="3612"/>
                    <a:ext cx="48" cy="23"/>
                    <a:chOff x="811" y="3612"/>
                    <a:chExt cx="48" cy="23"/>
                  </a:xfrm>
                </p:grpSpPr>
                <p:sp>
                  <p:nvSpPr>
                    <p:cNvPr id="396690" name="Freeform 402"/>
                    <p:cNvSpPr>
                      <a:spLocks/>
                    </p:cNvSpPr>
                    <p:nvPr/>
                  </p:nvSpPr>
                  <p:spPr bwMode="auto">
                    <a:xfrm>
                      <a:off x="811" y="3612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1" name="Freeform 403"/>
                    <p:cNvSpPr>
                      <a:spLocks/>
                    </p:cNvSpPr>
                    <p:nvPr/>
                  </p:nvSpPr>
                  <p:spPr bwMode="auto">
                    <a:xfrm>
                      <a:off x="815" y="3613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2"/>
                        <a:gd name="T2" fmla="*/ 52 w 75"/>
                        <a:gd name="T3" fmla="*/ 0 h 32"/>
                        <a:gd name="T4" fmla="*/ 53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3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2" name="Freeform 404"/>
                    <p:cNvSpPr>
                      <a:spLocks/>
                    </p:cNvSpPr>
                    <p:nvPr/>
                  </p:nvSpPr>
                  <p:spPr bwMode="auto">
                    <a:xfrm>
                      <a:off x="819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1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93" name="Group 405"/>
                  <p:cNvGrpSpPr>
                    <a:grpSpLocks/>
                  </p:cNvGrpSpPr>
                  <p:nvPr/>
                </p:nvGrpSpPr>
                <p:grpSpPr bwMode="auto">
                  <a:xfrm>
                    <a:off x="823" y="3625"/>
                    <a:ext cx="49" cy="23"/>
                    <a:chOff x="823" y="3625"/>
                    <a:chExt cx="49" cy="23"/>
                  </a:xfrm>
                </p:grpSpPr>
                <p:sp>
                  <p:nvSpPr>
                    <p:cNvPr id="396694" name="Freeform 406"/>
                    <p:cNvSpPr>
                      <a:spLocks/>
                    </p:cNvSpPr>
                    <p:nvPr/>
                  </p:nvSpPr>
                  <p:spPr bwMode="auto">
                    <a:xfrm>
                      <a:off x="823" y="362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5" name="Freeform 407"/>
                    <p:cNvSpPr>
                      <a:spLocks/>
                    </p:cNvSpPr>
                    <p:nvPr/>
                  </p:nvSpPr>
                  <p:spPr bwMode="auto">
                    <a:xfrm>
                      <a:off x="828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6" name="Freeform 408"/>
                    <p:cNvSpPr>
                      <a:spLocks/>
                    </p:cNvSpPr>
                    <p:nvPr/>
                  </p:nvSpPr>
                  <p:spPr bwMode="auto">
                    <a:xfrm>
                      <a:off x="832" y="363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97" name="Group 409"/>
                  <p:cNvGrpSpPr>
                    <a:grpSpLocks/>
                  </p:cNvGrpSpPr>
                  <p:nvPr/>
                </p:nvGrpSpPr>
                <p:grpSpPr bwMode="auto">
                  <a:xfrm>
                    <a:off x="836" y="3638"/>
                    <a:ext cx="50" cy="22"/>
                    <a:chOff x="836" y="3638"/>
                    <a:chExt cx="50" cy="22"/>
                  </a:xfrm>
                </p:grpSpPr>
                <p:sp>
                  <p:nvSpPr>
                    <p:cNvPr id="396698" name="Freeform 410"/>
                    <p:cNvSpPr>
                      <a:spLocks/>
                    </p:cNvSpPr>
                    <p:nvPr/>
                  </p:nvSpPr>
                  <p:spPr bwMode="auto">
                    <a:xfrm>
                      <a:off x="836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9" name="Freeform 411"/>
                    <p:cNvSpPr>
                      <a:spLocks/>
                    </p:cNvSpPr>
                    <p:nvPr/>
                  </p:nvSpPr>
                  <p:spPr bwMode="auto">
                    <a:xfrm>
                      <a:off x="842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5 w 72"/>
                        <a:gd name="T7" fmla="*/ 12 h 30"/>
                        <a:gd name="T8" fmla="*/ 72 w 72"/>
                        <a:gd name="T9" fmla="*/ 30 h 30"/>
                        <a:gd name="T10" fmla="*/ 17 w 72"/>
                        <a:gd name="T11" fmla="*/ 30 h 30"/>
                        <a:gd name="T12" fmla="*/ 8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5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0" name="Freeform 412"/>
                    <p:cNvSpPr>
                      <a:spLocks/>
                    </p:cNvSpPr>
                    <p:nvPr/>
                  </p:nvSpPr>
                  <p:spPr bwMode="auto">
                    <a:xfrm>
                      <a:off x="844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01" name="Group 413"/>
                  <p:cNvGrpSpPr>
                    <a:grpSpLocks/>
                  </p:cNvGrpSpPr>
                  <p:nvPr/>
                </p:nvGrpSpPr>
                <p:grpSpPr bwMode="auto">
                  <a:xfrm>
                    <a:off x="849" y="3651"/>
                    <a:ext cx="49" cy="22"/>
                    <a:chOff x="849" y="3651"/>
                    <a:chExt cx="49" cy="22"/>
                  </a:xfrm>
                </p:grpSpPr>
                <p:sp>
                  <p:nvSpPr>
                    <p:cNvPr id="396702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849" y="3651"/>
                      <a:ext cx="12" cy="22"/>
                    </a:xfrm>
                    <a:custGeom>
                      <a:avLst/>
                      <a:gdLst>
                        <a:gd name="T0" fmla="*/ 15 w 25"/>
                        <a:gd name="T1" fmla="*/ 67 h 67"/>
                        <a:gd name="T2" fmla="*/ 0 w 25"/>
                        <a:gd name="T3" fmla="*/ 26 h 67"/>
                        <a:gd name="T4" fmla="*/ 10 w 25"/>
                        <a:gd name="T5" fmla="*/ 0 h 67"/>
                        <a:gd name="T6" fmla="*/ 25 w 25"/>
                        <a:gd name="T7" fmla="*/ 30 h 67"/>
                        <a:gd name="T8" fmla="*/ 15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3" name="Freeform 415"/>
                    <p:cNvSpPr>
                      <a:spLocks/>
                    </p:cNvSpPr>
                    <p:nvPr/>
                  </p:nvSpPr>
                  <p:spPr bwMode="auto">
                    <a:xfrm>
                      <a:off x="854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4" name="Freeform 416"/>
                    <p:cNvSpPr>
                      <a:spLocks/>
                    </p:cNvSpPr>
                    <p:nvPr/>
                  </p:nvSpPr>
                  <p:spPr bwMode="auto">
                    <a:xfrm>
                      <a:off x="857" y="36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5 h 35"/>
                        <a:gd name="T2" fmla="*/ 1 w 81"/>
                        <a:gd name="T3" fmla="*/ 19 h 35"/>
                        <a:gd name="T4" fmla="*/ 5 w 81"/>
                        <a:gd name="T5" fmla="*/ 7 h 35"/>
                        <a:gd name="T6" fmla="*/ 10 w 81"/>
                        <a:gd name="T7" fmla="*/ 0 h 35"/>
                        <a:gd name="T8" fmla="*/ 67 w 81"/>
                        <a:gd name="T9" fmla="*/ 0 h 35"/>
                        <a:gd name="T10" fmla="*/ 81 w 81"/>
                        <a:gd name="T11" fmla="*/ 35 h 35"/>
                        <a:gd name="T12" fmla="*/ 0 w 81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05" name="Group 417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99" cy="74"/>
                  <a:chOff x="861" y="3665"/>
                  <a:chExt cx="99" cy="74"/>
                </a:xfrm>
              </p:grpSpPr>
              <p:grpSp>
                <p:nvGrpSpPr>
                  <p:cNvPr id="396706" name="Group 418"/>
                  <p:cNvGrpSpPr>
                    <a:grpSpLocks/>
                  </p:cNvGrpSpPr>
                  <p:nvPr/>
                </p:nvGrpSpPr>
                <p:grpSpPr bwMode="auto">
                  <a:xfrm>
                    <a:off x="861" y="3665"/>
                    <a:ext cx="50" cy="23"/>
                    <a:chOff x="861" y="3665"/>
                    <a:chExt cx="50" cy="23"/>
                  </a:xfrm>
                </p:grpSpPr>
                <p:sp>
                  <p:nvSpPr>
                    <p:cNvPr id="396707" name="Freeform 419"/>
                    <p:cNvSpPr>
                      <a:spLocks/>
                    </p:cNvSpPr>
                    <p:nvPr/>
                  </p:nvSpPr>
                  <p:spPr bwMode="auto">
                    <a:xfrm>
                      <a:off x="861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8" name="Freeform 420"/>
                    <p:cNvSpPr>
                      <a:spLocks/>
                    </p:cNvSpPr>
                    <p:nvPr/>
                  </p:nvSpPr>
                  <p:spPr bwMode="auto">
                    <a:xfrm>
                      <a:off x="865" y="3666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9" name="Freeform 421"/>
                    <p:cNvSpPr>
                      <a:spLocks/>
                    </p:cNvSpPr>
                    <p:nvPr/>
                  </p:nvSpPr>
                  <p:spPr bwMode="auto">
                    <a:xfrm>
                      <a:off x="869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0" name="Group 422"/>
                  <p:cNvGrpSpPr>
                    <a:grpSpLocks/>
                  </p:cNvGrpSpPr>
                  <p:nvPr/>
                </p:nvGrpSpPr>
                <p:grpSpPr bwMode="auto">
                  <a:xfrm>
                    <a:off x="873" y="3678"/>
                    <a:ext cx="49" cy="23"/>
                    <a:chOff x="873" y="3678"/>
                    <a:chExt cx="49" cy="23"/>
                  </a:xfrm>
                </p:grpSpPr>
                <p:sp>
                  <p:nvSpPr>
                    <p:cNvPr id="396711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873" y="3678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2" name="Freeform 424"/>
                    <p:cNvSpPr>
                      <a:spLocks/>
                    </p:cNvSpPr>
                    <p:nvPr/>
                  </p:nvSpPr>
                  <p:spPr bwMode="auto">
                    <a:xfrm>
                      <a:off x="878" y="3678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0 w 75"/>
                        <a:gd name="T3" fmla="*/ 0 h 30"/>
                        <a:gd name="T4" fmla="*/ 52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3" name="Freeform 425"/>
                    <p:cNvSpPr>
                      <a:spLocks/>
                    </p:cNvSpPr>
                    <p:nvPr/>
                  </p:nvSpPr>
                  <p:spPr bwMode="auto">
                    <a:xfrm>
                      <a:off x="880" y="3688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4 w 82"/>
                        <a:gd name="T3" fmla="*/ 21 h 38"/>
                        <a:gd name="T4" fmla="*/ 8 w 82"/>
                        <a:gd name="T5" fmla="*/ 8 h 38"/>
                        <a:gd name="T6" fmla="*/ 13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4" y="21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4" name="Group 426"/>
                  <p:cNvGrpSpPr>
                    <a:grpSpLocks/>
                  </p:cNvGrpSpPr>
                  <p:nvPr/>
                </p:nvGrpSpPr>
                <p:grpSpPr bwMode="auto">
                  <a:xfrm>
                    <a:off x="886" y="3690"/>
                    <a:ext cx="49" cy="23"/>
                    <a:chOff x="886" y="3690"/>
                    <a:chExt cx="49" cy="23"/>
                  </a:xfrm>
                </p:grpSpPr>
                <p:sp>
                  <p:nvSpPr>
                    <p:cNvPr id="396715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886" y="3690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70 h 70"/>
                        <a:gd name="T2" fmla="*/ 0 w 24"/>
                        <a:gd name="T3" fmla="*/ 29 h 70"/>
                        <a:gd name="T4" fmla="*/ 10 w 24"/>
                        <a:gd name="T5" fmla="*/ 0 h 70"/>
                        <a:gd name="T6" fmla="*/ 24 w 24"/>
                        <a:gd name="T7" fmla="*/ 33 h 70"/>
                        <a:gd name="T8" fmla="*/ 14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4" y="70"/>
                          </a:moveTo>
                          <a:lnTo>
                            <a:pt x="0" y="29"/>
                          </a:lnTo>
                          <a:lnTo>
                            <a:pt x="10" y="0"/>
                          </a:lnTo>
                          <a:lnTo>
                            <a:pt x="24" y="33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6" name="Freeform 428"/>
                    <p:cNvSpPr>
                      <a:spLocks/>
                    </p:cNvSpPr>
                    <p:nvPr/>
                  </p:nvSpPr>
                  <p:spPr bwMode="auto">
                    <a:xfrm>
                      <a:off x="890" y="3691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7" name="Freeform 429"/>
                    <p:cNvSpPr>
                      <a:spLocks/>
                    </p:cNvSpPr>
                    <p:nvPr/>
                  </p:nvSpPr>
                  <p:spPr bwMode="auto">
                    <a:xfrm>
                      <a:off x="893" y="3701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8 w 83"/>
                        <a:gd name="T5" fmla="*/ 7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8" name="Group 430"/>
                  <p:cNvGrpSpPr>
                    <a:grpSpLocks/>
                  </p:cNvGrpSpPr>
                  <p:nvPr/>
                </p:nvGrpSpPr>
                <p:grpSpPr bwMode="auto">
                  <a:xfrm>
                    <a:off x="899" y="3703"/>
                    <a:ext cx="48" cy="23"/>
                    <a:chOff x="899" y="3703"/>
                    <a:chExt cx="48" cy="23"/>
                  </a:xfrm>
                </p:grpSpPr>
                <p:sp>
                  <p:nvSpPr>
                    <p:cNvPr id="396719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899" y="3703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0" name="Freeform 432"/>
                    <p:cNvSpPr>
                      <a:spLocks/>
                    </p:cNvSpPr>
                    <p:nvPr/>
                  </p:nvSpPr>
                  <p:spPr bwMode="auto">
                    <a:xfrm>
                      <a:off x="903" y="370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6 w 75"/>
                        <a:gd name="T7" fmla="*/ 12 h 30"/>
                        <a:gd name="T8" fmla="*/ 75 w 75"/>
                        <a:gd name="T9" fmla="*/ 30 h 30"/>
                        <a:gd name="T10" fmla="*/ 18 w 75"/>
                        <a:gd name="T11" fmla="*/ 30 h 30"/>
                        <a:gd name="T12" fmla="*/ 9 w 75"/>
                        <a:gd name="T13" fmla="*/ 21 h 30"/>
                        <a:gd name="T14" fmla="*/ 0 w 75"/>
                        <a:gd name="T15" fmla="*/ 7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1" name="Freeform 433"/>
                    <p:cNvSpPr>
                      <a:spLocks/>
                    </p:cNvSpPr>
                    <p:nvPr/>
                  </p:nvSpPr>
                  <p:spPr bwMode="auto">
                    <a:xfrm>
                      <a:off x="907" y="371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5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22" name="Group 434"/>
                  <p:cNvGrpSpPr>
                    <a:grpSpLocks/>
                  </p:cNvGrpSpPr>
                  <p:nvPr/>
                </p:nvGrpSpPr>
                <p:grpSpPr bwMode="auto">
                  <a:xfrm>
                    <a:off x="912" y="3716"/>
                    <a:ext cx="48" cy="23"/>
                    <a:chOff x="912" y="3716"/>
                    <a:chExt cx="48" cy="23"/>
                  </a:xfrm>
                </p:grpSpPr>
                <p:sp>
                  <p:nvSpPr>
                    <p:cNvPr id="396723" name="Freeform 435"/>
                    <p:cNvSpPr>
                      <a:spLocks/>
                    </p:cNvSpPr>
                    <p:nvPr/>
                  </p:nvSpPr>
                  <p:spPr bwMode="auto">
                    <a:xfrm>
                      <a:off x="912" y="3716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0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4" name="Freeform 436"/>
                    <p:cNvSpPr>
                      <a:spLocks/>
                    </p:cNvSpPr>
                    <p:nvPr/>
                  </p:nvSpPr>
                  <p:spPr bwMode="auto">
                    <a:xfrm>
                      <a:off x="916" y="3717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50 w 74"/>
                        <a:gd name="T3" fmla="*/ 0 h 29"/>
                        <a:gd name="T4" fmla="*/ 51 w 74"/>
                        <a:gd name="T5" fmla="*/ 3 h 29"/>
                        <a:gd name="T6" fmla="*/ 55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8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5" name="Freeform 437"/>
                    <p:cNvSpPr>
                      <a:spLocks/>
                    </p:cNvSpPr>
                    <p:nvPr/>
                  </p:nvSpPr>
                  <p:spPr bwMode="auto">
                    <a:xfrm>
                      <a:off x="919" y="3727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26" name="Group 438"/>
                <p:cNvGrpSpPr>
                  <a:grpSpLocks/>
                </p:cNvGrpSpPr>
                <p:nvPr/>
              </p:nvGrpSpPr>
              <p:grpSpPr bwMode="auto">
                <a:xfrm>
                  <a:off x="922" y="3727"/>
                  <a:ext cx="49" cy="23"/>
                  <a:chOff x="922" y="3727"/>
                  <a:chExt cx="49" cy="23"/>
                </a:xfrm>
              </p:grpSpPr>
              <p:sp>
                <p:nvSpPr>
                  <p:cNvPr id="396727" name="Freeform 439"/>
                  <p:cNvSpPr>
                    <a:spLocks/>
                  </p:cNvSpPr>
                  <p:nvPr/>
                </p:nvSpPr>
                <p:spPr bwMode="auto">
                  <a:xfrm>
                    <a:off x="922" y="3727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1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28" name="Freeform 440"/>
                  <p:cNvSpPr>
                    <a:spLocks/>
                  </p:cNvSpPr>
                  <p:nvPr/>
                </p:nvSpPr>
                <p:spPr bwMode="auto">
                  <a:xfrm>
                    <a:off x="927" y="3728"/>
                    <a:ext cx="36" cy="10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49 w 72"/>
                      <a:gd name="T3" fmla="*/ 0 h 31"/>
                      <a:gd name="T4" fmla="*/ 50 w 72"/>
                      <a:gd name="T5" fmla="*/ 4 h 31"/>
                      <a:gd name="T6" fmla="*/ 56 w 72"/>
                      <a:gd name="T7" fmla="*/ 13 h 31"/>
                      <a:gd name="T8" fmla="*/ 72 w 72"/>
                      <a:gd name="T9" fmla="*/ 31 h 31"/>
                      <a:gd name="T10" fmla="*/ 18 w 72"/>
                      <a:gd name="T11" fmla="*/ 31 h 31"/>
                      <a:gd name="T12" fmla="*/ 9 w 72"/>
                      <a:gd name="T13" fmla="*/ 22 h 31"/>
                      <a:gd name="T14" fmla="*/ 0 w 72"/>
                      <a:gd name="T15" fmla="*/ 7 h 31"/>
                      <a:gd name="T16" fmla="*/ 1 w 72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29" name="Freeform 441"/>
                  <p:cNvSpPr>
                    <a:spLocks/>
                  </p:cNvSpPr>
                  <p:nvPr/>
                </p:nvSpPr>
                <p:spPr bwMode="auto">
                  <a:xfrm>
                    <a:off x="930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0" name="Group 442"/>
                <p:cNvGrpSpPr>
                  <a:grpSpLocks/>
                </p:cNvGrpSpPr>
                <p:nvPr/>
              </p:nvGrpSpPr>
              <p:grpSpPr bwMode="auto">
                <a:xfrm>
                  <a:off x="895" y="3526"/>
                  <a:ext cx="44" cy="23"/>
                  <a:chOff x="895" y="3526"/>
                  <a:chExt cx="44" cy="23"/>
                </a:xfrm>
              </p:grpSpPr>
              <p:sp>
                <p:nvSpPr>
                  <p:cNvPr id="396731" name="Freeform 443"/>
                  <p:cNvSpPr>
                    <a:spLocks/>
                  </p:cNvSpPr>
                  <p:nvPr/>
                </p:nvSpPr>
                <p:spPr bwMode="auto">
                  <a:xfrm>
                    <a:off x="895" y="3526"/>
                    <a:ext cx="19" cy="23"/>
                  </a:xfrm>
                  <a:custGeom>
                    <a:avLst/>
                    <a:gdLst>
                      <a:gd name="T0" fmla="*/ 22 w 38"/>
                      <a:gd name="T1" fmla="*/ 69 h 69"/>
                      <a:gd name="T2" fmla="*/ 0 w 38"/>
                      <a:gd name="T3" fmla="*/ 34 h 69"/>
                      <a:gd name="T4" fmla="*/ 11 w 38"/>
                      <a:gd name="T5" fmla="*/ 0 h 69"/>
                      <a:gd name="T6" fmla="*/ 38 w 38"/>
                      <a:gd name="T7" fmla="*/ 34 h 69"/>
                      <a:gd name="T8" fmla="*/ 22 w 38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8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2" name="Freeform 444"/>
                  <p:cNvSpPr>
                    <a:spLocks/>
                  </p:cNvSpPr>
                  <p:nvPr/>
                </p:nvSpPr>
                <p:spPr bwMode="auto">
                  <a:xfrm>
                    <a:off x="901" y="3526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0 w 64"/>
                      <a:gd name="T3" fmla="*/ 0 h 35"/>
                      <a:gd name="T4" fmla="*/ 64 w 64"/>
                      <a:gd name="T5" fmla="*/ 35 h 35"/>
                      <a:gd name="T6" fmla="*/ 23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5"/>
                        </a:lnTo>
                        <a:lnTo>
                          <a:pt x="23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3" name="Freeform 445"/>
                  <p:cNvSpPr>
                    <a:spLocks/>
                  </p:cNvSpPr>
                  <p:nvPr/>
                </p:nvSpPr>
                <p:spPr bwMode="auto">
                  <a:xfrm>
                    <a:off x="907" y="3538"/>
                    <a:ext cx="32" cy="11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3 w 65"/>
                      <a:gd name="T3" fmla="*/ 0 h 31"/>
                      <a:gd name="T4" fmla="*/ 54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4" name="Group 446"/>
                <p:cNvGrpSpPr>
                  <a:grpSpLocks/>
                </p:cNvGrpSpPr>
                <p:nvPr/>
              </p:nvGrpSpPr>
              <p:grpSpPr bwMode="auto">
                <a:xfrm>
                  <a:off x="907" y="3540"/>
                  <a:ext cx="45" cy="22"/>
                  <a:chOff x="907" y="3540"/>
                  <a:chExt cx="45" cy="22"/>
                </a:xfrm>
              </p:grpSpPr>
              <p:sp>
                <p:nvSpPr>
                  <p:cNvPr id="396735" name="Freeform 447"/>
                  <p:cNvSpPr>
                    <a:spLocks/>
                  </p:cNvSpPr>
                  <p:nvPr/>
                </p:nvSpPr>
                <p:spPr bwMode="auto">
                  <a:xfrm>
                    <a:off x="907" y="3540"/>
                    <a:ext cx="20" cy="22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4 h 68"/>
                      <a:gd name="T4" fmla="*/ 11 w 39"/>
                      <a:gd name="T5" fmla="*/ 0 h 68"/>
                      <a:gd name="T6" fmla="*/ 39 w 39"/>
                      <a:gd name="T7" fmla="*/ 34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9" y="34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6" name="Freeform 448"/>
                  <p:cNvSpPr>
                    <a:spLocks/>
                  </p:cNvSpPr>
                  <p:nvPr/>
                </p:nvSpPr>
                <p:spPr bwMode="auto">
                  <a:xfrm>
                    <a:off x="914" y="35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7" name="Freeform 449"/>
                  <p:cNvSpPr>
                    <a:spLocks/>
                  </p:cNvSpPr>
                  <p:nvPr/>
                </p:nvSpPr>
                <p:spPr bwMode="auto">
                  <a:xfrm>
                    <a:off x="919" y="3552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8" name="Group 450"/>
                <p:cNvGrpSpPr>
                  <a:grpSpLocks/>
                </p:cNvGrpSpPr>
                <p:nvPr/>
              </p:nvGrpSpPr>
              <p:grpSpPr bwMode="auto">
                <a:xfrm>
                  <a:off x="920" y="3553"/>
                  <a:ext cx="45" cy="23"/>
                  <a:chOff x="920" y="3553"/>
                  <a:chExt cx="45" cy="23"/>
                </a:xfrm>
              </p:grpSpPr>
              <p:sp>
                <p:nvSpPr>
                  <p:cNvPr id="396739" name="Freeform 451"/>
                  <p:cNvSpPr>
                    <a:spLocks/>
                  </p:cNvSpPr>
                  <p:nvPr/>
                </p:nvSpPr>
                <p:spPr bwMode="auto">
                  <a:xfrm>
                    <a:off x="920" y="3553"/>
                    <a:ext cx="20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4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4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0" name="Freeform 452"/>
                  <p:cNvSpPr>
                    <a:spLocks/>
                  </p:cNvSpPr>
                  <p:nvPr/>
                </p:nvSpPr>
                <p:spPr bwMode="auto">
                  <a:xfrm>
                    <a:off x="927" y="3554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39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1" name="Freeform 453"/>
                  <p:cNvSpPr>
                    <a:spLocks/>
                  </p:cNvSpPr>
                  <p:nvPr/>
                </p:nvSpPr>
                <p:spPr bwMode="auto">
                  <a:xfrm>
                    <a:off x="932" y="3566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3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42" name="Group 454"/>
                <p:cNvGrpSpPr>
                  <a:grpSpLocks/>
                </p:cNvGrpSpPr>
                <p:nvPr/>
              </p:nvGrpSpPr>
              <p:grpSpPr bwMode="auto">
                <a:xfrm>
                  <a:off x="934" y="3566"/>
                  <a:ext cx="44" cy="23"/>
                  <a:chOff x="934" y="3566"/>
                  <a:chExt cx="44" cy="23"/>
                </a:xfrm>
              </p:grpSpPr>
              <p:sp>
                <p:nvSpPr>
                  <p:cNvPr id="396743" name="Freeform 455"/>
                  <p:cNvSpPr>
                    <a:spLocks/>
                  </p:cNvSpPr>
                  <p:nvPr/>
                </p:nvSpPr>
                <p:spPr bwMode="auto">
                  <a:xfrm>
                    <a:off x="934" y="3566"/>
                    <a:ext cx="19" cy="23"/>
                  </a:xfrm>
                  <a:custGeom>
                    <a:avLst/>
                    <a:gdLst>
                      <a:gd name="T0" fmla="*/ 22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2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4" name="Freeform 456"/>
                  <p:cNvSpPr>
                    <a:spLocks/>
                  </p:cNvSpPr>
                  <p:nvPr/>
                </p:nvSpPr>
                <p:spPr bwMode="auto">
                  <a:xfrm>
                    <a:off x="940" y="3567"/>
                    <a:ext cx="32" cy="11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1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5" name="Freeform 457"/>
                  <p:cNvSpPr>
                    <a:spLocks/>
                  </p:cNvSpPr>
                  <p:nvPr/>
                </p:nvSpPr>
                <p:spPr bwMode="auto">
                  <a:xfrm>
                    <a:off x="945" y="3579"/>
                    <a:ext cx="33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3 w 65"/>
                      <a:gd name="T3" fmla="*/ 0 h 28"/>
                      <a:gd name="T4" fmla="*/ 54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46" name="Group 458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83" cy="63"/>
                  <a:chOff x="949" y="3579"/>
                  <a:chExt cx="83" cy="63"/>
                </a:xfrm>
              </p:grpSpPr>
              <p:grpSp>
                <p:nvGrpSpPr>
                  <p:cNvPr id="396747" name="Group 459"/>
                  <p:cNvGrpSpPr>
                    <a:grpSpLocks/>
                  </p:cNvGrpSpPr>
                  <p:nvPr/>
                </p:nvGrpSpPr>
                <p:grpSpPr bwMode="auto">
                  <a:xfrm>
                    <a:off x="949" y="3579"/>
                    <a:ext cx="44" cy="23"/>
                    <a:chOff x="949" y="3579"/>
                    <a:chExt cx="44" cy="23"/>
                  </a:xfrm>
                </p:grpSpPr>
                <p:sp>
                  <p:nvSpPr>
                    <p:cNvPr id="396748" name="Freeform 460"/>
                    <p:cNvSpPr>
                      <a:spLocks/>
                    </p:cNvSpPr>
                    <p:nvPr/>
                  </p:nvSpPr>
                  <p:spPr bwMode="auto">
                    <a:xfrm>
                      <a:off x="949" y="3579"/>
                      <a:ext cx="19" cy="23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2 h 68"/>
                        <a:gd name="T4" fmla="*/ 11 w 38"/>
                        <a:gd name="T5" fmla="*/ 0 h 68"/>
                        <a:gd name="T6" fmla="*/ 38 w 38"/>
                        <a:gd name="T7" fmla="*/ 32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2"/>
                          </a:lnTo>
                          <a:lnTo>
                            <a:pt x="11" y="0"/>
                          </a:lnTo>
                          <a:lnTo>
                            <a:pt x="38" y="32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49" name="Freeform 461"/>
                    <p:cNvSpPr>
                      <a:spLocks/>
                    </p:cNvSpPr>
                    <p:nvPr/>
                  </p:nvSpPr>
                  <p:spPr bwMode="auto">
                    <a:xfrm>
                      <a:off x="955" y="3579"/>
                      <a:ext cx="32" cy="11"/>
                    </a:xfrm>
                    <a:custGeom>
                      <a:avLst/>
                      <a:gdLst>
                        <a:gd name="T0" fmla="*/ 0 w 66"/>
                        <a:gd name="T1" fmla="*/ 0 h 32"/>
                        <a:gd name="T2" fmla="*/ 42 w 66"/>
                        <a:gd name="T3" fmla="*/ 0 h 32"/>
                        <a:gd name="T4" fmla="*/ 66 w 66"/>
                        <a:gd name="T5" fmla="*/ 32 h 32"/>
                        <a:gd name="T6" fmla="*/ 25 w 66"/>
                        <a:gd name="T7" fmla="*/ 32 h 32"/>
                        <a:gd name="T8" fmla="*/ 0 w 66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2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6" y="32"/>
                          </a:lnTo>
                          <a:lnTo>
                            <a:pt x="25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0" name="Freeform 462"/>
                    <p:cNvSpPr>
                      <a:spLocks/>
                    </p:cNvSpPr>
                    <p:nvPr/>
                  </p:nvSpPr>
                  <p:spPr bwMode="auto">
                    <a:xfrm>
                      <a:off x="960" y="359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31 h 31"/>
                        <a:gd name="T2" fmla="*/ 14 w 65"/>
                        <a:gd name="T3" fmla="*/ 0 h 31"/>
                        <a:gd name="T4" fmla="*/ 55 w 65"/>
                        <a:gd name="T5" fmla="*/ 0 h 31"/>
                        <a:gd name="T6" fmla="*/ 65 w 65"/>
                        <a:gd name="T7" fmla="*/ 31 h 31"/>
                        <a:gd name="T8" fmla="*/ 0 w 65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4" y="0"/>
                          </a:lnTo>
                          <a:lnTo>
                            <a:pt x="55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1" name="Group 463"/>
                  <p:cNvGrpSpPr>
                    <a:grpSpLocks/>
                  </p:cNvGrpSpPr>
                  <p:nvPr/>
                </p:nvGrpSpPr>
                <p:grpSpPr bwMode="auto">
                  <a:xfrm>
                    <a:off x="961" y="3592"/>
                    <a:ext cx="45" cy="23"/>
                    <a:chOff x="961" y="3592"/>
                    <a:chExt cx="45" cy="23"/>
                  </a:xfrm>
                </p:grpSpPr>
                <p:sp>
                  <p:nvSpPr>
                    <p:cNvPr id="396752" name="Freeform 464"/>
                    <p:cNvSpPr>
                      <a:spLocks/>
                    </p:cNvSpPr>
                    <p:nvPr/>
                  </p:nvSpPr>
                  <p:spPr bwMode="auto">
                    <a:xfrm>
                      <a:off x="961" y="3592"/>
                      <a:ext cx="20" cy="23"/>
                    </a:xfrm>
                    <a:custGeom>
                      <a:avLst/>
                      <a:gdLst>
                        <a:gd name="T0" fmla="*/ 23 w 40"/>
                        <a:gd name="T1" fmla="*/ 69 h 69"/>
                        <a:gd name="T2" fmla="*/ 0 w 40"/>
                        <a:gd name="T3" fmla="*/ 33 h 69"/>
                        <a:gd name="T4" fmla="*/ 12 w 40"/>
                        <a:gd name="T5" fmla="*/ 0 h 69"/>
                        <a:gd name="T6" fmla="*/ 40 w 40"/>
                        <a:gd name="T7" fmla="*/ 33 h 69"/>
                        <a:gd name="T8" fmla="*/ 23 w 40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3" name="Freeform 465"/>
                    <p:cNvSpPr>
                      <a:spLocks/>
                    </p:cNvSpPr>
                    <p:nvPr/>
                  </p:nvSpPr>
                  <p:spPr bwMode="auto">
                    <a:xfrm>
                      <a:off x="968" y="3593"/>
                      <a:ext cx="33" cy="11"/>
                    </a:xfrm>
                    <a:custGeom>
                      <a:avLst/>
                      <a:gdLst>
                        <a:gd name="T0" fmla="*/ 0 w 66"/>
                        <a:gd name="T1" fmla="*/ 0 h 35"/>
                        <a:gd name="T2" fmla="*/ 41 w 66"/>
                        <a:gd name="T3" fmla="*/ 0 h 35"/>
                        <a:gd name="T4" fmla="*/ 66 w 66"/>
                        <a:gd name="T5" fmla="*/ 35 h 35"/>
                        <a:gd name="T6" fmla="*/ 24 w 66"/>
                        <a:gd name="T7" fmla="*/ 35 h 35"/>
                        <a:gd name="T8" fmla="*/ 0 w 66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6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4" name="Freeform 466"/>
                    <p:cNvSpPr>
                      <a:spLocks/>
                    </p:cNvSpPr>
                    <p:nvPr/>
                  </p:nvSpPr>
                  <p:spPr bwMode="auto">
                    <a:xfrm>
                      <a:off x="973" y="3605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3 w 66"/>
                        <a:gd name="T3" fmla="*/ 0 h 30"/>
                        <a:gd name="T4" fmla="*/ 55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5" name="Group 467"/>
                  <p:cNvGrpSpPr>
                    <a:grpSpLocks/>
                  </p:cNvGrpSpPr>
                  <p:nvPr/>
                </p:nvGrpSpPr>
                <p:grpSpPr bwMode="auto">
                  <a:xfrm>
                    <a:off x="974" y="3606"/>
                    <a:ext cx="44" cy="23"/>
                    <a:chOff x="974" y="3606"/>
                    <a:chExt cx="44" cy="23"/>
                  </a:xfrm>
                </p:grpSpPr>
                <p:sp>
                  <p:nvSpPr>
                    <p:cNvPr id="396756" name="Freeform 468"/>
                    <p:cNvSpPr>
                      <a:spLocks/>
                    </p:cNvSpPr>
                    <p:nvPr/>
                  </p:nvSpPr>
                  <p:spPr bwMode="auto">
                    <a:xfrm>
                      <a:off x="974" y="3606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5 h 68"/>
                        <a:gd name="T4" fmla="*/ 12 w 40"/>
                        <a:gd name="T5" fmla="*/ 0 h 68"/>
                        <a:gd name="T6" fmla="*/ 40 w 40"/>
                        <a:gd name="T7" fmla="*/ 35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40" y="35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7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980" y="3606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2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8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986" y="3619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2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9" name="Group 471"/>
                  <p:cNvGrpSpPr>
                    <a:grpSpLocks/>
                  </p:cNvGrpSpPr>
                  <p:nvPr/>
                </p:nvGrpSpPr>
                <p:grpSpPr bwMode="auto">
                  <a:xfrm>
                    <a:off x="987" y="3619"/>
                    <a:ext cx="45" cy="23"/>
                    <a:chOff x="987" y="3619"/>
                    <a:chExt cx="45" cy="23"/>
                  </a:xfrm>
                </p:grpSpPr>
                <p:sp>
                  <p:nvSpPr>
                    <p:cNvPr id="396760" name="Freeform 472"/>
                    <p:cNvSpPr>
                      <a:spLocks/>
                    </p:cNvSpPr>
                    <p:nvPr/>
                  </p:nvSpPr>
                  <p:spPr bwMode="auto">
                    <a:xfrm>
                      <a:off x="987" y="361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3 h 68"/>
                        <a:gd name="T4" fmla="*/ 12 w 39"/>
                        <a:gd name="T5" fmla="*/ 0 h 68"/>
                        <a:gd name="T6" fmla="*/ 39 w 39"/>
                        <a:gd name="T7" fmla="*/ 33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1" name="Freeform 473"/>
                    <p:cNvSpPr>
                      <a:spLocks/>
                    </p:cNvSpPr>
                    <p:nvPr/>
                  </p:nvSpPr>
                  <p:spPr bwMode="auto">
                    <a:xfrm>
                      <a:off x="994" y="362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41 w 64"/>
                        <a:gd name="T3" fmla="*/ 0 h 33"/>
                        <a:gd name="T4" fmla="*/ 64 w 64"/>
                        <a:gd name="T5" fmla="*/ 33 h 33"/>
                        <a:gd name="T6" fmla="*/ 25 w 64"/>
                        <a:gd name="T7" fmla="*/ 33 h 33"/>
                        <a:gd name="T8" fmla="*/ 0 w 64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5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2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999" y="3632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4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4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63" name="Group 475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83" cy="63"/>
                  <a:chOff x="1002" y="3632"/>
                  <a:chExt cx="83" cy="63"/>
                </a:xfrm>
              </p:grpSpPr>
              <p:grpSp>
                <p:nvGrpSpPr>
                  <p:cNvPr id="396764" name="Group 476"/>
                  <p:cNvGrpSpPr>
                    <a:grpSpLocks/>
                  </p:cNvGrpSpPr>
                  <p:nvPr/>
                </p:nvGrpSpPr>
                <p:grpSpPr bwMode="auto">
                  <a:xfrm>
                    <a:off x="1002" y="3632"/>
                    <a:ext cx="44" cy="22"/>
                    <a:chOff x="1002" y="3632"/>
                    <a:chExt cx="44" cy="22"/>
                  </a:xfrm>
                </p:grpSpPr>
                <p:sp>
                  <p:nvSpPr>
                    <p:cNvPr id="396765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1002" y="3632"/>
                      <a:ext cx="19" cy="22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3 h 68"/>
                        <a:gd name="T4" fmla="*/ 10 w 38"/>
                        <a:gd name="T5" fmla="*/ 0 h 68"/>
                        <a:gd name="T6" fmla="*/ 38 w 38"/>
                        <a:gd name="T7" fmla="*/ 33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3"/>
                          </a:lnTo>
                          <a:lnTo>
                            <a:pt x="10" y="0"/>
                          </a:lnTo>
                          <a:lnTo>
                            <a:pt x="38" y="33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6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1008" y="3632"/>
                      <a:ext cx="33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0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7" name="Freeform 479"/>
                    <p:cNvSpPr>
                      <a:spLocks/>
                    </p:cNvSpPr>
                    <p:nvPr/>
                  </p:nvSpPr>
                  <p:spPr bwMode="auto">
                    <a:xfrm>
                      <a:off x="1013" y="3644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3 w 66"/>
                        <a:gd name="T3" fmla="*/ 0 h 28"/>
                        <a:gd name="T4" fmla="*/ 55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68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1014" y="3645"/>
                    <a:ext cx="44" cy="23"/>
                    <a:chOff x="1014" y="3645"/>
                    <a:chExt cx="44" cy="23"/>
                  </a:xfrm>
                </p:grpSpPr>
                <p:sp>
                  <p:nvSpPr>
                    <p:cNvPr id="396769" name="Freeform 481"/>
                    <p:cNvSpPr>
                      <a:spLocks/>
                    </p:cNvSpPr>
                    <p:nvPr/>
                  </p:nvSpPr>
                  <p:spPr bwMode="auto">
                    <a:xfrm>
                      <a:off x="1014" y="3645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3 h 68"/>
                        <a:gd name="T4" fmla="*/ 14 w 40"/>
                        <a:gd name="T5" fmla="*/ 0 h 68"/>
                        <a:gd name="T6" fmla="*/ 40 w 40"/>
                        <a:gd name="T7" fmla="*/ 33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4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0" name="Freeform 482"/>
                    <p:cNvSpPr>
                      <a:spLocks/>
                    </p:cNvSpPr>
                    <p:nvPr/>
                  </p:nvSpPr>
                  <p:spPr bwMode="auto">
                    <a:xfrm>
                      <a:off x="1021" y="3646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41 w 63"/>
                        <a:gd name="T3" fmla="*/ 0 h 33"/>
                        <a:gd name="T4" fmla="*/ 63 w 63"/>
                        <a:gd name="T5" fmla="*/ 33 h 33"/>
                        <a:gd name="T6" fmla="*/ 24 w 63"/>
                        <a:gd name="T7" fmla="*/ 33 h 33"/>
                        <a:gd name="T8" fmla="*/ 0 w 63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1" name="Freeform 483"/>
                    <p:cNvSpPr>
                      <a:spLocks/>
                    </p:cNvSpPr>
                    <p:nvPr/>
                  </p:nvSpPr>
                  <p:spPr bwMode="auto">
                    <a:xfrm>
                      <a:off x="1026" y="3658"/>
                      <a:ext cx="32" cy="10"/>
                    </a:xfrm>
                    <a:custGeom>
                      <a:avLst/>
                      <a:gdLst>
                        <a:gd name="T0" fmla="*/ 0 w 65"/>
                        <a:gd name="T1" fmla="*/ 30 h 30"/>
                        <a:gd name="T2" fmla="*/ 12 w 65"/>
                        <a:gd name="T3" fmla="*/ 0 h 30"/>
                        <a:gd name="T4" fmla="*/ 53 w 65"/>
                        <a:gd name="T5" fmla="*/ 0 h 30"/>
                        <a:gd name="T6" fmla="*/ 65 w 65"/>
                        <a:gd name="T7" fmla="*/ 30 h 30"/>
                        <a:gd name="T8" fmla="*/ 0 w 65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72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1027" y="3659"/>
                    <a:ext cx="45" cy="23"/>
                    <a:chOff x="1027" y="3659"/>
                    <a:chExt cx="45" cy="23"/>
                  </a:xfrm>
                </p:grpSpPr>
                <p:sp>
                  <p:nvSpPr>
                    <p:cNvPr id="396773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1027" y="365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70 h 70"/>
                        <a:gd name="T2" fmla="*/ 0 w 39"/>
                        <a:gd name="T3" fmla="*/ 34 h 70"/>
                        <a:gd name="T4" fmla="*/ 12 w 39"/>
                        <a:gd name="T5" fmla="*/ 0 h 70"/>
                        <a:gd name="T6" fmla="*/ 39 w 39"/>
                        <a:gd name="T7" fmla="*/ 34 h 70"/>
                        <a:gd name="T8" fmla="*/ 22 w 39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70">
                          <a:moveTo>
                            <a:pt x="22" y="70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4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1033" y="3659"/>
                      <a:ext cx="33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39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5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1039" y="3671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76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1040" y="3672"/>
                    <a:ext cx="45" cy="23"/>
                    <a:chOff x="1040" y="3672"/>
                    <a:chExt cx="45" cy="23"/>
                  </a:xfrm>
                </p:grpSpPr>
                <p:sp>
                  <p:nvSpPr>
                    <p:cNvPr id="396777" name="Freeform 489"/>
                    <p:cNvSpPr>
                      <a:spLocks/>
                    </p:cNvSpPr>
                    <p:nvPr/>
                  </p:nvSpPr>
                  <p:spPr bwMode="auto">
                    <a:xfrm>
                      <a:off x="1040" y="3672"/>
                      <a:ext cx="20" cy="23"/>
                    </a:xfrm>
                    <a:custGeom>
                      <a:avLst/>
                      <a:gdLst>
                        <a:gd name="T0" fmla="*/ 24 w 41"/>
                        <a:gd name="T1" fmla="*/ 70 h 70"/>
                        <a:gd name="T2" fmla="*/ 0 w 41"/>
                        <a:gd name="T3" fmla="*/ 35 h 70"/>
                        <a:gd name="T4" fmla="*/ 13 w 41"/>
                        <a:gd name="T5" fmla="*/ 0 h 70"/>
                        <a:gd name="T6" fmla="*/ 41 w 41"/>
                        <a:gd name="T7" fmla="*/ 35 h 70"/>
                        <a:gd name="T8" fmla="*/ 24 w 41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70">
                          <a:moveTo>
                            <a:pt x="24" y="70"/>
                          </a:moveTo>
                          <a:lnTo>
                            <a:pt x="0" y="35"/>
                          </a:lnTo>
                          <a:lnTo>
                            <a:pt x="13" y="0"/>
                          </a:lnTo>
                          <a:lnTo>
                            <a:pt x="41" y="35"/>
                          </a:lnTo>
                          <a:lnTo>
                            <a:pt x="24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8" name="Freeform 490"/>
                    <p:cNvSpPr>
                      <a:spLocks/>
                    </p:cNvSpPr>
                    <p:nvPr/>
                  </p:nvSpPr>
                  <p:spPr bwMode="auto">
                    <a:xfrm>
                      <a:off x="1047" y="3672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4"/>
                        <a:gd name="T2" fmla="*/ 41 w 65"/>
                        <a:gd name="T3" fmla="*/ 0 h 34"/>
                        <a:gd name="T4" fmla="*/ 65 w 65"/>
                        <a:gd name="T5" fmla="*/ 34 h 34"/>
                        <a:gd name="T6" fmla="*/ 24 w 65"/>
                        <a:gd name="T7" fmla="*/ 34 h 34"/>
                        <a:gd name="T8" fmla="*/ 0 w 65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4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4"/>
                          </a:lnTo>
                          <a:lnTo>
                            <a:pt x="24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9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1053" y="3685"/>
                      <a:ext cx="32" cy="9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2 w 66"/>
                        <a:gd name="T3" fmla="*/ 0 h 28"/>
                        <a:gd name="T4" fmla="*/ 54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80" name="Group 492"/>
                <p:cNvGrpSpPr>
                  <a:grpSpLocks/>
                </p:cNvGrpSpPr>
                <p:nvPr/>
              </p:nvGrpSpPr>
              <p:grpSpPr bwMode="auto">
                <a:xfrm>
                  <a:off x="1054" y="3685"/>
                  <a:ext cx="45" cy="23"/>
                  <a:chOff x="1054" y="3685"/>
                  <a:chExt cx="45" cy="23"/>
                </a:xfrm>
              </p:grpSpPr>
              <p:sp>
                <p:nvSpPr>
                  <p:cNvPr id="396781" name="Freeform 493"/>
                  <p:cNvSpPr>
                    <a:spLocks/>
                  </p:cNvSpPr>
                  <p:nvPr/>
                </p:nvSpPr>
                <p:spPr bwMode="auto">
                  <a:xfrm>
                    <a:off x="1054" y="3685"/>
                    <a:ext cx="20" cy="23"/>
                  </a:xfrm>
                  <a:custGeom>
                    <a:avLst/>
                    <a:gdLst>
                      <a:gd name="T0" fmla="*/ 23 w 39"/>
                      <a:gd name="T1" fmla="*/ 70 h 70"/>
                      <a:gd name="T2" fmla="*/ 0 w 39"/>
                      <a:gd name="T3" fmla="*/ 34 h 70"/>
                      <a:gd name="T4" fmla="*/ 13 w 39"/>
                      <a:gd name="T5" fmla="*/ 0 h 70"/>
                      <a:gd name="T6" fmla="*/ 39 w 39"/>
                      <a:gd name="T7" fmla="*/ 34 h 70"/>
                      <a:gd name="T8" fmla="*/ 23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3" y="70"/>
                        </a:moveTo>
                        <a:lnTo>
                          <a:pt x="0" y="34"/>
                        </a:lnTo>
                        <a:lnTo>
                          <a:pt x="13" y="0"/>
                        </a:lnTo>
                        <a:lnTo>
                          <a:pt x="39" y="34"/>
                        </a:lnTo>
                        <a:lnTo>
                          <a:pt x="23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2" name="Freeform 494"/>
                  <p:cNvSpPr>
                    <a:spLocks/>
                  </p:cNvSpPr>
                  <p:nvPr/>
                </p:nvSpPr>
                <p:spPr bwMode="auto">
                  <a:xfrm>
                    <a:off x="1061" y="3685"/>
                    <a:ext cx="32" cy="12"/>
                  </a:xfrm>
                  <a:custGeom>
                    <a:avLst/>
                    <a:gdLst>
                      <a:gd name="T0" fmla="*/ 0 w 63"/>
                      <a:gd name="T1" fmla="*/ 0 h 35"/>
                      <a:gd name="T2" fmla="*/ 41 w 63"/>
                      <a:gd name="T3" fmla="*/ 0 h 35"/>
                      <a:gd name="T4" fmla="*/ 63 w 63"/>
                      <a:gd name="T5" fmla="*/ 35 h 35"/>
                      <a:gd name="T6" fmla="*/ 24 w 63"/>
                      <a:gd name="T7" fmla="*/ 35 h 35"/>
                      <a:gd name="T8" fmla="*/ 0 w 63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3" name="Freeform 495"/>
                  <p:cNvSpPr>
                    <a:spLocks/>
                  </p:cNvSpPr>
                  <p:nvPr/>
                </p:nvSpPr>
                <p:spPr bwMode="auto">
                  <a:xfrm>
                    <a:off x="1066" y="3697"/>
                    <a:ext cx="33" cy="10"/>
                  </a:xfrm>
                  <a:custGeom>
                    <a:avLst/>
                    <a:gdLst>
                      <a:gd name="T0" fmla="*/ 0 w 64"/>
                      <a:gd name="T1" fmla="*/ 30 h 30"/>
                      <a:gd name="T2" fmla="*/ 13 w 64"/>
                      <a:gd name="T3" fmla="*/ 0 h 30"/>
                      <a:gd name="T4" fmla="*/ 52 w 64"/>
                      <a:gd name="T5" fmla="*/ 0 h 30"/>
                      <a:gd name="T6" fmla="*/ 64 w 64"/>
                      <a:gd name="T7" fmla="*/ 30 h 30"/>
                      <a:gd name="T8" fmla="*/ 0 w 64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2" y="0"/>
                        </a:lnTo>
                        <a:lnTo>
                          <a:pt x="64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84" name="Group 496"/>
                <p:cNvGrpSpPr>
                  <a:grpSpLocks/>
                </p:cNvGrpSpPr>
                <p:nvPr/>
              </p:nvGrpSpPr>
              <p:grpSpPr bwMode="auto">
                <a:xfrm>
                  <a:off x="1067" y="3698"/>
                  <a:ext cx="45" cy="23"/>
                  <a:chOff x="1067" y="3698"/>
                  <a:chExt cx="45" cy="23"/>
                </a:xfrm>
              </p:grpSpPr>
              <p:sp>
                <p:nvSpPr>
                  <p:cNvPr id="396785" name="Freeform 497"/>
                  <p:cNvSpPr>
                    <a:spLocks/>
                  </p:cNvSpPr>
                  <p:nvPr/>
                </p:nvSpPr>
                <p:spPr bwMode="auto">
                  <a:xfrm>
                    <a:off x="1067" y="3698"/>
                    <a:ext cx="20" cy="23"/>
                  </a:xfrm>
                  <a:custGeom>
                    <a:avLst/>
                    <a:gdLst>
                      <a:gd name="T0" fmla="*/ 22 w 39"/>
                      <a:gd name="T1" fmla="*/ 69 h 69"/>
                      <a:gd name="T2" fmla="*/ 0 w 39"/>
                      <a:gd name="T3" fmla="*/ 34 h 69"/>
                      <a:gd name="T4" fmla="*/ 12 w 39"/>
                      <a:gd name="T5" fmla="*/ 0 h 69"/>
                      <a:gd name="T6" fmla="*/ 39 w 39"/>
                      <a:gd name="T7" fmla="*/ 34 h 69"/>
                      <a:gd name="T8" fmla="*/ 22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6" name="Freeform 498"/>
                  <p:cNvSpPr>
                    <a:spLocks/>
                  </p:cNvSpPr>
                  <p:nvPr/>
                </p:nvSpPr>
                <p:spPr bwMode="auto">
                  <a:xfrm>
                    <a:off x="1074" y="3699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7" name="Freeform 499"/>
                  <p:cNvSpPr>
                    <a:spLocks/>
                  </p:cNvSpPr>
                  <p:nvPr/>
                </p:nvSpPr>
                <p:spPr bwMode="auto">
                  <a:xfrm>
                    <a:off x="1079" y="3711"/>
                    <a:ext cx="33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1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1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88" name="Group 500"/>
                <p:cNvGrpSpPr>
                  <a:grpSpLocks/>
                </p:cNvGrpSpPr>
                <p:nvPr/>
              </p:nvGrpSpPr>
              <p:grpSpPr bwMode="auto">
                <a:xfrm>
                  <a:off x="1079" y="3712"/>
                  <a:ext cx="44" cy="23"/>
                  <a:chOff x="1079" y="3712"/>
                  <a:chExt cx="44" cy="23"/>
                </a:xfrm>
              </p:grpSpPr>
              <p:sp>
                <p:nvSpPr>
                  <p:cNvPr id="396789" name="Freeform 501"/>
                  <p:cNvSpPr>
                    <a:spLocks/>
                  </p:cNvSpPr>
                  <p:nvPr/>
                </p:nvSpPr>
                <p:spPr bwMode="auto">
                  <a:xfrm>
                    <a:off x="1079" y="3712"/>
                    <a:ext cx="21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3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3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0" name="Freeform 502"/>
                  <p:cNvSpPr>
                    <a:spLocks/>
                  </p:cNvSpPr>
                  <p:nvPr/>
                </p:nvSpPr>
                <p:spPr bwMode="auto">
                  <a:xfrm>
                    <a:off x="1087" y="3713"/>
                    <a:ext cx="31" cy="10"/>
                  </a:xfrm>
                  <a:custGeom>
                    <a:avLst/>
                    <a:gdLst>
                      <a:gd name="T0" fmla="*/ 0 w 63"/>
                      <a:gd name="T1" fmla="*/ 0 h 32"/>
                      <a:gd name="T2" fmla="*/ 40 w 63"/>
                      <a:gd name="T3" fmla="*/ 0 h 32"/>
                      <a:gd name="T4" fmla="*/ 63 w 63"/>
                      <a:gd name="T5" fmla="*/ 32 h 32"/>
                      <a:gd name="T6" fmla="*/ 23 w 63"/>
                      <a:gd name="T7" fmla="*/ 32 h 32"/>
                      <a:gd name="T8" fmla="*/ 0 w 63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2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3" y="32"/>
                        </a:lnTo>
                        <a:lnTo>
                          <a:pt x="23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1" name="Freeform 503"/>
                  <p:cNvSpPr>
                    <a:spLocks/>
                  </p:cNvSpPr>
                  <p:nvPr/>
                </p:nvSpPr>
                <p:spPr bwMode="auto">
                  <a:xfrm>
                    <a:off x="1092" y="3724"/>
                    <a:ext cx="31" cy="11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2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2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92" name="Group 504"/>
                <p:cNvGrpSpPr>
                  <a:grpSpLocks/>
                </p:cNvGrpSpPr>
                <p:nvPr/>
              </p:nvGrpSpPr>
              <p:grpSpPr bwMode="auto">
                <a:xfrm>
                  <a:off x="1093" y="3725"/>
                  <a:ext cx="45" cy="23"/>
                  <a:chOff x="1093" y="3725"/>
                  <a:chExt cx="45" cy="23"/>
                </a:xfrm>
              </p:grpSpPr>
              <p:sp>
                <p:nvSpPr>
                  <p:cNvPr id="396793" name="Freeform 505"/>
                  <p:cNvSpPr>
                    <a:spLocks/>
                  </p:cNvSpPr>
                  <p:nvPr/>
                </p:nvSpPr>
                <p:spPr bwMode="auto">
                  <a:xfrm>
                    <a:off x="1093" y="3725"/>
                    <a:ext cx="20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4" name="Freeform 506"/>
                  <p:cNvSpPr>
                    <a:spLocks/>
                  </p:cNvSpPr>
                  <p:nvPr/>
                </p:nvSpPr>
                <p:spPr bwMode="auto">
                  <a:xfrm>
                    <a:off x="1100" y="3726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5" name="Freeform 507"/>
                  <p:cNvSpPr>
                    <a:spLocks/>
                  </p:cNvSpPr>
                  <p:nvPr/>
                </p:nvSpPr>
                <p:spPr bwMode="auto">
                  <a:xfrm>
                    <a:off x="1106" y="3738"/>
                    <a:ext cx="32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2 w 65"/>
                      <a:gd name="T3" fmla="*/ 0 h 28"/>
                      <a:gd name="T4" fmla="*/ 53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96" name="Group 508"/>
                <p:cNvGrpSpPr>
                  <a:grpSpLocks/>
                </p:cNvGrpSpPr>
                <p:nvPr/>
              </p:nvGrpSpPr>
              <p:grpSpPr bwMode="auto">
                <a:xfrm>
                  <a:off x="1108" y="3739"/>
                  <a:ext cx="44" cy="23"/>
                  <a:chOff x="1108" y="3739"/>
                  <a:chExt cx="44" cy="23"/>
                </a:xfrm>
              </p:grpSpPr>
              <p:sp>
                <p:nvSpPr>
                  <p:cNvPr id="396797" name="Freeform 509"/>
                  <p:cNvSpPr>
                    <a:spLocks/>
                  </p:cNvSpPr>
                  <p:nvPr/>
                </p:nvSpPr>
                <p:spPr bwMode="auto">
                  <a:xfrm>
                    <a:off x="1108" y="3739"/>
                    <a:ext cx="19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4 h 69"/>
                      <a:gd name="T4" fmla="*/ 12 w 40"/>
                      <a:gd name="T5" fmla="*/ 0 h 69"/>
                      <a:gd name="T6" fmla="*/ 40 w 40"/>
                      <a:gd name="T7" fmla="*/ 34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40" y="34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8" name="Freeform 510"/>
                  <p:cNvSpPr>
                    <a:spLocks/>
                  </p:cNvSpPr>
                  <p:nvPr/>
                </p:nvSpPr>
                <p:spPr bwMode="auto">
                  <a:xfrm>
                    <a:off x="1114" y="37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2 w 64"/>
                      <a:gd name="T3" fmla="*/ 0 h 35"/>
                      <a:gd name="T4" fmla="*/ 64 w 64"/>
                      <a:gd name="T5" fmla="*/ 35 h 35"/>
                      <a:gd name="T6" fmla="*/ 25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4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9" name="Freeform 511"/>
                  <p:cNvSpPr>
                    <a:spLocks/>
                  </p:cNvSpPr>
                  <p:nvPr/>
                </p:nvSpPr>
                <p:spPr bwMode="auto">
                  <a:xfrm>
                    <a:off x="1120" y="3752"/>
                    <a:ext cx="32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5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5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00" name="Group 512"/>
                <p:cNvGrpSpPr>
                  <a:grpSpLocks/>
                </p:cNvGrpSpPr>
                <p:nvPr/>
              </p:nvGrpSpPr>
              <p:grpSpPr bwMode="auto">
                <a:xfrm>
                  <a:off x="1121" y="3753"/>
                  <a:ext cx="45" cy="23"/>
                  <a:chOff x="1121" y="3753"/>
                  <a:chExt cx="45" cy="23"/>
                </a:xfrm>
              </p:grpSpPr>
              <p:sp>
                <p:nvSpPr>
                  <p:cNvPr id="396801" name="Freeform 513"/>
                  <p:cNvSpPr>
                    <a:spLocks/>
                  </p:cNvSpPr>
                  <p:nvPr/>
                </p:nvSpPr>
                <p:spPr bwMode="auto">
                  <a:xfrm>
                    <a:off x="1121" y="3753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5 h 68"/>
                      <a:gd name="T4" fmla="*/ 12 w 39"/>
                      <a:gd name="T5" fmla="*/ 0 h 68"/>
                      <a:gd name="T6" fmla="*/ 39 w 39"/>
                      <a:gd name="T7" fmla="*/ 35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39" y="35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2" name="Freeform 514"/>
                  <p:cNvSpPr>
                    <a:spLocks/>
                  </p:cNvSpPr>
                  <p:nvPr/>
                </p:nvSpPr>
                <p:spPr bwMode="auto">
                  <a:xfrm>
                    <a:off x="1127" y="3753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39 w 64"/>
                      <a:gd name="T3" fmla="*/ 0 h 35"/>
                      <a:gd name="T4" fmla="*/ 64 w 64"/>
                      <a:gd name="T5" fmla="*/ 35 h 35"/>
                      <a:gd name="T6" fmla="*/ 24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3" name="Freeform 515"/>
                  <p:cNvSpPr>
                    <a:spLocks/>
                  </p:cNvSpPr>
                  <p:nvPr/>
                </p:nvSpPr>
                <p:spPr bwMode="auto">
                  <a:xfrm>
                    <a:off x="1133" y="3766"/>
                    <a:ext cx="33" cy="9"/>
                  </a:xfrm>
                  <a:custGeom>
                    <a:avLst/>
                    <a:gdLst>
                      <a:gd name="T0" fmla="*/ 0 w 66"/>
                      <a:gd name="T1" fmla="*/ 29 h 29"/>
                      <a:gd name="T2" fmla="*/ 12 w 66"/>
                      <a:gd name="T3" fmla="*/ 0 h 29"/>
                      <a:gd name="T4" fmla="*/ 54 w 66"/>
                      <a:gd name="T5" fmla="*/ 0 h 29"/>
                      <a:gd name="T6" fmla="*/ 66 w 66"/>
                      <a:gd name="T7" fmla="*/ 29 h 29"/>
                      <a:gd name="T8" fmla="*/ 0 w 66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04" name="Group 516"/>
                <p:cNvGrpSpPr>
                  <a:grpSpLocks/>
                </p:cNvGrpSpPr>
                <p:nvPr/>
              </p:nvGrpSpPr>
              <p:grpSpPr bwMode="auto">
                <a:xfrm>
                  <a:off x="1133" y="3767"/>
                  <a:ext cx="44" cy="23"/>
                  <a:chOff x="1133" y="3767"/>
                  <a:chExt cx="44" cy="23"/>
                </a:xfrm>
              </p:grpSpPr>
              <p:sp>
                <p:nvSpPr>
                  <p:cNvPr id="396805" name="Freeform 517"/>
                  <p:cNvSpPr>
                    <a:spLocks/>
                  </p:cNvSpPr>
                  <p:nvPr/>
                </p:nvSpPr>
                <p:spPr bwMode="auto">
                  <a:xfrm>
                    <a:off x="1133" y="3767"/>
                    <a:ext cx="20" cy="23"/>
                  </a:xfrm>
                  <a:custGeom>
                    <a:avLst/>
                    <a:gdLst>
                      <a:gd name="T0" fmla="*/ 23 w 39"/>
                      <a:gd name="T1" fmla="*/ 69 h 69"/>
                      <a:gd name="T2" fmla="*/ 0 w 39"/>
                      <a:gd name="T3" fmla="*/ 33 h 69"/>
                      <a:gd name="T4" fmla="*/ 12 w 39"/>
                      <a:gd name="T5" fmla="*/ 0 h 69"/>
                      <a:gd name="T6" fmla="*/ 39 w 39"/>
                      <a:gd name="T7" fmla="*/ 33 h 69"/>
                      <a:gd name="T8" fmla="*/ 23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6" name="Freeform 518"/>
                  <p:cNvSpPr>
                    <a:spLocks/>
                  </p:cNvSpPr>
                  <p:nvPr/>
                </p:nvSpPr>
                <p:spPr bwMode="auto">
                  <a:xfrm>
                    <a:off x="1140" y="3767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3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3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7" name="Freeform 519"/>
                  <p:cNvSpPr>
                    <a:spLocks/>
                  </p:cNvSpPr>
                  <p:nvPr/>
                </p:nvSpPr>
                <p:spPr bwMode="auto">
                  <a:xfrm>
                    <a:off x="1146" y="3779"/>
                    <a:ext cx="31" cy="10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1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1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808" name="Freeform 520"/>
                <p:cNvSpPr>
                  <a:spLocks/>
                </p:cNvSpPr>
                <p:nvPr/>
              </p:nvSpPr>
              <p:spPr bwMode="auto">
                <a:xfrm>
                  <a:off x="972" y="3556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7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09" name="Freeform 521"/>
                <p:cNvSpPr>
                  <a:spLocks/>
                </p:cNvSpPr>
                <p:nvPr/>
              </p:nvSpPr>
              <p:spPr bwMode="auto">
                <a:xfrm>
                  <a:off x="993" y="3576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0" name="Freeform 522"/>
                <p:cNvSpPr>
                  <a:spLocks/>
                </p:cNvSpPr>
                <p:nvPr/>
              </p:nvSpPr>
              <p:spPr bwMode="auto">
                <a:xfrm>
                  <a:off x="1012" y="3594"/>
                  <a:ext cx="39" cy="12"/>
                </a:xfrm>
                <a:custGeom>
                  <a:avLst/>
                  <a:gdLst>
                    <a:gd name="T0" fmla="*/ 0 w 78"/>
                    <a:gd name="T1" fmla="*/ 0 h 36"/>
                    <a:gd name="T2" fmla="*/ 27 w 78"/>
                    <a:gd name="T3" fmla="*/ 36 h 36"/>
                    <a:gd name="T4" fmla="*/ 78 w 78"/>
                    <a:gd name="T5" fmla="*/ 36 h 36"/>
                    <a:gd name="T6" fmla="*/ 49 w 78"/>
                    <a:gd name="T7" fmla="*/ 0 h 36"/>
                    <a:gd name="T8" fmla="*/ 0 w 78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8" y="36"/>
                      </a:lnTo>
                      <a:lnTo>
                        <a:pt x="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1" name="Freeform 523"/>
                <p:cNvSpPr>
                  <a:spLocks/>
                </p:cNvSpPr>
                <p:nvPr/>
              </p:nvSpPr>
              <p:spPr bwMode="auto">
                <a:xfrm>
                  <a:off x="1032" y="3613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2" name="Freeform 524"/>
                <p:cNvSpPr>
                  <a:spLocks/>
                </p:cNvSpPr>
                <p:nvPr/>
              </p:nvSpPr>
              <p:spPr bwMode="auto">
                <a:xfrm>
                  <a:off x="1053" y="3632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3" name="Freeform 525"/>
                <p:cNvSpPr>
                  <a:spLocks/>
                </p:cNvSpPr>
                <p:nvPr/>
              </p:nvSpPr>
              <p:spPr bwMode="auto">
                <a:xfrm>
                  <a:off x="1074" y="3651"/>
                  <a:ext cx="40" cy="12"/>
                </a:xfrm>
                <a:custGeom>
                  <a:avLst/>
                  <a:gdLst>
                    <a:gd name="T0" fmla="*/ 0 w 79"/>
                    <a:gd name="T1" fmla="*/ 0 h 35"/>
                    <a:gd name="T2" fmla="*/ 28 w 79"/>
                    <a:gd name="T3" fmla="*/ 35 h 35"/>
                    <a:gd name="T4" fmla="*/ 79 w 79"/>
                    <a:gd name="T5" fmla="*/ 35 h 35"/>
                    <a:gd name="T6" fmla="*/ 50 w 79"/>
                    <a:gd name="T7" fmla="*/ 0 h 35"/>
                    <a:gd name="T8" fmla="*/ 0 w 79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5">
                      <a:moveTo>
                        <a:pt x="0" y="0"/>
                      </a:moveTo>
                      <a:lnTo>
                        <a:pt x="28" y="35"/>
                      </a:lnTo>
                      <a:lnTo>
                        <a:pt x="79" y="35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4" name="Freeform 526"/>
                <p:cNvSpPr>
                  <a:spLocks/>
                </p:cNvSpPr>
                <p:nvPr/>
              </p:nvSpPr>
              <p:spPr bwMode="auto">
                <a:xfrm>
                  <a:off x="1095" y="3669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8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5" name="Freeform 527"/>
                <p:cNvSpPr>
                  <a:spLocks/>
                </p:cNvSpPr>
                <p:nvPr/>
              </p:nvSpPr>
              <p:spPr bwMode="auto">
                <a:xfrm>
                  <a:off x="1115" y="3688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6" name="Freeform 528"/>
                <p:cNvSpPr>
                  <a:spLocks/>
                </p:cNvSpPr>
                <p:nvPr/>
              </p:nvSpPr>
              <p:spPr bwMode="auto">
                <a:xfrm>
                  <a:off x="1134" y="3707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7" name="Freeform 529"/>
                <p:cNvSpPr>
                  <a:spLocks/>
                </p:cNvSpPr>
                <p:nvPr/>
              </p:nvSpPr>
              <p:spPr bwMode="auto">
                <a:xfrm>
                  <a:off x="1154" y="372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8" name="Freeform 530"/>
                <p:cNvSpPr>
                  <a:spLocks/>
                </p:cNvSpPr>
                <p:nvPr/>
              </p:nvSpPr>
              <p:spPr bwMode="auto">
                <a:xfrm>
                  <a:off x="1175" y="3745"/>
                  <a:ext cx="40" cy="12"/>
                </a:xfrm>
                <a:custGeom>
                  <a:avLst/>
                  <a:gdLst>
                    <a:gd name="T0" fmla="*/ 0 w 81"/>
                    <a:gd name="T1" fmla="*/ 0 h 36"/>
                    <a:gd name="T2" fmla="*/ 28 w 81"/>
                    <a:gd name="T3" fmla="*/ 36 h 36"/>
                    <a:gd name="T4" fmla="*/ 81 w 81"/>
                    <a:gd name="T5" fmla="*/ 36 h 36"/>
                    <a:gd name="T6" fmla="*/ 52 w 81"/>
                    <a:gd name="T7" fmla="*/ 0 h 36"/>
                    <a:gd name="T8" fmla="*/ 0 w 81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1" y="36"/>
                      </a:lnTo>
                      <a:lnTo>
                        <a:pt x="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819" name="Group 531"/>
                <p:cNvGrpSpPr>
                  <a:grpSpLocks/>
                </p:cNvGrpSpPr>
                <p:nvPr/>
              </p:nvGrpSpPr>
              <p:grpSpPr bwMode="auto">
                <a:xfrm>
                  <a:off x="700" y="3535"/>
                  <a:ext cx="49" cy="24"/>
                  <a:chOff x="700" y="3535"/>
                  <a:chExt cx="49" cy="24"/>
                </a:xfrm>
              </p:grpSpPr>
              <p:sp>
                <p:nvSpPr>
                  <p:cNvPr id="396820" name="Freeform 532"/>
                  <p:cNvSpPr>
                    <a:spLocks/>
                  </p:cNvSpPr>
                  <p:nvPr/>
                </p:nvSpPr>
                <p:spPr bwMode="auto">
                  <a:xfrm>
                    <a:off x="700" y="3535"/>
                    <a:ext cx="12" cy="24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10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1" name="Freeform 533"/>
                  <p:cNvSpPr>
                    <a:spLocks/>
                  </p:cNvSpPr>
                  <p:nvPr/>
                </p:nvSpPr>
                <p:spPr bwMode="auto">
                  <a:xfrm>
                    <a:off x="705" y="3536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2 w 73"/>
                      <a:gd name="T5" fmla="*/ 4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6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2" name="Freeform 534"/>
                  <p:cNvSpPr>
                    <a:spLocks/>
                  </p:cNvSpPr>
                  <p:nvPr/>
                </p:nvSpPr>
                <p:spPr bwMode="auto">
                  <a:xfrm>
                    <a:off x="708" y="354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6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6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23" name="Group 535"/>
                <p:cNvGrpSpPr>
                  <a:grpSpLocks/>
                </p:cNvGrpSpPr>
                <p:nvPr/>
              </p:nvGrpSpPr>
              <p:grpSpPr bwMode="auto">
                <a:xfrm>
                  <a:off x="714" y="3551"/>
                  <a:ext cx="49" cy="22"/>
                  <a:chOff x="714" y="3551"/>
                  <a:chExt cx="49" cy="22"/>
                </a:xfrm>
              </p:grpSpPr>
              <p:sp>
                <p:nvSpPr>
                  <p:cNvPr id="396824" name="Freeform 536"/>
                  <p:cNvSpPr>
                    <a:spLocks/>
                  </p:cNvSpPr>
                  <p:nvPr/>
                </p:nvSpPr>
                <p:spPr bwMode="auto">
                  <a:xfrm>
                    <a:off x="714" y="35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9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5" name="Freeform 537"/>
                  <p:cNvSpPr>
                    <a:spLocks/>
                  </p:cNvSpPr>
                  <p:nvPr/>
                </p:nvSpPr>
                <p:spPr bwMode="auto">
                  <a:xfrm>
                    <a:off x="719" y="3551"/>
                    <a:ext cx="36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50 w 74"/>
                      <a:gd name="T3" fmla="*/ 0 h 29"/>
                      <a:gd name="T4" fmla="*/ 52 w 74"/>
                      <a:gd name="T5" fmla="*/ 2 h 29"/>
                      <a:gd name="T6" fmla="*/ 57 w 74"/>
                      <a:gd name="T7" fmla="*/ 13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3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6" name="Freeform 538"/>
                  <p:cNvSpPr>
                    <a:spLocks/>
                  </p:cNvSpPr>
                  <p:nvPr/>
                </p:nvSpPr>
                <p:spPr bwMode="auto">
                  <a:xfrm>
                    <a:off x="722" y="35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27" name="Group 539"/>
                <p:cNvGrpSpPr>
                  <a:grpSpLocks/>
                </p:cNvGrpSpPr>
                <p:nvPr/>
              </p:nvGrpSpPr>
              <p:grpSpPr bwMode="auto">
                <a:xfrm>
                  <a:off x="728" y="3564"/>
                  <a:ext cx="48" cy="23"/>
                  <a:chOff x="728" y="3564"/>
                  <a:chExt cx="48" cy="23"/>
                </a:xfrm>
              </p:grpSpPr>
              <p:sp>
                <p:nvSpPr>
                  <p:cNvPr id="396828" name="Freeform 540"/>
                  <p:cNvSpPr>
                    <a:spLocks/>
                  </p:cNvSpPr>
                  <p:nvPr/>
                </p:nvSpPr>
                <p:spPr bwMode="auto">
                  <a:xfrm>
                    <a:off x="728" y="3564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9" name="Freeform 541"/>
                  <p:cNvSpPr>
                    <a:spLocks/>
                  </p:cNvSpPr>
                  <p:nvPr/>
                </p:nvSpPr>
                <p:spPr bwMode="auto">
                  <a:xfrm>
                    <a:off x="732" y="3565"/>
                    <a:ext cx="37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50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0" name="Freeform 542"/>
                  <p:cNvSpPr>
                    <a:spLocks/>
                  </p:cNvSpPr>
                  <p:nvPr/>
                </p:nvSpPr>
                <p:spPr bwMode="auto">
                  <a:xfrm>
                    <a:off x="735" y="3575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1" name="Group 543"/>
                <p:cNvGrpSpPr>
                  <a:grpSpLocks/>
                </p:cNvGrpSpPr>
                <p:nvPr/>
              </p:nvGrpSpPr>
              <p:grpSpPr bwMode="auto">
                <a:xfrm>
                  <a:off x="742" y="3582"/>
                  <a:ext cx="49" cy="23"/>
                  <a:chOff x="742" y="3582"/>
                  <a:chExt cx="49" cy="23"/>
                </a:xfrm>
              </p:grpSpPr>
              <p:sp>
                <p:nvSpPr>
                  <p:cNvPr id="396832" name="Freeform 544"/>
                  <p:cNvSpPr>
                    <a:spLocks/>
                  </p:cNvSpPr>
                  <p:nvPr/>
                </p:nvSpPr>
                <p:spPr bwMode="auto">
                  <a:xfrm>
                    <a:off x="742" y="3582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6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3" name="Freeform 545"/>
                  <p:cNvSpPr>
                    <a:spLocks/>
                  </p:cNvSpPr>
                  <p:nvPr/>
                </p:nvSpPr>
                <p:spPr bwMode="auto">
                  <a:xfrm>
                    <a:off x="747" y="3582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8 w 72"/>
                      <a:gd name="T3" fmla="*/ 0 h 30"/>
                      <a:gd name="T4" fmla="*/ 50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4" name="Freeform 546"/>
                  <p:cNvSpPr>
                    <a:spLocks/>
                  </p:cNvSpPr>
                  <p:nvPr/>
                </p:nvSpPr>
                <p:spPr bwMode="auto">
                  <a:xfrm>
                    <a:off x="750" y="359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5" name="Group 547"/>
                <p:cNvGrpSpPr>
                  <a:grpSpLocks/>
                </p:cNvGrpSpPr>
                <p:nvPr/>
              </p:nvGrpSpPr>
              <p:grpSpPr bwMode="auto">
                <a:xfrm>
                  <a:off x="752" y="3597"/>
                  <a:ext cx="133" cy="106"/>
                  <a:chOff x="752" y="3597"/>
                  <a:chExt cx="133" cy="106"/>
                </a:xfrm>
              </p:grpSpPr>
              <p:sp>
                <p:nvSpPr>
                  <p:cNvPr id="396836" name="Freeform 548"/>
                  <p:cNvSpPr>
                    <a:spLocks/>
                  </p:cNvSpPr>
                  <p:nvPr/>
                </p:nvSpPr>
                <p:spPr bwMode="auto">
                  <a:xfrm>
                    <a:off x="752" y="3598"/>
                    <a:ext cx="91" cy="105"/>
                  </a:xfrm>
                  <a:custGeom>
                    <a:avLst/>
                    <a:gdLst>
                      <a:gd name="T0" fmla="*/ 171 w 182"/>
                      <a:gd name="T1" fmla="*/ 314 h 314"/>
                      <a:gd name="T2" fmla="*/ 0 w 182"/>
                      <a:gd name="T3" fmla="*/ 27 h 314"/>
                      <a:gd name="T4" fmla="*/ 13 w 182"/>
                      <a:gd name="T5" fmla="*/ 0 h 314"/>
                      <a:gd name="T6" fmla="*/ 182 w 182"/>
                      <a:gd name="T7" fmla="*/ 278 h 314"/>
                      <a:gd name="T8" fmla="*/ 171 w 182"/>
                      <a:gd name="T9" fmla="*/ 314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314">
                        <a:moveTo>
                          <a:pt x="171" y="314"/>
                        </a:moveTo>
                        <a:lnTo>
                          <a:pt x="0" y="27"/>
                        </a:lnTo>
                        <a:lnTo>
                          <a:pt x="13" y="0"/>
                        </a:lnTo>
                        <a:lnTo>
                          <a:pt x="182" y="278"/>
                        </a:lnTo>
                        <a:lnTo>
                          <a:pt x="171" y="31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7" name="Freeform 549"/>
                  <p:cNvSpPr>
                    <a:spLocks/>
                  </p:cNvSpPr>
                  <p:nvPr/>
                </p:nvSpPr>
                <p:spPr bwMode="auto">
                  <a:xfrm>
                    <a:off x="759" y="3597"/>
                    <a:ext cx="118" cy="94"/>
                  </a:xfrm>
                  <a:custGeom>
                    <a:avLst/>
                    <a:gdLst>
                      <a:gd name="T0" fmla="*/ 1 w 235"/>
                      <a:gd name="T1" fmla="*/ 0 h 281"/>
                      <a:gd name="T2" fmla="*/ 56 w 235"/>
                      <a:gd name="T3" fmla="*/ 0 h 281"/>
                      <a:gd name="T4" fmla="*/ 58 w 235"/>
                      <a:gd name="T5" fmla="*/ 0 h 281"/>
                      <a:gd name="T6" fmla="*/ 65 w 235"/>
                      <a:gd name="T7" fmla="*/ 10 h 281"/>
                      <a:gd name="T8" fmla="*/ 235 w 235"/>
                      <a:gd name="T9" fmla="*/ 281 h 281"/>
                      <a:gd name="T10" fmla="*/ 165 w 235"/>
                      <a:gd name="T11" fmla="*/ 277 h 281"/>
                      <a:gd name="T12" fmla="*/ 9 w 235"/>
                      <a:gd name="T13" fmla="*/ 19 h 281"/>
                      <a:gd name="T14" fmla="*/ 0 w 235"/>
                      <a:gd name="T15" fmla="*/ 4 h 281"/>
                      <a:gd name="T16" fmla="*/ 1 w 235"/>
                      <a:gd name="T17" fmla="*/ 0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5" h="281">
                        <a:moveTo>
                          <a:pt x="1" y="0"/>
                        </a:moveTo>
                        <a:lnTo>
                          <a:pt x="56" y="0"/>
                        </a:lnTo>
                        <a:lnTo>
                          <a:pt x="58" y="0"/>
                        </a:lnTo>
                        <a:lnTo>
                          <a:pt x="65" y="10"/>
                        </a:lnTo>
                        <a:lnTo>
                          <a:pt x="235" y="281"/>
                        </a:lnTo>
                        <a:lnTo>
                          <a:pt x="165" y="277"/>
                        </a:lnTo>
                        <a:lnTo>
                          <a:pt x="9" y="19"/>
                        </a:lnTo>
                        <a:lnTo>
                          <a:pt x="0" y="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8" name="Freeform 550"/>
                  <p:cNvSpPr>
                    <a:spLocks/>
                  </p:cNvSpPr>
                  <p:nvPr/>
                </p:nvSpPr>
                <p:spPr bwMode="auto">
                  <a:xfrm>
                    <a:off x="838" y="3691"/>
                    <a:ext cx="47" cy="12"/>
                  </a:xfrm>
                  <a:custGeom>
                    <a:avLst/>
                    <a:gdLst>
                      <a:gd name="T0" fmla="*/ 0 w 95"/>
                      <a:gd name="T1" fmla="*/ 36 h 36"/>
                      <a:gd name="T2" fmla="*/ 2 w 95"/>
                      <a:gd name="T3" fmla="*/ 19 h 36"/>
                      <a:gd name="T4" fmla="*/ 8 w 95"/>
                      <a:gd name="T5" fmla="*/ 7 h 36"/>
                      <a:gd name="T6" fmla="*/ 12 w 95"/>
                      <a:gd name="T7" fmla="*/ 0 h 36"/>
                      <a:gd name="T8" fmla="*/ 76 w 95"/>
                      <a:gd name="T9" fmla="*/ 0 h 36"/>
                      <a:gd name="T10" fmla="*/ 95 w 95"/>
                      <a:gd name="T11" fmla="*/ 36 h 36"/>
                      <a:gd name="T12" fmla="*/ 0 w 95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5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76" y="0"/>
                        </a:lnTo>
                        <a:lnTo>
                          <a:pt x="95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9" name="Group 551"/>
                <p:cNvGrpSpPr>
                  <a:grpSpLocks/>
                </p:cNvGrpSpPr>
                <p:nvPr/>
              </p:nvGrpSpPr>
              <p:grpSpPr bwMode="auto">
                <a:xfrm>
                  <a:off x="844" y="3694"/>
                  <a:ext cx="48" cy="23"/>
                  <a:chOff x="844" y="3694"/>
                  <a:chExt cx="48" cy="23"/>
                </a:xfrm>
              </p:grpSpPr>
              <p:sp>
                <p:nvSpPr>
                  <p:cNvPr id="396840" name="Freeform 552"/>
                  <p:cNvSpPr>
                    <a:spLocks/>
                  </p:cNvSpPr>
                  <p:nvPr/>
                </p:nvSpPr>
                <p:spPr bwMode="auto">
                  <a:xfrm>
                    <a:off x="844" y="3694"/>
                    <a:ext cx="11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1" name="Freeform 553"/>
                  <p:cNvSpPr>
                    <a:spLocks/>
                  </p:cNvSpPr>
                  <p:nvPr/>
                </p:nvSpPr>
                <p:spPr bwMode="auto">
                  <a:xfrm>
                    <a:off x="848" y="3695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1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2" name="Freeform 554"/>
                  <p:cNvSpPr>
                    <a:spLocks/>
                  </p:cNvSpPr>
                  <p:nvPr/>
                </p:nvSpPr>
                <p:spPr bwMode="auto">
                  <a:xfrm>
                    <a:off x="851" y="3706"/>
                    <a:ext cx="41" cy="11"/>
                  </a:xfrm>
                  <a:custGeom>
                    <a:avLst/>
                    <a:gdLst>
                      <a:gd name="T0" fmla="*/ 0 w 81"/>
                      <a:gd name="T1" fmla="*/ 34 h 34"/>
                      <a:gd name="T2" fmla="*/ 1 w 81"/>
                      <a:gd name="T3" fmla="*/ 19 h 34"/>
                      <a:gd name="T4" fmla="*/ 5 w 81"/>
                      <a:gd name="T5" fmla="*/ 6 h 34"/>
                      <a:gd name="T6" fmla="*/ 10 w 81"/>
                      <a:gd name="T7" fmla="*/ 0 h 34"/>
                      <a:gd name="T8" fmla="*/ 67 w 81"/>
                      <a:gd name="T9" fmla="*/ 0 h 34"/>
                      <a:gd name="T10" fmla="*/ 81 w 81"/>
                      <a:gd name="T11" fmla="*/ 34 h 34"/>
                      <a:gd name="T12" fmla="*/ 0 w 81"/>
                      <a:gd name="T13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4">
                        <a:moveTo>
                          <a:pt x="0" y="34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4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43" name="Group 555"/>
                <p:cNvGrpSpPr>
                  <a:grpSpLocks/>
                </p:cNvGrpSpPr>
                <p:nvPr/>
              </p:nvGrpSpPr>
              <p:grpSpPr bwMode="auto">
                <a:xfrm>
                  <a:off x="857" y="3710"/>
                  <a:ext cx="49" cy="22"/>
                  <a:chOff x="857" y="3710"/>
                  <a:chExt cx="49" cy="22"/>
                </a:xfrm>
              </p:grpSpPr>
              <p:sp>
                <p:nvSpPr>
                  <p:cNvPr id="396844" name="Freeform 556"/>
                  <p:cNvSpPr>
                    <a:spLocks/>
                  </p:cNvSpPr>
                  <p:nvPr/>
                </p:nvSpPr>
                <p:spPr bwMode="auto">
                  <a:xfrm>
                    <a:off x="857" y="3710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5" name="Freeform 557"/>
                  <p:cNvSpPr>
                    <a:spLocks/>
                  </p:cNvSpPr>
                  <p:nvPr/>
                </p:nvSpPr>
                <p:spPr bwMode="auto">
                  <a:xfrm>
                    <a:off x="862" y="371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6" name="Freeform 558"/>
                  <p:cNvSpPr>
                    <a:spLocks/>
                  </p:cNvSpPr>
                  <p:nvPr/>
                </p:nvSpPr>
                <p:spPr bwMode="auto">
                  <a:xfrm>
                    <a:off x="865" y="3720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47" name="Group 559"/>
                <p:cNvGrpSpPr>
                  <a:grpSpLocks/>
                </p:cNvGrpSpPr>
                <p:nvPr/>
              </p:nvGrpSpPr>
              <p:grpSpPr bwMode="auto">
                <a:xfrm>
                  <a:off x="1086" y="3766"/>
                  <a:ext cx="49" cy="23"/>
                  <a:chOff x="1086" y="3766"/>
                  <a:chExt cx="49" cy="23"/>
                </a:xfrm>
              </p:grpSpPr>
              <p:sp>
                <p:nvSpPr>
                  <p:cNvPr id="396848" name="Freeform 560"/>
                  <p:cNvSpPr>
                    <a:spLocks/>
                  </p:cNvSpPr>
                  <p:nvPr/>
                </p:nvSpPr>
                <p:spPr bwMode="auto">
                  <a:xfrm>
                    <a:off x="1086" y="3766"/>
                    <a:ext cx="11" cy="23"/>
                  </a:xfrm>
                  <a:custGeom>
                    <a:avLst/>
                    <a:gdLst>
                      <a:gd name="T0" fmla="*/ 13 w 22"/>
                      <a:gd name="T1" fmla="*/ 69 h 69"/>
                      <a:gd name="T2" fmla="*/ 0 w 22"/>
                      <a:gd name="T3" fmla="*/ 27 h 69"/>
                      <a:gd name="T4" fmla="*/ 9 w 22"/>
                      <a:gd name="T5" fmla="*/ 0 h 69"/>
                      <a:gd name="T6" fmla="*/ 22 w 22"/>
                      <a:gd name="T7" fmla="*/ 32 h 69"/>
                      <a:gd name="T8" fmla="*/ 13 w 22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2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9" name="Freeform 561"/>
                  <p:cNvSpPr>
                    <a:spLocks/>
                  </p:cNvSpPr>
                  <p:nvPr/>
                </p:nvSpPr>
                <p:spPr bwMode="auto">
                  <a:xfrm>
                    <a:off x="1090" y="3767"/>
                    <a:ext cx="37" cy="10"/>
                  </a:xfrm>
                  <a:custGeom>
                    <a:avLst/>
                    <a:gdLst>
                      <a:gd name="T0" fmla="*/ 3 w 74"/>
                      <a:gd name="T1" fmla="*/ 0 h 31"/>
                      <a:gd name="T2" fmla="*/ 51 w 74"/>
                      <a:gd name="T3" fmla="*/ 0 h 31"/>
                      <a:gd name="T4" fmla="*/ 53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9 w 74"/>
                      <a:gd name="T13" fmla="*/ 22 h 31"/>
                      <a:gd name="T14" fmla="*/ 0 w 74"/>
                      <a:gd name="T15" fmla="*/ 6 h 31"/>
                      <a:gd name="T16" fmla="*/ 3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0" name="Freeform 562"/>
                  <p:cNvSpPr>
                    <a:spLocks/>
                  </p:cNvSpPr>
                  <p:nvPr/>
                </p:nvSpPr>
                <p:spPr bwMode="auto">
                  <a:xfrm>
                    <a:off x="1093" y="3777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6 h 36"/>
                      <a:gd name="T6" fmla="*/ 11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6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51" name="Group 563"/>
                <p:cNvGrpSpPr>
                  <a:grpSpLocks/>
                </p:cNvGrpSpPr>
                <p:nvPr/>
              </p:nvGrpSpPr>
              <p:grpSpPr bwMode="auto">
                <a:xfrm>
                  <a:off x="934" y="3740"/>
                  <a:ext cx="48" cy="23"/>
                  <a:chOff x="934" y="3740"/>
                  <a:chExt cx="48" cy="23"/>
                </a:xfrm>
              </p:grpSpPr>
              <p:sp>
                <p:nvSpPr>
                  <p:cNvPr id="396852" name="Freeform 564"/>
                  <p:cNvSpPr>
                    <a:spLocks/>
                  </p:cNvSpPr>
                  <p:nvPr/>
                </p:nvSpPr>
                <p:spPr bwMode="auto">
                  <a:xfrm>
                    <a:off x="934" y="3740"/>
                    <a:ext cx="11" cy="23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3" name="Freeform 565"/>
                  <p:cNvSpPr>
                    <a:spLocks/>
                  </p:cNvSpPr>
                  <p:nvPr/>
                </p:nvSpPr>
                <p:spPr bwMode="auto">
                  <a:xfrm>
                    <a:off x="938" y="3741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4 h 30"/>
                      <a:gd name="T6" fmla="*/ 57 w 74"/>
                      <a:gd name="T7" fmla="*/ 13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2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4" name="Freeform 566"/>
                  <p:cNvSpPr>
                    <a:spLocks/>
                  </p:cNvSpPr>
                  <p:nvPr/>
                </p:nvSpPr>
                <p:spPr bwMode="auto">
                  <a:xfrm>
                    <a:off x="941" y="375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6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55" name="Group 567"/>
                <p:cNvGrpSpPr>
                  <a:grpSpLocks/>
                </p:cNvGrpSpPr>
                <p:nvPr/>
              </p:nvGrpSpPr>
              <p:grpSpPr bwMode="auto">
                <a:xfrm>
                  <a:off x="943" y="3754"/>
                  <a:ext cx="49" cy="23"/>
                  <a:chOff x="943" y="3754"/>
                  <a:chExt cx="49" cy="23"/>
                </a:xfrm>
              </p:grpSpPr>
              <p:sp>
                <p:nvSpPr>
                  <p:cNvPr id="396856" name="Freeform 568"/>
                  <p:cNvSpPr>
                    <a:spLocks/>
                  </p:cNvSpPr>
                  <p:nvPr/>
                </p:nvSpPr>
                <p:spPr bwMode="auto">
                  <a:xfrm>
                    <a:off x="943" y="3754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7" name="Freeform 569"/>
                  <p:cNvSpPr>
                    <a:spLocks/>
                  </p:cNvSpPr>
                  <p:nvPr/>
                </p:nvSpPr>
                <p:spPr bwMode="auto">
                  <a:xfrm>
                    <a:off x="948" y="375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49 w 74"/>
                      <a:gd name="T3" fmla="*/ 0 h 30"/>
                      <a:gd name="T4" fmla="*/ 50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8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5 h 30"/>
                      <a:gd name="T16" fmla="*/ 1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8" name="Freeform 570"/>
                  <p:cNvSpPr>
                    <a:spLocks/>
                  </p:cNvSpPr>
                  <p:nvPr/>
                </p:nvSpPr>
                <p:spPr bwMode="auto">
                  <a:xfrm>
                    <a:off x="951" y="3765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859" name="Freeform 571"/>
                <p:cNvSpPr>
                  <a:spLocks/>
                </p:cNvSpPr>
                <p:nvPr/>
              </p:nvSpPr>
              <p:spPr bwMode="auto">
                <a:xfrm>
                  <a:off x="987" y="3753"/>
                  <a:ext cx="25" cy="43"/>
                </a:xfrm>
                <a:custGeom>
                  <a:avLst/>
                  <a:gdLst>
                    <a:gd name="T0" fmla="*/ 40 w 51"/>
                    <a:gd name="T1" fmla="*/ 128 h 128"/>
                    <a:gd name="T2" fmla="*/ 0 w 51"/>
                    <a:gd name="T3" fmla="*/ 29 h 128"/>
                    <a:gd name="T4" fmla="*/ 0 w 51"/>
                    <a:gd name="T5" fmla="*/ 20 h 128"/>
                    <a:gd name="T6" fmla="*/ 2 w 51"/>
                    <a:gd name="T7" fmla="*/ 11 h 128"/>
                    <a:gd name="T8" fmla="*/ 10 w 51"/>
                    <a:gd name="T9" fmla="*/ 0 h 128"/>
                    <a:gd name="T10" fmla="*/ 51 w 51"/>
                    <a:gd name="T11" fmla="*/ 91 h 128"/>
                    <a:gd name="T12" fmla="*/ 40 w 51"/>
                    <a:gd name="T13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1" h="128">
                      <a:moveTo>
                        <a:pt x="40" y="128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2" y="11"/>
                      </a:lnTo>
                      <a:lnTo>
                        <a:pt x="10" y="0"/>
                      </a:lnTo>
                      <a:lnTo>
                        <a:pt x="51" y="91"/>
                      </a:lnTo>
                      <a:lnTo>
                        <a:pt x="40" y="12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0" name="Freeform 572"/>
                <p:cNvSpPr>
                  <a:spLocks/>
                </p:cNvSpPr>
                <p:nvPr/>
              </p:nvSpPr>
              <p:spPr bwMode="auto">
                <a:xfrm>
                  <a:off x="992" y="3753"/>
                  <a:ext cx="91" cy="29"/>
                </a:xfrm>
                <a:custGeom>
                  <a:avLst/>
                  <a:gdLst>
                    <a:gd name="T0" fmla="*/ 0 w 183"/>
                    <a:gd name="T1" fmla="*/ 0 h 85"/>
                    <a:gd name="T2" fmla="*/ 64 w 183"/>
                    <a:gd name="T3" fmla="*/ 0 h 85"/>
                    <a:gd name="T4" fmla="*/ 67 w 183"/>
                    <a:gd name="T5" fmla="*/ 13 h 85"/>
                    <a:gd name="T6" fmla="*/ 75 w 183"/>
                    <a:gd name="T7" fmla="*/ 28 h 85"/>
                    <a:gd name="T8" fmla="*/ 84 w 183"/>
                    <a:gd name="T9" fmla="*/ 42 h 85"/>
                    <a:gd name="T10" fmla="*/ 158 w 183"/>
                    <a:gd name="T11" fmla="*/ 42 h 85"/>
                    <a:gd name="T12" fmla="*/ 163 w 183"/>
                    <a:gd name="T13" fmla="*/ 55 h 85"/>
                    <a:gd name="T14" fmla="*/ 172 w 183"/>
                    <a:gd name="T15" fmla="*/ 67 h 85"/>
                    <a:gd name="T16" fmla="*/ 183 w 183"/>
                    <a:gd name="T17" fmla="*/ 85 h 85"/>
                    <a:gd name="T18" fmla="*/ 64 w 183"/>
                    <a:gd name="T19" fmla="*/ 85 h 85"/>
                    <a:gd name="T20" fmla="*/ 41 w 183"/>
                    <a:gd name="T21" fmla="*/ 85 h 85"/>
                    <a:gd name="T22" fmla="*/ 0 w 183"/>
                    <a:gd name="T2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3" h="85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67" y="13"/>
                      </a:lnTo>
                      <a:lnTo>
                        <a:pt x="75" y="28"/>
                      </a:lnTo>
                      <a:lnTo>
                        <a:pt x="84" y="42"/>
                      </a:lnTo>
                      <a:lnTo>
                        <a:pt x="158" y="42"/>
                      </a:lnTo>
                      <a:lnTo>
                        <a:pt x="163" y="55"/>
                      </a:lnTo>
                      <a:lnTo>
                        <a:pt x="172" y="67"/>
                      </a:lnTo>
                      <a:lnTo>
                        <a:pt x="183" y="85"/>
                      </a:lnTo>
                      <a:lnTo>
                        <a:pt x="64" y="85"/>
                      </a:lnTo>
                      <a:lnTo>
                        <a:pt x="41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1" name="Freeform 573"/>
                <p:cNvSpPr>
                  <a:spLocks/>
                </p:cNvSpPr>
                <p:nvPr/>
              </p:nvSpPr>
              <p:spPr bwMode="auto">
                <a:xfrm>
                  <a:off x="1008" y="3782"/>
                  <a:ext cx="81" cy="12"/>
                </a:xfrm>
                <a:custGeom>
                  <a:avLst/>
                  <a:gdLst>
                    <a:gd name="T0" fmla="*/ 0 w 160"/>
                    <a:gd name="T1" fmla="*/ 36 h 36"/>
                    <a:gd name="T2" fmla="*/ 1 w 160"/>
                    <a:gd name="T3" fmla="*/ 20 h 36"/>
                    <a:gd name="T4" fmla="*/ 7 w 160"/>
                    <a:gd name="T5" fmla="*/ 8 h 36"/>
                    <a:gd name="T6" fmla="*/ 10 w 160"/>
                    <a:gd name="T7" fmla="*/ 0 h 36"/>
                    <a:gd name="T8" fmla="*/ 150 w 160"/>
                    <a:gd name="T9" fmla="*/ 0 h 36"/>
                    <a:gd name="T10" fmla="*/ 160 w 160"/>
                    <a:gd name="T11" fmla="*/ 36 h 36"/>
                    <a:gd name="T12" fmla="*/ 0 w 16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150" y="0"/>
                      </a:lnTo>
                      <a:lnTo>
                        <a:pt x="16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6862" name="Group 574"/>
              <p:cNvGrpSpPr>
                <a:grpSpLocks/>
              </p:cNvGrpSpPr>
              <p:nvPr/>
            </p:nvGrpSpPr>
            <p:grpSpPr bwMode="auto">
              <a:xfrm>
                <a:off x="920" y="3821"/>
                <a:ext cx="413" cy="50"/>
                <a:chOff x="920" y="3821"/>
                <a:chExt cx="413" cy="50"/>
              </a:xfrm>
            </p:grpSpPr>
            <p:sp>
              <p:nvSpPr>
                <p:cNvPr id="396863" name="Freeform 575"/>
                <p:cNvSpPr>
                  <a:spLocks/>
                </p:cNvSpPr>
                <p:nvPr/>
              </p:nvSpPr>
              <p:spPr bwMode="auto">
                <a:xfrm>
                  <a:off x="920" y="3821"/>
                  <a:ext cx="413" cy="50"/>
                </a:xfrm>
                <a:custGeom>
                  <a:avLst/>
                  <a:gdLst>
                    <a:gd name="T0" fmla="*/ 35 w 825"/>
                    <a:gd name="T1" fmla="*/ 13 h 151"/>
                    <a:gd name="T2" fmla="*/ 17 w 825"/>
                    <a:gd name="T3" fmla="*/ 27 h 151"/>
                    <a:gd name="T4" fmla="*/ 9 w 825"/>
                    <a:gd name="T5" fmla="*/ 48 h 151"/>
                    <a:gd name="T6" fmla="*/ 0 w 825"/>
                    <a:gd name="T7" fmla="*/ 97 h 151"/>
                    <a:gd name="T8" fmla="*/ 4 w 825"/>
                    <a:gd name="T9" fmla="*/ 124 h 151"/>
                    <a:gd name="T10" fmla="*/ 13 w 825"/>
                    <a:gd name="T11" fmla="*/ 138 h 151"/>
                    <a:gd name="T12" fmla="*/ 26 w 825"/>
                    <a:gd name="T13" fmla="*/ 151 h 151"/>
                    <a:gd name="T14" fmla="*/ 783 w 825"/>
                    <a:gd name="T15" fmla="*/ 142 h 151"/>
                    <a:gd name="T16" fmla="*/ 807 w 825"/>
                    <a:gd name="T17" fmla="*/ 128 h 151"/>
                    <a:gd name="T18" fmla="*/ 816 w 825"/>
                    <a:gd name="T19" fmla="*/ 107 h 151"/>
                    <a:gd name="T20" fmla="*/ 825 w 825"/>
                    <a:gd name="T21" fmla="*/ 61 h 151"/>
                    <a:gd name="T22" fmla="*/ 821 w 825"/>
                    <a:gd name="T23" fmla="*/ 27 h 151"/>
                    <a:gd name="T24" fmla="*/ 806 w 825"/>
                    <a:gd name="T25" fmla="*/ 9 h 151"/>
                    <a:gd name="T26" fmla="*/ 785 w 825"/>
                    <a:gd name="T27" fmla="*/ 0 h 151"/>
                    <a:gd name="T28" fmla="*/ 35 w 825"/>
                    <a:gd name="T29" fmla="*/ 13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25" h="151">
                      <a:moveTo>
                        <a:pt x="35" y="13"/>
                      </a:moveTo>
                      <a:lnTo>
                        <a:pt x="17" y="27"/>
                      </a:lnTo>
                      <a:lnTo>
                        <a:pt x="9" y="48"/>
                      </a:lnTo>
                      <a:lnTo>
                        <a:pt x="0" y="97"/>
                      </a:lnTo>
                      <a:lnTo>
                        <a:pt x="4" y="124"/>
                      </a:lnTo>
                      <a:lnTo>
                        <a:pt x="13" y="138"/>
                      </a:lnTo>
                      <a:lnTo>
                        <a:pt x="26" y="151"/>
                      </a:lnTo>
                      <a:lnTo>
                        <a:pt x="783" y="142"/>
                      </a:lnTo>
                      <a:lnTo>
                        <a:pt x="807" y="128"/>
                      </a:lnTo>
                      <a:lnTo>
                        <a:pt x="816" y="107"/>
                      </a:lnTo>
                      <a:lnTo>
                        <a:pt x="825" y="61"/>
                      </a:lnTo>
                      <a:lnTo>
                        <a:pt x="821" y="27"/>
                      </a:lnTo>
                      <a:lnTo>
                        <a:pt x="806" y="9"/>
                      </a:lnTo>
                      <a:lnTo>
                        <a:pt x="785" y="0"/>
                      </a:lnTo>
                      <a:lnTo>
                        <a:pt x="35" y="1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4" name="Freeform 576"/>
                <p:cNvSpPr>
                  <a:spLocks/>
                </p:cNvSpPr>
                <p:nvPr/>
              </p:nvSpPr>
              <p:spPr bwMode="auto">
                <a:xfrm>
                  <a:off x="972" y="3833"/>
                  <a:ext cx="330" cy="27"/>
                </a:xfrm>
                <a:custGeom>
                  <a:avLst/>
                  <a:gdLst>
                    <a:gd name="T0" fmla="*/ 4 w 658"/>
                    <a:gd name="T1" fmla="*/ 23 h 79"/>
                    <a:gd name="T2" fmla="*/ 0 w 658"/>
                    <a:gd name="T3" fmla="*/ 50 h 79"/>
                    <a:gd name="T4" fmla="*/ 153 w 658"/>
                    <a:gd name="T5" fmla="*/ 50 h 79"/>
                    <a:gd name="T6" fmla="*/ 153 w 658"/>
                    <a:gd name="T7" fmla="*/ 79 h 79"/>
                    <a:gd name="T8" fmla="*/ 500 w 658"/>
                    <a:gd name="T9" fmla="*/ 73 h 79"/>
                    <a:gd name="T10" fmla="*/ 500 w 658"/>
                    <a:gd name="T11" fmla="*/ 50 h 79"/>
                    <a:gd name="T12" fmla="*/ 656 w 658"/>
                    <a:gd name="T13" fmla="*/ 50 h 79"/>
                    <a:gd name="T14" fmla="*/ 658 w 658"/>
                    <a:gd name="T15" fmla="*/ 23 h 79"/>
                    <a:gd name="T16" fmla="*/ 504 w 658"/>
                    <a:gd name="T17" fmla="*/ 23 h 79"/>
                    <a:gd name="T18" fmla="*/ 504 w 658"/>
                    <a:gd name="T19" fmla="*/ 0 h 79"/>
                    <a:gd name="T20" fmla="*/ 153 w 658"/>
                    <a:gd name="T21" fmla="*/ 8 h 79"/>
                    <a:gd name="T22" fmla="*/ 153 w 658"/>
                    <a:gd name="T23" fmla="*/ 23 h 79"/>
                    <a:gd name="T24" fmla="*/ 4 w 658"/>
                    <a:gd name="T25" fmla="*/ 2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8" h="79">
                      <a:moveTo>
                        <a:pt x="4" y="23"/>
                      </a:moveTo>
                      <a:lnTo>
                        <a:pt x="0" y="50"/>
                      </a:lnTo>
                      <a:lnTo>
                        <a:pt x="153" y="50"/>
                      </a:lnTo>
                      <a:lnTo>
                        <a:pt x="153" y="79"/>
                      </a:lnTo>
                      <a:lnTo>
                        <a:pt x="500" y="73"/>
                      </a:lnTo>
                      <a:lnTo>
                        <a:pt x="500" y="50"/>
                      </a:lnTo>
                      <a:lnTo>
                        <a:pt x="656" y="50"/>
                      </a:lnTo>
                      <a:lnTo>
                        <a:pt x="658" y="23"/>
                      </a:lnTo>
                      <a:lnTo>
                        <a:pt x="504" y="23"/>
                      </a:lnTo>
                      <a:lnTo>
                        <a:pt x="504" y="0"/>
                      </a:lnTo>
                      <a:lnTo>
                        <a:pt x="153" y="8"/>
                      </a:lnTo>
                      <a:lnTo>
                        <a:pt x="153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5" name="Rectangle 577"/>
                <p:cNvSpPr>
                  <a:spLocks noChangeArrowheads="1"/>
                </p:cNvSpPr>
                <p:nvPr/>
              </p:nvSpPr>
              <p:spPr bwMode="auto">
                <a:xfrm>
                  <a:off x="982" y="3856"/>
                  <a:ext cx="26" cy="7"/>
                </a:xfrm>
                <a:prstGeom prst="rect">
                  <a:avLst/>
                </a:prstGeom>
                <a:solidFill>
                  <a:srgbClr val="0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6" name="Rectangle 578"/>
                <p:cNvSpPr>
                  <a:spLocks noChangeArrowheads="1"/>
                </p:cNvSpPr>
                <p:nvPr/>
              </p:nvSpPr>
              <p:spPr bwMode="auto">
                <a:xfrm>
                  <a:off x="1237" y="3855"/>
                  <a:ext cx="53" cy="6"/>
                </a:xfrm>
                <a:prstGeom prst="rect">
                  <a:avLst/>
                </a:prstGeom>
                <a:solidFill>
                  <a:srgbClr val="20202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6867" name="Group 579"/>
              <p:cNvGrpSpPr>
                <a:grpSpLocks/>
              </p:cNvGrpSpPr>
              <p:nvPr/>
            </p:nvGrpSpPr>
            <p:grpSpPr bwMode="auto">
              <a:xfrm>
                <a:off x="1227" y="3477"/>
                <a:ext cx="508" cy="321"/>
                <a:chOff x="1227" y="3477"/>
                <a:chExt cx="508" cy="321"/>
              </a:xfrm>
            </p:grpSpPr>
            <p:sp>
              <p:nvSpPr>
                <p:cNvPr id="396868" name="Freeform 580"/>
                <p:cNvSpPr>
                  <a:spLocks/>
                </p:cNvSpPr>
                <p:nvPr/>
              </p:nvSpPr>
              <p:spPr bwMode="auto">
                <a:xfrm>
                  <a:off x="1640" y="3731"/>
                  <a:ext cx="95" cy="66"/>
                </a:xfrm>
                <a:custGeom>
                  <a:avLst/>
                  <a:gdLst>
                    <a:gd name="T0" fmla="*/ 126 w 191"/>
                    <a:gd name="T1" fmla="*/ 9 h 200"/>
                    <a:gd name="T2" fmla="*/ 93 w 191"/>
                    <a:gd name="T3" fmla="*/ 0 h 200"/>
                    <a:gd name="T4" fmla="*/ 59 w 191"/>
                    <a:gd name="T5" fmla="*/ 5 h 200"/>
                    <a:gd name="T6" fmla="*/ 32 w 191"/>
                    <a:gd name="T7" fmla="*/ 17 h 200"/>
                    <a:gd name="T8" fmla="*/ 9 w 191"/>
                    <a:gd name="T9" fmla="*/ 45 h 200"/>
                    <a:gd name="T10" fmla="*/ 0 w 191"/>
                    <a:gd name="T11" fmla="*/ 94 h 200"/>
                    <a:gd name="T12" fmla="*/ 0 w 191"/>
                    <a:gd name="T13" fmla="*/ 137 h 200"/>
                    <a:gd name="T14" fmla="*/ 0 w 191"/>
                    <a:gd name="T15" fmla="*/ 200 h 200"/>
                    <a:gd name="T16" fmla="*/ 191 w 191"/>
                    <a:gd name="T17" fmla="*/ 200 h 200"/>
                    <a:gd name="T18" fmla="*/ 181 w 191"/>
                    <a:gd name="T19" fmla="*/ 81 h 200"/>
                    <a:gd name="T20" fmla="*/ 157 w 191"/>
                    <a:gd name="T21" fmla="*/ 30 h 200"/>
                    <a:gd name="T22" fmla="*/ 126 w 191"/>
                    <a:gd name="T23" fmla="*/ 9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1" h="200">
                      <a:moveTo>
                        <a:pt x="126" y="9"/>
                      </a:moveTo>
                      <a:lnTo>
                        <a:pt x="93" y="0"/>
                      </a:lnTo>
                      <a:lnTo>
                        <a:pt x="59" y="5"/>
                      </a:lnTo>
                      <a:lnTo>
                        <a:pt x="32" y="17"/>
                      </a:lnTo>
                      <a:lnTo>
                        <a:pt x="9" y="45"/>
                      </a:lnTo>
                      <a:lnTo>
                        <a:pt x="0" y="94"/>
                      </a:lnTo>
                      <a:lnTo>
                        <a:pt x="0" y="137"/>
                      </a:lnTo>
                      <a:lnTo>
                        <a:pt x="0" y="200"/>
                      </a:lnTo>
                      <a:lnTo>
                        <a:pt x="191" y="200"/>
                      </a:lnTo>
                      <a:lnTo>
                        <a:pt x="181" y="81"/>
                      </a:lnTo>
                      <a:lnTo>
                        <a:pt x="157" y="30"/>
                      </a:lnTo>
                      <a:lnTo>
                        <a:pt x="126" y="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4040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9" name="Freeform 581"/>
                <p:cNvSpPr>
                  <a:spLocks/>
                </p:cNvSpPr>
                <p:nvPr/>
              </p:nvSpPr>
              <p:spPr bwMode="auto">
                <a:xfrm>
                  <a:off x="1227" y="3477"/>
                  <a:ext cx="429" cy="264"/>
                </a:xfrm>
                <a:custGeom>
                  <a:avLst/>
                  <a:gdLst>
                    <a:gd name="T0" fmla="*/ 0 w 860"/>
                    <a:gd name="T1" fmla="*/ 0 h 791"/>
                    <a:gd name="T2" fmla="*/ 860 w 860"/>
                    <a:gd name="T3" fmla="*/ 764 h 791"/>
                    <a:gd name="T4" fmla="*/ 849 w 860"/>
                    <a:gd name="T5" fmla="*/ 777 h 791"/>
                    <a:gd name="T6" fmla="*/ 838 w 860"/>
                    <a:gd name="T7" fmla="*/ 791 h 791"/>
                    <a:gd name="T8" fmla="*/ 0 w 860"/>
                    <a:gd name="T9" fmla="*/ 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0" h="791">
                      <a:moveTo>
                        <a:pt x="0" y="0"/>
                      </a:moveTo>
                      <a:lnTo>
                        <a:pt x="860" y="764"/>
                      </a:lnTo>
                      <a:lnTo>
                        <a:pt x="849" y="777"/>
                      </a:lnTo>
                      <a:lnTo>
                        <a:pt x="838" y="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0" name="Freeform 582"/>
                <p:cNvSpPr>
                  <a:spLocks/>
                </p:cNvSpPr>
                <p:nvPr/>
              </p:nvSpPr>
              <p:spPr bwMode="auto">
                <a:xfrm>
                  <a:off x="1521" y="3650"/>
                  <a:ext cx="141" cy="122"/>
                </a:xfrm>
                <a:custGeom>
                  <a:avLst/>
                  <a:gdLst>
                    <a:gd name="T0" fmla="*/ 4 w 281"/>
                    <a:gd name="T1" fmla="*/ 95 h 366"/>
                    <a:gd name="T2" fmla="*/ 24 w 281"/>
                    <a:gd name="T3" fmla="*/ 62 h 366"/>
                    <a:gd name="T4" fmla="*/ 54 w 281"/>
                    <a:gd name="T5" fmla="*/ 43 h 366"/>
                    <a:gd name="T6" fmla="*/ 78 w 281"/>
                    <a:gd name="T7" fmla="*/ 42 h 366"/>
                    <a:gd name="T8" fmla="*/ 128 w 281"/>
                    <a:gd name="T9" fmla="*/ 43 h 366"/>
                    <a:gd name="T10" fmla="*/ 132 w 281"/>
                    <a:gd name="T11" fmla="*/ 0 h 366"/>
                    <a:gd name="T12" fmla="*/ 281 w 281"/>
                    <a:gd name="T13" fmla="*/ 130 h 366"/>
                    <a:gd name="T14" fmla="*/ 272 w 281"/>
                    <a:gd name="T15" fmla="*/ 179 h 366"/>
                    <a:gd name="T16" fmla="*/ 228 w 281"/>
                    <a:gd name="T17" fmla="*/ 170 h 366"/>
                    <a:gd name="T18" fmla="*/ 191 w 281"/>
                    <a:gd name="T19" fmla="*/ 184 h 366"/>
                    <a:gd name="T20" fmla="*/ 158 w 281"/>
                    <a:gd name="T21" fmla="*/ 210 h 366"/>
                    <a:gd name="T22" fmla="*/ 150 w 281"/>
                    <a:gd name="T23" fmla="*/ 232 h 366"/>
                    <a:gd name="T24" fmla="*/ 149 w 281"/>
                    <a:gd name="T25" fmla="*/ 295 h 366"/>
                    <a:gd name="T26" fmla="*/ 149 w 281"/>
                    <a:gd name="T27" fmla="*/ 338 h 366"/>
                    <a:gd name="T28" fmla="*/ 150 w 281"/>
                    <a:gd name="T29" fmla="*/ 366 h 366"/>
                    <a:gd name="T30" fmla="*/ 0 w 281"/>
                    <a:gd name="T31" fmla="*/ 229 h 366"/>
                    <a:gd name="T32" fmla="*/ 0 w 281"/>
                    <a:gd name="T33" fmla="*/ 139 h 366"/>
                    <a:gd name="T34" fmla="*/ 4 w 281"/>
                    <a:gd name="T35" fmla="*/ 95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1" h="366">
                      <a:moveTo>
                        <a:pt x="4" y="95"/>
                      </a:moveTo>
                      <a:lnTo>
                        <a:pt x="24" y="62"/>
                      </a:lnTo>
                      <a:lnTo>
                        <a:pt x="54" y="43"/>
                      </a:lnTo>
                      <a:lnTo>
                        <a:pt x="78" y="42"/>
                      </a:lnTo>
                      <a:lnTo>
                        <a:pt x="128" y="43"/>
                      </a:lnTo>
                      <a:lnTo>
                        <a:pt x="132" y="0"/>
                      </a:lnTo>
                      <a:lnTo>
                        <a:pt x="281" y="130"/>
                      </a:lnTo>
                      <a:lnTo>
                        <a:pt x="272" y="179"/>
                      </a:lnTo>
                      <a:lnTo>
                        <a:pt x="228" y="170"/>
                      </a:lnTo>
                      <a:lnTo>
                        <a:pt x="191" y="184"/>
                      </a:lnTo>
                      <a:lnTo>
                        <a:pt x="158" y="210"/>
                      </a:lnTo>
                      <a:lnTo>
                        <a:pt x="150" y="232"/>
                      </a:lnTo>
                      <a:lnTo>
                        <a:pt x="149" y="295"/>
                      </a:lnTo>
                      <a:lnTo>
                        <a:pt x="149" y="338"/>
                      </a:lnTo>
                      <a:lnTo>
                        <a:pt x="150" y="366"/>
                      </a:lnTo>
                      <a:lnTo>
                        <a:pt x="0" y="229"/>
                      </a:lnTo>
                      <a:lnTo>
                        <a:pt x="0" y="139"/>
                      </a:lnTo>
                      <a:lnTo>
                        <a:pt x="4" y="9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1" name="Line 583"/>
                <p:cNvSpPr>
                  <a:spLocks noChangeShapeType="1"/>
                </p:cNvSpPr>
                <p:nvPr/>
              </p:nvSpPr>
              <p:spPr bwMode="auto">
                <a:xfrm>
                  <a:off x="1586" y="3665"/>
                  <a:ext cx="76" cy="4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2" name="Freeform 584"/>
                <p:cNvSpPr>
                  <a:spLocks/>
                </p:cNvSpPr>
                <p:nvPr/>
              </p:nvSpPr>
              <p:spPr bwMode="auto">
                <a:xfrm>
                  <a:off x="1242" y="3486"/>
                  <a:ext cx="111" cy="96"/>
                </a:xfrm>
                <a:custGeom>
                  <a:avLst/>
                  <a:gdLst>
                    <a:gd name="T0" fmla="*/ 10 w 222"/>
                    <a:gd name="T1" fmla="*/ 98 h 289"/>
                    <a:gd name="T2" fmla="*/ 27 w 222"/>
                    <a:gd name="T3" fmla="*/ 64 h 289"/>
                    <a:gd name="T4" fmla="*/ 53 w 222"/>
                    <a:gd name="T5" fmla="*/ 45 h 289"/>
                    <a:gd name="T6" fmla="*/ 81 w 222"/>
                    <a:gd name="T7" fmla="*/ 41 h 289"/>
                    <a:gd name="T8" fmla="*/ 131 w 222"/>
                    <a:gd name="T9" fmla="*/ 42 h 289"/>
                    <a:gd name="T10" fmla="*/ 135 w 222"/>
                    <a:gd name="T11" fmla="*/ 0 h 289"/>
                    <a:gd name="T12" fmla="*/ 222 w 222"/>
                    <a:gd name="T13" fmla="*/ 80 h 289"/>
                    <a:gd name="T14" fmla="*/ 218 w 222"/>
                    <a:gd name="T15" fmla="*/ 120 h 289"/>
                    <a:gd name="T16" fmla="*/ 190 w 222"/>
                    <a:gd name="T17" fmla="*/ 118 h 289"/>
                    <a:gd name="T18" fmla="*/ 168 w 222"/>
                    <a:gd name="T19" fmla="*/ 116 h 289"/>
                    <a:gd name="T20" fmla="*/ 135 w 222"/>
                    <a:gd name="T21" fmla="*/ 125 h 289"/>
                    <a:gd name="T22" fmla="*/ 118 w 222"/>
                    <a:gd name="T23" fmla="*/ 137 h 289"/>
                    <a:gd name="T24" fmla="*/ 102 w 222"/>
                    <a:gd name="T25" fmla="*/ 161 h 289"/>
                    <a:gd name="T26" fmla="*/ 98 w 222"/>
                    <a:gd name="T27" fmla="*/ 192 h 289"/>
                    <a:gd name="T28" fmla="*/ 93 w 222"/>
                    <a:gd name="T29" fmla="*/ 289 h 289"/>
                    <a:gd name="T30" fmla="*/ 0 w 222"/>
                    <a:gd name="T31" fmla="*/ 197 h 289"/>
                    <a:gd name="T32" fmla="*/ 4 w 222"/>
                    <a:gd name="T33" fmla="*/ 138 h 289"/>
                    <a:gd name="T34" fmla="*/ 10 w 222"/>
                    <a:gd name="T35" fmla="*/ 9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2" h="289">
                      <a:moveTo>
                        <a:pt x="10" y="98"/>
                      </a:moveTo>
                      <a:lnTo>
                        <a:pt x="27" y="64"/>
                      </a:lnTo>
                      <a:lnTo>
                        <a:pt x="53" y="45"/>
                      </a:lnTo>
                      <a:lnTo>
                        <a:pt x="81" y="41"/>
                      </a:lnTo>
                      <a:lnTo>
                        <a:pt x="131" y="42"/>
                      </a:lnTo>
                      <a:lnTo>
                        <a:pt x="135" y="0"/>
                      </a:lnTo>
                      <a:lnTo>
                        <a:pt x="222" y="80"/>
                      </a:lnTo>
                      <a:lnTo>
                        <a:pt x="218" y="120"/>
                      </a:lnTo>
                      <a:lnTo>
                        <a:pt x="190" y="118"/>
                      </a:lnTo>
                      <a:lnTo>
                        <a:pt x="168" y="116"/>
                      </a:lnTo>
                      <a:lnTo>
                        <a:pt x="135" y="125"/>
                      </a:lnTo>
                      <a:lnTo>
                        <a:pt x="118" y="137"/>
                      </a:lnTo>
                      <a:lnTo>
                        <a:pt x="102" y="161"/>
                      </a:lnTo>
                      <a:lnTo>
                        <a:pt x="98" y="192"/>
                      </a:lnTo>
                      <a:lnTo>
                        <a:pt x="93" y="289"/>
                      </a:lnTo>
                      <a:lnTo>
                        <a:pt x="0" y="197"/>
                      </a:lnTo>
                      <a:lnTo>
                        <a:pt x="4" y="138"/>
                      </a:lnTo>
                      <a:lnTo>
                        <a:pt x="1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3" name="Freeform 585"/>
                <p:cNvSpPr>
                  <a:spLocks/>
                </p:cNvSpPr>
                <p:nvPr/>
              </p:nvSpPr>
              <p:spPr bwMode="auto">
                <a:xfrm>
                  <a:off x="1456" y="3626"/>
                  <a:ext cx="64" cy="62"/>
                </a:xfrm>
                <a:custGeom>
                  <a:avLst/>
                  <a:gdLst>
                    <a:gd name="T0" fmla="*/ 128 w 128"/>
                    <a:gd name="T1" fmla="*/ 5 h 186"/>
                    <a:gd name="T2" fmla="*/ 59 w 128"/>
                    <a:gd name="T3" fmla="*/ 0 h 186"/>
                    <a:gd name="T4" fmla="*/ 30 w 128"/>
                    <a:gd name="T5" fmla="*/ 14 h 186"/>
                    <a:gd name="T6" fmla="*/ 9 w 128"/>
                    <a:gd name="T7" fmla="*/ 40 h 186"/>
                    <a:gd name="T8" fmla="*/ 0 w 128"/>
                    <a:gd name="T9" fmla="*/ 89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4" name="Freeform 586"/>
                <p:cNvSpPr>
                  <a:spLocks/>
                </p:cNvSpPr>
                <p:nvPr/>
              </p:nvSpPr>
              <p:spPr bwMode="auto">
                <a:xfrm>
                  <a:off x="1440" y="3615"/>
                  <a:ext cx="63" cy="61"/>
                </a:xfrm>
                <a:custGeom>
                  <a:avLst/>
                  <a:gdLst>
                    <a:gd name="T0" fmla="*/ 126 w 126"/>
                    <a:gd name="T1" fmla="*/ 3 h 185"/>
                    <a:gd name="T2" fmla="*/ 59 w 126"/>
                    <a:gd name="T3" fmla="*/ 0 h 185"/>
                    <a:gd name="T4" fmla="*/ 24 w 126"/>
                    <a:gd name="T5" fmla="*/ 15 h 185"/>
                    <a:gd name="T6" fmla="*/ 9 w 126"/>
                    <a:gd name="T7" fmla="*/ 39 h 185"/>
                    <a:gd name="T8" fmla="*/ 0 w 126"/>
                    <a:gd name="T9" fmla="*/ 88 h 185"/>
                    <a:gd name="T10" fmla="*/ 0 w 126"/>
                    <a:gd name="T11" fmla="*/ 185 h 185"/>
                    <a:gd name="T12" fmla="*/ 0 w 126"/>
                    <a:gd name="T13" fmla="*/ 180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5">
                      <a:moveTo>
                        <a:pt x="126" y="3"/>
                      </a:moveTo>
                      <a:lnTo>
                        <a:pt x="59" y="0"/>
                      </a:lnTo>
                      <a:lnTo>
                        <a:pt x="24" y="15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5" name="Freeform 587"/>
                <p:cNvSpPr>
                  <a:spLocks/>
                </p:cNvSpPr>
                <p:nvPr/>
              </p:nvSpPr>
              <p:spPr bwMode="auto">
                <a:xfrm>
                  <a:off x="1422" y="3604"/>
                  <a:ext cx="64" cy="62"/>
                </a:xfrm>
                <a:custGeom>
                  <a:avLst/>
                  <a:gdLst>
                    <a:gd name="T0" fmla="*/ 127 w 127"/>
                    <a:gd name="T1" fmla="*/ 5 h 185"/>
                    <a:gd name="T2" fmla="*/ 59 w 127"/>
                    <a:gd name="T3" fmla="*/ 0 h 185"/>
                    <a:gd name="T4" fmla="*/ 30 w 127"/>
                    <a:gd name="T5" fmla="*/ 14 h 185"/>
                    <a:gd name="T6" fmla="*/ 9 w 127"/>
                    <a:gd name="T7" fmla="*/ 39 h 185"/>
                    <a:gd name="T8" fmla="*/ 0 w 127"/>
                    <a:gd name="T9" fmla="*/ 88 h 185"/>
                    <a:gd name="T10" fmla="*/ 0 w 127"/>
                    <a:gd name="T11" fmla="*/ 185 h 185"/>
                    <a:gd name="T12" fmla="*/ 0 w 127"/>
                    <a:gd name="T13" fmla="*/ 182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5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6" name="Freeform 588"/>
                <p:cNvSpPr>
                  <a:spLocks/>
                </p:cNvSpPr>
                <p:nvPr/>
              </p:nvSpPr>
              <p:spPr bwMode="auto">
                <a:xfrm>
                  <a:off x="1401" y="3594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2 w 127"/>
                    <a:gd name="T5" fmla="*/ 10 h 186"/>
                    <a:gd name="T6" fmla="*/ 9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2" y="10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7" name="Freeform 589"/>
                <p:cNvSpPr>
                  <a:spLocks/>
                </p:cNvSpPr>
                <p:nvPr/>
              </p:nvSpPr>
              <p:spPr bwMode="auto">
                <a:xfrm>
                  <a:off x="1383" y="3583"/>
                  <a:ext cx="64" cy="62"/>
                </a:xfrm>
                <a:custGeom>
                  <a:avLst/>
                  <a:gdLst>
                    <a:gd name="T0" fmla="*/ 128 w 128"/>
                    <a:gd name="T1" fmla="*/ 4 h 186"/>
                    <a:gd name="T2" fmla="*/ 59 w 128"/>
                    <a:gd name="T3" fmla="*/ 0 h 186"/>
                    <a:gd name="T4" fmla="*/ 32 w 128"/>
                    <a:gd name="T5" fmla="*/ 13 h 186"/>
                    <a:gd name="T6" fmla="*/ 9 w 128"/>
                    <a:gd name="T7" fmla="*/ 40 h 186"/>
                    <a:gd name="T8" fmla="*/ 0 w 128"/>
                    <a:gd name="T9" fmla="*/ 88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9" y="40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8" name="Freeform 590"/>
                <p:cNvSpPr>
                  <a:spLocks/>
                </p:cNvSpPr>
                <p:nvPr/>
              </p:nvSpPr>
              <p:spPr bwMode="auto">
                <a:xfrm>
                  <a:off x="1365" y="3570"/>
                  <a:ext cx="63" cy="62"/>
                </a:xfrm>
                <a:custGeom>
                  <a:avLst/>
                  <a:gdLst>
                    <a:gd name="T0" fmla="*/ 126 w 126"/>
                    <a:gd name="T1" fmla="*/ 4 h 186"/>
                    <a:gd name="T2" fmla="*/ 58 w 126"/>
                    <a:gd name="T3" fmla="*/ 0 h 186"/>
                    <a:gd name="T4" fmla="*/ 31 w 126"/>
                    <a:gd name="T5" fmla="*/ 14 h 186"/>
                    <a:gd name="T6" fmla="*/ 8 w 126"/>
                    <a:gd name="T7" fmla="*/ 40 h 186"/>
                    <a:gd name="T8" fmla="*/ 0 w 126"/>
                    <a:gd name="T9" fmla="*/ 89 h 186"/>
                    <a:gd name="T10" fmla="*/ 0 w 126"/>
                    <a:gd name="T11" fmla="*/ 186 h 186"/>
                    <a:gd name="T12" fmla="*/ 0 w 126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6">
                      <a:moveTo>
                        <a:pt x="126" y="4"/>
                      </a:moveTo>
                      <a:lnTo>
                        <a:pt x="58" y="0"/>
                      </a:lnTo>
                      <a:lnTo>
                        <a:pt x="31" y="14"/>
                      </a:lnTo>
                      <a:lnTo>
                        <a:pt x="8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9" name="Freeform 591"/>
                <p:cNvSpPr>
                  <a:spLocks/>
                </p:cNvSpPr>
                <p:nvPr/>
              </p:nvSpPr>
              <p:spPr bwMode="auto">
                <a:xfrm>
                  <a:off x="1349" y="3558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3 w 127"/>
                    <a:gd name="T5" fmla="*/ 16 h 186"/>
                    <a:gd name="T6" fmla="*/ 9 w 127"/>
                    <a:gd name="T7" fmla="*/ 40 h 186"/>
                    <a:gd name="T8" fmla="*/ 0 w 127"/>
                    <a:gd name="T9" fmla="*/ 89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3" y="16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0" name="Freeform 592"/>
                <p:cNvSpPr>
                  <a:spLocks/>
                </p:cNvSpPr>
                <p:nvPr/>
              </p:nvSpPr>
              <p:spPr bwMode="auto">
                <a:xfrm>
                  <a:off x="1331" y="3550"/>
                  <a:ext cx="63" cy="62"/>
                </a:xfrm>
                <a:custGeom>
                  <a:avLst/>
                  <a:gdLst>
                    <a:gd name="T0" fmla="*/ 127 w 127"/>
                    <a:gd name="T1" fmla="*/ 4 h 186"/>
                    <a:gd name="T2" fmla="*/ 59 w 127"/>
                    <a:gd name="T3" fmla="*/ 0 h 186"/>
                    <a:gd name="T4" fmla="*/ 32 w 127"/>
                    <a:gd name="T5" fmla="*/ 13 h 186"/>
                    <a:gd name="T6" fmla="*/ 10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10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1" name="Freeform 593"/>
                <p:cNvSpPr>
                  <a:spLocks/>
                </p:cNvSpPr>
                <p:nvPr/>
              </p:nvSpPr>
              <p:spPr bwMode="auto">
                <a:xfrm>
                  <a:off x="1308" y="3501"/>
                  <a:ext cx="47" cy="25"/>
                </a:xfrm>
                <a:custGeom>
                  <a:avLst/>
                  <a:gdLst>
                    <a:gd name="T0" fmla="*/ 0 w 96"/>
                    <a:gd name="T1" fmla="*/ 0 h 74"/>
                    <a:gd name="T2" fmla="*/ 89 w 96"/>
                    <a:gd name="T3" fmla="*/ 74 h 74"/>
                    <a:gd name="T4" fmla="*/ 96 w 96"/>
                    <a:gd name="T5" fmla="*/ 74 h 74"/>
                    <a:gd name="T6" fmla="*/ 93 w 96"/>
                    <a:gd name="T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74">
                      <a:moveTo>
                        <a:pt x="0" y="0"/>
                      </a:moveTo>
                      <a:lnTo>
                        <a:pt x="89" y="74"/>
                      </a:lnTo>
                      <a:lnTo>
                        <a:pt x="96" y="74"/>
                      </a:lnTo>
                      <a:lnTo>
                        <a:pt x="93" y="74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2" name="Oval 594"/>
                <p:cNvSpPr>
                  <a:spLocks noChangeArrowheads="1"/>
                </p:cNvSpPr>
                <p:nvPr/>
              </p:nvSpPr>
              <p:spPr bwMode="auto">
                <a:xfrm>
                  <a:off x="1339" y="3772"/>
                  <a:ext cx="78" cy="2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3" name="Oval 595"/>
                <p:cNvSpPr>
                  <a:spLocks noChangeArrowheads="1"/>
                </p:cNvSpPr>
                <p:nvPr/>
              </p:nvSpPr>
              <p:spPr bwMode="auto">
                <a:xfrm>
                  <a:off x="1432" y="3771"/>
                  <a:ext cx="78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4" name="Freeform 596"/>
                <p:cNvSpPr>
                  <a:spLocks/>
                </p:cNvSpPr>
                <p:nvPr/>
              </p:nvSpPr>
              <p:spPr bwMode="auto">
                <a:xfrm>
                  <a:off x="1511" y="3785"/>
                  <a:ext cx="94" cy="8"/>
                </a:xfrm>
                <a:custGeom>
                  <a:avLst/>
                  <a:gdLst>
                    <a:gd name="T0" fmla="*/ 0 w 188"/>
                    <a:gd name="T1" fmla="*/ 25 h 25"/>
                    <a:gd name="T2" fmla="*/ 6 w 188"/>
                    <a:gd name="T3" fmla="*/ 0 h 25"/>
                    <a:gd name="T4" fmla="*/ 175 w 188"/>
                    <a:gd name="T5" fmla="*/ 0 h 25"/>
                    <a:gd name="T6" fmla="*/ 188 w 188"/>
                    <a:gd name="T7" fmla="*/ 19 h 25"/>
                    <a:gd name="T8" fmla="*/ 0 w 188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" h="25">
                      <a:moveTo>
                        <a:pt x="0" y="25"/>
                      </a:moveTo>
                      <a:lnTo>
                        <a:pt x="6" y="0"/>
                      </a:lnTo>
                      <a:lnTo>
                        <a:pt x="175" y="0"/>
                      </a:lnTo>
                      <a:lnTo>
                        <a:pt x="188" y="1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5" name="Oval 597"/>
                <p:cNvSpPr>
                  <a:spLocks noChangeArrowheads="1"/>
                </p:cNvSpPr>
                <p:nvPr/>
              </p:nvSpPr>
              <p:spPr bwMode="auto">
                <a:xfrm>
                  <a:off x="1338" y="3767"/>
                  <a:ext cx="78" cy="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6" name="Oval 598"/>
                <p:cNvSpPr>
                  <a:spLocks noChangeArrowheads="1"/>
                </p:cNvSpPr>
                <p:nvPr/>
              </p:nvSpPr>
              <p:spPr bwMode="auto">
                <a:xfrm>
                  <a:off x="1431" y="3766"/>
                  <a:ext cx="77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6887" name="Text Box 599"/>
            <p:cNvSpPr txBox="1">
              <a:spLocks noChangeArrowheads="1"/>
            </p:cNvSpPr>
            <p:nvPr/>
          </p:nvSpPr>
          <p:spPr bwMode="auto">
            <a:xfrm>
              <a:off x="3203575" y="3259138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chemeClr val="tx2"/>
                  </a:solidFill>
                  <a:ea typeface="黑体" pitchFamily="49" charset="-122"/>
                </a:rPr>
                <a:t>中间人 </a:t>
              </a:r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</p:txBody>
        </p:sp>
        <p:sp>
          <p:nvSpPr>
            <p:cNvPr id="396888" name="Line 600"/>
            <p:cNvSpPr>
              <a:spLocks noChangeShapeType="1"/>
            </p:cNvSpPr>
            <p:nvPr/>
          </p:nvSpPr>
          <p:spPr bwMode="auto">
            <a:xfrm rot="5400000">
              <a:off x="3656806" y="5015707"/>
              <a:ext cx="1992313" cy="190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9450" y="3599061"/>
            <a:ext cx="3986213" cy="423862"/>
            <a:chOff x="679450" y="4005263"/>
            <a:chExt cx="3986213" cy="423862"/>
          </a:xfrm>
        </p:grpSpPr>
        <p:sp>
          <p:nvSpPr>
            <p:cNvPr id="396432" name="Line 144"/>
            <p:cNvSpPr>
              <a:spLocks noChangeShapeType="1"/>
            </p:cNvSpPr>
            <p:nvPr/>
          </p:nvSpPr>
          <p:spPr bwMode="auto">
            <a:xfrm>
              <a:off x="679450" y="4210050"/>
              <a:ext cx="3986213" cy="1746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1" name="Rectangle 643"/>
            <p:cNvSpPr>
              <a:spLocks noChangeArrowheads="1"/>
            </p:cNvSpPr>
            <p:nvPr/>
          </p:nvSpPr>
          <p:spPr bwMode="auto">
            <a:xfrm>
              <a:off x="1763713" y="4005263"/>
              <a:ext cx="1792287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65663" y="3526854"/>
            <a:ext cx="3987800" cy="423862"/>
            <a:chOff x="4665663" y="4005263"/>
            <a:chExt cx="3987800" cy="423862"/>
          </a:xfrm>
        </p:grpSpPr>
        <p:sp>
          <p:nvSpPr>
            <p:cNvPr id="396890" name="Line 602"/>
            <p:cNvSpPr>
              <a:spLocks noChangeShapeType="1"/>
            </p:cNvSpPr>
            <p:nvPr/>
          </p:nvSpPr>
          <p:spPr bwMode="auto">
            <a:xfrm>
              <a:off x="4665663" y="43053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2" name="Rectangle 644"/>
            <p:cNvSpPr>
              <a:spLocks noChangeArrowheads="1"/>
            </p:cNvSpPr>
            <p:nvPr/>
          </p:nvSpPr>
          <p:spPr bwMode="auto">
            <a:xfrm>
              <a:off x="5435600" y="4005263"/>
              <a:ext cx="1792288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hlink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hlink"/>
                  </a:solidFill>
                  <a:ea typeface="黑体" pitchFamily="49" charset="-122"/>
                </a:rPr>
                <a:t>C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0263" y="4273748"/>
            <a:ext cx="3987800" cy="765175"/>
            <a:chOff x="4640263" y="4679950"/>
            <a:chExt cx="3987800" cy="765175"/>
          </a:xfrm>
        </p:grpSpPr>
        <p:sp>
          <p:nvSpPr>
            <p:cNvPr id="396893" name="Line 605"/>
            <p:cNvSpPr>
              <a:spLocks noChangeShapeType="1"/>
            </p:cNvSpPr>
            <p:nvPr/>
          </p:nvSpPr>
          <p:spPr bwMode="auto">
            <a:xfrm flipH="1">
              <a:off x="4640263" y="5210175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3" name="Rectangle 645"/>
            <p:cNvSpPr>
              <a:spLocks noChangeArrowheads="1"/>
            </p:cNvSpPr>
            <p:nvPr/>
          </p:nvSpPr>
          <p:spPr bwMode="auto">
            <a:xfrm>
              <a:off x="6227763" y="5021263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396934" name="Text Box 646"/>
            <p:cNvSpPr txBox="1">
              <a:spLocks noChangeArrowheads="1"/>
            </p:cNvSpPr>
            <p:nvPr/>
          </p:nvSpPr>
          <p:spPr bwMode="auto">
            <a:xfrm>
              <a:off x="6265863" y="4679950"/>
              <a:ext cx="611187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  <a:p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5" name="Picture 6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863" y="479742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655638" y="4318942"/>
            <a:ext cx="3987800" cy="766762"/>
            <a:chOff x="655638" y="4967288"/>
            <a:chExt cx="3987800" cy="766762"/>
          </a:xfrm>
        </p:grpSpPr>
        <p:sp>
          <p:nvSpPr>
            <p:cNvPr id="396936" name="Line 648"/>
            <p:cNvSpPr>
              <a:spLocks noChangeShapeType="1"/>
            </p:cNvSpPr>
            <p:nvPr/>
          </p:nvSpPr>
          <p:spPr bwMode="auto">
            <a:xfrm flipH="1">
              <a:off x="655638" y="54991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7" name="Rectangle 649"/>
            <p:cNvSpPr>
              <a:spLocks noChangeArrowheads="1"/>
            </p:cNvSpPr>
            <p:nvPr/>
          </p:nvSpPr>
          <p:spPr bwMode="auto">
            <a:xfrm>
              <a:off x="2243138" y="5310188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8" name="Picture 65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38" y="5086350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939" name="Text Box 651"/>
            <p:cNvSpPr txBox="1">
              <a:spLocks noChangeArrowheads="1"/>
            </p:cNvSpPr>
            <p:nvPr/>
          </p:nvSpPr>
          <p:spPr bwMode="auto">
            <a:xfrm>
              <a:off x="2316163" y="4967288"/>
              <a:ext cx="603250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hlink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hlink"/>
                  </a:solidFill>
                  <a:ea typeface="黑体" pitchFamily="49" charset="-122"/>
                </a:rPr>
                <a:t>A</a:t>
              </a:r>
            </a:p>
            <a:p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89013" y="5543749"/>
            <a:ext cx="7083425" cy="69356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</a:rPr>
              <a:t>无认证（鉴别）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8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572008"/>
            <a:ext cx="8229600" cy="166530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mtClean="0"/>
              <a:t>A</a:t>
            </a:r>
            <a:r>
              <a:rPr lang="zh-CN" altLang="en-US" smtClean="0"/>
              <a:t>用</a:t>
            </a:r>
            <a:r>
              <a:rPr lang="en-US" altLang="zh-CN" smtClean="0"/>
              <a:t>B</a:t>
            </a:r>
            <a:r>
              <a:rPr lang="zh-CN" altLang="en-US" smtClean="0"/>
              <a:t>公钥加密</a:t>
            </a:r>
            <a:r>
              <a:rPr lang="en-US" altLang="zh-CN" smtClean="0"/>
              <a:t>A</a:t>
            </a:r>
            <a:r>
              <a:rPr lang="zh-CN" altLang="en-US" smtClean="0"/>
              <a:t>身份和一次性随机数</a:t>
            </a:r>
            <a:r>
              <a:rPr lang="en-US" altLang="zh-CN" smtClean="0"/>
              <a:t>N1</a:t>
            </a:r>
            <a:r>
              <a:rPr lang="zh-CN" altLang="en-US" smtClean="0"/>
              <a:t>，发送给</a:t>
            </a:r>
            <a:r>
              <a:rPr lang="en-US" altLang="zh-CN" smtClean="0"/>
              <a:t>B</a:t>
            </a:r>
            <a:r>
              <a:rPr lang="zh-CN" altLang="en-US" smtClean="0"/>
              <a:t>；</a:t>
            </a:r>
          </a:p>
          <a:p>
            <a:r>
              <a:rPr lang="en-US" altLang="zh-CN" smtClean="0"/>
              <a:t>B</a:t>
            </a:r>
            <a:r>
              <a:rPr lang="zh-CN" altLang="en-US" smtClean="0"/>
              <a:t>解密得</a:t>
            </a:r>
            <a:r>
              <a:rPr lang="en-US" altLang="zh-CN" smtClean="0"/>
              <a:t>N1</a:t>
            </a:r>
            <a:r>
              <a:rPr lang="zh-CN" altLang="en-US" smtClean="0"/>
              <a:t>，用</a:t>
            </a:r>
            <a:r>
              <a:rPr lang="en-US" altLang="zh-CN" smtClean="0"/>
              <a:t>A</a:t>
            </a:r>
            <a:r>
              <a:rPr lang="zh-CN" altLang="en-US" smtClean="0"/>
              <a:t>公钥加密</a:t>
            </a:r>
            <a:r>
              <a:rPr lang="en-US" altLang="zh-CN" smtClean="0"/>
              <a:t>N1</a:t>
            </a:r>
            <a:r>
              <a:rPr lang="zh-CN" altLang="en-US" smtClean="0"/>
              <a:t>和随机数</a:t>
            </a:r>
            <a:r>
              <a:rPr lang="en-US" altLang="zh-CN" smtClean="0"/>
              <a:t>N2</a:t>
            </a:r>
            <a:r>
              <a:rPr lang="zh-CN" altLang="en-US" smtClean="0"/>
              <a:t> 发送给</a:t>
            </a:r>
            <a:r>
              <a:rPr lang="en-US" altLang="zh-CN" smtClean="0"/>
              <a:t>A</a:t>
            </a:r>
            <a:r>
              <a:rPr lang="zh-CN" altLang="en-US" smtClean="0"/>
              <a:t>；</a:t>
            </a:r>
          </a:p>
          <a:p>
            <a:r>
              <a:rPr lang="en-US" altLang="zh-CN" smtClean="0"/>
              <a:t>A</a:t>
            </a:r>
            <a:r>
              <a:rPr lang="zh-CN" altLang="en-US" smtClean="0"/>
              <a:t>用</a:t>
            </a:r>
            <a:r>
              <a:rPr lang="en-US" altLang="zh-CN" smtClean="0"/>
              <a:t>B</a:t>
            </a:r>
            <a:r>
              <a:rPr lang="zh-CN" altLang="en-US" smtClean="0"/>
              <a:t>公钥加密</a:t>
            </a:r>
            <a:r>
              <a:rPr lang="en-US" altLang="zh-CN" smtClean="0"/>
              <a:t>N2</a:t>
            </a:r>
            <a:r>
              <a:rPr lang="zh-CN" altLang="en-US" smtClean="0"/>
              <a:t>后发送给</a:t>
            </a:r>
            <a:r>
              <a:rPr lang="en-US" altLang="zh-CN" smtClean="0"/>
              <a:t>B</a:t>
            </a:r>
            <a:r>
              <a:rPr lang="zh-CN" altLang="en-US" smtClean="0"/>
              <a:t>；</a:t>
            </a:r>
          </a:p>
          <a:p>
            <a:r>
              <a:rPr lang="en-US" altLang="zh-CN" smtClean="0"/>
              <a:t>A</a:t>
            </a:r>
            <a:r>
              <a:rPr lang="zh-CN" altLang="en-US" smtClean="0"/>
              <a:t>选择会话密钥</a:t>
            </a:r>
            <a:r>
              <a:rPr lang="en-US" altLang="zh-CN" smtClean="0"/>
              <a:t>Ks</a:t>
            </a:r>
            <a:r>
              <a:rPr lang="zh-CN" altLang="en-US" smtClean="0"/>
              <a:t>，用私钥签名，再用</a:t>
            </a:r>
            <a:r>
              <a:rPr lang="en-US" altLang="zh-CN" smtClean="0"/>
              <a:t>B</a:t>
            </a:r>
            <a:r>
              <a:rPr lang="zh-CN" altLang="en-US" smtClean="0"/>
              <a:t>公钥加密，发送给</a:t>
            </a:r>
            <a:r>
              <a:rPr lang="en-US" altLang="zh-CN" smtClean="0"/>
              <a:t>B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zh-CN" altLang="en-US" smtClean="0"/>
              <a:t>用</a:t>
            </a:r>
            <a:r>
              <a:rPr lang="en-US" altLang="zh-CN" smtClean="0"/>
              <a:t>A</a:t>
            </a:r>
            <a:r>
              <a:rPr lang="zh-CN" altLang="en-US" smtClean="0"/>
              <a:t>公钥验证，用私钥解密得</a:t>
            </a:r>
            <a:r>
              <a:rPr lang="en-US" altLang="zh-CN" smtClean="0"/>
              <a:t>Ks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366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smtClean="0"/>
              <a:t>具有保密性和认证的分配方法 </a:t>
            </a:r>
            <a:endParaRPr lang="zh-CN" altLang="en-US"/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Picture 4" descr="f6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6" y="1856998"/>
            <a:ext cx="6072230" cy="2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609600" y="1071546"/>
            <a:ext cx="8229600" cy="8572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>
            <a:normAutofit fontScale="85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通信双方不负责公钥的分发</a:t>
            </a:r>
            <a:r>
              <a:rPr lang="zh-CN" altLang="en-US" sz="3200" smtClean="0">
                <a:latin typeface="+mn-lt"/>
                <a:ea typeface="+mn-ea"/>
              </a:rPr>
              <a:t>（由</a:t>
            </a:r>
            <a:r>
              <a:rPr lang="en-US" altLang="zh-CN" sz="3200" smtClean="0">
                <a:latin typeface="+mn-lt"/>
                <a:ea typeface="+mn-ea"/>
              </a:rPr>
              <a:t>PKI</a:t>
            </a:r>
            <a:r>
              <a:rPr lang="zh-CN" altLang="en-US" sz="3200" smtClean="0">
                <a:latin typeface="+mn-lt"/>
                <a:ea typeface="+mn-ea"/>
              </a:rPr>
              <a:t>实施）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zh-CN" altLang="en-US" sz="3200" smtClean="0">
                <a:latin typeface="+mn-lt"/>
                <a:ea typeface="+mn-ea"/>
              </a:rPr>
              <a:t>密钥交换前双方已获取对方公钥。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81319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65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 animBg="1"/>
      <p:bldP spid="6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密钥不能无限期使用</a:t>
            </a:r>
            <a:endParaRPr lang="en-US" altLang="zh-CN" smtClean="0"/>
          </a:p>
          <a:p>
            <a:pPr lvl="1"/>
            <a:r>
              <a:rPr lang="zh-CN" altLang="en-US" smtClean="0"/>
              <a:t>时间越久，泄露机会越大，损失越大。</a:t>
            </a:r>
          </a:p>
          <a:p>
            <a:r>
              <a:rPr lang="zh-CN" altLang="en-US" smtClean="0"/>
              <a:t>密钥必须定期更换</a:t>
            </a:r>
            <a:endParaRPr lang="en-US" altLang="zh-CN" smtClean="0"/>
          </a:p>
          <a:p>
            <a:pPr lvl="1"/>
            <a:r>
              <a:rPr lang="zh-CN" altLang="en-US" smtClean="0"/>
              <a:t>更换时间取决于给定时间内加密数据数量、加密次数和密钥的种类。</a:t>
            </a:r>
          </a:p>
          <a:p>
            <a:r>
              <a:rPr lang="zh-CN" altLang="en-US" smtClean="0"/>
              <a:t>分级密钥</a:t>
            </a:r>
            <a:endParaRPr lang="en-US" altLang="zh-CN" smtClean="0"/>
          </a:p>
          <a:p>
            <a:pPr lvl="1"/>
            <a:r>
              <a:rPr lang="zh-CN" altLang="en-US" smtClean="0"/>
              <a:t>会话密钥应频繁更换以便达到一次一密。</a:t>
            </a:r>
            <a:endParaRPr lang="en-US" altLang="zh-CN" smtClean="0"/>
          </a:p>
          <a:p>
            <a:pPr lvl="1"/>
            <a:r>
              <a:rPr lang="zh-CN" altLang="en-US" smtClean="0"/>
              <a:t>密钥加密密钥无需频繁更换。</a:t>
            </a:r>
            <a:endParaRPr lang="en-US" altLang="zh-CN" smtClean="0"/>
          </a:p>
          <a:p>
            <a:pPr lvl="1"/>
            <a:r>
              <a:rPr lang="zh-CN" altLang="en-US" smtClean="0"/>
              <a:t>主密钥可有更长的更换时间。</a:t>
            </a:r>
          </a:p>
          <a:p>
            <a:r>
              <a:rPr lang="zh-CN" altLang="en-US" smtClean="0"/>
              <a:t>公开密钥密码体制的私钥的寿命</a:t>
            </a:r>
            <a:endParaRPr lang="en-US" altLang="zh-CN" smtClean="0"/>
          </a:p>
          <a:p>
            <a:pPr lvl="1"/>
            <a:r>
              <a:rPr lang="zh-CN" altLang="en-US" smtClean="0"/>
              <a:t>根据应用的不同有很大变化，如做数字签名和身份认证的私钥可持续数年或一生。 </a:t>
            </a:r>
            <a:endParaRPr lang="zh-CN" alt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密钥的寿命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主密钥更新 </a:t>
            </a:r>
          </a:p>
          <a:p>
            <a:pPr lvl="1"/>
            <a:r>
              <a:rPr lang="zh-CN" altLang="en-US" smtClean="0"/>
              <a:t>更新时必须重新安装，安全要求与初次安装一样</a:t>
            </a:r>
          </a:p>
          <a:p>
            <a:pPr lvl="1"/>
            <a:r>
              <a:rPr lang="zh-CN" altLang="en-US" smtClean="0"/>
              <a:t>要求受其保护的二级密钥和初级密钥都要更新</a:t>
            </a:r>
          </a:p>
          <a:p>
            <a:r>
              <a:rPr lang="zh-CN" altLang="en-US" smtClean="0"/>
              <a:t>二级密钥更新 </a:t>
            </a:r>
          </a:p>
          <a:p>
            <a:pPr lvl="1"/>
            <a:r>
              <a:rPr lang="zh-CN" altLang="en-US" smtClean="0"/>
              <a:t>重新产生二级密钥并且妥善安装</a:t>
            </a:r>
          </a:p>
          <a:p>
            <a:pPr lvl="1"/>
            <a:r>
              <a:rPr lang="zh-CN" altLang="en-US" smtClean="0"/>
              <a:t>受其保护的初级密钥要更新</a:t>
            </a:r>
          </a:p>
          <a:p>
            <a:r>
              <a:rPr lang="zh-CN" altLang="en-US" smtClean="0"/>
              <a:t>初级密钥更新 </a:t>
            </a:r>
          </a:p>
          <a:p>
            <a:pPr lvl="1"/>
            <a:r>
              <a:rPr lang="zh-CN" altLang="en-US" b="1" smtClean="0"/>
              <a:t>初级会话密钥：</a:t>
            </a:r>
            <a:r>
              <a:rPr lang="zh-CN" altLang="en-US" smtClean="0"/>
              <a:t>采用“一次一密”方式工作，更新容易。</a:t>
            </a:r>
          </a:p>
          <a:p>
            <a:pPr lvl="1"/>
            <a:r>
              <a:rPr lang="zh-CN" altLang="en-US" b="1" smtClean="0"/>
              <a:t>初级文件密钥：</a:t>
            </a:r>
            <a:r>
              <a:rPr lang="zh-CN" altLang="en-US" smtClean="0"/>
              <a:t>更新要麻烦的多，将原来的密文文件解密并且用新的初级文件密钥重新加密。 </a:t>
            </a:r>
            <a:endParaRPr lang="zh-CN" altLang="en-US"/>
          </a:p>
        </p:txBody>
      </p:sp>
      <p:sp>
        <p:nvSpPr>
          <p:cNvPr id="3676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分级密钥更新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601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原因：</a:t>
            </a:r>
            <a:endParaRPr lang="zh-CN" altLang="en-US"/>
          </a:p>
          <a:p>
            <a:pPr lvl="1"/>
            <a:r>
              <a:rPr lang="zh-CN" altLang="en-US" smtClean="0"/>
              <a:t>怀疑密钥</a:t>
            </a:r>
            <a:r>
              <a:rPr lang="zh-CN" altLang="en-US"/>
              <a:t>已受到威胁</a:t>
            </a:r>
          </a:p>
          <a:p>
            <a:pPr lvl="1"/>
            <a:r>
              <a:rPr lang="zh-CN" altLang="en-US" smtClean="0"/>
              <a:t>密钥使用</a:t>
            </a:r>
            <a:r>
              <a:rPr lang="zh-CN" altLang="en-US"/>
              <a:t>目的已经改变（如，提高安全级别）</a:t>
            </a:r>
          </a:p>
          <a:p>
            <a:endParaRPr lang="en-US" altLang="zh-CN" b="1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密钥</a:t>
            </a:r>
            <a:r>
              <a:rPr lang="zh-CN" altLang="en-US" smtClean="0"/>
              <a:t>撤销（终止）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4.2 </a:t>
            </a:r>
            <a:r>
              <a:rPr lang="zh-CN" altLang="en-US" smtClean="0"/>
              <a:t>公钥管理与分配</a:t>
            </a:r>
            <a:r>
              <a:rPr lang="en-US" altLang="zh-CN" smtClean="0"/>
              <a:t>——PKI</a:t>
            </a:r>
            <a:endParaRPr lang="zh-CN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614706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</a:t>
            </a:r>
            <a:r>
              <a:rPr lang="zh-CN" altLang="en-US"/>
              <a:t>钥密码体制的密钥管理 </a:t>
            </a:r>
          </a:p>
        </p:txBody>
      </p:sp>
      <p:sp>
        <p:nvSpPr>
          <p:cNvPr id="3696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</a:t>
            </a:r>
            <a:r>
              <a:rPr lang="zh-CN" altLang="en-US" dirty="0" smtClean="0"/>
              <a:t>钥、对称</a:t>
            </a:r>
            <a:r>
              <a:rPr lang="zh-CN" altLang="en-US" dirty="0"/>
              <a:t>密码体制的密钥管理有着本质的</a:t>
            </a:r>
            <a:r>
              <a:rPr lang="zh-CN" altLang="en-US" dirty="0" smtClean="0"/>
              <a:t>区别</a:t>
            </a:r>
            <a:endParaRPr lang="zh-CN" altLang="en-US" dirty="0"/>
          </a:p>
          <a:p>
            <a:r>
              <a:rPr lang="zh-CN" altLang="en-US" dirty="0" smtClean="0"/>
              <a:t>密钥形式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对称：随机数或随机序列；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公钥：单向</a:t>
            </a:r>
            <a:r>
              <a:rPr lang="zh-CN" altLang="en-US" dirty="0"/>
              <a:t>陷门</a:t>
            </a:r>
            <a:r>
              <a:rPr lang="zh-CN" altLang="en-US" dirty="0" smtClean="0"/>
              <a:t>函数（数学难题），大素数；</a:t>
            </a:r>
            <a:endParaRPr lang="en-US" altLang="zh-CN" dirty="0" smtClean="0"/>
          </a:p>
          <a:p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对称：密钥保密、分发或协商</a:t>
            </a:r>
            <a:endParaRPr lang="en-US" altLang="zh-CN" dirty="0" smtClean="0"/>
          </a:p>
          <a:p>
            <a:pPr lvl="1"/>
            <a:r>
              <a:rPr lang="zh-CN" altLang="en-US" dirty="0"/>
              <a:t>公</a:t>
            </a:r>
            <a:r>
              <a:rPr lang="zh-CN" altLang="en-US" dirty="0" smtClean="0"/>
              <a:t>钥：</a:t>
            </a:r>
            <a:r>
              <a:rPr lang="zh-CN" altLang="en-US" b="1" u="sng" dirty="0" smtClean="0">
                <a:solidFill>
                  <a:srgbClr val="FF0000"/>
                </a:solidFill>
              </a:rPr>
              <a:t>私钥自己保管、公钥公开 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447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第四章 密钥管理</a:t>
            </a:r>
            <a:r>
              <a:rPr lang="zh-CN" altLang="en-US"/>
              <a:t>与分配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5925" y="1314400"/>
            <a:ext cx="871538" cy="2232025"/>
            <a:chOff x="415925" y="476250"/>
            <a:chExt cx="871538" cy="2232025"/>
          </a:xfrm>
        </p:grpSpPr>
        <p:sp>
          <p:nvSpPr>
            <p:cNvPr id="396291" name="Text Box 3"/>
            <p:cNvSpPr txBox="1">
              <a:spLocks noChangeArrowheads="1"/>
            </p:cNvSpPr>
            <p:nvPr/>
          </p:nvSpPr>
          <p:spPr bwMode="auto">
            <a:xfrm>
              <a:off x="900113" y="47625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292" name="Group 4"/>
            <p:cNvGrpSpPr>
              <a:grpSpLocks/>
            </p:cNvGrpSpPr>
            <p:nvPr/>
          </p:nvGrpSpPr>
          <p:grpSpPr bwMode="auto">
            <a:xfrm>
              <a:off x="415925" y="504825"/>
              <a:ext cx="573088" cy="660400"/>
              <a:chOff x="921" y="2412"/>
              <a:chExt cx="284" cy="265"/>
            </a:xfrm>
          </p:grpSpPr>
          <p:grpSp>
            <p:nvGrpSpPr>
              <p:cNvPr id="396293" name="Group 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294" name="Freeform 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5" name="Freeform 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6" name="Freeform 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7" name="Freeform 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8" name="Rectangle 1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9" name="Rectangle 1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0" name="Rectangle 1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02" name="Group 1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03" name="Freeform 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04" name="Freeform 1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0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06" name="Group 1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07" name="Freeform 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8" name="Freeform 2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9" name="Freeform 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0" name="Freeform 2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1" name="Rectangle 2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2" name="Rectangle 2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3" name="Rectangle 2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15" name="Group 2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16" name="Freeform 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17" name="Freeform 2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1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347" name="Line 59"/>
            <p:cNvSpPr>
              <a:spLocks noChangeShapeType="1"/>
            </p:cNvSpPr>
            <p:nvPr/>
          </p:nvSpPr>
          <p:spPr bwMode="auto">
            <a:xfrm rot="5400000">
              <a:off x="-37306" y="1981994"/>
              <a:ext cx="1447800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72438" y="1314400"/>
            <a:ext cx="852487" cy="2160588"/>
            <a:chOff x="8072438" y="476250"/>
            <a:chExt cx="852487" cy="2160588"/>
          </a:xfrm>
        </p:grpSpPr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8072438" y="47625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320" name="Group 32"/>
            <p:cNvGrpSpPr>
              <a:grpSpLocks/>
            </p:cNvGrpSpPr>
            <p:nvPr/>
          </p:nvGrpSpPr>
          <p:grpSpPr bwMode="auto">
            <a:xfrm>
              <a:off x="8350250" y="504825"/>
              <a:ext cx="574675" cy="660400"/>
              <a:chOff x="921" y="2412"/>
              <a:chExt cx="284" cy="265"/>
            </a:xfrm>
          </p:grpSpPr>
          <p:grpSp>
            <p:nvGrpSpPr>
              <p:cNvPr id="396321" name="Group 33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22" name="Freeform 34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3" name="Freeform 35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4" name="Freeform 36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5" name="Freeform 37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6" name="Rectangle 38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7" name="Rectangle 39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8" name="Rectangle 40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30" name="Group 42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31" name="Freeform 43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32" name="Freeform 44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3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34" name="Group 46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35" name="Freeform 47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6" name="Freeform 48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7" name="Freeform 49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8" name="Freeform 50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9" name="Rectangle 51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0" name="Rectangle 52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1" name="Rectangle 53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43" name="Group 55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44" name="Freeform 56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45" name="Freeform 57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4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348" name="Line 60"/>
            <p:cNvSpPr>
              <a:spLocks noChangeShapeType="1"/>
            </p:cNvSpPr>
            <p:nvPr/>
          </p:nvSpPr>
          <p:spPr bwMode="auto">
            <a:xfrm rot="16200000" flipH="1">
              <a:off x="7884318" y="1916907"/>
              <a:ext cx="14398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9450" y="2051000"/>
            <a:ext cx="7924800" cy="423863"/>
            <a:chOff x="679450" y="1212850"/>
            <a:chExt cx="7924800" cy="423863"/>
          </a:xfrm>
        </p:grpSpPr>
        <p:sp>
          <p:nvSpPr>
            <p:cNvPr id="396350" name="Line 62"/>
            <p:cNvSpPr>
              <a:spLocks noChangeShapeType="1"/>
            </p:cNvSpPr>
            <p:nvPr/>
          </p:nvSpPr>
          <p:spPr bwMode="auto">
            <a:xfrm>
              <a:off x="679450" y="1427163"/>
              <a:ext cx="7924800" cy="1746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351" name="Rectangle 63"/>
            <p:cNvSpPr>
              <a:spLocks noChangeArrowheads="1"/>
            </p:cNvSpPr>
            <p:nvPr/>
          </p:nvSpPr>
          <p:spPr bwMode="auto">
            <a:xfrm>
              <a:off x="2582863" y="1212850"/>
              <a:ext cx="1792287" cy="4238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4213" y="2344688"/>
            <a:ext cx="7943850" cy="742950"/>
            <a:chOff x="684213" y="1506538"/>
            <a:chExt cx="7943850" cy="742950"/>
          </a:xfrm>
        </p:grpSpPr>
        <p:sp>
          <p:nvSpPr>
            <p:cNvPr id="396353" name="Line 65"/>
            <p:cNvSpPr>
              <a:spLocks noChangeShapeType="1"/>
            </p:cNvSpPr>
            <p:nvPr/>
          </p:nvSpPr>
          <p:spPr bwMode="auto">
            <a:xfrm flipH="1">
              <a:off x="684213" y="2041525"/>
              <a:ext cx="794385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354" name="Rectangle 66"/>
            <p:cNvSpPr>
              <a:spLocks noChangeArrowheads="1"/>
            </p:cNvSpPr>
            <p:nvPr/>
          </p:nvSpPr>
          <p:spPr bwMode="auto">
            <a:xfrm>
              <a:off x="5300663" y="1825625"/>
              <a:ext cx="1797050" cy="4238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358" name="Picture 7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62877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370" name="Text Box 82"/>
            <p:cNvSpPr txBox="1">
              <a:spLocks noChangeArrowheads="1"/>
            </p:cNvSpPr>
            <p:nvPr/>
          </p:nvSpPr>
          <p:spPr bwMode="auto">
            <a:xfrm>
              <a:off x="5473700" y="1506538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5925" y="3691086"/>
            <a:ext cx="871538" cy="2690812"/>
            <a:chOff x="415925" y="3259138"/>
            <a:chExt cx="871538" cy="2690812"/>
          </a:xfrm>
        </p:grpSpPr>
        <p:sp>
          <p:nvSpPr>
            <p:cNvPr id="396373" name="Text Box 85"/>
            <p:cNvSpPr txBox="1">
              <a:spLocks noChangeArrowheads="1"/>
            </p:cNvSpPr>
            <p:nvPr/>
          </p:nvSpPr>
          <p:spPr bwMode="auto">
            <a:xfrm>
              <a:off x="900113" y="3259138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374" name="Group 86"/>
            <p:cNvGrpSpPr>
              <a:grpSpLocks/>
            </p:cNvGrpSpPr>
            <p:nvPr/>
          </p:nvGrpSpPr>
          <p:grpSpPr bwMode="auto">
            <a:xfrm>
              <a:off x="415925" y="3287713"/>
              <a:ext cx="573088" cy="660400"/>
              <a:chOff x="921" y="2412"/>
              <a:chExt cx="284" cy="265"/>
            </a:xfrm>
          </p:grpSpPr>
          <p:grpSp>
            <p:nvGrpSpPr>
              <p:cNvPr id="396375" name="Group 87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76" name="Freeform 88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7" name="Freeform 8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8" name="Freeform 90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9" name="Freeform 9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0" name="Rectangle 92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1" name="Rectangle 93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2" name="Rectangle 94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84" name="Group 96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85" name="Freeform 97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86" name="Freeform 9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8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88" name="Group 100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89" name="Freeform 101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0" name="Freeform 10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1" name="Freeform 103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2" name="Freeform 10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4" name="Rectangle 106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5" name="Rectangle 107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97" name="Group 109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98" name="Freeform 110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99" name="Freeform 11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0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429" name="Line 141"/>
            <p:cNvSpPr>
              <a:spLocks noChangeShapeType="1"/>
            </p:cNvSpPr>
            <p:nvPr/>
          </p:nvSpPr>
          <p:spPr bwMode="auto">
            <a:xfrm rot="5400000">
              <a:off x="-266700" y="4994276"/>
              <a:ext cx="1906587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72438" y="3691086"/>
            <a:ext cx="852487" cy="2762250"/>
            <a:chOff x="8072438" y="3259138"/>
            <a:chExt cx="852487" cy="2762250"/>
          </a:xfrm>
        </p:grpSpPr>
        <p:sp>
          <p:nvSpPr>
            <p:cNvPr id="396401" name="Text Box 113"/>
            <p:cNvSpPr txBox="1">
              <a:spLocks noChangeArrowheads="1"/>
            </p:cNvSpPr>
            <p:nvPr/>
          </p:nvSpPr>
          <p:spPr bwMode="auto">
            <a:xfrm>
              <a:off x="8072438" y="3259138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402" name="Group 114"/>
            <p:cNvGrpSpPr>
              <a:grpSpLocks/>
            </p:cNvGrpSpPr>
            <p:nvPr/>
          </p:nvGrpSpPr>
          <p:grpSpPr bwMode="auto">
            <a:xfrm>
              <a:off x="8350250" y="3287713"/>
              <a:ext cx="574675" cy="660400"/>
              <a:chOff x="921" y="2412"/>
              <a:chExt cx="284" cy="265"/>
            </a:xfrm>
          </p:grpSpPr>
          <p:grpSp>
            <p:nvGrpSpPr>
              <p:cNvPr id="396403" name="Group 11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404" name="Freeform 11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5" name="Freeform 11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6" name="Freeform 11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7" name="Freeform 11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9" name="Rectangle 12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0" name="Rectangle 12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1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12" name="Group 12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413" name="Freeform 12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14" name="Freeform 12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15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416" name="Group 12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417" name="Freeform 12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8" name="Freeform 13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9" name="Freeform 13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0" name="Freeform 13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1" name="Rectangle 13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4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25" name="Group 13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426" name="Freeform 13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27" name="Freeform 13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2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430" name="Line 142"/>
            <p:cNvSpPr>
              <a:spLocks noChangeShapeType="1"/>
            </p:cNvSpPr>
            <p:nvPr/>
          </p:nvSpPr>
          <p:spPr bwMode="auto">
            <a:xfrm rot="5400000">
              <a:off x="7624763" y="5005387"/>
              <a:ext cx="1995488" cy="3651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03575" y="3691086"/>
            <a:ext cx="1789113" cy="2762250"/>
            <a:chOff x="3203575" y="3259138"/>
            <a:chExt cx="1789113" cy="2762250"/>
          </a:xfrm>
        </p:grpSpPr>
        <p:grpSp>
          <p:nvGrpSpPr>
            <p:cNvPr id="396434" name="Group 146"/>
            <p:cNvGrpSpPr>
              <a:grpSpLocks/>
            </p:cNvGrpSpPr>
            <p:nvPr/>
          </p:nvGrpSpPr>
          <p:grpSpPr bwMode="auto">
            <a:xfrm>
              <a:off x="4256088" y="3381375"/>
              <a:ext cx="736600" cy="644525"/>
              <a:chOff x="624" y="2968"/>
              <a:chExt cx="1331" cy="920"/>
            </a:xfrm>
          </p:grpSpPr>
          <p:sp>
            <p:nvSpPr>
              <p:cNvPr id="396435" name="Freeform 147"/>
              <p:cNvSpPr>
                <a:spLocks/>
              </p:cNvSpPr>
              <p:nvPr/>
            </p:nvSpPr>
            <p:spPr bwMode="auto">
              <a:xfrm>
                <a:off x="1238" y="2968"/>
                <a:ext cx="713" cy="770"/>
              </a:xfrm>
              <a:custGeom>
                <a:avLst/>
                <a:gdLst>
                  <a:gd name="T0" fmla="*/ 992 w 1426"/>
                  <a:gd name="T1" fmla="*/ 2292 h 2309"/>
                  <a:gd name="T2" fmla="*/ 964 w 1426"/>
                  <a:gd name="T3" fmla="*/ 2309 h 2309"/>
                  <a:gd name="T4" fmla="*/ 0 w 1426"/>
                  <a:gd name="T5" fmla="*/ 1462 h 2309"/>
                  <a:gd name="T6" fmla="*/ 326 w 1426"/>
                  <a:gd name="T7" fmla="*/ 59 h 2309"/>
                  <a:gd name="T8" fmla="*/ 369 w 1426"/>
                  <a:gd name="T9" fmla="*/ 18 h 2309"/>
                  <a:gd name="T10" fmla="*/ 414 w 1426"/>
                  <a:gd name="T11" fmla="*/ 0 h 2309"/>
                  <a:gd name="T12" fmla="*/ 457 w 1426"/>
                  <a:gd name="T13" fmla="*/ 9 h 2309"/>
                  <a:gd name="T14" fmla="*/ 1381 w 1426"/>
                  <a:gd name="T15" fmla="*/ 400 h 2309"/>
                  <a:gd name="T16" fmla="*/ 1411 w 1426"/>
                  <a:gd name="T17" fmla="*/ 421 h 2309"/>
                  <a:gd name="T18" fmla="*/ 1422 w 1426"/>
                  <a:gd name="T19" fmla="*/ 425 h 2309"/>
                  <a:gd name="T20" fmla="*/ 1426 w 1426"/>
                  <a:gd name="T21" fmla="*/ 445 h 2309"/>
                  <a:gd name="T22" fmla="*/ 1017 w 1426"/>
                  <a:gd name="T23" fmla="*/ 2306 h 2309"/>
                  <a:gd name="T24" fmla="*/ 992 w 1426"/>
                  <a:gd name="T25" fmla="*/ 2292 h 2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6" h="2309">
                    <a:moveTo>
                      <a:pt x="992" y="2292"/>
                    </a:moveTo>
                    <a:lnTo>
                      <a:pt x="964" y="2309"/>
                    </a:lnTo>
                    <a:lnTo>
                      <a:pt x="0" y="1462"/>
                    </a:lnTo>
                    <a:lnTo>
                      <a:pt x="326" y="59"/>
                    </a:lnTo>
                    <a:lnTo>
                      <a:pt x="369" y="18"/>
                    </a:lnTo>
                    <a:lnTo>
                      <a:pt x="414" y="0"/>
                    </a:lnTo>
                    <a:lnTo>
                      <a:pt x="457" y="9"/>
                    </a:lnTo>
                    <a:lnTo>
                      <a:pt x="1381" y="400"/>
                    </a:lnTo>
                    <a:lnTo>
                      <a:pt x="1411" y="421"/>
                    </a:lnTo>
                    <a:lnTo>
                      <a:pt x="1422" y="425"/>
                    </a:lnTo>
                    <a:lnTo>
                      <a:pt x="1426" y="445"/>
                    </a:lnTo>
                    <a:lnTo>
                      <a:pt x="1017" y="2306"/>
                    </a:lnTo>
                    <a:lnTo>
                      <a:pt x="992" y="229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6" name="Freeform 148"/>
              <p:cNvSpPr>
                <a:spLocks/>
              </p:cNvSpPr>
              <p:nvPr/>
            </p:nvSpPr>
            <p:spPr bwMode="auto">
              <a:xfrm>
                <a:off x="1668" y="3087"/>
                <a:ext cx="286" cy="660"/>
              </a:xfrm>
              <a:custGeom>
                <a:avLst/>
                <a:gdLst>
                  <a:gd name="T0" fmla="*/ 573 w 573"/>
                  <a:gd name="T1" fmla="*/ 86 h 1980"/>
                  <a:gd name="T2" fmla="*/ 568 w 573"/>
                  <a:gd name="T3" fmla="*/ 132 h 1980"/>
                  <a:gd name="T4" fmla="*/ 155 w 573"/>
                  <a:gd name="T5" fmla="*/ 1923 h 1980"/>
                  <a:gd name="T6" fmla="*/ 151 w 573"/>
                  <a:gd name="T7" fmla="*/ 1955 h 1980"/>
                  <a:gd name="T8" fmla="*/ 140 w 573"/>
                  <a:gd name="T9" fmla="*/ 1972 h 1980"/>
                  <a:gd name="T10" fmla="*/ 125 w 573"/>
                  <a:gd name="T11" fmla="*/ 1980 h 1980"/>
                  <a:gd name="T12" fmla="*/ 111 w 573"/>
                  <a:gd name="T13" fmla="*/ 1975 h 1980"/>
                  <a:gd name="T14" fmla="*/ 86 w 573"/>
                  <a:gd name="T15" fmla="*/ 1955 h 1980"/>
                  <a:gd name="T16" fmla="*/ 0 w 573"/>
                  <a:gd name="T17" fmla="*/ 1880 h 1980"/>
                  <a:gd name="T18" fmla="*/ 425 w 573"/>
                  <a:gd name="T19" fmla="*/ 39 h 1980"/>
                  <a:gd name="T20" fmla="*/ 420 w 573"/>
                  <a:gd name="T21" fmla="*/ 27 h 1980"/>
                  <a:gd name="T22" fmla="*/ 396 w 573"/>
                  <a:gd name="T23" fmla="*/ 0 h 1980"/>
                  <a:gd name="T24" fmla="*/ 445 w 573"/>
                  <a:gd name="T25" fmla="*/ 20 h 1980"/>
                  <a:gd name="T26" fmla="*/ 541 w 573"/>
                  <a:gd name="T27" fmla="*/ 61 h 1980"/>
                  <a:gd name="T28" fmla="*/ 559 w 573"/>
                  <a:gd name="T29" fmla="*/ 75 h 1980"/>
                  <a:gd name="T30" fmla="*/ 573 w 573"/>
                  <a:gd name="T31" fmla="*/ 86 h 1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3" h="1980">
                    <a:moveTo>
                      <a:pt x="573" y="86"/>
                    </a:moveTo>
                    <a:lnTo>
                      <a:pt x="568" y="132"/>
                    </a:lnTo>
                    <a:lnTo>
                      <a:pt x="155" y="1923"/>
                    </a:lnTo>
                    <a:lnTo>
                      <a:pt x="151" y="1955"/>
                    </a:lnTo>
                    <a:lnTo>
                      <a:pt x="140" y="1972"/>
                    </a:lnTo>
                    <a:lnTo>
                      <a:pt x="125" y="1980"/>
                    </a:lnTo>
                    <a:lnTo>
                      <a:pt x="111" y="1975"/>
                    </a:lnTo>
                    <a:lnTo>
                      <a:pt x="86" y="1955"/>
                    </a:lnTo>
                    <a:lnTo>
                      <a:pt x="0" y="1880"/>
                    </a:lnTo>
                    <a:lnTo>
                      <a:pt x="425" y="39"/>
                    </a:lnTo>
                    <a:lnTo>
                      <a:pt x="420" y="27"/>
                    </a:lnTo>
                    <a:lnTo>
                      <a:pt x="396" y="0"/>
                    </a:lnTo>
                    <a:lnTo>
                      <a:pt x="445" y="20"/>
                    </a:lnTo>
                    <a:lnTo>
                      <a:pt x="541" y="61"/>
                    </a:lnTo>
                    <a:lnTo>
                      <a:pt x="559" y="75"/>
                    </a:lnTo>
                    <a:lnTo>
                      <a:pt x="573" y="86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7" name="Freeform 149"/>
              <p:cNvSpPr>
                <a:spLocks/>
              </p:cNvSpPr>
              <p:nvPr/>
            </p:nvSpPr>
            <p:spPr bwMode="auto">
              <a:xfrm>
                <a:off x="1432" y="2970"/>
                <a:ext cx="523" cy="147"/>
              </a:xfrm>
              <a:custGeom>
                <a:avLst/>
                <a:gdLst>
                  <a:gd name="T0" fmla="*/ 0 w 1045"/>
                  <a:gd name="T1" fmla="*/ 0 h 441"/>
                  <a:gd name="T2" fmla="*/ 31 w 1045"/>
                  <a:gd name="T3" fmla="*/ 1 h 441"/>
                  <a:gd name="T4" fmla="*/ 62 w 1045"/>
                  <a:gd name="T5" fmla="*/ 10 h 441"/>
                  <a:gd name="T6" fmla="*/ 1005 w 1045"/>
                  <a:gd name="T7" fmla="*/ 409 h 441"/>
                  <a:gd name="T8" fmla="*/ 1037 w 1045"/>
                  <a:gd name="T9" fmla="*/ 427 h 441"/>
                  <a:gd name="T10" fmla="*/ 1045 w 1045"/>
                  <a:gd name="T11" fmla="*/ 441 h 441"/>
                  <a:gd name="T12" fmla="*/ 0 w 1045"/>
                  <a:gd name="T13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5" h="441">
                    <a:moveTo>
                      <a:pt x="0" y="0"/>
                    </a:moveTo>
                    <a:lnTo>
                      <a:pt x="31" y="1"/>
                    </a:lnTo>
                    <a:lnTo>
                      <a:pt x="62" y="10"/>
                    </a:lnTo>
                    <a:lnTo>
                      <a:pt x="1005" y="409"/>
                    </a:lnTo>
                    <a:lnTo>
                      <a:pt x="1037" y="427"/>
                    </a:lnTo>
                    <a:lnTo>
                      <a:pt x="1045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8" name="Freeform 150"/>
              <p:cNvSpPr>
                <a:spLocks/>
              </p:cNvSpPr>
              <p:nvPr/>
            </p:nvSpPr>
            <p:spPr bwMode="auto">
              <a:xfrm>
                <a:off x="1315" y="3056"/>
                <a:ext cx="478" cy="573"/>
              </a:xfrm>
              <a:custGeom>
                <a:avLst/>
                <a:gdLst>
                  <a:gd name="T0" fmla="*/ 619 w 955"/>
                  <a:gd name="T1" fmla="*/ 1719 h 1719"/>
                  <a:gd name="T2" fmla="*/ 0 w 955"/>
                  <a:gd name="T3" fmla="*/ 1212 h 1719"/>
                  <a:gd name="T4" fmla="*/ 290 w 955"/>
                  <a:gd name="T5" fmla="*/ 0 h 1719"/>
                  <a:gd name="T6" fmla="*/ 955 w 955"/>
                  <a:gd name="T7" fmla="*/ 313 h 1719"/>
                  <a:gd name="T8" fmla="*/ 619 w 955"/>
                  <a:gd name="T9" fmla="*/ 1719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1719">
                    <a:moveTo>
                      <a:pt x="619" y="1719"/>
                    </a:moveTo>
                    <a:lnTo>
                      <a:pt x="0" y="1212"/>
                    </a:lnTo>
                    <a:lnTo>
                      <a:pt x="290" y="0"/>
                    </a:lnTo>
                    <a:lnTo>
                      <a:pt x="955" y="313"/>
                    </a:lnTo>
                    <a:lnTo>
                      <a:pt x="619" y="1719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9" name="Freeform 151"/>
              <p:cNvSpPr>
                <a:spLocks/>
              </p:cNvSpPr>
              <p:nvPr/>
            </p:nvSpPr>
            <p:spPr bwMode="auto">
              <a:xfrm>
                <a:off x="1337" y="3076"/>
                <a:ext cx="431" cy="529"/>
              </a:xfrm>
              <a:custGeom>
                <a:avLst/>
                <a:gdLst>
                  <a:gd name="T0" fmla="*/ 546 w 862"/>
                  <a:gd name="T1" fmla="*/ 1587 h 1587"/>
                  <a:gd name="T2" fmla="*/ 0 w 862"/>
                  <a:gd name="T3" fmla="*/ 1134 h 1587"/>
                  <a:gd name="T4" fmla="*/ 272 w 862"/>
                  <a:gd name="T5" fmla="*/ 0 h 1587"/>
                  <a:gd name="T6" fmla="*/ 862 w 862"/>
                  <a:gd name="T7" fmla="*/ 268 h 1587"/>
                  <a:gd name="T8" fmla="*/ 546 w 862"/>
                  <a:gd name="T9" fmla="*/ 1587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1587">
                    <a:moveTo>
                      <a:pt x="546" y="1587"/>
                    </a:moveTo>
                    <a:lnTo>
                      <a:pt x="0" y="1134"/>
                    </a:lnTo>
                    <a:lnTo>
                      <a:pt x="272" y="0"/>
                    </a:lnTo>
                    <a:lnTo>
                      <a:pt x="862" y="268"/>
                    </a:lnTo>
                    <a:lnTo>
                      <a:pt x="546" y="1587"/>
                    </a:lnTo>
                    <a:close/>
                  </a:path>
                </a:pathLst>
              </a:custGeom>
              <a:solidFill>
                <a:srgbClr val="C7C7C7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0" name="Freeform 152"/>
              <p:cNvSpPr>
                <a:spLocks/>
              </p:cNvSpPr>
              <p:nvPr/>
            </p:nvSpPr>
            <p:spPr bwMode="auto">
              <a:xfrm>
                <a:off x="1233" y="2968"/>
                <a:ext cx="203" cy="494"/>
              </a:xfrm>
              <a:custGeom>
                <a:avLst/>
                <a:gdLst>
                  <a:gd name="T0" fmla="*/ 393 w 408"/>
                  <a:gd name="T1" fmla="*/ 0 h 1480"/>
                  <a:gd name="T2" fmla="*/ 370 w 408"/>
                  <a:gd name="T3" fmla="*/ 11 h 1480"/>
                  <a:gd name="T4" fmla="*/ 356 w 408"/>
                  <a:gd name="T5" fmla="*/ 19 h 1480"/>
                  <a:gd name="T6" fmla="*/ 338 w 408"/>
                  <a:gd name="T7" fmla="*/ 37 h 1480"/>
                  <a:gd name="T8" fmla="*/ 325 w 408"/>
                  <a:gd name="T9" fmla="*/ 59 h 1480"/>
                  <a:gd name="T10" fmla="*/ 320 w 408"/>
                  <a:gd name="T11" fmla="*/ 77 h 1480"/>
                  <a:gd name="T12" fmla="*/ 0 w 408"/>
                  <a:gd name="T13" fmla="*/ 1459 h 1480"/>
                  <a:gd name="T14" fmla="*/ 12 w 408"/>
                  <a:gd name="T15" fmla="*/ 1480 h 1480"/>
                  <a:gd name="T16" fmla="*/ 337 w 408"/>
                  <a:gd name="T17" fmla="*/ 77 h 1480"/>
                  <a:gd name="T18" fmla="*/ 346 w 408"/>
                  <a:gd name="T19" fmla="*/ 57 h 1480"/>
                  <a:gd name="T20" fmla="*/ 355 w 408"/>
                  <a:gd name="T21" fmla="*/ 43 h 1480"/>
                  <a:gd name="T22" fmla="*/ 368 w 408"/>
                  <a:gd name="T23" fmla="*/ 30 h 1480"/>
                  <a:gd name="T24" fmla="*/ 384 w 408"/>
                  <a:gd name="T25" fmla="*/ 19 h 1480"/>
                  <a:gd name="T26" fmla="*/ 400 w 408"/>
                  <a:gd name="T27" fmla="*/ 12 h 1480"/>
                  <a:gd name="T28" fmla="*/ 408 w 408"/>
                  <a:gd name="T29" fmla="*/ 5 h 1480"/>
                  <a:gd name="T30" fmla="*/ 393 w 408"/>
                  <a:gd name="T31" fmla="*/ 0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8" h="1480">
                    <a:moveTo>
                      <a:pt x="393" y="0"/>
                    </a:moveTo>
                    <a:lnTo>
                      <a:pt x="370" y="11"/>
                    </a:lnTo>
                    <a:lnTo>
                      <a:pt x="356" y="19"/>
                    </a:lnTo>
                    <a:lnTo>
                      <a:pt x="338" y="37"/>
                    </a:lnTo>
                    <a:lnTo>
                      <a:pt x="325" y="59"/>
                    </a:lnTo>
                    <a:lnTo>
                      <a:pt x="320" y="77"/>
                    </a:lnTo>
                    <a:lnTo>
                      <a:pt x="0" y="1459"/>
                    </a:lnTo>
                    <a:lnTo>
                      <a:pt x="12" y="1480"/>
                    </a:lnTo>
                    <a:lnTo>
                      <a:pt x="337" y="77"/>
                    </a:lnTo>
                    <a:lnTo>
                      <a:pt x="346" y="57"/>
                    </a:lnTo>
                    <a:lnTo>
                      <a:pt x="355" y="43"/>
                    </a:lnTo>
                    <a:lnTo>
                      <a:pt x="368" y="30"/>
                    </a:lnTo>
                    <a:lnTo>
                      <a:pt x="384" y="19"/>
                    </a:lnTo>
                    <a:lnTo>
                      <a:pt x="400" y="12"/>
                    </a:lnTo>
                    <a:lnTo>
                      <a:pt x="408" y="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1" name="Freeform 153"/>
              <p:cNvSpPr>
                <a:spLocks/>
              </p:cNvSpPr>
              <p:nvPr/>
            </p:nvSpPr>
            <p:spPr bwMode="auto">
              <a:xfrm>
                <a:off x="1204" y="3479"/>
                <a:ext cx="532" cy="321"/>
              </a:xfrm>
              <a:custGeom>
                <a:avLst/>
                <a:gdLst>
                  <a:gd name="T0" fmla="*/ 1065 w 1065"/>
                  <a:gd name="T1" fmla="*/ 963 h 963"/>
                  <a:gd name="T2" fmla="*/ 1047 w 1065"/>
                  <a:gd name="T3" fmla="*/ 833 h 963"/>
                  <a:gd name="T4" fmla="*/ 1015 w 1065"/>
                  <a:gd name="T5" fmla="*/ 776 h 963"/>
                  <a:gd name="T6" fmla="*/ 137 w 1065"/>
                  <a:gd name="T7" fmla="*/ 3 h 963"/>
                  <a:gd name="T8" fmla="*/ 96 w 1065"/>
                  <a:gd name="T9" fmla="*/ 0 h 963"/>
                  <a:gd name="T10" fmla="*/ 59 w 1065"/>
                  <a:gd name="T11" fmla="*/ 3 h 963"/>
                  <a:gd name="T12" fmla="*/ 32 w 1065"/>
                  <a:gd name="T13" fmla="*/ 42 h 963"/>
                  <a:gd name="T14" fmla="*/ 0 w 1065"/>
                  <a:gd name="T15" fmla="*/ 145 h 963"/>
                  <a:gd name="T16" fmla="*/ 865 w 1065"/>
                  <a:gd name="T17" fmla="*/ 954 h 963"/>
                  <a:gd name="T18" fmla="*/ 1065 w 1065"/>
                  <a:gd name="T19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5" h="963">
                    <a:moveTo>
                      <a:pt x="1065" y="963"/>
                    </a:moveTo>
                    <a:lnTo>
                      <a:pt x="1047" y="833"/>
                    </a:lnTo>
                    <a:lnTo>
                      <a:pt x="1015" y="776"/>
                    </a:lnTo>
                    <a:lnTo>
                      <a:pt x="137" y="3"/>
                    </a:lnTo>
                    <a:lnTo>
                      <a:pt x="96" y="0"/>
                    </a:lnTo>
                    <a:lnTo>
                      <a:pt x="59" y="3"/>
                    </a:lnTo>
                    <a:lnTo>
                      <a:pt x="32" y="42"/>
                    </a:lnTo>
                    <a:lnTo>
                      <a:pt x="0" y="145"/>
                    </a:lnTo>
                    <a:lnTo>
                      <a:pt x="865" y="954"/>
                    </a:lnTo>
                    <a:lnTo>
                      <a:pt x="1065" y="963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2" name="Freeform 154"/>
              <p:cNvSpPr>
                <a:spLocks/>
              </p:cNvSpPr>
              <p:nvPr/>
            </p:nvSpPr>
            <p:spPr bwMode="auto">
              <a:xfrm>
                <a:off x="642" y="3519"/>
                <a:ext cx="985" cy="288"/>
              </a:xfrm>
              <a:custGeom>
                <a:avLst/>
                <a:gdLst>
                  <a:gd name="T0" fmla="*/ 0 w 1969"/>
                  <a:gd name="T1" fmla="*/ 0 h 862"/>
                  <a:gd name="T2" fmla="*/ 1121 w 1969"/>
                  <a:gd name="T3" fmla="*/ 24 h 862"/>
                  <a:gd name="T4" fmla="*/ 1969 w 1969"/>
                  <a:gd name="T5" fmla="*/ 814 h 862"/>
                  <a:gd name="T6" fmla="*/ 478 w 1969"/>
                  <a:gd name="T7" fmla="*/ 862 h 862"/>
                  <a:gd name="T8" fmla="*/ 0 w 1969"/>
                  <a:gd name="T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9" h="862">
                    <a:moveTo>
                      <a:pt x="0" y="0"/>
                    </a:moveTo>
                    <a:lnTo>
                      <a:pt x="1121" y="24"/>
                    </a:lnTo>
                    <a:lnTo>
                      <a:pt x="1969" y="814"/>
                    </a:lnTo>
                    <a:lnTo>
                      <a:pt x="478" y="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3" name="Freeform 155"/>
              <p:cNvSpPr>
                <a:spLocks/>
              </p:cNvSpPr>
              <p:nvPr/>
            </p:nvSpPr>
            <p:spPr bwMode="auto">
              <a:xfrm>
                <a:off x="852" y="3789"/>
                <a:ext cx="889" cy="99"/>
              </a:xfrm>
              <a:custGeom>
                <a:avLst/>
                <a:gdLst>
                  <a:gd name="T0" fmla="*/ 54 w 1777"/>
                  <a:gd name="T1" fmla="*/ 52 h 297"/>
                  <a:gd name="T2" fmla="*/ 0 w 1777"/>
                  <a:gd name="T3" fmla="*/ 297 h 297"/>
                  <a:gd name="T4" fmla="*/ 1759 w 1777"/>
                  <a:gd name="T5" fmla="*/ 257 h 297"/>
                  <a:gd name="T6" fmla="*/ 1777 w 1777"/>
                  <a:gd name="T7" fmla="*/ 173 h 297"/>
                  <a:gd name="T8" fmla="*/ 1773 w 1777"/>
                  <a:gd name="T9" fmla="*/ 74 h 297"/>
                  <a:gd name="T10" fmla="*/ 1768 w 1777"/>
                  <a:gd name="T11" fmla="*/ 0 h 297"/>
                  <a:gd name="T12" fmla="*/ 54 w 1777"/>
                  <a:gd name="T13" fmla="*/ 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7" h="297">
                    <a:moveTo>
                      <a:pt x="54" y="52"/>
                    </a:moveTo>
                    <a:lnTo>
                      <a:pt x="0" y="297"/>
                    </a:lnTo>
                    <a:lnTo>
                      <a:pt x="1759" y="257"/>
                    </a:lnTo>
                    <a:lnTo>
                      <a:pt x="1777" y="173"/>
                    </a:lnTo>
                    <a:lnTo>
                      <a:pt x="1773" y="74"/>
                    </a:lnTo>
                    <a:lnTo>
                      <a:pt x="1768" y="0"/>
                    </a:lnTo>
                    <a:lnTo>
                      <a:pt x="54" y="52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4" name="Freeform 156"/>
              <p:cNvSpPr>
                <a:spLocks/>
              </p:cNvSpPr>
              <p:nvPr/>
            </p:nvSpPr>
            <p:spPr bwMode="auto">
              <a:xfrm>
                <a:off x="624" y="3519"/>
                <a:ext cx="256" cy="369"/>
              </a:xfrm>
              <a:custGeom>
                <a:avLst/>
                <a:gdLst>
                  <a:gd name="T0" fmla="*/ 37 w 513"/>
                  <a:gd name="T1" fmla="*/ 0 h 1106"/>
                  <a:gd name="T2" fmla="*/ 0 w 513"/>
                  <a:gd name="T3" fmla="*/ 200 h 1106"/>
                  <a:gd name="T4" fmla="*/ 457 w 513"/>
                  <a:gd name="T5" fmla="*/ 1106 h 1106"/>
                  <a:gd name="T6" fmla="*/ 513 w 513"/>
                  <a:gd name="T7" fmla="*/ 862 h 1106"/>
                  <a:gd name="T8" fmla="*/ 37 w 513"/>
                  <a:gd name="T9" fmla="*/ 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1106">
                    <a:moveTo>
                      <a:pt x="37" y="0"/>
                    </a:moveTo>
                    <a:lnTo>
                      <a:pt x="0" y="200"/>
                    </a:lnTo>
                    <a:lnTo>
                      <a:pt x="457" y="1106"/>
                    </a:lnTo>
                    <a:lnTo>
                      <a:pt x="513" y="86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5" name="Freeform 157"/>
              <p:cNvSpPr>
                <a:spLocks/>
              </p:cNvSpPr>
              <p:nvPr/>
            </p:nvSpPr>
            <p:spPr bwMode="auto">
              <a:xfrm>
                <a:off x="1206" y="3791"/>
                <a:ext cx="132" cy="8"/>
              </a:xfrm>
              <a:custGeom>
                <a:avLst/>
                <a:gdLst>
                  <a:gd name="T0" fmla="*/ 2 w 262"/>
                  <a:gd name="T1" fmla="*/ 25 h 25"/>
                  <a:gd name="T2" fmla="*/ 0 w 262"/>
                  <a:gd name="T3" fmla="*/ 0 h 25"/>
                  <a:gd name="T4" fmla="*/ 249 w 262"/>
                  <a:gd name="T5" fmla="*/ 0 h 25"/>
                  <a:gd name="T6" fmla="*/ 262 w 262"/>
                  <a:gd name="T7" fmla="*/ 19 h 25"/>
                  <a:gd name="T8" fmla="*/ 2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2" y="25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62" y="19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6" name="Freeform 158"/>
              <p:cNvSpPr>
                <a:spLocks/>
              </p:cNvSpPr>
              <p:nvPr/>
            </p:nvSpPr>
            <p:spPr bwMode="auto">
              <a:xfrm>
                <a:off x="927" y="3521"/>
                <a:ext cx="281" cy="279"/>
              </a:xfrm>
              <a:custGeom>
                <a:avLst/>
                <a:gdLst>
                  <a:gd name="T0" fmla="*/ 557 w 561"/>
                  <a:gd name="T1" fmla="*/ 801 h 836"/>
                  <a:gd name="T2" fmla="*/ 0 w 561"/>
                  <a:gd name="T3" fmla="*/ 0 h 836"/>
                  <a:gd name="T4" fmla="*/ 561 w 561"/>
                  <a:gd name="T5" fmla="*/ 836 h 836"/>
                  <a:gd name="T6" fmla="*/ 557 w 561"/>
                  <a:gd name="T7" fmla="*/ 801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1" h="836">
                    <a:moveTo>
                      <a:pt x="557" y="801"/>
                    </a:moveTo>
                    <a:lnTo>
                      <a:pt x="0" y="0"/>
                    </a:lnTo>
                    <a:lnTo>
                      <a:pt x="561" y="836"/>
                    </a:lnTo>
                    <a:lnTo>
                      <a:pt x="557" y="80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6447" name="Group 159"/>
              <p:cNvGrpSpPr>
                <a:grpSpLocks/>
              </p:cNvGrpSpPr>
              <p:nvPr/>
            </p:nvGrpSpPr>
            <p:grpSpPr bwMode="auto">
              <a:xfrm>
                <a:off x="700" y="3526"/>
                <a:ext cx="515" cy="270"/>
                <a:chOff x="700" y="3526"/>
                <a:chExt cx="515" cy="270"/>
              </a:xfrm>
            </p:grpSpPr>
            <p:grpSp>
              <p:nvGrpSpPr>
                <p:cNvPr id="396448" name="Group 160"/>
                <p:cNvGrpSpPr>
                  <a:grpSpLocks/>
                </p:cNvGrpSpPr>
                <p:nvPr/>
              </p:nvGrpSpPr>
              <p:grpSpPr bwMode="auto">
                <a:xfrm>
                  <a:off x="737" y="3534"/>
                  <a:ext cx="49" cy="23"/>
                  <a:chOff x="737" y="3534"/>
                  <a:chExt cx="49" cy="23"/>
                </a:xfrm>
              </p:grpSpPr>
              <p:sp>
                <p:nvSpPr>
                  <p:cNvPr id="396449" name="Freeform 161"/>
                  <p:cNvSpPr>
                    <a:spLocks/>
                  </p:cNvSpPr>
                  <p:nvPr/>
                </p:nvSpPr>
                <p:spPr bwMode="auto">
                  <a:xfrm>
                    <a:off x="737" y="3534"/>
                    <a:ext cx="11" cy="23"/>
                  </a:xfrm>
                  <a:custGeom>
                    <a:avLst/>
                    <a:gdLst>
                      <a:gd name="T0" fmla="*/ 13 w 22"/>
                      <a:gd name="T1" fmla="*/ 67 h 67"/>
                      <a:gd name="T2" fmla="*/ 0 w 22"/>
                      <a:gd name="T3" fmla="*/ 26 h 67"/>
                      <a:gd name="T4" fmla="*/ 9 w 22"/>
                      <a:gd name="T5" fmla="*/ 0 h 67"/>
                      <a:gd name="T6" fmla="*/ 22 w 22"/>
                      <a:gd name="T7" fmla="*/ 30 h 67"/>
                      <a:gd name="T8" fmla="*/ 13 w 22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7">
                        <a:moveTo>
                          <a:pt x="13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0" name="Freeform 162"/>
                  <p:cNvSpPr>
                    <a:spLocks/>
                  </p:cNvSpPr>
                  <p:nvPr/>
                </p:nvSpPr>
                <p:spPr bwMode="auto">
                  <a:xfrm>
                    <a:off x="742" y="3535"/>
                    <a:ext cx="36" cy="9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6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1" name="Freeform 163"/>
                  <p:cNvSpPr>
                    <a:spLocks/>
                  </p:cNvSpPr>
                  <p:nvPr/>
                </p:nvSpPr>
                <p:spPr bwMode="auto">
                  <a:xfrm>
                    <a:off x="744" y="3545"/>
                    <a:ext cx="42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7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52" name="Group 164"/>
                <p:cNvGrpSpPr>
                  <a:grpSpLocks/>
                </p:cNvGrpSpPr>
                <p:nvPr/>
              </p:nvGrpSpPr>
              <p:grpSpPr bwMode="auto">
                <a:xfrm>
                  <a:off x="748" y="3547"/>
                  <a:ext cx="50" cy="23"/>
                  <a:chOff x="748" y="3547"/>
                  <a:chExt cx="50" cy="23"/>
                </a:xfrm>
              </p:grpSpPr>
              <p:sp>
                <p:nvSpPr>
                  <p:cNvPr id="396453" name="Freeform 165"/>
                  <p:cNvSpPr>
                    <a:spLocks/>
                  </p:cNvSpPr>
                  <p:nvPr/>
                </p:nvSpPr>
                <p:spPr bwMode="auto">
                  <a:xfrm>
                    <a:off x="748" y="3547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4" name="Freeform 166"/>
                  <p:cNvSpPr>
                    <a:spLocks/>
                  </p:cNvSpPr>
                  <p:nvPr/>
                </p:nvSpPr>
                <p:spPr bwMode="auto">
                  <a:xfrm>
                    <a:off x="753" y="3548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5" name="Freeform 167"/>
                  <p:cNvSpPr>
                    <a:spLocks/>
                  </p:cNvSpPr>
                  <p:nvPr/>
                </p:nvSpPr>
                <p:spPr bwMode="auto">
                  <a:xfrm>
                    <a:off x="757" y="3558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456" name="Freeform 168"/>
                <p:cNvSpPr>
                  <a:spLocks/>
                </p:cNvSpPr>
                <p:nvPr/>
              </p:nvSpPr>
              <p:spPr bwMode="auto">
                <a:xfrm>
                  <a:off x="952" y="3538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7" name="Freeform 169"/>
                <p:cNvSpPr>
                  <a:spLocks/>
                </p:cNvSpPr>
                <p:nvPr/>
              </p:nvSpPr>
              <p:spPr bwMode="auto">
                <a:xfrm>
                  <a:off x="861" y="3535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8" name="Freeform 170"/>
                <p:cNvSpPr>
                  <a:spLocks/>
                </p:cNvSpPr>
                <p:nvPr/>
              </p:nvSpPr>
              <p:spPr bwMode="auto">
                <a:xfrm>
                  <a:off x="867" y="3535"/>
                  <a:ext cx="34" cy="10"/>
                </a:xfrm>
                <a:custGeom>
                  <a:avLst/>
                  <a:gdLst>
                    <a:gd name="T0" fmla="*/ 0 w 70"/>
                    <a:gd name="T1" fmla="*/ 0 h 30"/>
                    <a:gd name="T2" fmla="*/ 49 w 70"/>
                    <a:gd name="T3" fmla="*/ 0 h 30"/>
                    <a:gd name="T4" fmla="*/ 50 w 70"/>
                    <a:gd name="T5" fmla="*/ 3 h 30"/>
                    <a:gd name="T6" fmla="*/ 54 w 70"/>
                    <a:gd name="T7" fmla="*/ 13 h 30"/>
                    <a:gd name="T8" fmla="*/ 70 w 70"/>
                    <a:gd name="T9" fmla="*/ 30 h 30"/>
                    <a:gd name="T10" fmla="*/ 16 w 70"/>
                    <a:gd name="T11" fmla="*/ 30 h 30"/>
                    <a:gd name="T12" fmla="*/ 7 w 70"/>
                    <a:gd name="T13" fmla="*/ 21 h 30"/>
                    <a:gd name="T14" fmla="*/ 0 w 70"/>
                    <a:gd name="T15" fmla="*/ 7 h 30"/>
                    <a:gd name="T16" fmla="*/ 0 w 70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" h="30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4" y="13"/>
                      </a:lnTo>
                      <a:lnTo>
                        <a:pt x="70" y="30"/>
                      </a:lnTo>
                      <a:lnTo>
                        <a:pt x="16" y="30"/>
                      </a:lnTo>
                      <a:lnTo>
                        <a:pt x="7" y="21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9" name="Freeform 171"/>
                <p:cNvSpPr>
                  <a:spLocks/>
                </p:cNvSpPr>
                <p:nvPr/>
              </p:nvSpPr>
              <p:spPr bwMode="auto">
                <a:xfrm>
                  <a:off x="868" y="3545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60" name="Group 172"/>
                <p:cNvGrpSpPr>
                  <a:grpSpLocks/>
                </p:cNvGrpSpPr>
                <p:nvPr/>
              </p:nvGrpSpPr>
              <p:grpSpPr bwMode="auto">
                <a:xfrm>
                  <a:off x="872" y="3547"/>
                  <a:ext cx="50" cy="23"/>
                  <a:chOff x="872" y="3547"/>
                  <a:chExt cx="50" cy="23"/>
                </a:xfrm>
              </p:grpSpPr>
              <p:sp>
                <p:nvSpPr>
                  <p:cNvPr id="396461" name="Freeform 173"/>
                  <p:cNvSpPr>
                    <a:spLocks/>
                  </p:cNvSpPr>
                  <p:nvPr/>
                </p:nvSpPr>
                <p:spPr bwMode="auto">
                  <a:xfrm>
                    <a:off x="872" y="3547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2" name="Freeform 174"/>
                  <p:cNvSpPr>
                    <a:spLocks/>
                  </p:cNvSpPr>
                  <p:nvPr/>
                </p:nvSpPr>
                <p:spPr bwMode="auto">
                  <a:xfrm>
                    <a:off x="878" y="3547"/>
                    <a:ext cx="36" cy="10"/>
                  </a:xfrm>
                  <a:custGeom>
                    <a:avLst/>
                    <a:gdLst>
                      <a:gd name="T0" fmla="*/ 2 w 73"/>
                      <a:gd name="T1" fmla="*/ 0 h 30"/>
                      <a:gd name="T2" fmla="*/ 49 w 73"/>
                      <a:gd name="T3" fmla="*/ 0 h 30"/>
                      <a:gd name="T4" fmla="*/ 50 w 73"/>
                      <a:gd name="T5" fmla="*/ 3 h 30"/>
                      <a:gd name="T6" fmla="*/ 57 w 73"/>
                      <a:gd name="T7" fmla="*/ 12 h 30"/>
                      <a:gd name="T8" fmla="*/ 73 w 73"/>
                      <a:gd name="T9" fmla="*/ 30 h 30"/>
                      <a:gd name="T10" fmla="*/ 19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2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3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3" name="Freeform 175"/>
                  <p:cNvSpPr>
                    <a:spLocks/>
                  </p:cNvSpPr>
                  <p:nvPr/>
                </p:nvSpPr>
                <p:spPr bwMode="auto">
                  <a:xfrm>
                    <a:off x="880" y="3558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64" name="Group 176"/>
                <p:cNvGrpSpPr>
                  <a:grpSpLocks/>
                </p:cNvGrpSpPr>
                <p:nvPr/>
              </p:nvGrpSpPr>
              <p:grpSpPr bwMode="auto">
                <a:xfrm>
                  <a:off x="885" y="3559"/>
                  <a:ext cx="50" cy="23"/>
                  <a:chOff x="885" y="3559"/>
                  <a:chExt cx="50" cy="23"/>
                </a:xfrm>
              </p:grpSpPr>
              <p:sp>
                <p:nvSpPr>
                  <p:cNvPr id="396465" name="Freeform 177"/>
                  <p:cNvSpPr>
                    <a:spLocks/>
                  </p:cNvSpPr>
                  <p:nvPr/>
                </p:nvSpPr>
                <p:spPr bwMode="auto">
                  <a:xfrm>
                    <a:off x="885" y="3559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6" name="Freeform 178"/>
                  <p:cNvSpPr>
                    <a:spLocks/>
                  </p:cNvSpPr>
                  <p:nvPr/>
                </p:nvSpPr>
                <p:spPr bwMode="auto">
                  <a:xfrm>
                    <a:off x="890" y="3560"/>
                    <a:ext cx="37" cy="10"/>
                  </a:xfrm>
                  <a:custGeom>
                    <a:avLst/>
                    <a:gdLst>
                      <a:gd name="T0" fmla="*/ 3 w 74"/>
                      <a:gd name="T1" fmla="*/ 0 h 30"/>
                      <a:gd name="T2" fmla="*/ 49 w 74"/>
                      <a:gd name="T3" fmla="*/ 0 h 30"/>
                      <a:gd name="T4" fmla="*/ 52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0 w 74"/>
                      <a:gd name="T13" fmla="*/ 21 h 30"/>
                      <a:gd name="T14" fmla="*/ 0 w 74"/>
                      <a:gd name="T15" fmla="*/ 6 h 30"/>
                      <a:gd name="T16" fmla="*/ 3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7" name="Freeform 179"/>
                  <p:cNvSpPr>
                    <a:spLocks/>
                  </p:cNvSpPr>
                  <p:nvPr/>
                </p:nvSpPr>
                <p:spPr bwMode="auto">
                  <a:xfrm>
                    <a:off x="893" y="357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68" name="Group 180"/>
                <p:cNvGrpSpPr>
                  <a:grpSpLocks/>
                </p:cNvGrpSpPr>
                <p:nvPr/>
              </p:nvGrpSpPr>
              <p:grpSpPr bwMode="auto">
                <a:xfrm>
                  <a:off x="898" y="3571"/>
                  <a:ext cx="49" cy="23"/>
                  <a:chOff x="898" y="3571"/>
                  <a:chExt cx="49" cy="23"/>
                </a:xfrm>
              </p:grpSpPr>
              <p:sp>
                <p:nvSpPr>
                  <p:cNvPr id="396469" name="Freeform 181"/>
                  <p:cNvSpPr>
                    <a:spLocks/>
                  </p:cNvSpPr>
                  <p:nvPr/>
                </p:nvSpPr>
                <p:spPr bwMode="auto">
                  <a:xfrm>
                    <a:off x="898" y="3571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0" name="Freeform 182"/>
                  <p:cNvSpPr>
                    <a:spLocks/>
                  </p:cNvSpPr>
                  <p:nvPr/>
                </p:nvSpPr>
                <p:spPr bwMode="auto">
                  <a:xfrm>
                    <a:off x="903" y="3572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1" name="Freeform 183"/>
                  <p:cNvSpPr>
                    <a:spLocks/>
                  </p:cNvSpPr>
                  <p:nvPr/>
                </p:nvSpPr>
                <p:spPr bwMode="auto">
                  <a:xfrm>
                    <a:off x="907" y="3582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72" name="Group 184"/>
                <p:cNvGrpSpPr>
                  <a:grpSpLocks/>
                </p:cNvGrpSpPr>
                <p:nvPr/>
              </p:nvGrpSpPr>
              <p:grpSpPr bwMode="auto">
                <a:xfrm>
                  <a:off x="911" y="3585"/>
                  <a:ext cx="49" cy="23"/>
                  <a:chOff x="911" y="3585"/>
                  <a:chExt cx="49" cy="23"/>
                </a:xfrm>
              </p:grpSpPr>
              <p:sp>
                <p:nvSpPr>
                  <p:cNvPr id="396473" name="Freeform 185"/>
                  <p:cNvSpPr>
                    <a:spLocks/>
                  </p:cNvSpPr>
                  <p:nvPr/>
                </p:nvSpPr>
                <p:spPr bwMode="auto">
                  <a:xfrm>
                    <a:off x="911" y="3585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0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4" name="Freeform 186"/>
                  <p:cNvSpPr>
                    <a:spLocks/>
                  </p:cNvSpPr>
                  <p:nvPr/>
                </p:nvSpPr>
                <p:spPr bwMode="auto">
                  <a:xfrm>
                    <a:off x="915" y="3585"/>
                    <a:ext cx="38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6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5" name="Freeform 187"/>
                  <p:cNvSpPr>
                    <a:spLocks/>
                  </p:cNvSpPr>
                  <p:nvPr/>
                </p:nvSpPr>
                <p:spPr bwMode="auto">
                  <a:xfrm>
                    <a:off x="919" y="359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76" name="Group 188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99" cy="73"/>
                  <a:chOff x="923" y="3600"/>
                  <a:chExt cx="99" cy="73"/>
                </a:xfrm>
              </p:grpSpPr>
              <p:grpSp>
                <p:nvGrpSpPr>
                  <p:cNvPr id="396477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923" y="3600"/>
                    <a:ext cx="49" cy="23"/>
                    <a:chOff x="923" y="3600"/>
                    <a:chExt cx="49" cy="23"/>
                  </a:xfrm>
                </p:grpSpPr>
                <p:sp>
                  <p:nvSpPr>
                    <p:cNvPr id="39647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923" y="3600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0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7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928" y="3600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3 h 29"/>
                        <a:gd name="T6" fmla="*/ 57 w 75"/>
                        <a:gd name="T7" fmla="*/ 12 h 29"/>
                        <a:gd name="T8" fmla="*/ 75 w 75"/>
                        <a:gd name="T9" fmla="*/ 29 h 29"/>
                        <a:gd name="T10" fmla="*/ 19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2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930" y="3610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7 h 37"/>
                        <a:gd name="T2" fmla="*/ 2 w 82"/>
                        <a:gd name="T3" fmla="*/ 22 h 37"/>
                        <a:gd name="T4" fmla="*/ 7 w 82"/>
                        <a:gd name="T5" fmla="*/ 7 h 37"/>
                        <a:gd name="T6" fmla="*/ 13 w 82"/>
                        <a:gd name="T7" fmla="*/ 0 h 37"/>
                        <a:gd name="T8" fmla="*/ 69 w 82"/>
                        <a:gd name="T9" fmla="*/ 0 h 37"/>
                        <a:gd name="T10" fmla="*/ 82 w 82"/>
                        <a:gd name="T11" fmla="*/ 37 h 37"/>
                        <a:gd name="T12" fmla="*/ 0 w 82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7">
                          <a:moveTo>
                            <a:pt x="0" y="37"/>
                          </a:moveTo>
                          <a:lnTo>
                            <a:pt x="2" y="22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1" name="Group 193"/>
                  <p:cNvGrpSpPr>
                    <a:grpSpLocks/>
                  </p:cNvGrpSpPr>
                  <p:nvPr/>
                </p:nvGrpSpPr>
                <p:grpSpPr bwMode="auto">
                  <a:xfrm>
                    <a:off x="935" y="3612"/>
                    <a:ext cx="48" cy="23"/>
                    <a:chOff x="935" y="3612"/>
                    <a:chExt cx="48" cy="23"/>
                  </a:xfrm>
                </p:grpSpPr>
                <p:sp>
                  <p:nvSpPr>
                    <p:cNvPr id="396482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935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3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939" y="3612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3 w 75"/>
                        <a:gd name="T5" fmla="*/ 3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3" y="3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4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943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5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947" y="3625"/>
                    <a:ext cx="50" cy="22"/>
                    <a:chOff x="947" y="3625"/>
                    <a:chExt cx="50" cy="22"/>
                  </a:xfrm>
                </p:grpSpPr>
                <p:sp>
                  <p:nvSpPr>
                    <p:cNvPr id="396486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947" y="3625"/>
                      <a:ext cx="13" cy="22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7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953" y="3625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7 w 73"/>
                        <a:gd name="T7" fmla="*/ 11 h 29"/>
                        <a:gd name="T8" fmla="*/ 73 w 73"/>
                        <a:gd name="T9" fmla="*/ 29 h 29"/>
                        <a:gd name="T10" fmla="*/ 19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3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8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955" y="3635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20 h 36"/>
                        <a:gd name="T4" fmla="*/ 7 w 83"/>
                        <a:gd name="T5" fmla="*/ 8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9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960" y="3637"/>
                    <a:ext cx="50" cy="23"/>
                    <a:chOff x="960" y="3637"/>
                    <a:chExt cx="50" cy="23"/>
                  </a:xfrm>
                </p:grpSpPr>
                <p:sp>
                  <p:nvSpPr>
                    <p:cNvPr id="396490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960" y="3637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7 h 69"/>
                        <a:gd name="T4" fmla="*/ 12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1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965" y="3638"/>
                      <a:ext cx="37" cy="9"/>
                    </a:xfrm>
                    <a:custGeom>
                      <a:avLst/>
                      <a:gdLst>
                        <a:gd name="T0" fmla="*/ 3 w 74"/>
                        <a:gd name="T1" fmla="*/ 0 h 29"/>
                        <a:gd name="T2" fmla="*/ 49 w 74"/>
                        <a:gd name="T3" fmla="*/ 0 h 29"/>
                        <a:gd name="T4" fmla="*/ 53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3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2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968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1 w 83"/>
                        <a:gd name="T3" fmla="*/ 19 h 35"/>
                        <a:gd name="T4" fmla="*/ 6 w 83"/>
                        <a:gd name="T5" fmla="*/ 7 h 35"/>
                        <a:gd name="T6" fmla="*/ 10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93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973" y="3650"/>
                    <a:ext cx="49" cy="23"/>
                    <a:chOff x="973" y="3650"/>
                    <a:chExt cx="49" cy="23"/>
                  </a:xfrm>
                </p:grpSpPr>
                <p:sp>
                  <p:nvSpPr>
                    <p:cNvPr id="396494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973" y="3650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5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978" y="3651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10 w 74"/>
                        <a:gd name="T13" fmla="*/ 20 h 29"/>
                        <a:gd name="T14" fmla="*/ 0 w 74"/>
                        <a:gd name="T15" fmla="*/ 5 h 29"/>
                        <a:gd name="T16" fmla="*/ 2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6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982" y="366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5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497" name="Group 209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100" cy="73"/>
                  <a:chOff x="985" y="3665"/>
                  <a:chExt cx="100" cy="73"/>
                </a:xfrm>
              </p:grpSpPr>
              <p:grpSp>
                <p:nvGrpSpPr>
                  <p:cNvPr id="396498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985" y="3665"/>
                    <a:ext cx="50" cy="23"/>
                    <a:chOff x="985" y="3665"/>
                    <a:chExt cx="50" cy="23"/>
                  </a:xfrm>
                </p:grpSpPr>
                <p:sp>
                  <p:nvSpPr>
                    <p:cNvPr id="396499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985" y="3665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0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989" y="3665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1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993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6 w 83"/>
                        <a:gd name="T5" fmla="*/ 8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02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997" y="3677"/>
                    <a:ext cx="49" cy="23"/>
                    <a:chOff x="997" y="3677"/>
                    <a:chExt cx="49" cy="23"/>
                  </a:xfrm>
                </p:grpSpPr>
                <p:sp>
                  <p:nvSpPr>
                    <p:cNvPr id="396503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997" y="3677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1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4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1002" y="367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10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5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1005" y="368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7 h 37"/>
                        <a:gd name="T2" fmla="*/ 4 w 83"/>
                        <a:gd name="T3" fmla="*/ 19 h 37"/>
                        <a:gd name="T4" fmla="*/ 8 w 83"/>
                        <a:gd name="T5" fmla="*/ 8 h 37"/>
                        <a:gd name="T6" fmla="*/ 13 w 83"/>
                        <a:gd name="T7" fmla="*/ 0 h 37"/>
                        <a:gd name="T8" fmla="*/ 68 w 83"/>
                        <a:gd name="T9" fmla="*/ 0 h 37"/>
                        <a:gd name="T10" fmla="*/ 83 w 83"/>
                        <a:gd name="T11" fmla="*/ 37 h 37"/>
                        <a:gd name="T12" fmla="*/ 0 w 83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7">
                          <a:moveTo>
                            <a:pt x="0" y="37"/>
                          </a:moveTo>
                          <a:lnTo>
                            <a:pt x="4" y="19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06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1010" y="3690"/>
                    <a:ext cx="48" cy="23"/>
                    <a:chOff x="1010" y="3690"/>
                    <a:chExt cx="48" cy="23"/>
                  </a:xfrm>
                </p:grpSpPr>
                <p:sp>
                  <p:nvSpPr>
                    <p:cNvPr id="396507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1010" y="369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8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1014" y="3690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3 h 31"/>
                        <a:gd name="T6" fmla="*/ 56 w 75"/>
                        <a:gd name="T7" fmla="*/ 12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9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1018" y="370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8 w 82"/>
                        <a:gd name="T5" fmla="*/ 7 h 35"/>
                        <a:gd name="T6" fmla="*/ 12 w 82"/>
                        <a:gd name="T7" fmla="*/ 0 h 35"/>
                        <a:gd name="T8" fmla="*/ 69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10" name="Group 222"/>
                  <p:cNvGrpSpPr>
                    <a:grpSpLocks/>
                  </p:cNvGrpSpPr>
                  <p:nvPr/>
                </p:nvGrpSpPr>
                <p:grpSpPr bwMode="auto">
                  <a:xfrm>
                    <a:off x="1023" y="3703"/>
                    <a:ext cx="49" cy="22"/>
                    <a:chOff x="1023" y="3703"/>
                    <a:chExt cx="49" cy="22"/>
                  </a:xfrm>
                </p:grpSpPr>
                <p:sp>
                  <p:nvSpPr>
                    <p:cNvPr id="396511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1023" y="3703"/>
                      <a:ext cx="12" cy="22"/>
                    </a:xfrm>
                    <a:custGeom>
                      <a:avLst/>
                      <a:gdLst>
                        <a:gd name="T0" fmla="*/ 13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0 h 68"/>
                        <a:gd name="T8" fmla="*/ 13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2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1028" y="3703"/>
                      <a:ext cx="37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3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1030" y="371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19 h 36"/>
                        <a:gd name="T4" fmla="*/ 7 w 83"/>
                        <a:gd name="T5" fmla="*/ 7 h 36"/>
                        <a:gd name="T6" fmla="*/ 13 w 83"/>
                        <a:gd name="T7" fmla="*/ 0 h 36"/>
                        <a:gd name="T8" fmla="*/ 70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70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14" name="Group 226"/>
                  <p:cNvGrpSpPr>
                    <a:grpSpLocks/>
                  </p:cNvGrpSpPr>
                  <p:nvPr/>
                </p:nvGrpSpPr>
                <p:grpSpPr bwMode="auto">
                  <a:xfrm>
                    <a:off x="1036" y="3716"/>
                    <a:ext cx="49" cy="22"/>
                    <a:chOff x="1036" y="3716"/>
                    <a:chExt cx="49" cy="22"/>
                  </a:xfrm>
                </p:grpSpPr>
                <p:sp>
                  <p:nvSpPr>
                    <p:cNvPr id="396515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1036" y="3716"/>
                      <a:ext cx="11" cy="22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6" name="Freeform 228"/>
                    <p:cNvSpPr>
                      <a:spLocks/>
                    </p:cNvSpPr>
                    <p:nvPr/>
                  </p:nvSpPr>
                  <p:spPr bwMode="auto">
                    <a:xfrm>
                      <a:off x="1040" y="3716"/>
                      <a:ext cx="37" cy="10"/>
                    </a:xfrm>
                    <a:custGeom>
                      <a:avLst/>
                      <a:gdLst>
                        <a:gd name="T0" fmla="*/ 3 w 75"/>
                        <a:gd name="T1" fmla="*/ 0 h 29"/>
                        <a:gd name="T2" fmla="*/ 51 w 75"/>
                        <a:gd name="T3" fmla="*/ 0 h 29"/>
                        <a:gd name="T4" fmla="*/ 53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3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7" name="Freeform 229"/>
                    <p:cNvSpPr>
                      <a:spLocks/>
                    </p:cNvSpPr>
                    <p:nvPr/>
                  </p:nvSpPr>
                  <p:spPr bwMode="auto">
                    <a:xfrm>
                      <a:off x="1043" y="3726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6 w 82"/>
                        <a:gd name="T5" fmla="*/ 8 h 36"/>
                        <a:gd name="T6" fmla="*/ 10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18" name="Group 230"/>
                <p:cNvGrpSpPr>
                  <a:grpSpLocks/>
                </p:cNvGrpSpPr>
                <p:nvPr/>
              </p:nvGrpSpPr>
              <p:grpSpPr bwMode="auto">
                <a:xfrm>
                  <a:off x="1046" y="3727"/>
                  <a:ext cx="49" cy="23"/>
                  <a:chOff x="1046" y="3727"/>
                  <a:chExt cx="49" cy="23"/>
                </a:xfrm>
              </p:grpSpPr>
              <p:sp>
                <p:nvSpPr>
                  <p:cNvPr id="396519" name="Freeform 231"/>
                  <p:cNvSpPr>
                    <a:spLocks/>
                  </p:cNvSpPr>
                  <p:nvPr/>
                </p:nvSpPr>
                <p:spPr bwMode="auto">
                  <a:xfrm>
                    <a:off x="1046" y="3727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0" name="Freeform 232"/>
                  <p:cNvSpPr>
                    <a:spLocks/>
                  </p:cNvSpPr>
                  <p:nvPr/>
                </p:nvSpPr>
                <p:spPr bwMode="auto">
                  <a:xfrm>
                    <a:off x="1051" y="3727"/>
                    <a:ext cx="36" cy="11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9 w 73"/>
                      <a:gd name="T3" fmla="*/ 0 h 31"/>
                      <a:gd name="T4" fmla="*/ 50 w 73"/>
                      <a:gd name="T5" fmla="*/ 4 h 31"/>
                      <a:gd name="T6" fmla="*/ 57 w 73"/>
                      <a:gd name="T7" fmla="*/ 13 h 31"/>
                      <a:gd name="T8" fmla="*/ 73 w 73"/>
                      <a:gd name="T9" fmla="*/ 31 h 31"/>
                      <a:gd name="T10" fmla="*/ 17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6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7" y="13"/>
                        </a:lnTo>
                        <a:lnTo>
                          <a:pt x="73" y="31"/>
                        </a:lnTo>
                        <a:lnTo>
                          <a:pt x="17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1" name="Freeform 233"/>
                  <p:cNvSpPr>
                    <a:spLocks/>
                  </p:cNvSpPr>
                  <p:nvPr/>
                </p:nvSpPr>
                <p:spPr bwMode="auto">
                  <a:xfrm>
                    <a:off x="1054" y="3738"/>
                    <a:ext cx="41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6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22" name="Group 234"/>
                <p:cNvGrpSpPr>
                  <a:grpSpLocks/>
                </p:cNvGrpSpPr>
                <p:nvPr/>
              </p:nvGrpSpPr>
              <p:grpSpPr bwMode="auto">
                <a:xfrm>
                  <a:off x="1058" y="3739"/>
                  <a:ext cx="50" cy="23"/>
                  <a:chOff x="1058" y="3739"/>
                  <a:chExt cx="50" cy="23"/>
                </a:xfrm>
              </p:grpSpPr>
              <p:sp>
                <p:nvSpPr>
                  <p:cNvPr id="396523" name="Freeform 235"/>
                  <p:cNvSpPr>
                    <a:spLocks/>
                  </p:cNvSpPr>
                  <p:nvPr/>
                </p:nvSpPr>
                <p:spPr bwMode="auto">
                  <a:xfrm>
                    <a:off x="1058" y="3739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4" name="Freeform 236"/>
                  <p:cNvSpPr>
                    <a:spLocks/>
                  </p:cNvSpPr>
                  <p:nvPr/>
                </p:nvSpPr>
                <p:spPr bwMode="auto">
                  <a:xfrm>
                    <a:off x="1063" y="3740"/>
                    <a:ext cx="37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8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7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8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1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5" name="Freeform 237"/>
                  <p:cNvSpPr>
                    <a:spLocks/>
                  </p:cNvSpPr>
                  <p:nvPr/>
                </p:nvSpPr>
                <p:spPr bwMode="auto">
                  <a:xfrm>
                    <a:off x="1067" y="3750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26" name="Group 238"/>
                <p:cNvGrpSpPr>
                  <a:grpSpLocks/>
                </p:cNvGrpSpPr>
                <p:nvPr/>
              </p:nvGrpSpPr>
              <p:grpSpPr bwMode="auto">
                <a:xfrm>
                  <a:off x="1072" y="3753"/>
                  <a:ext cx="48" cy="22"/>
                  <a:chOff x="1072" y="3753"/>
                  <a:chExt cx="48" cy="22"/>
                </a:xfrm>
              </p:grpSpPr>
              <p:sp>
                <p:nvSpPr>
                  <p:cNvPr id="396527" name="Freeform 239"/>
                  <p:cNvSpPr>
                    <a:spLocks/>
                  </p:cNvSpPr>
                  <p:nvPr/>
                </p:nvSpPr>
                <p:spPr bwMode="auto">
                  <a:xfrm>
                    <a:off x="1072" y="3753"/>
                    <a:ext cx="11" cy="22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8" name="Freeform 240"/>
                  <p:cNvSpPr>
                    <a:spLocks/>
                  </p:cNvSpPr>
                  <p:nvPr/>
                </p:nvSpPr>
                <p:spPr bwMode="auto">
                  <a:xfrm>
                    <a:off x="1076" y="3753"/>
                    <a:ext cx="37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0 w 74"/>
                      <a:gd name="T3" fmla="*/ 0 h 31"/>
                      <a:gd name="T4" fmla="*/ 52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9 w 74"/>
                      <a:gd name="T11" fmla="*/ 31 h 31"/>
                      <a:gd name="T12" fmla="*/ 11 w 74"/>
                      <a:gd name="T13" fmla="*/ 20 h 31"/>
                      <a:gd name="T14" fmla="*/ 0 w 74"/>
                      <a:gd name="T15" fmla="*/ 6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9" y="31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9" name="Freeform 241"/>
                  <p:cNvSpPr>
                    <a:spLocks/>
                  </p:cNvSpPr>
                  <p:nvPr/>
                </p:nvSpPr>
                <p:spPr bwMode="auto">
                  <a:xfrm>
                    <a:off x="1079" y="376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3 w 81"/>
                      <a:gd name="T3" fmla="*/ 20 h 36"/>
                      <a:gd name="T4" fmla="*/ 6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530" name="Freeform 242"/>
                <p:cNvSpPr>
                  <a:spLocks/>
                </p:cNvSpPr>
                <p:nvPr/>
              </p:nvSpPr>
              <p:spPr bwMode="auto">
                <a:xfrm>
                  <a:off x="820" y="3535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9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531" name="Freeform 243"/>
                <p:cNvSpPr>
                  <a:spLocks/>
                </p:cNvSpPr>
                <p:nvPr/>
              </p:nvSpPr>
              <p:spPr bwMode="auto">
                <a:xfrm>
                  <a:off x="825" y="3535"/>
                  <a:ext cx="36" cy="9"/>
                </a:xfrm>
                <a:custGeom>
                  <a:avLst/>
                  <a:gdLst>
                    <a:gd name="T0" fmla="*/ 0 w 71"/>
                    <a:gd name="T1" fmla="*/ 0 h 27"/>
                    <a:gd name="T2" fmla="*/ 49 w 71"/>
                    <a:gd name="T3" fmla="*/ 0 h 27"/>
                    <a:gd name="T4" fmla="*/ 51 w 71"/>
                    <a:gd name="T5" fmla="*/ 2 h 27"/>
                    <a:gd name="T6" fmla="*/ 55 w 71"/>
                    <a:gd name="T7" fmla="*/ 12 h 27"/>
                    <a:gd name="T8" fmla="*/ 71 w 71"/>
                    <a:gd name="T9" fmla="*/ 27 h 27"/>
                    <a:gd name="T10" fmla="*/ 17 w 71"/>
                    <a:gd name="T11" fmla="*/ 27 h 27"/>
                    <a:gd name="T12" fmla="*/ 8 w 71"/>
                    <a:gd name="T13" fmla="*/ 20 h 27"/>
                    <a:gd name="T14" fmla="*/ 0 w 71"/>
                    <a:gd name="T15" fmla="*/ 6 h 27"/>
                    <a:gd name="T16" fmla="*/ 0 w 71"/>
                    <a:gd name="T1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7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5" y="12"/>
                      </a:lnTo>
                      <a:lnTo>
                        <a:pt x="71" y="27"/>
                      </a:lnTo>
                      <a:lnTo>
                        <a:pt x="17" y="27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532" name="Freeform 244"/>
                <p:cNvSpPr>
                  <a:spLocks/>
                </p:cNvSpPr>
                <p:nvPr/>
              </p:nvSpPr>
              <p:spPr bwMode="auto">
                <a:xfrm>
                  <a:off x="828" y="3546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8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533" name="Group 245"/>
                <p:cNvGrpSpPr>
                  <a:grpSpLocks/>
                </p:cNvGrpSpPr>
                <p:nvPr/>
              </p:nvGrpSpPr>
              <p:grpSpPr bwMode="auto">
                <a:xfrm>
                  <a:off x="832" y="3547"/>
                  <a:ext cx="49" cy="23"/>
                  <a:chOff x="832" y="3547"/>
                  <a:chExt cx="49" cy="23"/>
                </a:xfrm>
              </p:grpSpPr>
              <p:sp>
                <p:nvSpPr>
                  <p:cNvPr id="396534" name="Freeform 246"/>
                  <p:cNvSpPr>
                    <a:spLocks/>
                  </p:cNvSpPr>
                  <p:nvPr/>
                </p:nvSpPr>
                <p:spPr bwMode="auto">
                  <a:xfrm>
                    <a:off x="832" y="3547"/>
                    <a:ext cx="12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5" name="Freeform 247"/>
                  <p:cNvSpPr>
                    <a:spLocks/>
                  </p:cNvSpPr>
                  <p:nvPr/>
                </p:nvSpPr>
                <p:spPr bwMode="auto">
                  <a:xfrm>
                    <a:off x="837" y="3548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6" name="Freeform 248"/>
                  <p:cNvSpPr>
                    <a:spLocks/>
                  </p:cNvSpPr>
                  <p:nvPr/>
                </p:nvSpPr>
                <p:spPr bwMode="auto">
                  <a:xfrm>
                    <a:off x="840" y="355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37" name="Group 249"/>
                <p:cNvGrpSpPr>
                  <a:grpSpLocks/>
                </p:cNvGrpSpPr>
                <p:nvPr/>
              </p:nvGrpSpPr>
              <p:grpSpPr bwMode="auto">
                <a:xfrm>
                  <a:off x="844" y="3560"/>
                  <a:ext cx="49" cy="22"/>
                  <a:chOff x="844" y="3560"/>
                  <a:chExt cx="49" cy="22"/>
                </a:xfrm>
              </p:grpSpPr>
              <p:sp>
                <p:nvSpPr>
                  <p:cNvPr id="396538" name="Freeform 250"/>
                  <p:cNvSpPr>
                    <a:spLocks/>
                  </p:cNvSpPr>
                  <p:nvPr/>
                </p:nvSpPr>
                <p:spPr bwMode="auto">
                  <a:xfrm>
                    <a:off x="844" y="3560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9" name="Freeform 251"/>
                  <p:cNvSpPr>
                    <a:spLocks/>
                  </p:cNvSpPr>
                  <p:nvPr/>
                </p:nvSpPr>
                <p:spPr bwMode="auto">
                  <a:xfrm>
                    <a:off x="849" y="3560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0" name="Freeform 252"/>
                  <p:cNvSpPr>
                    <a:spLocks/>
                  </p:cNvSpPr>
                  <p:nvPr/>
                </p:nvSpPr>
                <p:spPr bwMode="auto">
                  <a:xfrm>
                    <a:off x="853" y="3571"/>
                    <a:ext cx="40" cy="11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6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1" name="Group 253"/>
                <p:cNvGrpSpPr>
                  <a:grpSpLocks/>
                </p:cNvGrpSpPr>
                <p:nvPr/>
              </p:nvGrpSpPr>
              <p:grpSpPr bwMode="auto">
                <a:xfrm>
                  <a:off x="857" y="3572"/>
                  <a:ext cx="50" cy="23"/>
                  <a:chOff x="857" y="3572"/>
                  <a:chExt cx="50" cy="23"/>
                </a:xfrm>
              </p:grpSpPr>
              <p:sp>
                <p:nvSpPr>
                  <p:cNvPr id="396542" name="Freeform 254"/>
                  <p:cNvSpPr>
                    <a:spLocks/>
                  </p:cNvSpPr>
                  <p:nvPr/>
                </p:nvSpPr>
                <p:spPr bwMode="auto">
                  <a:xfrm>
                    <a:off x="857" y="3572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5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3" name="Freeform 255"/>
                  <p:cNvSpPr>
                    <a:spLocks/>
                  </p:cNvSpPr>
                  <p:nvPr/>
                </p:nvSpPr>
                <p:spPr bwMode="auto">
                  <a:xfrm>
                    <a:off x="862" y="3573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10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4" name="Freeform 256"/>
                  <p:cNvSpPr>
                    <a:spLocks/>
                  </p:cNvSpPr>
                  <p:nvPr/>
                </p:nvSpPr>
                <p:spPr bwMode="auto">
                  <a:xfrm>
                    <a:off x="865" y="358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5" name="Group 257"/>
                <p:cNvGrpSpPr>
                  <a:grpSpLocks/>
                </p:cNvGrpSpPr>
                <p:nvPr/>
              </p:nvGrpSpPr>
              <p:grpSpPr bwMode="auto">
                <a:xfrm>
                  <a:off x="870" y="3585"/>
                  <a:ext cx="48" cy="23"/>
                  <a:chOff x="870" y="3585"/>
                  <a:chExt cx="48" cy="23"/>
                </a:xfrm>
              </p:grpSpPr>
              <p:sp>
                <p:nvSpPr>
                  <p:cNvPr id="396546" name="Freeform 258"/>
                  <p:cNvSpPr>
                    <a:spLocks/>
                  </p:cNvSpPr>
                  <p:nvPr/>
                </p:nvSpPr>
                <p:spPr bwMode="auto">
                  <a:xfrm>
                    <a:off x="870" y="358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7" name="Freeform 259"/>
                  <p:cNvSpPr>
                    <a:spLocks/>
                  </p:cNvSpPr>
                  <p:nvPr/>
                </p:nvSpPr>
                <p:spPr bwMode="auto">
                  <a:xfrm>
                    <a:off x="874" y="3586"/>
                    <a:ext cx="38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8" name="Freeform 260"/>
                  <p:cNvSpPr>
                    <a:spLocks/>
                  </p:cNvSpPr>
                  <p:nvPr/>
                </p:nvSpPr>
                <p:spPr bwMode="auto">
                  <a:xfrm>
                    <a:off x="878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6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9" name="Group 261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100" cy="73"/>
                  <a:chOff x="882" y="3600"/>
                  <a:chExt cx="100" cy="73"/>
                </a:xfrm>
              </p:grpSpPr>
              <p:grpSp>
                <p:nvGrpSpPr>
                  <p:cNvPr id="396550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882" y="3600"/>
                    <a:ext cx="49" cy="23"/>
                    <a:chOff x="882" y="3600"/>
                    <a:chExt cx="49" cy="23"/>
                  </a:xfrm>
                </p:grpSpPr>
                <p:sp>
                  <p:nvSpPr>
                    <p:cNvPr id="396551" name="Freeform 263"/>
                    <p:cNvSpPr>
                      <a:spLocks/>
                    </p:cNvSpPr>
                    <p:nvPr/>
                  </p:nvSpPr>
                  <p:spPr bwMode="auto">
                    <a:xfrm>
                      <a:off x="882" y="3600"/>
                      <a:ext cx="12" cy="23"/>
                    </a:xfrm>
                    <a:custGeom>
                      <a:avLst/>
                      <a:gdLst>
                        <a:gd name="T0" fmla="*/ 13 w 23"/>
                        <a:gd name="T1" fmla="*/ 70 h 70"/>
                        <a:gd name="T2" fmla="*/ 0 w 23"/>
                        <a:gd name="T3" fmla="*/ 27 h 70"/>
                        <a:gd name="T4" fmla="*/ 9 w 23"/>
                        <a:gd name="T5" fmla="*/ 0 h 70"/>
                        <a:gd name="T6" fmla="*/ 23 w 23"/>
                        <a:gd name="T7" fmla="*/ 31 h 70"/>
                        <a:gd name="T8" fmla="*/ 13 w 23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2" name="Freeform 264"/>
                    <p:cNvSpPr>
                      <a:spLocks/>
                    </p:cNvSpPr>
                    <p:nvPr/>
                  </p:nvSpPr>
                  <p:spPr bwMode="auto">
                    <a:xfrm>
                      <a:off x="887" y="3600"/>
                      <a:ext cx="37" cy="11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50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3" name="Freeform 265"/>
                    <p:cNvSpPr>
                      <a:spLocks/>
                    </p:cNvSpPr>
                    <p:nvPr/>
                  </p:nvSpPr>
                  <p:spPr bwMode="auto">
                    <a:xfrm>
                      <a:off x="890" y="361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8 h 38"/>
                        <a:gd name="T2" fmla="*/ 1 w 83"/>
                        <a:gd name="T3" fmla="*/ 22 h 38"/>
                        <a:gd name="T4" fmla="*/ 8 w 83"/>
                        <a:gd name="T5" fmla="*/ 8 h 38"/>
                        <a:gd name="T6" fmla="*/ 12 w 83"/>
                        <a:gd name="T7" fmla="*/ 0 h 38"/>
                        <a:gd name="T8" fmla="*/ 68 w 83"/>
                        <a:gd name="T9" fmla="*/ 0 h 38"/>
                        <a:gd name="T10" fmla="*/ 83 w 83"/>
                        <a:gd name="T11" fmla="*/ 38 h 38"/>
                        <a:gd name="T12" fmla="*/ 0 w 83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8">
                          <a:moveTo>
                            <a:pt x="0" y="38"/>
                          </a:moveTo>
                          <a:lnTo>
                            <a:pt x="1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54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894" y="3612"/>
                    <a:ext cx="49" cy="23"/>
                    <a:chOff x="894" y="3612"/>
                    <a:chExt cx="49" cy="23"/>
                  </a:xfrm>
                </p:grpSpPr>
                <p:sp>
                  <p:nvSpPr>
                    <p:cNvPr id="396555" name="Freeform 267"/>
                    <p:cNvSpPr>
                      <a:spLocks/>
                    </p:cNvSpPr>
                    <p:nvPr/>
                  </p:nvSpPr>
                  <p:spPr bwMode="auto">
                    <a:xfrm>
                      <a:off x="894" y="3612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6" name="Freeform 268"/>
                    <p:cNvSpPr>
                      <a:spLocks/>
                    </p:cNvSpPr>
                    <p:nvPr/>
                  </p:nvSpPr>
                  <p:spPr bwMode="auto">
                    <a:xfrm>
                      <a:off x="899" y="361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2"/>
                        <a:gd name="T2" fmla="*/ 50 w 75"/>
                        <a:gd name="T3" fmla="*/ 0 h 32"/>
                        <a:gd name="T4" fmla="*/ 52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2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7" name="Freeform 269"/>
                    <p:cNvSpPr>
                      <a:spLocks/>
                    </p:cNvSpPr>
                    <p:nvPr/>
                  </p:nvSpPr>
                  <p:spPr bwMode="auto">
                    <a:xfrm>
                      <a:off x="902" y="362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1 h 36"/>
                        <a:gd name="T4" fmla="*/ 5 w 81"/>
                        <a:gd name="T5" fmla="*/ 8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58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907" y="3625"/>
                    <a:ext cx="49" cy="23"/>
                    <a:chOff x="907" y="3625"/>
                    <a:chExt cx="49" cy="23"/>
                  </a:xfrm>
                </p:grpSpPr>
                <p:sp>
                  <p:nvSpPr>
                    <p:cNvPr id="396559" name="Freeform 271"/>
                    <p:cNvSpPr>
                      <a:spLocks/>
                    </p:cNvSpPr>
                    <p:nvPr/>
                  </p:nvSpPr>
                  <p:spPr bwMode="auto">
                    <a:xfrm>
                      <a:off x="907" y="3625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1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0" name="Freeform 272"/>
                    <p:cNvSpPr>
                      <a:spLocks/>
                    </p:cNvSpPr>
                    <p:nvPr/>
                  </p:nvSpPr>
                  <p:spPr bwMode="auto">
                    <a:xfrm>
                      <a:off x="912" y="3626"/>
                      <a:ext cx="36" cy="9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50 w 72"/>
                        <a:gd name="T3" fmla="*/ 0 h 29"/>
                        <a:gd name="T4" fmla="*/ 51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1" name="Freeform 273"/>
                    <p:cNvSpPr>
                      <a:spLocks/>
                    </p:cNvSpPr>
                    <p:nvPr/>
                  </p:nvSpPr>
                  <p:spPr bwMode="auto">
                    <a:xfrm>
                      <a:off x="914" y="363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62" name="Group 274"/>
                  <p:cNvGrpSpPr>
                    <a:grpSpLocks/>
                  </p:cNvGrpSpPr>
                  <p:nvPr/>
                </p:nvGrpSpPr>
                <p:grpSpPr bwMode="auto">
                  <a:xfrm>
                    <a:off x="919" y="3638"/>
                    <a:ext cx="49" cy="22"/>
                    <a:chOff x="919" y="3638"/>
                    <a:chExt cx="49" cy="22"/>
                  </a:xfrm>
                </p:grpSpPr>
                <p:sp>
                  <p:nvSpPr>
                    <p:cNvPr id="396563" name="Freeform 275"/>
                    <p:cNvSpPr>
                      <a:spLocks/>
                    </p:cNvSpPr>
                    <p:nvPr/>
                  </p:nvSpPr>
                  <p:spPr bwMode="auto">
                    <a:xfrm>
                      <a:off x="919" y="3638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4" name="Freeform 276"/>
                    <p:cNvSpPr>
                      <a:spLocks/>
                    </p:cNvSpPr>
                    <p:nvPr/>
                  </p:nvSpPr>
                  <p:spPr bwMode="auto">
                    <a:xfrm>
                      <a:off x="924" y="363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48 w 73"/>
                        <a:gd name="T3" fmla="*/ 0 h 30"/>
                        <a:gd name="T4" fmla="*/ 52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5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5" name="Freeform 277"/>
                    <p:cNvSpPr>
                      <a:spLocks/>
                    </p:cNvSpPr>
                    <p:nvPr/>
                  </p:nvSpPr>
                  <p:spPr bwMode="auto">
                    <a:xfrm>
                      <a:off x="928" y="364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66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932" y="3651"/>
                    <a:ext cx="50" cy="22"/>
                    <a:chOff x="932" y="3651"/>
                    <a:chExt cx="50" cy="22"/>
                  </a:xfrm>
                </p:grpSpPr>
                <p:sp>
                  <p:nvSpPr>
                    <p:cNvPr id="396567" name="Freeform 279"/>
                    <p:cNvSpPr>
                      <a:spLocks/>
                    </p:cNvSpPr>
                    <p:nvPr/>
                  </p:nvSpPr>
                  <p:spPr bwMode="auto">
                    <a:xfrm>
                      <a:off x="932" y="3651"/>
                      <a:ext cx="12" cy="22"/>
                    </a:xfrm>
                    <a:custGeom>
                      <a:avLst/>
                      <a:gdLst>
                        <a:gd name="T0" fmla="*/ 15 w 24"/>
                        <a:gd name="T1" fmla="*/ 67 h 67"/>
                        <a:gd name="T2" fmla="*/ 0 w 24"/>
                        <a:gd name="T3" fmla="*/ 26 h 67"/>
                        <a:gd name="T4" fmla="*/ 11 w 24"/>
                        <a:gd name="T5" fmla="*/ 0 h 67"/>
                        <a:gd name="T6" fmla="*/ 24 w 24"/>
                        <a:gd name="T7" fmla="*/ 30 h 67"/>
                        <a:gd name="T8" fmla="*/ 15 w 24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8" name="Freeform 280"/>
                    <p:cNvSpPr>
                      <a:spLocks/>
                    </p:cNvSpPr>
                    <p:nvPr/>
                  </p:nvSpPr>
                  <p:spPr bwMode="auto">
                    <a:xfrm>
                      <a:off x="937" y="3651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7 w 72"/>
                        <a:gd name="T7" fmla="*/ 11 h 29"/>
                        <a:gd name="T8" fmla="*/ 72 w 72"/>
                        <a:gd name="T9" fmla="*/ 29 h 29"/>
                        <a:gd name="T10" fmla="*/ 18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5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9" name="Freeform 281"/>
                    <p:cNvSpPr>
                      <a:spLocks/>
                    </p:cNvSpPr>
                    <p:nvPr/>
                  </p:nvSpPr>
                  <p:spPr bwMode="auto">
                    <a:xfrm>
                      <a:off x="940" y="3662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3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70" name="Group 282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99" cy="74"/>
                  <a:chOff x="944" y="3665"/>
                  <a:chExt cx="99" cy="74"/>
                </a:xfrm>
              </p:grpSpPr>
              <p:grpSp>
                <p:nvGrpSpPr>
                  <p:cNvPr id="396571" name="Group 283"/>
                  <p:cNvGrpSpPr>
                    <a:grpSpLocks/>
                  </p:cNvGrpSpPr>
                  <p:nvPr/>
                </p:nvGrpSpPr>
                <p:grpSpPr bwMode="auto">
                  <a:xfrm>
                    <a:off x="944" y="3665"/>
                    <a:ext cx="49" cy="23"/>
                    <a:chOff x="944" y="3665"/>
                    <a:chExt cx="49" cy="23"/>
                  </a:xfrm>
                </p:grpSpPr>
                <p:sp>
                  <p:nvSpPr>
                    <p:cNvPr id="396572" name="Freeform 284"/>
                    <p:cNvSpPr>
                      <a:spLocks/>
                    </p:cNvSpPr>
                    <p:nvPr/>
                  </p:nvSpPr>
                  <p:spPr bwMode="auto">
                    <a:xfrm>
                      <a:off x="944" y="366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3" name="Freeform 285"/>
                    <p:cNvSpPr>
                      <a:spLocks/>
                    </p:cNvSpPr>
                    <p:nvPr/>
                  </p:nvSpPr>
                  <p:spPr bwMode="auto">
                    <a:xfrm>
                      <a:off x="949" y="3666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4" name="Freeform 286"/>
                    <p:cNvSpPr>
                      <a:spLocks/>
                    </p:cNvSpPr>
                    <p:nvPr/>
                  </p:nvSpPr>
                  <p:spPr bwMode="auto">
                    <a:xfrm>
                      <a:off x="953" y="367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75" name="Group 287"/>
                  <p:cNvGrpSpPr>
                    <a:grpSpLocks/>
                  </p:cNvGrpSpPr>
                  <p:nvPr/>
                </p:nvGrpSpPr>
                <p:grpSpPr bwMode="auto">
                  <a:xfrm>
                    <a:off x="957" y="3678"/>
                    <a:ext cx="48" cy="23"/>
                    <a:chOff x="957" y="3678"/>
                    <a:chExt cx="48" cy="23"/>
                  </a:xfrm>
                </p:grpSpPr>
                <p:sp>
                  <p:nvSpPr>
                    <p:cNvPr id="396576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957" y="3678"/>
                      <a:ext cx="11" cy="23"/>
                    </a:xfrm>
                    <a:custGeom>
                      <a:avLst/>
                      <a:gdLst>
                        <a:gd name="T0" fmla="*/ 13 w 24"/>
                        <a:gd name="T1" fmla="*/ 70 h 70"/>
                        <a:gd name="T2" fmla="*/ 0 w 24"/>
                        <a:gd name="T3" fmla="*/ 27 h 70"/>
                        <a:gd name="T4" fmla="*/ 9 w 24"/>
                        <a:gd name="T5" fmla="*/ 0 h 70"/>
                        <a:gd name="T6" fmla="*/ 24 w 24"/>
                        <a:gd name="T7" fmla="*/ 31 h 70"/>
                        <a:gd name="T8" fmla="*/ 13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7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961" y="3678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2 w 74"/>
                        <a:gd name="T5" fmla="*/ 3 h 30"/>
                        <a:gd name="T6" fmla="*/ 56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11 w 74"/>
                        <a:gd name="T13" fmla="*/ 20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8" name="Freeform 290"/>
                    <p:cNvSpPr>
                      <a:spLocks/>
                    </p:cNvSpPr>
                    <p:nvPr/>
                  </p:nvSpPr>
                  <p:spPr bwMode="auto">
                    <a:xfrm>
                      <a:off x="964" y="3688"/>
                      <a:ext cx="41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1 h 38"/>
                        <a:gd name="T4" fmla="*/ 7 w 82"/>
                        <a:gd name="T5" fmla="*/ 8 h 38"/>
                        <a:gd name="T6" fmla="*/ 11 w 82"/>
                        <a:gd name="T7" fmla="*/ 0 h 38"/>
                        <a:gd name="T8" fmla="*/ 68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79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969" y="3690"/>
                    <a:ext cx="49" cy="23"/>
                    <a:chOff x="969" y="3690"/>
                    <a:chExt cx="49" cy="23"/>
                  </a:xfrm>
                </p:grpSpPr>
                <p:sp>
                  <p:nvSpPr>
                    <p:cNvPr id="396580" name="Freeform 292"/>
                    <p:cNvSpPr>
                      <a:spLocks/>
                    </p:cNvSpPr>
                    <p:nvPr/>
                  </p:nvSpPr>
                  <p:spPr bwMode="auto">
                    <a:xfrm>
                      <a:off x="969" y="369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1" name="Freeform 293"/>
                    <p:cNvSpPr>
                      <a:spLocks/>
                    </p:cNvSpPr>
                    <p:nvPr/>
                  </p:nvSpPr>
                  <p:spPr bwMode="auto">
                    <a:xfrm>
                      <a:off x="974" y="3691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2" name="Freeform 294"/>
                    <p:cNvSpPr>
                      <a:spLocks/>
                    </p:cNvSpPr>
                    <p:nvPr/>
                  </p:nvSpPr>
                  <p:spPr bwMode="auto">
                    <a:xfrm>
                      <a:off x="977" y="370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6 w 81"/>
                        <a:gd name="T5" fmla="*/ 7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83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982" y="3703"/>
                    <a:ext cx="49" cy="23"/>
                    <a:chOff x="982" y="3703"/>
                    <a:chExt cx="49" cy="23"/>
                  </a:xfrm>
                </p:grpSpPr>
                <p:sp>
                  <p:nvSpPr>
                    <p:cNvPr id="396584" name="Freeform 296"/>
                    <p:cNvSpPr>
                      <a:spLocks/>
                    </p:cNvSpPr>
                    <p:nvPr/>
                  </p:nvSpPr>
                  <p:spPr bwMode="auto">
                    <a:xfrm>
                      <a:off x="982" y="3703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5" name="Freeform 297"/>
                    <p:cNvSpPr>
                      <a:spLocks/>
                    </p:cNvSpPr>
                    <p:nvPr/>
                  </p:nvSpPr>
                  <p:spPr bwMode="auto">
                    <a:xfrm>
                      <a:off x="987" y="370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6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989" y="3714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87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995" y="3716"/>
                    <a:ext cx="48" cy="23"/>
                    <a:chOff x="995" y="3716"/>
                    <a:chExt cx="48" cy="23"/>
                  </a:xfrm>
                </p:grpSpPr>
                <p:sp>
                  <p:nvSpPr>
                    <p:cNvPr id="396588" name="Freeform 300"/>
                    <p:cNvSpPr>
                      <a:spLocks/>
                    </p:cNvSpPr>
                    <p:nvPr/>
                  </p:nvSpPr>
                  <p:spPr bwMode="auto">
                    <a:xfrm>
                      <a:off x="995" y="3716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9" name="Freeform 301"/>
                    <p:cNvSpPr>
                      <a:spLocks/>
                    </p:cNvSpPr>
                    <p:nvPr/>
                  </p:nvSpPr>
                  <p:spPr bwMode="auto">
                    <a:xfrm>
                      <a:off x="999" y="3717"/>
                      <a:ext cx="38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2 w 74"/>
                        <a:gd name="T5" fmla="*/ 3 h 29"/>
                        <a:gd name="T6" fmla="*/ 56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90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1003" y="3727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91" name="Group 303"/>
                <p:cNvGrpSpPr>
                  <a:grpSpLocks/>
                </p:cNvGrpSpPr>
                <p:nvPr/>
              </p:nvGrpSpPr>
              <p:grpSpPr bwMode="auto">
                <a:xfrm>
                  <a:off x="1005" y="3727"/>
                  <a:ext cx="49" cy="23"/>
                  <a:chOff x="1005" y="3727"/>
                  <a:chExt cx="49" cy="23"/>
                </a:xfrm>
              </p:grpSpPr>
              <p:sp>
                <p:nvSpPr>
                  <p:cNvPr id="396592" name="Freeform 304"/>
                  <p:cNvSpPr>
                    <a:spLocks/>
                  </p:cNvSpPr>
                  <p:nvPr/>
                </p:nvSpPr>
                <p:spPr bwMode="auto">
                  <a:xfrm>
                    <a:off x="1005" y="3727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3" name="Freeform 305"/>
                  <p:cNvSpPr>
                    <a:spLocks/>
                  </p:cNvSpPr>
                  <p:nvPr/>
                </p:nvSpPr>
                <p:spPr bwMode="auto">
                  <a:xfrm>
                    <a:off x="1010" y="3728"/>
                    <a:ext cx="37" cy="10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8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4" name="Freeform 306"/>
                  <p:cNvSpPr>
                    <a:spLocks/>
                  </p:cNvSpPr>
                  <p:nvPr/>
                </p:nvSpPr>
                <p:spPr bwMode="auto">
                  <a:xfrm>
                    <a:off x="1013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95" name="Group 307"/>
                <p:cNvGrpSpPr>
                  <a:grpSpLocks/>
                </p:cNvGrpSpPr>
                <p:nvPr/>
              </p:nvGrpSpPr>
              <p:grpSpPr bwMode="auto">
                <a:xfrm>
                  <a:off x="1018" y="3740"/>
                  <a:ext cx="49" cy="22"/>
                  <a:chOff x="1018" y="3740"/>
                  <a:chExt cx="49" cy="22"/>
                </a:xfrm>
              </p:grpSpPr>
              <p:sp>
                <p:nvSpPr>
                  <p:cNvPr id="396596" name="Freeform 308"/>
                  <p:cNvSpPr>
                    <a:spLocks/>
                  </p:cNvSpPr>
                  <p:nvPr/>
                </p:nvSpPr>
                <p:spPr bwMode="auto">
                  <a:xfrm>
                    <a:off x="1018" y="374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7" name="Freeform 309"/>
                  <p:cNvSpPr>
                    <a:spLocks/>
                  </p:cNvSpPr>
                  <p:nvPr/>
                </p:nvSpPr>
                <p:spPr bwMode="auto">
                  <a:xfrm>
                    <a:off x="1022" y="3740"/>
                    <a:ext cx="38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49 w 74"/>
                      <a:gd name="T3" fmla="*/ 0 h 31"/>
                      <a:gd name="T4" fmla="*/ 51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8" name="Freeform 310"/>
                  <p:cNvSpPr>
                    <a:spLocks/>
                  </p:cNvSpPr>
                  <p:nvPr/>
                </p:nvSpPr>
                <p:spPr bwMode="auto">
                  <a:xfrm>
                    <a:off x="1026" y="3750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1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99" name="Group 311"/>
                <p:cNvGrpSpPr>
                  <a:grpSpLocks/>
                </p:cNvGrpSpPr>
                <p:nvPr/>
              </p:nvGrpSpPr>
              <p:grpSpPr bwMode="auto">
                <a:xfrm>
                  <a:off x="1030" y="3753"/>
                  <a:ext cx="49" cy="23"/>
                  <a:chOff x="1030" y="3753"/>
                  <a:chExt cx="49" cy="23"/>
                </a:xfrm>
              </p:grpSpPr>
              <p:sp>
                <p:nvSpPr>
                  <p:cNvPr id="396600" name="Freeform 312"/>
                  <p:cNvSpPr>
                    <a:spLocks/>
                  </p:cNvSpPr>
                  <p:nvPr/>
                </p:nvSpPr>
                <p:spPr bwMode="auto">
                  <a:xfrm>
                    <a:off x="1030" y="3753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2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1" name="Freeform 313"/>
                  <p:cNvSpPr>
                    <a:spLocks/>
                  </p:cNvSpPr>
                  <p:nvPr/>
                </p:nvSpPr>
                <p:spPr bwMode="auto">
                  <a:xfrm>
                    <a:off x="1035" y="3753"/>
                    <a:ext cx="37" cy="11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1 w 74"/>
                      <a:gd name="T3" fmla="*/ 0 h 31"/>
                      <a:gd name="T4" fmla="*/ 52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1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2" name="Freeform 314"/>
                  <p:cNvSpPr>
                    <a:spLocks/>
                  </p:cNvSpPr>
                  <p:nvPr/>
                </p:nvSpPr>
                <p:spPr bwMode="auto">
                  <a:xfrm>
                    <a:off x="1039" y="3764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7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603" name="Freeform 315"/>
                <p:cNvSpPr>
                  <a:spLocks/>
                </p:cNvSpPr>
                <p:nvPr/>
              </p:nvSpPr>
              <p:spPr bwMode="auto">
                <a:xfrm>
                  <a:off x="778" y="3535"/>
                  <a:ext cx="12" cy="23"/>
                </a:xfrm>
                <a:custGeom>
                  <a:avLst/>
                  <a:gdLst>
                    <a:gd name="T0" fmla="*/ 13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1 h 68"/>
                    <a:gd name="T8" fmla="*/ 13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604" name="Freeform 316"/>
                <p:cNvSpPr>
                  <a:spLocks/>
                </p:cNvSpPr>
                <p:nvPr/>
              </p:nvSpPr>
              <p:spPr bwMode="auto">
                <a:xfrm>
                  <a:off x="783" y="3535"/>
                  <a:ext cx="36" cy="11"/>
                </a:xfrm>
                <a:custGeom>
                  <a:avLst/>
                  <a:gdLst>
                    <a:gd name="T0" fmla="*/ 1 w 72"/>
                    <a:gd name="T1" fmla="*/ 0 h 31"/>
                    <a:gd name="T2" fmla="*/ 50 w 72"/>
                    <a:gd name="T3" fmla="*/ 0 h 31"/>
                    <a:gd name="T4" fmla="*/ 51 w 72"/>
                    <a:gd name="T5" fmla="*/ 4 h 31"/>
                    <a:gd name="T6" fmla="*/ 57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605" name="Freeform 317"/>
                <p:cNvSpPr>
                  <a:spLocks/>
                </p:cNvSpPr>
                <p:nvPr/>
              </p:nvSpPr>
              <p:spPr bwMode="auto">
                <a:xfrm>
                  <a:off x="786" y="3546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21 h 36"/>
                    <a:gd name="T4" fmla="*/ 7 w 83"/>
                    <a:gd name="T5" fmla="*/ 8 h 36"/>
                    <a:gd name="T6" fmla="*/ 12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21"/>
                      </a:lnTo>
                      <a:lnTo>
                        <a:pt x="7" y="8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606" name="Group 318"/>
                <p:cNvGrpSpPr>
                  <a:grpSpLocks/>
                </p:cNvGrpSpPr>
                <p:nvPr/>
              </p:nvGrpSpPr>
              <p:grpSpPr bwMode="auto">
                <a:xfrm>
                  <a:off x="790" y="3547"/>
                  <a:ext cx="49" cy="23"/>
                  <a:chOff x="790" y="3547"/>
                  <a:chExt cx="49" cy="23"/>
                </a:xfrm>
              </p:grpSpPr>
              <p:sp>
                <p:nvSpPr>
                  <p:cNvPr id="396607" name="Freeform 319"/>
                  <p:cNvSpPr>
                    <a:spLocks/>
                  </p:cNvSpPr>
                  <p:nvPr/>
                </p:nvSpPr>
                <p:spPr bwMode="auto">
                  <a:xfrm>
                    <a:off x="790" y="3547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8" name="Freeform 320"/>
                  <p:cNvSpPr>
                    <a:spLocks/>
                  </p:cNvSpPr>
                  <p:nvPr/>
                </p:nvSpPr>
                <p:spPr bwMode="auto">
                  <a:xfrm>
                    <a:off x="795" y="3548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9" name="Freeform 321"/>
                  <p:cNvSpPr>
                    <a:spLocks/>
                  </p:cNvSpPr>
                  <p:nvPr/>
                </p:nvSpPr>
                <p:spPr bwMode="auto">
                  <a:xfrm>
                    <a:off x="798" y="355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0" name="Group 322"/>
                <p:cNvGrpSpPr>
                  <a:grpSpLocks/>
                </p:cNvGrpSpPr>
                <p:nvPr/>
              </p:nvGrpSpPr>
              <p:grpSpPr bwMode="auto">
                <a:xfrm>
                  <a:off x="803" y="3560"/>
                  <a:ext cx="49" cy="22"/>
                  <a:chOff x="803" y="3560"/>
                  <a:chExt cx="49" cy="22"/>
                </a:xfrm>
              </p:grpSpPr>
              <p:sp>
                <p:nvSpPr>
                  <p:cNvPr id="396611" name="Freeform 323"/>
                  <p:cNvSpPr>
                    <a:spLocks/>
                  </p:cNvSpPr>
                  <p:nvPr/>
                </p:nvSpPr>
                <p:spPr bwMode="auto">
                  <a:xfrm>
                    <a:off x="803" y="3560"/>
                    <a:ext cx="12" cy="22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2" name="Freeform 324"/>
                  <p:cNvSpPr>
                    <a:spLocks/>
                  </p:cNvSpPr>
                  <p:nvPr/>
                </p:nvSpPr>
                <p:spPr bwMode="auto">
                  <a:xfrm>
                    <a:off x="808" y="356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3" name="Freeform 325"/>
                  <p:cNvSpPr>
                    <a:spLocks/>
                  </p:cNvSpPr>
                  <p:nvPr/>
                </p:nvSpPr>
                <p:spPr bwMode="auto">
                  <a:xfrm>
                    <a:off x="811" y="3571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2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4" name="Group 326"/>
                <p:cNvGrpSpPr>
                  <a:grpSpLocks/>
                </p:cNvGrpSpPr>
                <p:nvPr/>
              </p:nvGrpSpPr>
              <p:grpSpPr bwMode="auto">
                <a:xfrm>
                  <a:off x="815" y="3572"/>
                  <a:ext cx="50" cy="23"/>
                  <a:chOff x="815" y="3572"/>
                  <a:chExt cx="50" cy="23"/>
                </a:xfrm>
              </p:grpSpPr>
              <p:sp>
                <p:nvSpPr>
                  <p:cNvPr id="396615" name="Freeform 327"/>
                  <p:cNvSpPr>
                    <a:spLocks/>
                  </p:cNvSpPr>
                  <p:nvPr/>
                </p:nvSpPr>
                <p:spPr bwMode="auto">
                  <a:xfrm>
                    <a:off x="815" y="3572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0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6" name="Freeform 328"/>
                  <p:cNvSpPr>
                    <a:spLocks/>
                  </p:cNvSpPr>
                  <p:nvPr/>
                </p:nvSpPr>
                <p:spPr bwMode="auto">
                  <a:xfrm>
                    <a:off x="820" y="3573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7" name="Freeform 329"/>
                  <p:cNvSpPr>
                    <a:spLocks/>
                  </p:cNvSpPr>
                  <p:nvPr/>
                </p:nvSpPr>
                <p:spPr bwMode="auto">
                  <a:xfrm>
                    <a:off x="824" y="3583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6 w 82"/>
                      <a:gd name="T5" fmla="*/ 7 h 36"/>
                      <a:gd name="T6" fmla="*/ 10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8" name="Group 330"/>
                <p:cNvGrpSpPr>
                  <a:grpSpLocks/>
                </p:cNvGrpSpPr>
                <p:nvPr/>
              </p:nvGrpSpPr>
              <p:grpSpPr bwMode="auto">
                <a:xfrm>
                  <a:off x="828" y="3585"/>
                  <a:ext cx="49" cy="23"/>
                  <a:chOff x="828" y="3585"/>
                  <a:chExt cx="49" cy="23"/>
                </a:xfrm>
              </p:grpSpPr>
              <p:sp>
                <p:nvSpPr>
                  <p:cNvPr id="396619" name="Freeform 331"/>
                  <p:cNvSpPr>
                    <a:spLocks/>
                  </p:cNvSpPr>
                  <p:nvPr/>
                </p:nvSpPr>
                <p:spPr bwMode="auto">
                  <a:xfrm>
                    <a:off x="828" y="358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20" name="Freeform 332"/>
                  <p:cNvSpPr>
                    <a:spLocks/>
                  </p:cNvSpPr>
                  <p:nvPr/>
                </p:nvSpPr>
                <p:spPr bwMode="auto">
                  <a:xfrm>
                    <a:off x="833" y="3586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21" name="Freeform 333"/>
                  <p:cNvSpPr>
                    <a:spLocks/>
                  </p:cNvSpPr>
                  <p:nvPr/>
                </p:nvSpPr>
                <p:spPr bwMode="auto">
                  <a:xfrm>
                    <a:off x="837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5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22" name="Group 334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100" cy="73"/>
                  <a:chOff x="840" y="3600"/>
                  <a:chExt cx="100" cy="73"/>
                </a:xfrm>
              </p:grpSpPr>
              <p:grpSp>
                <p:nvGrpSpPr>
                  <p:cNvPr id="39662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840" y="3600"/>
                    <a:ext cx="49" cy="23"/>
                    <a:chOff x="840" y="3600"/>
                    <a:chExt cx="49" cy="23"/>
                  </a:xfrm>
                </p:grpSpPr>
                <p:sp>
                  <p:nvSpPr>
                    <p:cNvPr id="396624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840" y="360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7 h 70"/>
                        <a:gd name="T4" fmla="*/ 10 w 25"/>
                        <a:gd name="T5" fmla="*/ 0 h 70"/>
                        <a:gd name="T6" fmla="*/ 25 w 25"/>
                        <a:gd name="T7" fmla="*/ 31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5" name="Freeform 337"/>
                    <p:cNvSpPr>
                      <a:spLocks/>
                    </p:cNvSpPr>
                    <p:nvPr/>
                  </p:nvSpPr>
                  <p:spPr bwMode="auto">
                    <a:xfrm>
                      <a:off x="845" y="3600"/>
                      <a:ext cx="37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6" name="Freeform 338"/>
                    <p:cNvSpPr>
                      <a:spLocks/>
                    </p:cNvSpPr>
                    <p:nvPr/>
                  </p:nvSpPr>
                  <p:spPr bwMode="auto">
                    <a:xfrm>
                      <a:off x="848" y="3611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8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27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853" y="3612"/>
                    <a:ext cx="48" cy="23"/>
                    <a:chOff x="853" y="3612"/>
                    <a:chExt cx="48" cy="23"/>
                  </a:xfrm>
                </p:grpSpPr>
                <p:sp>
                  <p:nvSpPr>
                    <p:cNvPr id="396628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853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9" name="Freeform 341"/>
                    <p:cNvSpPr>
                      <a:spLocks/>
                    </p:cNvSpPr>
                    <p:nvPr/>
                  </p:nvSpPr>
                  <p:spPr bwMode="auto">
                    <a:xfrm>
                      <a:off x="857" y="361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2"/>
                        <a:gd name="T2" fmla="*/ 50 w 73"/>
                        <a:gd name="T3" fmla="*/ 0 h 32"/>
                        <a:gd name="T4" fmla="*/ 51 w 73"/>
                        <a:gd name="T5" fmla="*/ 3 h 32"/>
                        <a:gd name="T6" fmla="*/ 56 w 73"/>
                        <a:gd name="T7" fmla="*/ 15 h 32"/>
                        <a:gd name="T8" fmla="*/ 73 w 73"/>
                        <a:gd name="T9" fmla="*/ 32 h 32"/>
                        <a:gd name="T10" fmla="*/ 18 w 73"/>
                        <a:gd name="T11" fmla="*/ 32 h 32"/>
                        <a:gd name="T12" fmla="*/ 9 w 73"/>
                        <a:gd name="T13" fmla="*/ 22 h 32"/>
                        <a:gd name="T14" fmla="*/ 0 w 73"/>
                        <a:gd name="T15" fmla="*/ 7 h 32"/>
                        <a:gd name="T16" fmla="*/ 1 w 73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2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5"/>
                          </a:lnTo>
                          <a:lnTo>
                            <a:pt x="73" y="32"/>
                          </a:lnTo>
                          <a:lnTo>
                            <a:pt x="18" y="32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0" name="Freeform 342"/>
                    <p:cNvSpPr>
                      <a:spLocks/>
                    </p:cNvSpPr>
                    <p:nvPr/>
                  </p:nvSpPr>
                  <p:spPr bwMode="auto">
                    <a:xfrm>
                      <a:off x="860" y="362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1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1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865" y="3625"/>
                    <a:ext cx="49" cy="23"/>
                    <a:chOff x="865" y="3625"/>
                    <a:chExt cx="49" cy="23"/>
                  </a:xfrm>
                </p:grpSpPr>
                <p:sp>
                  <p:nvSpPr>
                    <p:cNvPr id="396632" name="Freeform 344"/>
                    <p:cNvSpPr>
                      <a:spLocks/>
                    </p:cNvSpPr>
                    <p:nvPr/>
                  </p:nvSpPr>
                  <p:spPr bwMode="auto">
                    <a:xfrm>
                      <a:off x="865" y="362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3" name="Freeform 345"/>
                    <p:cNvSpPr>
                      <a:spLocks/>
                    </p:cNvSpPr>
                    <p:nvPr/>
                  </p:nvSpPr>
                  <p:spPr bwMode="auto">
                    <a:xfrm>
                      <a:off x="870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2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4" name="Freeform 346"/>
                    <p:cNvSpPr>
                      <a:spLocks/>
                    </p:cNvSpPr>
                    <p:nvPr/>
                  </p:nvSpPr>
                  <p:spPr bwMode="auto">
                    <a:xfrm>
                      <a:off x="873" y="363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5" name="Group 347"/>
                  <p:cNvGrpSpPr>
                    <a:grpSpLocks/>
                  </p:cNvGrpSpPr>
                  <p:nvPr/>
                </p:nvGrpSpPr>
                <p:grpSpPr bwMode="auto">
                  <a:xfrm>
                    <a:off x="878" y="3638"/>
                    <a:ext cx="49" cy="22"/>
                    <a:chOff x="878" y="3638"/>
                    <a:chExt cx="49" cy="22"/>
                  </a:xfrm>
                </p:grpSpPr>
                <p:sp>
                  <p:nvSpPr>
                    <p:cNvPr id="396636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878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7" name="Freeform 349"/>
                    <p:cNvSpPr>
                      <a:spLocks/>
                    </p:cNvSpPr>
                    <p:nvPr/>
                  </p:nvSpPr>
                  <p:spPr bwMode="auto">
                    <a:xfrm>
                      <a:off x="883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8 w 72"/>
                        <a:gd name="T11" fmla="*/ 30 h 30"/>
                        <a:gd name="T12" fmla="*/ 9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8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886" y="364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9" name="Group 351"/>
                  <p:cNvGrpSpPr>
                    <a:grpSpLocks/>
                  </p:cNvGrpSpPr>
                  <p:nvPr/>
                </p:nvGrpSpPr>
                <p:grpSpPr bwMode="auto">
                  <a:xfrm>
                    <a:off x="890" y="3651"/>
                    <a:ext cx="50" cy="22"/>
                    <a:chOff x="890" y="3651"/>
                    <a:chExt cx="50" cy="22"/>
                  </a:xfrm>
                </p:grpSpPr>
                <p:sp>
                  <p:nvSpPr>
                    <p:cNvPr id="396640" name="Freeform 352"/>
                    <p:cNvSpPr>
                      <a:spLocks/>
                    </p:cNvSpPr>
                    <p:nvPr/>
                  </p:nvSpPr>
                  <p:spPr bwMode="auto">
                    <a:xfrm>
                      <a:off x="890" y="3651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7 h 67"/>
                        <a:gd name="T2" fmla="*/ 0 w 25"/>
                        <a:gd name="T3" fmla="*/ 26 h 67"/>
                        <a:gd name="T4" fmla="*/ 12 w 25"/>
                        <a:gd name="T5" fmla="*/ 0 h 67"/>
                        <a:gd name="T6" fmla="*/ 25 w 25"/>
                        <a:gd name="T7" fmla="*/ 30 h 67"/>
                        <a:gd name="T8" fmla="*/ 16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6" y="67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0"/>
                          </a:lnTo>
                          <a:lnTo>
                            <a:pt x="16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1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895" y="3651"/>
                      <a:ext cx="37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48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2" name="Freeform 354"/>
                    <p:cNvSpPr>
                      <a:spLocks/>
                    </p:cNvSpPr>
                    <p:nvPr/>
                  </p:nvSpPr>
                  <p:spPr bwMode="auto">
                    <a:xfrm>
                      <a:off x="899" y="3662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2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643" name="Group 355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99" cy="74"/>
                  <a:chOff x="903" y="3665"/>
                  <a:chExt cx="99" cy="74"/>
                </a:xfrm>
              </p:grpSpPr>
              <p:grpSp>
                <p:nvGrpSpPr>
                  <p:cNvPr id="396644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903" y="3665"/>
                    <a:ext cx="49" cy="23"/>
                    <a:chOff x="903" y="3665"/>
                    <a:chExt cx="49" cy="23"/>
                  </a:xfrm>
                </p:grpSpPr>
                <p:sp>
                  <p:nvSpPr>
                    <p:cNvPr id="396645" name="Freeform 357"/>
                    <p:cNvSpPr>
                      <a:spLocks/>
                    </p:cNvSpPr>
                    <p:nvPr/>
                  </p:nvSpPr>
                  <p:spPr bwMode="auto">
                    <a:xfrm>
                      <a:off x="903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6" name="Freeform 358"/>
                    <p:cNvSpPr>
                      <a:spLocks/>
                    </p:cNvSpPr>
                    <p:nvPr/>
                  </p:nvSpPr>
                  <p:spPr bwMode="auto">
                    <a:xfrm>
                      <a:off x="907" y="366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49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10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7" name="Freeform 359"/>
                    <p:cNvSpPr>
                      <a:spLocks/>
                    </p:cNvSpPr>
                    <p:nvPr/>
                  </p:nvSpPr>
                  <p:spPr bwMode="auto">
                    <a:xfrm>
                      <a:off x="911" y="367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48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914" y="3678"/>
                    <a:ext cx="49" cy="23"/>
                    <a:chOff x="914" y="3678"/>
                    <a:chExt cx="49" cy="23"/>
                  </a:xfrm>
                </p:grpSpPr>
                <p:sp>
                  <p:nvSpPr>
                    <p:cNvPr id="396649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914" y="3678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0" name="Freeform 362"/>
                    <p:cNvSpPr>
                      <a:spLocks/>
                    </p:cNvSpPr>
                    <p:nvPr/>
                  </p:nvSpPr>
                  <p:spPr bwMode="auto">
                    <a:xfrm>
                      <a:off x="919" y="3678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1" name="Freeform 363"/>
                    <p:cNvSpPr>
                      <a:spLocks/>
                    </p:cNvSpPr>
                    <p:nvPr/>
                  </p:nvSpPr>
                  <p:spPr bwMode="auto">
                    <a:xfrm>
                      <a:off x="922" y="3688"/>
                      <a:ext cx="41" cy="13"/>
                    </a:xfrm>
                    <a:custGeom>
                      <a:avLst/>
                      <a:gdLst>
                        <a:gd name="T0" fmla="*/ 0 w 81"/>
                        <a:gd name="T1" fmla="*/ 38 h 38"/>
                        <a:gd name="T2" fmla="*/ 2 w 81"/>
                        <a:gd name="T3" fmla="*/ 21 h 38"/>
                        <a:gd name="T4" fmla="*/ 8 w 81"/>
                        <a:gd name="T5" fmla="*/ 8 h 38"/>
                        <a:gd name="T6" fmla="*/ 12 w 81"/>
                        <a:gd name="T7" fmla="*/ 0 h 38"/>
                        <a:gd name="T8" fmla="*/ 68 w 81"/>
                        <a:gd name="T9" fmla="*/ 0 h 38"/>
                        <a:gd name="T10" fmla="*/ 81 w 81"/>
                        <a:gd name="T11" fmla="*/ 38 h 38"/>
                        <a:gd name="T12" fmla="*/ 0 w 81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52" name="Group 364"/>
                  <p:cNvGrpSpPr>
                    <a:grpSpLocks/>
                  </p:cNvGrpSpPr>
                  <p:nvPr/>
                </p:nvGrpSpPr>
                <p:grpSpPr bwMode="auto">
                  <a:xfrm>
                    <a:off x="928" y="3690"/>
                    <a:ext cx="48" cy="23"/>
                    <a:chOff x="928" y="3690"/>
                    <a:chExt cx="48" cy="23"/>
                  </a:xfrm>
                </p:grpSpPr>
                <p:sp>
                  <p:nvSpPr>
                    <p:cNvPr id="396653" name="Freeform 365"/>
                    <p:cNvSpPr>
                      <a:spLocks/>
                    </p:cNvSpPr>
                    <p:nvPr/>
                  </p:nvSpPr>
                  <p:spPr bwMode="auto">
                    <a:xfrm>
                      <a:off x="928" y="3690"/>
                      <a:ext cx="12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4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932" y="3691"/>
                      <a:ext cx="38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5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935" y="370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8 w 83"/>
                        <a:gd name="T5" fmla="*/ 7 h 36"/>
                        <a:gd name="T6" fmla="*/ 13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56" name="Group 368"/>
                  <p:cNvGrpSpPr>
                    <a:grpSpLocks/>
                  </p:cNvGrpSpPr>
                  <p:nvPr/>
                </p:nvGrpSpPr>
                <p:grpSpPr bwMode="auto">
                  <a:xfrm>
                    <a:off x="940" y="3703"/>
                    <a:ext cx="49" cy="23"/>
                    <a:chOff x="940" y="3703"/>
                    <a:chExt cx="49" cy="23"/>
                  </a:xfrm>
                </p:grpSpPr>
                <p:sp>
                  <p:nvSpPr>
                    <p:cNvPr id="396657" name="Freeform 369"/>
                    <p:cNvSpPr>
                      <a:spLocks/>
                    </p:cNvSpPr>
                    <p:nvPr/>
                  </p:nvSpPr>
                  <p:spPr bwMode="auto">
                    <a:xfrm>
                      <a:off x="940" y="3703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8" name="Freeform 370"/>
                    <p:cNvSpPr>
                      <a:spLocks/>
                    </p:cNvSpPr>
                    <p:nvPr/>
                  </p:nvSpPr>
                  <p:spPr bwMode="auto">
                    <a:xfrm>
                      <a:off x="945" y="370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2 w 75"/>
                        <a:gd name="T3" fmla="*/ 0 h 30"/>
                        <a:gd name="T4" fmla="*/ 53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0 w 75"/>
                        <a:gd name="T13" fmla="*/ 21 h 30"/>
                        <a:gd name="T14" fmla="*/ 0 w 75"/>
                        <a:gd name="T15" fmla="*/ 7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9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948" y="3714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60" name="Group 372"/>
                  <p:cNvGrpSpPr>
                    <a:grpSpLocks/>
                  </p:cNvGrpSpPr>
                  <p:nvPr/>
                </p:nvGrpSpPr>
                <p:grpSpPr bwMode="auto">
                  <a:xfrm>
                    <a:off x="953" y="3716"/>
                    <a:ext cx="49" cy="23"/>
                    <a:chOff x="953" y="3716"/>
                    <a:chExt cx="49" cy="23"/>
                  </a:xfrm>
                </p:grpSpPr>
                <p:sp>
                  <p:nvSpPr>
                    <p:cNvPr id="396661" name="Freeform 373"/>
                    <p:cNvSpPr>
                      <a:spLocks/>
                    </p:cNvSpPr>
                    <p:nvPr/>
                  </p:nvSpPr>
                  <p:spPr bwMode="auto">
                    <a:xfrm>
                      <a:off x="953" y="3716"/>
                      <a:ext cx="12" cy="23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7 h 68"/>
                        <a:gd name="T4" fmla="*/ 9 w 23"/>
                        <a:gd name="T5" fmla="*/ 0 h 68"/>
                        <a:gd name="T6" fmla="*/ 23 w 23"/>
                        <a:gd name="T7" fmla="*/ 30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62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958" y="3717"/>
                      <a:ext cx="37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3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63" name="Freeform 375"/>
                    <p:cNvSpPr>
                      <a:spLocks/>
                    </p:cNvSpPr>
                    <p:nvPr/>
                  </p:nvSpPr>
                  <p:spPr bwMode="auto">
                    <a:xfrm>
                      <a:off x="961" y="372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664" name="Group 376"/>
                <p:cNvGrpSpPr>
                  <a:grpSpLocks/>
                </p:cNvGrpSpPr>
                <p:nvPr/>
              </p:nvGrpSpPr>
              <p:grpSpPr bwMode="auto">
                <a:xfrm>
                  <a:off x="963" y="3727"/>
                  <a:ext cx="49" cy="23"/>
                  <a:chOff x="963" y="3727"/>
                  <a:chExt cx="49" cy="23"/>
                </a:xfrm>
              </p:grpSpPr>
              <p:sp>
                <p:nvSpPr>
                  <p:cNvPr id="396665" name="Freeform 377"/>
                  <p:cNvSpPr>
                    <a:spLocks/>
                  </p:cNvSpPr>
                  <p:nvPr/>
                </p:nvSpPr>
                <p:spPr bwMode="auto">
                  <a:xfrm>
                    <a:off x="963" y="3727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66" name="Freeform 378"/>
                  <p:cNvSpPr>
                    <a:spLocks/>
                  </p:cNvSpPr>
                  <p:nvPr/>
                </p:nvSpPr>
                <p:spPr bwMode="auto">
                  <a:xfrm>
                    <a:off x="968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8 w 73"/>
                      <a:gd name="T3" fmla="*/ 0 h 31"/>
                      <a:gd name="T4" fmla="*/ 50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67" name="Freeform 379"/>
                  <p:cNvSpPr>
                    <a:spLocks/>
                  </p:cNvSpPr>
                  <p:nvPr/>
                </p:nvSpPr>
                <p:spPr bwMode="auto">
                  <a:xfrm>
                    <a:off x="972" y="373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68" name="Group 380"/>
                <p:cNvGrpSpPr>
                  <a:grpSpLocks/>
                </p:cNvGrpSpPr>
                <p:nvPr/>
              </p:nvGrpSpPr>
              <p:grpSpPr bwMode="auto">
                <a:xfrm>
                  <a:off x="976" y="3740"/>
                  <a:ext cx="50" cy="22"/>
                  <a:chOff x="976" y="3740"/>
                  <a:chExt cx="50" cy="22"/>
                </a:xfrm>
              </p:grpSpPr>
              <p:sp>
                <p:nvSpPr>
                  <p:cNvPr id="396669" name="Freeform 381"/>
                  <p:cNvSpPr>
                    <a:spLocks/>
                  </p:cNvSpPr>
                  <p:nvPr/>
                </p:nvSpPr>
                <p:spPr bwMode="auto">
                  <a:xfrm>
                    <a:off x="976" y="3740"/>
                    <a:ext cx="12" cy="22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10 w 23"/>
                      <a:gd name="T5" fmla="*/ 0 h 68"/>
                      <a:gd name="T6" fmla="*/ 23 w 23"/>
                      <a:gd name="T7" fmla="*/ 31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0" name="Freeform 382"/>
                  <p:cNvSpPr>
                    <a:spLocks/>
                  </p:cNvSpPr>
                  <p:nvPr/>
                </p:nvSpPr>
                <p:spPr bwMode="auto">
                  <a:xfrm>
                    <a:off x="980" y="3740"/>
                    <a:ext cx="38" cy="10"/>
                  </a:xfrm>
                  <a:custGeom>
                    <a:avLst/>
                    <a:gdLst>
                      <a:gd name="T0" fmla="*/ 4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60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2 w 75"/>
                      <a:gd name="T13" fmla="*/ 22 h 31"/>
                      <a:gd name="T14" fmla="*/ 0 w 75"/>
                      <a:gd name="T15" fmla="*/ 7 h 31"/>
                      <a:gd name="T16" fmla="*/ 4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4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60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2" y="22"/>
                        </a:lnTo>
                        <a:lnTo>
                          <a:pt x="0" y="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1" name="Freeform 383"/>
                  <p:cNvSpPr>
                    <a:spLocks/>
                  </p:cNvSpPr>
                  <p:nvPr/>
                </p:nvSpPr>
                <p:spPr bwMode="auto">
                  <a:xfrm>
                    <a:off x="984" y="375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72" name="Group 384"/>
                <p:cNvGrpSpPr>
                  <a:grpSpLocks/>
                </p:cNvGrpSpPr>
                <p:nvPr/>
              </p:nvGrpSpPr>
              <p:grpSpPr bwMode="auto">
                <a:xfrm>
                  <a:off x="761" y="3560"/>
                  <a:ext cx="50" cy="22"/>
                  <a:chOff x="761" y="3560"/>
                  <a:chExt cx="50" cy="22"/>
                </a:xfrm>
              </p:grpSpPr>
              <p:sp>
                <p:nvSpPr>
                  <p:cNvPr id="396673" name="Freeform 385"/>
                  <p:cNvSpPr>
                    <a:spLocks/>
                  </p:cNvSpPr>
                  <p:nvPr/>
                </p:nvSpPr>
                <p:spPr bwMode="auto">
                  <a:xfrm>
                    <a:off x="761" y="356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4" name="Freeform 386"/>
                  <p:cNvSpPr>
                    <a:spLocks/>
                  </p:cNvSpPr>
                  <p:nvPr/>
                </p:nvSpPr>
                <p:spPr bwMode="auto">
                  <a:xfrm>
                    <a:off x="767" y="3560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9 w 73"/>
                      <a:gd name="T3" fmla="*/ 0 h 29"/>
                      <a:gd name="T4" fmla="*/ 50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5" name="Freeform 387"/>
                  <p:cNvSpPr>
                    <a:spLocks/>
                  </p:cNvSpPr>
                  <p:nvPr/>
                </p:nvSpPr>
                <p:spPr bwMode="auto">
                  <a:xfrm>
                    <a:off x="769" y="3571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8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76" name="Group 388"/>
                <p:cNvGrpSpPr>
                  <a:grpSpLocks/>
                </p:cNvGrpSpPr>
                <p:nvPr/>
              </p:nvGrpSpPr>
              <p:grpSpPr bwMode="auto">
                <a:xfrm>
                  <a:off x="774" y="3572"/>
                  <a:ext cx="49" cy="23"/>
                  <a:chOff x="774" y="3572"/>
                  <a:chExt cx="49" cy="23"/>
                </a:xfrm>
              </p:grpSpPr>
              <p:sp>
                <p:nvSpPr>
                  <p:cNvPr id="396677" name="Freeform 389"/>
                  <p:cNvSpPr>
                    <a:spLocks/>
                  </p:cNvSpPr>
                  <p:nvPr/>
                </p:nvSpPr>
                <p:spPr bwMode="auto">
                  <a:xfrm>
                    <a:off x="774" y="3572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5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8" name="Freeform 390"/>
                  <p:cNvSpPr>
                    <a:spLocks/>
                  </p:cNvSpPr>
                  <p:nvPr/>
                </p:nvSpPr>
                <p:spPr bwMode="auto">
                  <a:xfrm>
                    <a:off x="778" y="3573"/>
                    <a:ext cx="38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9" name="Freeform 391"/>
                  <p:cNvSpPr>
                    <a:spLocks/>
                  </p:cNvSpPr>
                  <p:nvPr/>
                </p:nvSpPr>
                <p:spPr bwMode="auto">
                  <a:xfrm>
                    <a:off x="782" y="358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80" name="Group 392"/>
                <p:cNvGrpSpPr>
                  <a:grpSpLocks/>
                </p:cNvGrpSpPr>
                <p:nvPr/>
              </p:nvGrpSpPr>
              <p:grpSpPr bwMode="auto">
                <a:xfrm>
                  <a:off x="787" y="3585"/>
                  <a:ext cx="49" cy="23"/>
                  <a:chOff x="787" y="3585"/>
                  <a:chExt cx="49" cy="23"/>
                </a:xfrm>
              </p:grpSpPr>
              <p:sp>
                <p:nvSpPr>
                  <p:cNvPr id="396681" name="Freeform 393"/>
                  <p:cNvSpPr>
                    <a:spLocks/>
                  </p:cNvSpPr>
                  <p:nvPr/>
                </p:nvSpPr>
                <p:spPr bwMode="auto">
                  <a:xfrm>
                    <a:off x="787" y="3585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6 h 68"/>
                      <a:gd name="T4" fmla="*/ 9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82" name="Freeform 394"/>
                  <p:cNvSpPr>
                    <a:spLocks/>
                  </p:cNvSpPr>
                  <p:nvPr/>
                </p:nvSpPr>
                <p:spPr bwMode="auto">
                  <a:xfrm>
                    <a:off x="792" y="3586"/>
                    <a:ext cx="36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2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1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83" name="Freeform 395"/>
                  <p:cNvSpPr>
                    <a:spLocks/>
                  </p:cNvSpPr>
                  <p:nvPr/>
                </p:nvSpPr>
                <p:spPr bwMode="auto">
                  <a:xfrm>
                    <a:off x="795" y="3596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6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84" name="Group 396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99" cy="73"/>
                  <a:chOff x="799" y="3600"/>
                  <a:chExt cx="99" cy="73"/>
                </a:xfrm>
              </p:grpSpPr>
              <p:grpSp>
                <p:nvGrpSpPr>
                  <p:cNvPr id="396685" name="Group 397"/>
                  <p:cNvGrpSpPr>
                    <a:grpSpLocks/>
                  </p:cNvGrpSpPr>
                  <p:nvPr/>
                </p:nvGrpSpPr>
                <p:grpSpPr bwMode="auto">
                  <a:xfrm>
                    <a:off x="799" y="3600"/>
                    <a:ext cx="48" cy="23"/>
                    <a:chOff x="799" y="3600"/>
                    <a:chExt cx="48" cy="23"/>
                  </a:xfrm>
                </p:grpSpPr>
                <p:sp>
                  <p:nvSpPr>
                    <p:cNvPr id="396686" name="Freeform 398"/>
                    <p:cNvSpPr>
                      <a:spLocks/>
                    </p:cNvSpPr>
                    <p:nvPr/>
                  </p:nvSpPr>
                  <p:spPr bwMode="auto">
                    <a:xfrm>
                      <a:off x="799" y="360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87" name="Freeform 399"/>
                    <p:cNvSpPr>
                      <a:spLocks/>
                    </p:cNvSpPr>
                    <p:nvPr/>
                  </p:nvSpPr>
                  <p:spPr bwMode="auto">
                    <a:xfrm>
                      <a:off x="803" y="3600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1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88" name="Freeform 400"/>
                    <p:cNvSpPr>
                      <a:spLocks/>
                    </p:cNvSpPr>
                    <p:nvPr/>
                  </p:nvSpPr>
                  <p:spPr bwMode="auto">
                    <a:xfrm>
                      <a:off x="807" y="361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7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89" name="Group 401"/>
                  <p:cNvGrpSpPr>
                    <a:grpSpLocks/>
                  </p:cNvGrpSpPr>
                  <p:nvPr/>
                </p:nvGrpSpPr>
                <p:grpSpPr bwMode="auto">
                  <a:xfrm>
                    <a:off x="811" y="3612"/>
                    <a:ext cx="48" cy="23"/>
                    <a:chOff x="811" y="3612"/>
                    <a:chExt cx="48" cy="23"/>
                  </a:xfrm>
                </p:grpSpPr>
                <p:sp>
                  <p:nvSpPr>
                    <p:cNvPr id="396690" name="Freeform 402"/>
                    <p:cNvSpPr>
                      <a:spLocks/>
                    </p:cNvSpPr>
                    <p:nvPr/>
                  </p:nvSpPr>
                  <p:spPr bwMode="auto">
                    <a:xfrm>
                      <a:off x="811" y="3612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1" name="Freeform 403"/>
                    <p:cNvSpPr>
                      <a:spLocks/>
                    </p:cNvSpPr>
                    <p:nvPr/>
                  </p:nvSpPr>
                  <p:spPr bwMode="auto">
                    <a:xfrm>
                      <a:off x="815" y="3613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2"/>
                        <a:gd name="T2" fmla="*/ 52 w 75"/>
                        <a:gd name="T3" fmla="*/ 0 h 32"/>
                        <a:gd name="T4" fmla="*/ 53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3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2" name="Freeform 404"/>
                    <p:cNvSpPr>
                      <a:spLocks/>
                    </p:cNvSpPr>
                    <p:nvPr/>
                  </p:nvSpPr>
                  <p:spPr bwMode="auto">
                    <a:xfrm>
                      <a:off x="819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1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93" name="Group 405"/>
                  <p:cNvGrpSpPr>
                    <a:grpSpLocks/>
                  </p:cNvGrpSpPr>
                  <p:nvPr/>
                </p:nvGrpSpPr>
                <p:grpSpPr bwMode="auto">
                  <a:xfrm>
                    <a:off x="823" y="3625"/>
                    <a:ext cx="49" cy="23"/>
                    <a:chOff x="823" y="3625"/>
                    <a:chExt cx="49" cy="23"/>
                  </a:xfrm>
                </p:grpSpPr>
                <p:sp>
                  <p:nvSpPr>
                    <p:cNvPr id="396694" name="Freeform 406"/>
                    <p:cNvSpPr>
                      <a:spLocks/>
                    </p:cNvSpPr>
                    <p:nvPr/>
                  </p:nvSpPr>
                  <p:spPr bwMode="auto">
                    <a:xfrm>
                      <a:off x="823" y="362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5" name="Freeform 407"/>
                    <p:cNvSpPr>
                      <a:spLocks/>
                    </p:cNvSpPr>
                    <p:nvPr/>
                  </p:nvSpPr>
                  <p:spPr bwMode="auto">
                    <a:xfrm>
                      <a:off x="828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6" name="Freeform 408"/>
                    <p:cNvSpPr>
                      <a:spLocks/>
                    </p:cNvSpPr>
                    <p:nvPr/>
                  </p:nvSpPr>
                  <p:spPr bwMode="auto">
                    <a:xfrm>
                      <a:off x="832" y="363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97" name="Group 409"/>
                  <p:cNvGrpSpPr>
                    <a:grpSpLocks/>
                  </p:cNvGrpSpPr>
                  <p:nvPr/>
                </p:nvGrpSpPr>
                <p:grpSpPr bwMode="auto">
                  <a:xfrm>
                    <a:off x="836" y="3638"/>
                    <a:ext cx="50" cy="22"/>
                    <a:chOff x="836" y="3638"/>
                    <a:chExt cx="50" cy="22"/>
                  </a:xfrm>
                </p:grpSpPr>
                <p:sp>
                  <p:nvSpPr>
                    <p:cNvPr id="396698" name="Freeform 410"/>
                    <p:cNvSpPr>
                      <a:spLocks/>
                    </p:cNvSpPr>
                    <p:nvPr/>
                  </p:nvSpPr>
                  <p:spPr bwMode="auto">
                    <a:xfrm>
                      <a:off x="836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9" name="Freeform 411"/>
                    <p:cNvSpPr>
                      <a:spLocks/>
                    </p:cNvSpPr>
                    <p:nvPr/>
                  </p:nvSpPr>
                  <p:spPr bwMode="auto">
                    <a:xfrm>
                      <a:off x="842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5 w 72"/>
                        <a:gd name="T7" fmla="*/ 12 h 30"/>
                        <a:gd name="T8" fmla="*/ 72 w 72"/>
                        <a:gd name="T9" fmla="*/ 30 h 30"/>
                        <a:gd name="T10" fmla="*/ 17 w 72"/>
                        <a:gd name="T11" fmla="*/ 30 h 30"/>
                        <a:gd name="T12" fmla="*/ 8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5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0" name="Freeform 412"/>
                    <p:cNvSpPr>
                      <a:spLocks/>
                    </p:cNvSpPr>
                    <p:nvPr/>
                  </p:nvSpPr>
                  <p:spPr bwMode="auto">
                    <a:xfrm>
                      <a:off x="844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01" name="Group 413"/>
                  <p:cNvGrpSpPr>
                    <a:grpSpLocks/>
                  </p:cNvGrpSpPr>
                  <p:nvPr/>
                </p:nvGrpSpPr>
                <p:grpSpPr bwMode="auto">
                  <a:xfrm>
                    <a:off x="849" y="3651"/>
                    <a:ext cx="49" cy="22"/>
                    <a:chOff x="849" y="3651"/>
                    <a:chExt cx="49" cy="22"/>
                  </a:xfrm>
                </p:grpSpPr>
                <p:sp>
                  <p:nvSpPr>
                    <p:cNvPr id="396702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849" y="3651"/>
                      <a:ext cx="12" cy="22"/>
                    </a:xfrm>
                    <a:custGeom>
                      <a:avLst/>
                      <a:gdLst>
                        <a:gd name="T0" fmla="*/ 15 w 25"/>
                        <a:gd name="T1" fmla="*/ 67 h 67"/>
                        <a:gd name="T2" fmla="*/ 0 w 25"/>
                        <a:gd name="T3" fmla="*/ 26 h 67"/>
                        <a:gd name="T4" fmla="*/ 10 w 25"/>
                        <a:gd name="T5" fmla="*/ 0 h 67"/>
                        <a:gd name="T6" fmla="*/ 25 w 25"/>
                        <a:gd name="T7" fmla="*/ 30 h 67"/>
                        <a:gd name="T8" fmla="*/ 15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3" name="Freeform 415"/>
                    <p:cNvSpPr>
                      <a:spLocks/>
                    </p:cNvSpPr>
                    <p:nvPr/>
                  </p:nvSpPr>
                  <p:spPr bwMode="auto">
                    <a:xfrm>
                      <a:off x="854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4" name="Freeform 416"/>
                    <p:cNvSpPr>
                      <a:spLocks/>
                    </p:cNvSpPr>
                    <p:nvPr/>
                  </p:nvSpPr>
                  <p:spPr bwMode="auto">
                    <a:xfrm>
                      <a:off x="857" y="36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5 h 35"/>
                        <a:gd name="T2" fmla="*/ 1 w 81"/>
                        <a:gd name="T3" fmla="*/ 19 h 35"/>
                        <a:gd name="T4" fmla="*/ 5 w 81"/>
                        <a:gd name="T5" fmla="*/ 7 h 35"/>
                        <a:gd name="T6" fmla="*/ 10 w 81"/>
                        <a:gd name="T7" fmla="*/ 0 h 35"/>
                        <a:gd name="T8" fmla="*/ 67 w 81"/>
                        <a:gd name="T9" fmla="*/ 0 h 35"/>
                        <a:gd name="T10" fmla="*/ 81 w 81"/>
                        <a:gd name="T11" fmla="*/ 35 h 35"/>
                        <a:gd name="T12" fmla="*/ 0 w 81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05" name="Group 417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99" cy="74"/>
                  <a:chOff x="861" y="3665"/>
                  <a:chExt cx="99" cy="74"/>
                </a:xfrm>
              </p:grpSpPr>
              <p:grpSp>
                <p:nvGrpSpPr>
                  <p:cNvPr id="396706" name="Group 418"/>
                  <p:cNvGrpSpPr>
                    <a:grpSpLocks/>
                  </p:cNvGrpSpPr>
                  <p:nvPr/>
                </p:nvGrpSpPr>
                <p:grpSpPr bwMode="auto">
                  <a:xfrm>
                    <a:off x="861" y="3665"/>
                    <a:ext cx="50" cy="23"/>
                    <a:chOff x="861" y="3665"/>
                    <a:chExt cx="50" cy="23"/>
                  </a:xfrm>
                </p:grpSpPr>
                <p:sp>
                  <p:nvSpPr>
                    <p:cNvPr id="396707" name="Freeform 419"/>
                    <p:cNvSpPr>
                      <a:spLocks/>
                    </p:cNvSpPr>
                    <p:nvPr/>
                  </p:nvSpPr>
                  <p:spPr bwMode="auto">
                    <a:xfrm>
                      <a:off x="861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8" name="Freeform 420"/>
                    <p:cNvSpPr>
                      <a:spLocks/>
                    </p:cNvSpPr>
                    <p:nvPr/>
                  </p:nvSpPr>
                  <p:spPr bwMode="auto">
                    <a:xfrm>
                      <a:off x="865" y="3666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9" name="Freeform 421"/>
                    <p:cNvSpPr>
                      <a:spLocks/>
                    </p:cNvSpPr>
                    <p:nvPr/>
                  </p:nvSpPr>
                  <p:spPr bwMode="auto">
                    <a:xfrm>
                      <a:off x="869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0" name="Group 422"/>
                  <p:cNvGrpSpPr>
                    <a:grpSpLocks/>
                  </p:cNvGrpSpPr>
                  <p:nvPr/>
                </p:nvGrpSpPr>
                <p:grpSpPr bwMode="auto">
                  <a:xfrm>
                    <a:off x="873" y="3678"/>
                    <a:ext cx="49" cy="23"/>
                    <a:chOff x="873" y="3678"/>
                    <a:chExt cx="49" cy="23"/>
                  </a:xfrm>
                </p:grpSpPr>
                <p:sp>
                  <p:nvSpPr>
                    <p:cNvPr id="396711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873" y="3678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2" name="Freeform 424"/>
                    <p:cNvSpPr>
                      <a:spLocks/>
                    </p:cNvSpPr>
                    <p:nvPr/>
                  </p:nvSpPr>
                  <p:spPr bwMode="auto">
                    <a:xfrm>
                      <a:off x="878" y="3678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0 w 75"/>
                        <a:gd name="T3" fmla="*/ 0 h 30"/>
                        <a:gd name="T4" fmla="*/ 52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3" name="Freeform 425"/>
                    <p:cNvSpPr>
                      <a:spLocks/>
                    </p:cNvSpPr>
                    <p:nvPr/>
                  </p:nvSpPr>
                  <p:spPr bwMode="auto">
                    <a:xfrm>
                      <a:off x="880" y="3688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4 w 82"/>
                        <a:gd name="T3" fmla="*/ 21 h 38"/>
                        <a:gd name="T4" fmla="*/ 8 w 82"/>
                        <a:gd name="T5" fmla="*/ 8 h 38"/>
                        <a:gd name="T6" fmla="*/ 13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4" y="21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4" name="Group 426"/>
                  <p:cNvGrpSpPr>
                    <a:grpSpLocks/>
                  </p:cNvGrpSpPr>
                  <p:nvPr/>
                </p:nvGrpSpPr>
                <p:grpSpPr bwMode="auto">
                  <a:xfrm>
                    <a:off x="886" y="3690"/>
                    <a:ext cx="49" cy="23"/>
                    <a:chOff x="886" y="3690"/>
                    <a:chExt cx="49" cy="23"/>
                  </a:xfrm>
                </p:grpSpPr>
                <p:sp>
                  <p:nvSpPr>
                    <p:cNvPr id="396715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886" y="3690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70 h 70"/>
                        <a:gd name="T2" fmla="*/ 0 w 24"/>
                        <a:gd name="T3" fmla="*/ 29 h 70"/>
                        <a:gd name="T4" fmla="*/ 10 w 24"/>
                        <a:gd name="T5" fmla="*/ 0 h 70"/>
                        <a:gd name="T6" fmla="*/ 24 w 24"/>
                        <a:gd name="T7" fmla="*/ 33 h 70"/>
                        <a:gd name="T8" fmla="*/ 14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4" y="70"/>
                          </a:moveTo>
                          <a:lnTo>
                            <a:pt x="0" y="29"/>
                          </a:lnTo>
                          <a:lnTo>
                            <a:pt x="10" y="0"/>
                          </a:lnTo>
                          <a:lnTo>
                            <a:pt x="24" y="33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6" name="Freeform 428"/>
                    <p:cNvSpPr>
                      <a:spLocks/>
                    </p:cNvSpPr>
                    <p:nvPr/>
                  </p:nvSpPr>
                  <p:spPr bwMode="auto">
                    <a:xfrm>
                      <a:off x="890" y="3691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7" name="Freeform 429"/>
                    <p:cNvSpPr>
                      <a:spLocks/>
                    </p:cNvSpPr>
                    <p:nvPr/>
                  </p:nvSpPr>
                  <p:spPr bwMode="auto">
                    <a:xfrm>
                      <a:off x="893" y="3701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8 w 83"/>
                        <a:gd name="T5" fmla="*/ 7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8" name="Group 430"/>
                  <p:cNvGrpSpPr>
                    <a:grpSpLocks/>
                  </p:cNvGrpSpPr>
                  <p:nvPr/>
                </p:nvGrpSpPr>
                <p:grpSpPr bwMode="auto">
                  <a:xfrm>
                    <a:off x="899" y="3703"/>
                    <a:ext cx="48" cy="23"/>
                    <a:chOff x="899" y="3703"/>
                    <a:chExt cx="48" cy="23"/>
                  </a:xfrm>
                </p:grpSpPr>
                <p:sp>
                  <p:nvSpPr>
                    <p:cNvPr id="396719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899" y="3703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0" name="Freeform 432"/>
                    <p:cNvSpPr>
                      <a:spLocks/>
                    </p:cNvSpPr>
                    <p:nvPr/>
                  </p:nvSpPr>
                  <p:spPr bwMode="auto">
                    <a:xfrm>
                      <a:off x="903" y="370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6 w 75"/>
                        <a:gd name="T7" fmla="*/ 12 h 30"/>
                        <a:gd name="T8" fmla="*/ 75 w 75"/>
                        <a:gd name="T9" fmla="*/ 30 h 30"/>
                        <a:gd name="T10" fmla="*/ 18 w 75"/>
                        <a:gd name="T11" fmla="*/ 30 h 30"/>
                        <a:gd name="T12" fmla="*/ 9 w 75"/>
                        <a:gd name="T13" fmla="*/ 21 h 30"/>
                        <a:gd name="T14" fmla="*/ 0 w 75"/>
                        <a:gd name="T15" fmla="*/ 7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1" name="Freeform 433"/>
                    <p:cNvSpPr>
                      <a:spLocks/>
                    </p:cNvSpPr>
                    <p:nvPr/>
                  </p:nvSpPr>
                  <p:spPr bwMode="auto">
                    <a:xfrm>
                      <a:off x="907" y="371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5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22" name="Group 434"/>
                  <p:cNvGrpSpPr>
                    <a:grpSpLocks/>
                  </p:cNvGrpSpPr>
                  <p:nvPr/>
                </p:nvGrpSpPr>
                <p:grpSpPr bwMode="auto">
                  <a:xfrm>
                    <a:off x="912" y="3716"/>
                    <a:ext cx="48" cy="23"/>
                    <a:chOff x="912" y="3716"/>
                    <a:chExt cx="48" cy="23"/>
                  </a:xfrm>
                </p:grpSpPr>
                <p:sp>
                  <p:nvSpPr>
                    <p:cNvPr id="396723" name="Freeform 435"/>
                    <p:cNvSpPr>
                      <a:spLocks/>
                    </p:cNvSpPr>
                    <p:nvPr/>
                  </p:nvSpPr>
                  <p:spPr bwMode="auto">
                    <a:xfrm>
                      <a:off x="912" y="3716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0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4" name="Freeform 436"/>
                    <p:cNvSpPr>
                      <a:spLocks/>
                    </p:cNvSpPr>
                    <p:nvPr/>
                  </p:nvSpPr>
                  <p:spPr bwMode="auto">
                    <a:xfrm>
                      <a:off x="916" y="3717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50 w 74"/>
                        <a:gd name="T3" fmla="*/ 0 h 29"/>
                        <a:gd name="T4" fmla="*/ 51 w 74"/>
                        <a:gd name="T5" fmla="*/ 3 h 29"/>
                        <a:gd name="T6" fmla="*/ 55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8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5" name="Freeform 437"/>
                    <p:cNvSpPr>
                      <a:spLocks/>
                    </p:cNvSpPr>
                    <p:nvPr/>
                  </p:nvSpPr>
                  <p:spPr bwMode="auto">
                    <a:xfrm>
                      <a:off x="919" y="3727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26" name="Group 438"/>
                <p:cNvGrpSpPr>
                  <a:grpSpLocks/>
                </p:cNvGrpSpPr>
                <p:nvPr/>
              </p:nvGrpSpPr>
              <p:grpSpPr bwMode="auto">
                <a:xfrm>
                  <a:off x="922" y="3727"/>
                  <a:ext cx="49" cy="23"/>
                  <a:chOff x="922" y="3727"/>
                  <a:chExt cx="49" cy="23"/>
                </a:xfrm>
              </p:grpSpPr>
              <p:sp>
                <p:nvSpPr>
                  <p:cNvPr id="396727" name="Freeform 439"/>
                  <p:cNvSpPr>
                    <a:spLocks/>
                  </p:cNvSpPr>
                  <p:nvPr/>
                </p:nvSpPr>
                <p:spPr bwMode="auto">
                  <a:xfrm>
                    <a:off x="922" y="3727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1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28" name="Freeform 440"/>
                  <p:cNvSpPr>
                    <a:spLocks/>
                  </p:cNvSpPr>
                  <p:nvPr/>
                </p:nvSpPr>
                <p:spPr bwMode="auto">
                  <a:xfrm>
                    <a:off x="927" y="3728"/>
                    <a:ext cx="36" cy="10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49 w 72"/>
                      <a:gd name="T3" fmla="*/ 0 h 31"/>
                      <a:gd name="T4" fmla="*/ 50 w 72"/>
                      <a:gd name="T5" fmla="*/ 4 h 31"/>
                      <a:gd name="T6" fmla="*/ 56 w 72"/>
                      <a:gd name="T7" fmla="*/ 13 h 31"/>
                      <a:gd name="T8" fmla="*/ 72 w 72"/>
                      <a:gd name="T9" fmla="*/ 31 h 31"/>
                      <a:gd name="T10" fmla="*/ 18 w 72"/>
                      <a:gd name="T11" fmla="*/ 31 h 31"/>
                      <a:gd name="T12" fmla="*/ 9 w 72"/>
                      <a:gd name="T13" fmla="*/ 22 h 31"/>
                      <a:gd name="T14" fmla="*/ 0 w 72"/>
                      <a:gd name="T15" fmla="*/ 7 h 31"/>
                      <a:gd name="T16" fmla="*/ 1 w 72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29" name="Freeform 441"/>
                  <p:cNvSpPr>
                    <a:spLocks/>
                  </p:cNvSpPr>
                  <p:nvPr/>
                </p:nvSpPr>
                <p:spPr bwMode="auto">
                  <a:xfrm>
                    <a:off x="930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0" name="Group 442"/>
                <p:cNvGrpSpPr>
                  <a:grpSpLocks/>
                </p:cNvGrpSpPr>
                <p:nvPr/>
              </p:nvGrpSpPr>
              <p:grpSpPr bwMode="auto">
                <a:xfrm>
                  <a:off x="895" y="3526"/>
                  <a:ext cx="44" cy="23"/>
                  <a:chOff x="895" y="3526"/>
                  <a:chExt cx="44" cy="23"/>
                </a:xfrm>
              </p:grpSpPr>
              <p:sp>
                <p:nvSpPr>
                  <p:cNvPr id="396731" name="Freeform 443"/>
                  <p:cNvSpPr>
                    <a:spLocks/>
                  </p:cNvSpPr>
                  <p:nvPr/>
                </p:nvSpPr>
                <p:spPr bwMode="auto">
                  <a:xfrm>
                    <a:off x="895" y="3526"/>
                    <a:ext cx="19" cy="23"/>
                  </a:xfrm>
                  <a:custGeom>
                    <a:avLst/>
                    <a:gdLst>
                      <a:gd name="T0" fmla="*/ 22 w 38"/>
                      <a:gd name="T1" fmla="*/ 69 h 69"/>
                      <a:gd name="T2" fmla="*/ 0 w 38"/>
                      <a:gd name="T3" fmla="*/ 34 h 69"/>
                      <a:gd name="T4" fmla="*/ 11 w 38"/>
                      <a:gd name="T5" fmla="*/ 0 h 69"/>
                      <a:gd name="T6" fmla="*/ 38 w 38"/>
                      <a:gd name="T7" fmla="*/ 34 h 69"/>
                      <a:gd name="T8" fmla="*/ 22 w 38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8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2" name="Freeform 444"/>
                  <p:cNvSpPr>
                    <a:spLocks/>
                  </p:cNvSpPr>
                  <p:nvPr/>
                </p:nvSpPr>
                <p:spPr bwMode="auto">
                  <a:xfrm>
                    <a:off x="901" y="3526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0 w 64"/>
                      <a:gd name="T3" fmla="*/ 0 h 35"/>
                      <a:gd name="T4" fmla="*/ 64 w 64"/>
                      <a:gd name="T5" fmla="*/ 35 h 35"/>
                      <a:gd name="T6" fmla="*/ 23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5"/>
                        </a:lnTo>
                        <a:lnTo>
                          <a:pt x="23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3" name="Freeform 445"/>
                  <p:cNvSpPr>
                    <a:spLocks/>
                  </p:cNvSpPr>
                  <p:nvPr/>
                </p:nvSpPr>
                <p:spPr bwMode="auto">
                  <a:xfrm>
                    <a:off x="907" y="3538"/>
                    <a:ext cx="32" cy="11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3 w 65"/>
                      <a:gd name="T3" fmla="*/ 0 h 31"/>
                      <a:gd name="T4" fmla="*/ 54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4" name="Group 446"/>
                <p:cNvGrpSpPr>
                  <a:grpSpLocks/>
                </p:cNvGrpSpPr>
                <p:nvPr/>
              </p:nvGrpSpPr>
              <p:grpSpPr bwMode="auto">
                <a:xfrm>
                  <a:off x="907" y="3540"/>
                  <a:ext cx="45" cy="22"/>
                  <a:chOff x="907" y="3540"/>
                  <a:chExt cx="45" cy="22"/>
                </a:xfrm>
              </p:grpSpPr>
              <p:sp>
                <p:nvSpPr>
                  <p:cNvPr id="396735" name="Freeform 447"/>
                  <p:cNvSpPr>
                    <a:spLocks/>
                  </p:cNvSpPr>
                  <p:nvPr/>
                </p:nvSpPr>
                <p:spPr bwMode="auto">
                  <a:xfrm>
                    <a:off x="907" y="3540"/>
                    <a:ext cx="20" cy="22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4 h 68"/>
                      <a:gd name="T4" fmla="*/ 11 w 39"/>
                      <a:gd name="T5" fmla="*/ 0 h 68"/>
                      <a:gd name="T6" fmla="*/ 39 w 39"/>
                      <a:gd name="T7" fmla="*/ 34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9" y="34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6" name="Freeform 448"/>
                  <p:cNvSpPr>
                    <a:spLocks/>
                  </p:cNvSpPr>
                  <p:nvPr/>
                </p:nvSpPr>
                <p:spPr bwMode="auto">
                  <a:xfrm>
                    <a:off x="914" y="35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7" name="Freeform 449"/>
                  <p:cNvSpPr>
                    <a:spLocks/>
                  </p:cNvSpPr>
                  <p:nvPr/>
                </p:nvSpPr>
                <p:spPr bwMode="auto">
                  <a:xfrm>
                    <a:off x="919" y="3552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8" name="Group 450"/>
                <p:cNvGrpSpPr>
                  <a:grpSpLocks/>
                </p:cNvGrpSpPr>
                <p:nvPr/>
              </p:nvGrpSpPr>
              <p:grpSpPr bwMode="auto">
                <a:xfrm>
                  <a:off x="920" y="3553"/>
                  <a:ext cx="45" cy="23"/>
                  <a:chOff x="920" y="3553"/>
                  <a:chExt cx="45" cy="23"/>
                </a:xfrm>
              </p:grpSpPr>
              <p:sp>
                <p:nvSpPr>
                  <p:cNvPr id="396739" name="Freeform 451"/>
                  <p:cNvSpPr>
                    <a:spLocks/>
                  </p:cNvSpPr>
                  <p:nvPr/>
                </p:nvSpPr>
                <p:spPr bwMode="auto">
                  <a:xfrm>
                    <a:off x="920" y="3553"/>
                    <a:ext cx="20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4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4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0" name="Freeform 452"/>
                  <p:cNvSpPr>
                    <a:spLocks/>
                  </p:cNvSpPr>
                  <p:nvPr/>
                </p:nvSpPr>
                <p:spPr bwMode="auto">
                  <a:xfrm>
                    <a:off x="927" y="3554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39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1" name="Freeform 453"/>
                  <p:cNvSpPr>
                    <a:spLocks/>
                  </p:cNvSpPr>
                  <p:nvPr/>
                </p:nvSpPr>
                <p:spPr bwMode="auto">
                  <a:xfrm>
                    <a:off x="932" y="3566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3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42" name="Group 454"/>
                <p:cNvGrpSpPr>
                  <a:grpSpLocks/>
                </p:cNvGrpSpPr>
                <p:nvPr/>
              </p:nvGrpSpPr>
              <p:grpSpPr bwMode="auto">
                <a:xfrm>
                  <a:off x="934" y="3566"/>
                  <a:ext cx="44" cy="23"/>
                  <a:chOff x="934" y="3566"/>
                  <a:chExt cx="44" cy="23"/>
                </a:xfrm>
              </p:grpSpPr>
              <p:sp>
                <p:nvSpPr>
                  <p:cNvPr id="396743" name="Freeform 455"/>
                  <p:cNvSpPr>
                    <a:spLocks/>
                  </p:cNvSpPr>
                  <p:nvPr/>
                </p:nvSpPr>
                <p:spPr bwMode="auto">
                  <a:xfrm>
                    <a:off x="934" y="3566"/>
                    <a:ext cx="19" cy="23"/>
                  </a:xfrm>
                  <a:custGeom>
                    <a:avLst/>
                    <a:gdLst>
                      <a:gd name="T0" fmla="*/ 22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2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4" name="Freeform 456"/>
                  <p:cNvSpPr>
                    <a:spLocks/>
                  </p:cNvSpPr>
                  <p:nvPr/>
                </p:nvSpPr>
                <p:spPr bwMode="auto">
                  <a:xfrm>
                    <a:off x="940" y="3567"/>
                    <a:ext cx="32" cy="11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1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5" name="Freeform 457"/>
                  <p:cNvSpPr>
                    <a:spLocks/>
                  </p:cNvSpPr>
                  <p:nvPr/>
                </p:nvSpPr>
                <p:spPr bwMode="auto">
                  <a:xfrm>
                    <a:off x="945" y="3579"/>
                    <a:ext cx="33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3 w 65"/>
                      <a:gd name="T3" fmla="*/ 0 h 28"/>
                      <a:gd name="T4" fmla="*/ 54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46" name="Group 458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83" cy="63"/>
                  <a:chOff x="949" y="3579"/>
                  <a:chExt cx="83" cy="63"/>
                </a:xfrm>
              </p:grpSpPr>
              <p:grpSp>
                <p:nvGrpSpPr>
                  <p:cNvPr id="396747" name="Group 459"/>
                  <p:cNvGrpSpPr>
                    <a:grpSpLocks/>
                  </p:cNvGrpSpPr>
                  <p:nvPr/>
                </p:nvGrpSpPr>
                <p:grpSpPr bwMode="auto">
                  <a:xfrm>
                    <a:off x="949" y="3579"/>
                    <a:ext cx="44" cy="23"/>
                    <a:chOff x="949" y="3579"/>
                    <a:chExt cx="44" cy="23"/>
                  </a:xfrm>
                </p:grpSpPr>
                <p:sp>
                  <p:nvSpPr>
                    <p:cNvPr id="396748" name="Freeform 460"/>
                    <p:cNvSpPr>
                      <a:spLocks/>
                    </p:cNvSpPr>
                    <p:nvPr/>
                  </p:nvSpPr>
                  <p:spPr bwMode="auto">
                    <a:xfrm>
                      <a:off x="949" y="3579"/>
                      <a:ext cx="19" cy="23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2 h 68"/>
                        <a:gd name="T4" fmla="*/ 11 w 38"/>
                        <a:gd name="T5" fmla="*/ 0 h 68"/>
                        <a:gd name="T6" fmla="*/ 38 w 38"/>
                        <a:gd name="T7" fmla="*/ 32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2"/>
                          </a:lnTo>
                          <a:lnTo>
                            <a:pt x="11" y="0"/>
                          </a:lnTo>
                          <a:lnTo>
                            <a:pt x="38" y="32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49" name="Freeform 461"/>
                    <p:cNvSpPr>
                      <a:spLocks/>
                    </p:cNvSpPr>
                    <p:nvPr/>
                  </p:nvSpPr>
                  <p:spPr bwMode="auto">
                    <a:xfrm>
                      <a:off x="955" y="3579"/>
                      <a:ext cx="32" cy="11"/>
                    </a:xfrm>
                    <a:custGeom>
                      <a:avLst/>
                      <a:gdLst>
                        <a:gd name="T0" fmla="*/ 0 w 66"/>
                        <a:gd name="T1" fmla="*/ 0 h 32"/>
                        <a:gd name="T2" fmla="*/ 42 w 66"/>
                        <a:gd name="T3" fmla="*/ 0 h 32"/>
                        <a:gd name="T4" fmla="*/ 66 w 66"/>
                        <a:gd name="T5" fmla="*/ 32 h 32"/>
                        <a:gd name="T6" fmla="*/ 25 w 66"/>
                        <a:gd name="T7" fmla="*/ 32 h 32"/>
                        <a:gd name="T8" fmla="*/ 0 w 66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2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6" y="32"/>
                          </a:lnTo>
                          <a:lnTo>
                            <a:pt x="25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0" name="Freeform 462"/>
                    <p:cNvSpPr>
                      <a:spLocks/>
                    </p:cNvSpPr>
                    <p:nvPr/>
                  </p:nvSpPr>
                  <p:spPr bwMode="auto">
                    <a:xfrm>
                      <a:off x="960" y="359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31 h 31"/>
                        <a:gd name="T2" fmla="*/ 14 w 65"/>
                        <a:gd name="T3" fmla="*/ 0 h 31"/>
                        <a:gd name="T4" fmla="*/ 55 w 65"/>
                        <a:gd name="T5" fmla="*/ 0 h 31"/>
                        <a:gd name="T6" fmla="*/ 65 w 65"/>
                        <a:gd name="T7" fmla="*/ 31 h 31"/>
                        <a:gd name="T8" fmla="*/ 0 w 65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4" y="0"/>
                          </a:lnTo>
                          <a:lnTo>
                            <a:pt x="55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1" name="Group 463"/>
                  <p:cNvGrpSpPr>
                    <a:grpSpLocks/>
                  </p:cNvGrpSpPr>
                  <p:nvPr/>
                </p:nvGrpSpPr>
                <p:grpSpPr bwMode="auto">
                  <a:xfrm>
                    <a:off x="961" y="3592"/>
                    <a:ext cx="45" cy="23"/>
                    <a:chOff x="961" y="3592"/>
                    <a:chExt cx="45" cy="23"/>
                  </a:xfrm>
                </p:grpSpPr>
                <p:sp>
                  <p:nvSpPr>
                    <p:cNvPr id="396752" name="Freeform 464"/>
                    <p:cNvSpPr>
                      <a:spLocks/>
                    </p:cNvSpPr>
                    <p:nvPr/>
                  </p:nvSpPr>
                  <p:spPr bwMode="auto">
                    <a:xfrm>
                      <a:off x="961" y="3592"/>
                      <a:ext cx="20" cy="23"/>
                    </a:xfrm>
                    <a:custGeom>
                      <a:avLst/>
                      <a:gdLst>
                        <a:gd name="T0" fmla="*/ 23 w 40"/>
                        <a:gd name="T1" fmla="*/ 69 h 69"/>
                        <a:gd name="T2" fmla="*/ 0 w 40"/>
                        <a:gd name="T3" fmla="*/ 33 h 69"/>
                        <a:gd name="T4" fmla="*/ 12 w 40"/>
                        <a:gd name="T5" fmla="*/ 0 h 69"/>
                        <a:gd name="T6" fmla="*/ 40 w 40"/>
                        <a:gd name="T7" fmla="*/ 33 h 69"/>
                        <a:gd name="T8" fmla="*/ 23 w 40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3" name="Freeform 465"/>
                    <p:cNvSpPr>
                      <a:spLocks/>
                    </p:cNvSpPr>
                    <p:nvPr/>
                  </p:nvSpPr>
                  <p:spPr bwMode="auto">
                    <a:xfrm>
                      <a:off x="968" y="3593"/>
                      <a:ext cx="33" cy="11"/>
                    </a:xfrm>
                    <a:custGeom>
                      <a:avLst/>
                      <a:gdLst>
                        <a:gd name="T0" fmla="*/ 0 w 66"/>
                        <a:gd name="T1" fmla="*/ 0 h 35"/>
                        <a:gd name="T2" fmla="*/ 41 w 66"/>
                        <a:gd name="T3" fmla="*/ 0 h 35"/>
                        <a:gd name="T4" fmla="*/ 66 w 66"/>
                        <a:gd name="T5" fmla="*/ 35 h 35"/>
                        <a:gd name="T6" fmla="*/ 24 w 66"/>
                        <a:gd name="T7" fmla="*/ 35 h 35"/>
                        <a:gd name="T8" fmla="*/ 0 w 66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6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4" name="Freeform 466"/>
                    <p:cNvSpPr>
                      <a:spLocks/>
                    </p:cNvSpPr>
                    <p:nvPr/>
                  </p:nvSpPr>
                  <p:spPr bwMode="auto">
                    <a:xfrm>
                      <a:off x="973" y="3605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3 w 66"/>
                        <a:gd name="T3" fmla="*/ 0 h 30"/>
                        <a:gd name="T4" fmla="*/ 55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5" name="Group 467"/>
                  <p:cNvGrpSpPr>
                    <a:grpSpLocks/>
                  </p:cNvGrpSpPr>
                  <p:nvPr/>
                </p:nvGrpSpPr>
                <p:grpSpPr bwMode="auto">
                  <a:xfrm>
                    <a:off x="974" y="3606"/>
                    <a:ext cx="44" cy="23"/>
                    <a:chOff x="974" y="3606"/>
                    <a:chExt cx="44" cy="23"/>
                  </a:xfrm>
                </p:grpSpPr>
                <p:sp>
                  <p:nvSpPr>
                    <p:cNvPr id="396756" name="Freeform 468"/>
                    <p:cNvSpPr>
                      <a:spLocks/>
                    </p:cNvSpPr>
                    <p:nvPr/>
                  </p:nvSpPr>
                  <p:spPr bwMode="auto">
                    <a:xfrm>
                      <a:off x="974" y="3606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5 h 68"/>
                        <a:gd name="T4" fmla="*/ 12 w 40"/>
                        <a:gd name="T5" fmla="*/ 0 h 68"/>
                        <a:gd name="T6" fmla="*/ 40 w 40"/>
                        <a:gd name="T7" fmla="*/ 35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40" y="35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7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980" y="3606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2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8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986" y="3619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2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9" name="Group 471"/>
                  <p:cNvGrpSpPr>
                    <a:grpSpLocks/>
                  </p:cNvGrpSpPr>
                  <p:nvPr/>
                </p:nvGrpSpPr>
                <p:grpSpPr bwMode="auto">
                  <a:xfrm>
                    <a:off x="987" y="3619"/>
                    <a:ext cx="45" cy="23"/>
                    <a:chOff x="987" y="3619"/>
                    <a:chExt cx="45" cy="23"/>
                  </a:xfrm>
                </p:grpSpPr>
                <p:sp>
                  <p:nvSpPr>
                    <p:cNvPr id="396760" name="Freeform 472"/>
                    <p:cNvSpPr>
                      <a:spLocks/>
                    </p:cNvSpPr>
                    <p:nvPr/>
                  </p:nvSpPr>
                  <p:spPr bwMode="auto">
                    <a:xfrm>
                      <a:off x="987" y="361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3 h 68"/>
                        <a:gd name="T4" fmla="*/ 12 w 39"/>
                        <a:gd name="T5" fmla="*/ 0 h 68"/>
                        <a:gd name="T6" fmla="*/ 39 w 39"/>
                        <a:gd name="T7" fmla="*/ 33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1" name="Freeform 473"/>
                    <p:cNvSpPr>
                      <a:spLocks/>
                    </p:cNvSpPr>
                    <p:nvPr/>
                  </p:nvSpPr>
                  <p:spPr bwMode="auto">
                    <a:xfrm>
                      <a:off x="994" y="362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41 w 64"/>
                        <a:gd name="T3" fmla="*/ 0 h 33"/>
                        <a:gd name="T4" fmla="*/ 64 w 64"/>
                        <a:gd name="T5" fmla="*/ 33 h 33"/>
                        <a:gd name="T6" fmla="*/ 25 w 64"/>
                        <a:gd name="T7" fmla="*/ 33 h 33"/>
                        <a:gd name="T8" fmla="*/ 0 w 64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5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2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999" y="3632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4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4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63" name="Group 475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83" cy="63"/>
                  <a:chOff x="1002" y="3632"/>
                  <a:chExt cx="83" cy="63"/>
                </a:xfrm>
              </p:grpSpPr>
              <p:grpSp>
                <p:nvGrpSpPr>
                  <p:cNvPr id="396764" name="Group 476"/>
                  <p:cNvGrpSpPr>
                    <a:grpSpLocks/>
                  </p:cNvGrpSpPr>
                  <p:nvPr/>
                </p:nvGrpSpPr>
                <p:grpSpPr bwMode="auto">
                  <a:xfrm>
                    <a:off x="1002" y="3632"/>
                    <a:ext cx="44" cy="22"/>
                    <a:chOff x="1002" y="3632"/>
                    <a:chExt cx="44" cy="22"/>
                  </a:xfrm>
                </p:grpSpPr>
                <p:sp>
                  <p:nvSpPr>
                    <p:cNvPr id="396765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1002" y="3632"/>
                      <a:ext cx="19" cy="22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3 h 68"/>
                        <a:gd name="T4" fmla="*/ 10 w 38"/>
                        <a:gd name="T5" fmla="*/ 0 h 68"/>
                        <a:gd name="T6" fmla="*/ 38 w 38"/>
                        <a:gd name="T7" fmla="*/ 33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3"/>
                          </a:lnTo>
                          <a:lnTo>
                            <a:pt x="10" y="0"/>
                          </a:lnTo>
                          <a:lnTo>
                            <a:pt x="38" y="33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6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1008" y="3632"/>
                      <a:ext cx="33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0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7" name="Freeform 479"/>
                    <p:cNvSpPr>
                      <a:spLocks/>
                    </p:cNvSpPr>
                    <p:nvPr/>
                  </p:nvSpPr>
                  <p:spPr bwMode="auto">
                    <a:xfrm>
                      <a:off x="1013" y="3644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3 w 66"/>
                        <a:gd name="T3" fmla="*/ 0 h 28"/>
                        <a:gd name="T4" fmla="*/ 55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68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1014" y="3645"/>
                    <a:ext cx="44" cy="23"/>
                    <a:chOff x="1014" y="3645"/>
                    <a:chExt cx="44" cy="23"/>
                  </a:xfrm>
                </p:grpSpPr>
                <p:sp>
                  <p:nvSpPr>
                    <p:cNvPr id="396769" name="Freeform 481"/>
                    <p:cNvSpPr>
                      <a:spLocks/>
                    </p:cNvSpPr>
                    <p:nvPr/>
                  </p:nvSpPr>
                  <p:spPr bwMode="auto">
                    <a:xfrm>
                      <a:off x="1014" y="3645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3 h 68"/>
                        <a:gd name="T4" fmla="*/ 14 w 40"/>
                        <a:gd name="T5" fmla="*/ 0 h 68"/>
                        <a:gd name="T6" fmla="*/ 40 w 40"/>
                        <a:gd name="T7" fmla="*/ 33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4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0" name="Freeform 482"/>
                    <p:cNvSpPr>
                      <a:spLocks/>
                    </p:cNvSpPr>
                    <p:nvPr/>
                  </p:nvSpPr>
                  <p:spPr bwMode="auto">
                    <a:xfrm>
                      <a:off x="1021" y="3646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41 w 63"/>
                        <a:gd name="T3" fmla="*/ 0 h 33"/>
                        <a:gd name="T4" fmla="*/ 63 w 63"/>
                        <a:gd name="T5" fmla="*/ 33 h 33"/>
                        <a:gd name="T6" fmla="*/ 24 w 63"/>
                        <a:gd name="T7" fmla="*/ 33 h 33"/>
                        <a:gd name="T8" fmla="*/ 0 w 63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1" name="Freeform 483"/>
                    <p:cNvSpPr>
                      <a:spLocks/>
                    </p:cNvSpPr>
                    <p:nvPr/>
                  </p:nvSpPr>
                  <p:spPr bwMode="auto">
                    <a:xfrm>
                      <a:off x="1026" y="3658"/>
                      <a:ext cx="32" cy="10"/>
                    </a:xfrm>
                    <a:custGeom>
                      <a:avLst/>
                      <a:gdLst>
                        <a:gd name="T0" fmla="*/ 0 w 65"/>
                        <a:gd name="T1" fmla="*/ 30 h 30"/>
                        <a:gd name="T2" fmla="*/ 12 w 65"/>
                        <a:gd name="T3" fmla="*/ 0 h 30"/>
                        <a:gd name="T4" fmla="*/ 53 w 65"/>
                        <a:gd name="T5" fmla="*/ 0 h 30"/>
                        <a:gd name="T6" fmla="*/ 65 w 65"/>
                        <a:gd name="T7" fmla="*/ 30 h 30"/>
                        <a:gd name="T8" fmla="*/ 0 w 65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72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1027" y="3659"/>
                    <a:ext cx="45" cy="23"/>
                    <a:chOff x="1027" y="3659"/>
                    <a:chExt cx="45" cy="23"/>
                  </a:xfrm>
                </p:grpSpPr>
                <p:sp>
                  <p:nvSpPr>
                    <p:cNvPr id="396773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1027" y="365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70 h 70"/>
                        <a:gd name="T2" fmla="*/ 0 w 39"/>
                        <a:gd name="T3" fmla="*/ 34 h 70"/>
                        <a:gd name="T4" fmla="*/ 12 w 39"/>
                        <a:gd name="T5" fmla="*/ 0 h 70"/>
                        <a:gd name="T6" fmla="*/ 39 w 39"/>
                        <a:gd name="T7" fmla="*/ 34 h 70"/>
                        <a:gd name="T8" fmla="*/ 22 w 39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70">
                          <a:moveTo>
                            <a:pt x="22" y="70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4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1033" y="3659"/>
                      <a:ext cx="33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39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5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1039" y="3671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76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1040" y="3672"/>
                    <a:ext cx="45" cy="23"/>
                    <a:chOff x="1040" y="3672"/>
                    <a:chExt cx="45" cy="23"/>
                  </a:xfrm>
                </p:grpSpPr>
                <p:sp>
                  <p:nvSpPr>
                    <p:cNvPr id="396777" name="Freeform 489"/>
                    <p:cNvSpPr>
                      <a:spLocks/>
                    </p:cNvSpPr>
                    <p:nvPr/>
                  </p:nvSpPr>
                  <p:spPr bwMode="auto">
                    <a:xfrm>
                      <a:off x="1040" y="3672"/>
                      <a:ext cx="20" cy="23"/>
                    </a:xfrm>
                    <a:custGeom>
                      <a:avLst/>
                      <a:gdLst>
                        <a:gd name="T0" fmla="*/ 24 w 41"/>
                        <a:gd name="T1" fmla="*/ 70 h 70"/>
                        <a:gd name="T2" fmla="*/ 0 w 41"/>
                        <a:gd name="T3" fmla="*/ 35 h 70"/>
                        <a:gd name="T4" fmla="*/ 13 w 41"/>
                        <a:gd name="T5" fmla="*/ 0 h 70"/>
                        <a:gd name="T6" fmla="*/ 41 w 41"/>
                        <a:gd name="T7" fmla="*/ 35 h 70"/>
                        <a:gd name="T8" fmla="*/ 24 w 41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70">
                          <a:moveTo>
                            <a:pt x="24" y="70"/>
                          </a:moveTo>
                          <a:lnTo>
                            <a:pt x="0" y="35"/>
                          </a:lnTo>
                          <a:lnTo>
                            <a:pt x="13" y="0"/>
                          </a:lnTo>
                          <a:lnTo>
                            <a:pt x="41" y="35"/>
                          </a:lnTo>
                          <a:lnTo>
                            <a:pt x="24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8" name="Freeform 490"/>
                    <p:cNvSpPr>
                      <a:spLocks/>
                    </p:cNvSpPr>
                    <p:nvPr/>
                  </p:nvSpPr>
                  <p:spPr bwMode="auto">
                    <a:xfrm>
                      <a:off x="1047" y="3672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4"/>
                        <a:gd name="T2" fmla="*/ 41 w 65"/>
                        <a:gd name="T3" fmla="*/ 0 h 34"/>
                        <a:gd name="T4" fmla="*/ 65 w 65"/>
                        <a:gd name="T5" fmla="*/ 34 h 34"/>
                        <a:gd name="T6" fmla="*/ 24 w 65"/>
                        <a:gd name="T7" fmla="*/ 34 h 34"/>
                        <a:gd name="T8" fmla="*/ 0 w 65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4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4"/>
                          </a:lnTo>
                          <a:lnTo>
                            <a:pt x="24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9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1053" y="3685"/>
                      <a:ext cx="32" cy="9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2 w 66"/>
                        <a:gd name="T3" fmla="*/ 0 h 28"/>
                        <a:gd name="T4" fmla="*/ 54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80" name="Group 492"/>
                <p:cNvGrpSpPr>
                  <a:grpSpLocks/>
                </p:cNvGrpSpPr>
                <p:nvPr/>
              </p:nvGrpSpPr>
              <p:grpSpPr bwMode="auto">
                <a:xfrm>
                  <a:off x="1054" y="3685"/>
                  <a:ext cx="45" cy="23"/>
                  <a:chOff x="1054" y="3685"/>
                  <a:chExt cx="45" cy="23"/>
                </a:xfrm>
              </p:grpSpPr>
              <p:sp>
                <p:nvSpPr>
                  <p:cNvPr id="396781" name="Freeform 493"/>
                  <p:cNvSpPr>
                    <a:spLocks/>
                  </p:cNvSpPr>
                  <p:nvPr/>
                </p:nvSpPr>
                <p:spPr bwMode="auto">
                  <a:xfrm>
                    <a:off x="1054" y="3685"/>
                    <a:ext cx="20" cy="23"/>
                  </a:xfrm>
                  <a:custGeom>
                    <a:avLst/>
                    <a:gdLst>
                      <a:gd name="T0" fmla="*/ 23 w 39"/>
                      <a:gd name="T1" fmla="*/ 70 h 70"/>
                      <a:gd name="T2" fmla="*/ 0 w 39"/>
                      <a:gd name="T3" fmla="*/ 34 h 70"/>
                      <a:gd name="T4" fmla="*/ 13 w 39"/>
                      <a:gd name="T5" fmla="*/ 0 h 70"/>
                      <a:gd name="T6" fmla="*/ 39 w 39"/>
                      <a:gd name="T7" fmla="*/ 34 h 70"/>
                      <a:gd name="T8" fmla="*/ 23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3" y="70"/>
                        </a:moveTo>
                        <a:lnTo>
                          <a:pt x="0" y="34"/>
                        </a:lnTo>
                        <a:lnTo>
                          <a:pt x="13" y="0"/>
                        </a:lnTo>
                        <a:lnTo>
                          <a:pt x="39" y="34"/>
                        </a:lnTo>
                        <a:lnTo>
                          <a:pt x="23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2" name="Freeform 494"/>
                  <p:cNvSpPr>
                    <a:spLocks/>
                  </p:cNvSpPr>
                  <p:nvPr/>
                </p:nvSpPr>
                <p:spPr bwMode="auto">
                  <a:xfrm>
                    <a:off x="1061" y="3685"/>
                    <a:ext cx="32" cy="12"/>
                  </a:xfrm>
                  <a:custGeom>
                    <a:avLst/>
                    <a:gdLst>
                      <a:gd name="T0" fmla="*/ 0 w 63"/>
                      <a:gd name="T1" fmla="*/ 0 h 35"/>
                      <a:gd name="T2" fmla="*/ 41 w 63"/>
                      <a:gd name="T3" fmla="*/ 0 h 35"/>
                      <a:gd name="T4" fmla="*/ 63 w 63"/>
                      <a:gd name="T5" fmla="*/ 35 h 35"/>
                      <a:gd name="T6" fmla="*/ 24 w 63"/>
                      <a:gd name="T7" fmla="*/ 35 h 35"/>
                      <a:gd name="T8" fmla="*/ 0 w 63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3" name="Freeform 495"/>
                  <p:cNvSpPr>
                    <a:spLocks/>
                  </p:cNvSpPr>
                  <p:nvPr/>
                </p:nvSpPr>
                <p:spPr bwMode="auto">
                  <a:xfrm>
                    <a:off x="1066" y="3697"/>
                    <a:ext cx="33" cy="10"/>
                  </a:xfrm>
                  <a:custGeom>
                    <a:avLst/>
                    <a:gdLst>
                      <a:gd name="T0" fmla="*/ 0 w 64"/>
                      <a:gd name="T1" fmla="*/ 30 h 30"/>
                      <a:gd name="T2" fmla="*/ 13 w 64"/>
                      <a:gd name="T3" fmla="*/ 0 h 30"/>
                      <a:gd name="T4" fmla="*/ 52 w 64"/>
                      <a:gd name="T5" fmla="*/ 0 h 30"/>
                      <a:gd name="T6" fmla="*/ 64 w 64"/>
                      <a:gd name="T7" fmla="*/ 30 h 30"/>
                      <a:gd name="T8" fmla="*/ 0 w 64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2" y="0"/>
                        </a:lnTo>
                        <a:lnTo>
                          <a:pt x="64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84" name="Group 496"/>
                <p:cNvGrpSpPr>
                  <a:grpSpLocks/>
                </p:cNvGrpSpPr>
                <p:nvPr/>
              </p:nvGrpSpPr>
              <p:grpSpPr bwMode="auto">
                <a:xfrm>
                  <a:off x="1067" y="3698"/>
                  <a:ext cx="45" cy="23"/>
                  <a:chOff x="1067" y="3698"/>
                  <a:chExt cx="45" cy="23"/>
                </a:xfrm>
              </p:grpSpPr>
              <p:sp>
                <p:nvSpPr>
                  <p:cNvPr id="396785" name="Freeform 497"/>
                  <p:cNvSpPr>
                    <a:spLocks/>
                  </p:cNvSpPr>
                  <p:nvPr/>
                </p:nvSpPr>
                <p:spPr bwMode="auto">
                  <a:xfrm>
                    <a:off x="1067" y="3698"/>
                    <a:ext cx="20" cy="23"/>
                  </a:xfrm>
                  <a:custGeom>
                    <a:avLst/>
                    <a:gdLst>
                      <a:gd name="T0" fmla="*/ 22 w 39"/>
                      <a:gd name="T1" fmla="*/ 69 h 69"/>
                      <a:gd name="T2" fmla="*/ 0 w 39"/>
                      <a:gd name="T3" fmla="*/ 34 h 69"/>
                      <a:gd name="T4" fmla="*/ 12 w 39"/>
                      <a:gd name="T5" fmla="*/ 0 h 69"/>
                      <a:gd name="T6" fmla="*/ 39 w 39"/>
                      <a:gd name="T7" fmla="*/ 34 h 69"/>
                      <a:gd name="T8" fmla="*/ 22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6" name="Freeform 498"/>
                  <p:cNvSpPr>
                    <a:spLocks/>
                  </p:cNvSpPr>
                  <p:nvPr/>
                </p:nvSpPr>
                <p:spPr bwMode="auto">
                  <a:xfrm>
                    <a:off x="1074" y="3699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7" name="Freeform 499"/>
                  <p:cNvSpPr>
                    <a:spLocks/>
                  </p:cNvSpPr>
                  <p:nvPr/>
                </p:nvSpPr>
                <p:spPr bwMode="auto">
                  <a:xfrm>
                    <a:off x="1079" y="3711"/>
                    <a:ext cx="33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1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1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88" name="Group 500"/>
                <p:cNvGrpSpPr>
                  <a:grpSpLocks/>
                </p:cNvGrpSpPr>
                <p:nvPr/>
              </p:nvGrpSpPr>
              <p:grpSpPr bwMode="auto">
                <a:xfrm>
                  <a:off x="1079" y="3712"/>
                  <a:ext cx="44" cy="23"/>
                  <a:chOff x="1079" y="3712"/>
                  <a:chExt cx="44" cy="23"/>
                </a:xfrm>
              </p:grpSpPr>
              <p:sp>
                <p:nvSpPr>
                  <p:cNvPr id="396789" name="Freeform 501"/>
                  <p:cNvSpPr>
                    <a:spLocks/>
                  </p:cNvSpPr>
                  <p:nvPr/>
                </p:nvSpPr>
                <p:spPr bwMode="auto">
                  <a:xfrm>
                    <a:off x="1079" y="3712"/>
                    <a:ext cx="21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3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3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0" name="Freeform 502"/>
                  <p:cNvSpPr>
                    <a:spLocks/>
                  </p:cNvSpPr>
                  <p:nvPr/>
                </p:nvSpPr>
                <p:spPr bwMode="auto">
                  <a:xfrm>
                    <a:off x="1087" y="3713"/>
                    <a:ext cx="31" cy="10"/>
                  </a:xfrm>
                  <a:custGeom>
                    <a:avLst/>
                    <a:gdLst>
                      <a:gd name="T0" fmla="*/ 0 w 63"/>
                      <a:gd name="T1" fmla="*/ 0 h 32"/>
                      <a:gd name="T2" fmla="*/ 40 w 63"/>
                      <a:gd name="T3" fmla="*/ 0 h 32"/>
                      <a:gd name="T4" fmla="*/ 63 w 63"/>
                      <a:gd name="T5" fmla="*/ 32 h 32"/>
                      <a:gd name="T6" fmla="*/ 23 w 63"/>
                      <a:gd name="T7" fmla="*/ 32 h 32"/>
                      <a:gd name="T8" fmla="*/ 0 w 63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2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3" y="32"/>
                        </a:lnTo>
                        <a:lnTo>
                          <a:pt x="23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1" name="Freeform 503"/>
                  <p:cNvSpPr>
                    <a:spLocks/>
                  </p:cNvSpPr>
                  <p:nvPr/>
                </p:nvSpPr>
                <p:spPr bwMode="auto">
                  <a:xfrm>
                    <a:off x="1092" y="3724"/>
                    <a:ext cx="31" cy="11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2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2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92" name="Group 504"/>
                <p:cNvGrpSpPr>
                  <a:grpSpLocks/>
                </p:cNvGrpSpPr>
                <p:nvPr/>
              </p:nvGrpSpPr>
              <p:grpSpPr bwMode="auto">
                <a:xfrm>
                  <a:off x="1093" y="3725"/>
                  <a:ext cx="45" cy="23"/>
                  <a:chOff x="1093" y="3725"/>
                  <a:chExt cx="45" cy="23"/>
                </a:xfrm>
              </p:grpSpPr>
              <p:sp>
                <p:nvSpPr>
                  <p:cNvPr id="396793" name="Freeform 505"/>
                  <p:cNvSpPr>
                    <a:spLocks/>
                  </p:cNvSpPr>
                  <p:nvPr/>
                </p:nvSpPr>
                <p:spPr bwMode="auto">
                  <a:xfrm>
                    <a:off x="1093" y="3725"/>
                    <a:ext cx="20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4" name="Freeform 506"/>
                  <p:cNvSpPr>
                    <a:spLocks/>
                  </p:cNvSpPr>
                  <p:nvPr/>
                </p:nvSpPr>
                <p:spPr bwMode="auto">
                  <a:xfrm>
                    <a:off x="1100" y="3726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5" name="Freeform 507"/>
                  <p:cNvSpPr>
                    <a:spLocks/>
                  </p:cNvSpPr>
                  <p:nvPr/>
                </p:nvSpPr>
                <p:spPr bwMode="auto">
                  <a:xfrm>
                    <a:off x="1106" y="3738"/>
                    <a:ext cx="32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2 w 65"/>
                      <a:gd name="T3" fmla="*/ 0 h 28"/>
                      <a:gd name="T4" fmla="*/ 53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96" name="Group 508"/>
                <p:cNvGrpSpPr>
                  <a:grpSpLocks/>
                </p:cNvGrpSpPr>
                <p:nvPr/>
              </p:nvGrpSpPr>
              <p:grpSpPr bwMode="auto">
                <a:xfrm>
                  <a:off x="1108" y="3739"/>
                  <a:ext cx="44" cy="23"/>
                  <a:chOff x="1108" y="3739"/>
                  <a:chExt cx="44" cy="23"/>
                </a:xfrm>
              </p:grpSpPr>
              <p:sp>
                <p:nvSpPr>
                  <p:cNvPr id="396797" name="Freeform 509"/>
                  <p:cNvSpPr>
                    <a:spLocks/>
                  </p:cNvSpPr>
                  <p:nvPr/>
                </p:nvSpPr>
                <p:spPr bwMode="auto">
                  <a:xfrm>
                    <a:off x="1108" y="3739"/>
                    <a:ext cx="19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4 h 69"/>
                      <a:gd name="T4" fmla="*/ 12 w 40"/>
                      <a:gd name="T5" fmla="*/ 0 h 69"/>
                      <a:gd name="T6" fmla="*/ 40 w 40"/>
                      <a:gd name="T7" fmla="*/ 34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40" y="34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8" name="Freeform 510"/>
                  <p:cNvSpPr>
                    <a:spLocks/>
                  </p:cNvSpPr>
                  <p:nvPr/>
                </p:nvSpPr>
                <p:spPr bwMode="auto">
                  <a:xfrm>
                    <a:off x="1114" y="37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2 w 64"/>
                      <a:gd name="T3" fmla="*/ 0 h 35"/>
                      <a:gd name="T4" fmla="*/ 64 w 64"/>
                      <a:gd name="T5" fmla="*/ 35 h 35"/>
                      <a:gd name="T6" fmla="*/ 25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4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9" name="Freeform 511"/>
                  <p:cNvSpPr>
                    <a:spLocks/>
                  </p:cNvSpPr>
                  <p:nvPr/>
                </p:nvSpPr>
                <p:spPr bwMode="auto">
                  <a:xfrm>
                    <a:off x="1120" y="3752"/>
                    <a:ext cx="32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5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5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00" name="Group 512"/>
                <p:cNvGrpSpPr>
                  <a:grpSpLocks/>
                </p:cNvGrpSpPr>
                <p:nvPr/>
              </p:nvGrpSpPr>
              <p:grpSpPr bwMode="auto">
                <a:xfrm>
                  <a:off x="1121" y="3753"/>
                  <a:ext cx="45" cy="23"/>
                  <a:chOff x="1121" y="3753"/>
                  <a:chExt cx="45" cy="23"/>
                </a:xfrm>
              </p:grpSpPr>
              <p:sp>
                <p:nvSpPr>
                  <p:cNvPr id="396801" name="Freeform 513"/>
                  <p:cNvSpPr>
                    <a:spLocks/>
                  </p:cNvSpPr>
                  <p:nvPr/>
                </p:nvSpPr>
                <p:spPr bwMode="auto">
                  <a:xfrm>
                    <a:off x="1121" y="3753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5 h 68"/>
                      <a:gd name="T4" fmla="*/ 12 w 39"/>
                      <a:gd name="T5" fmla="*/ 0 h 68"/>
                      <a:gd name="T6" fmla="*/ 39 w 39"/>
                      <a:gd name="T7" fmla="*/ 35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39" y="35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2" name="Freeform 514"/>
                  <p:cNvSpPr>
                    <a:spLocks/>
                  </p:cNvSpPr>
                  <p:nvPr/>
                </p:nvSpPr>
                <p:spPr bwMode="auto">
                  <a:xfrm>
                    <a:off x="1127" y="3753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39 w 64"/>
                      <a:gd name="T3" fmla="*/ 0 h 35"/>
                      <a:gd name="T4" fmla="*/ 64 w 64"/>
                      <a:gd name="T5" fmla="*/ 35 h 35"/>
                      <a:gd name="T6" fmla="*/ 24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3" name="Freeform 515"/>
                  <p:cNvSpPr>
                    <a:spLocks/>
                  </p:cNvSpPr>
                  <p:nvPr/>
                </p:nvSpPr>
                <p:spPr bwMode="auto">
                  <a:xfrm>
                    <a:off x="1133" y="3766"/>
                    <a:ext cx="33" cy="9"/>
                  </a:xfrm>
                  <a:custGeom>
                    <a:avLst/>
                    <a:gdLst>
                      <a:gd name="T0" fmla="*/ 0 w 66"/>
                      <a:gd name="T1" fmla="*/ 29 h 29"/>
                      <a:gd name="T2" fmla="*/ 12 w 66"/>
                      <a:gd name="T3" fmla="*/ 0 h 29"/>
                      <a:gd name="T4" fmla="*/ 54 w 66"/>
                      <a:gd name="T5" fmla="*/ 0 h 29"/>
                      <a:gd name="T6" fmla="*/ 66 w 66"/>
                      <a:gd name="T7" fmla="*/ 29 h 29"/>
                      <a:gd name="T8" fmla="*/ 0 w 66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04" name="Group 516"/>
                <p:cNvGrpSpPr>
                  <a:grpSpLocks/>
                </p:cNvGrpSpPr>
                <p:nvPr/>
              </p:nvGrpSpPr>
              <p:grpSpPr bwMode="auto">
                <a:xfrm>
                  <a:off x="1133" y="3767"/>
                  <a:ext cx="44" cy="23"/>
                  <a:chOff x="1133" y="3767"/>
                  <a:chExt cx="44" cy="23"/>
                </a:xfrm>
              </p:grpSpPr>
              <p:sp>
                <p:nvSpPr>
                  <p:cNvPr id="396805" name="Freeform 517"/>
                  <p:cNvSpPr>
                    <a:spLocks/>
                  </p:cNvSpPr>
                  <p:nvPr/>
                </p:nvSpPr>
                <p:spPr bwMode="auto">
                  <a:xfrm>
                    <a:off x="1133" y="3767"/>
                    <a:ext cx="20" cy="23"/>
                  </a:xfrm>
                  <a:custGeom>
                    <a:avLst/>
                    <a:gdLst>
                      <a:gd name="T0" fmla="*/ 23 w 39"/>
                      <a:gd name="T1" fmla="*/ 69 h 69"/>
                      <a:gd name="T2" fmla="*/ 0 w 39"/>
                      <a:gd name="T3" fmla="*/ 33 h 69"/>
                      <a:gd name="T4" fmla="*/ 12 w 39"/>
                      <a:gd name="T5" fmla="*/ 0 h 69"/>
                      <a:gd name="T6" fmla="*/ 39 w 39"/>
                      <a:gd name="T7" fmla="*/ 33 h 69"/>
                      <a:gd name="T8" fmla="*/ 23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6" name="Freeform 518"/>
                  <p:cNvSpPr>
                    <a:spLocks/>
                  </p:cNvSpPr>
                  <p:nvPr/>
                </p:nvSpPr>
                <p:spPr bwMode="auto">
                  <a:xfrm>
                    <a:off x="1140" y="3767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3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3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7" name="Freeform 519"/>
                  <p:cNvSpPr>
                    <a:spLocks/>
                  </p:cNvSpPr>
                  <p:nvPr/>
                </p:nvSpPr>
                <p:spPr bwMode="auto">
                  <a:xfrm>
                    <a:off x="1146" y="3779"/>
                    <a:ext cx="31" cy="10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1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1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808" name="Freeform 520"/>
                <p:cNvSpPr>
                  <a:spLocks/>
                </p:cNvSpPr>
                <p:nvPr/>
              </p:nvSpPr>
              <p:spPr bwMode="auto">
                <a:xfrm>
                  <a:off x="972" y="3556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7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09" name="Freeform 521"/>
                <p:cNvSpPr>
                  <a:spLocks/>
                </p:cNvSpPr>
                <p:nvPr/>
              </p:nvSpPr>
              <p:spPr bwMode="auto">
                <a:xfrm>
                  <a:off x="993" y="3576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0" name="Freeform 522"/>
                <p:cNvSpPr>
                  <a:spLocks/>
                </p:cNvSpPr>
                <p:nvPr/>
              </p:nvSpPr>
              <p:spPr bwMode="auto">
                <a:xfrm>
                  <a:off x="1012" y="3594"/>
                  <a:ext cx="39" cy="12"/>
                </a:xfrm>
                <a:custGeom>
                  <a:avLst/>
                  <a:gdLst>
                    <a:gd name="T0" fmla="*/ 0 w 78"/>
                    <a:gd name="T1" fmla="*/ 0 h 36"/>
                    <a:gd name="T2" fmla="*/ 27 w 78"/>
                    <a:gd name="T3" fmla="*/ 36 h 36"/>
                    <a:gd name="T4" fmla="*/ 78 w 78"/>
                    <a:gd name="T5" fmla="*/ 36 h 36"/>
                    <a:gd name="T6" fmla="*/ 49 w 78"/>
                    <a:gd name="T7" fmla="*/ 0 h 36"/>
                    <a:gd name="T8" fmla="*/ 0 w 78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8" y="36"/>
                      </a:lnTo>
                      <a:lnTo>
                        <a:pt x="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1" name="Freeform 523"/>
                <p:cNvSpPr>
                  <a:spLocks/>
                </p:cNvSpPr>
                <p:nvPr/>
              </p:nvSpPr>
              <p:spPr bwMode="auto">
                <a:xfrm>
                  <a:off x="1032" y="3613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2" name="Freeform 524"/>
                <p:cNvSpPr>
                  <a:spLocks/>
                </p:cNvSpPr>
                <p:nvPr/>
              </p:nvSpPr>
              <p:spPr bwMode="auto">
                <a:xfrm>
                  <a:off x="1053" y="3632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3" name="Freeform 525"/>
                <p:cNvSpPr>
                  <a:spLocks/>
                </p:cNvSpPr>
                <p:nvPr/>
              </p:nvSpPr>
              <p:spPr bwMode="auto">
                <a:xfrm>
                  <a:off x="1074" y="3651"/>
                  <a:ext cx="40" cy="12"/>
                </a:xfrm>
                <a:custGeom>
                  <a:avLst/>
                  <a:gdLst>
                    <a:gd name="T0" fmla="*/ 0 w 79"/>
                    <a:gd name="T1" fmla="*/ 0 h 35"/>
                    <a:gd name="T2" fmla="*/ 28 w 79"/>
                    <a:gd name="T3" fmla="*/ 35 h 35"/>
                    <a:gd name="T4" fmla="*/ 79 w 79"/>
                    <a:gd name="T5" fmla="*/ 35 h 35"/>
                    <a:gd name="T6" fmla="*/ 50 w 79"/>
                    <a:gd name="T7" fmla="*/ 0 h 35"/>
                    <a:gd name="T8" fmla="*/ 0 w 79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5">
                      <a:moveTo>
                        <a:pt x="0" y="0"/>
                      </a:moveTo>
                      <a:lnTo>
                        <a:pt x="28" y="35"/>
                      </a:lnTo>
                      <a:lnTo>
                        <a:pt x="79" y="35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4" name="Freeform 526"/>
                <p:cNvSpPr>
                  <a:spLocks/>
                </p:cNvSpPr>
                <p:nvPr/>
              </p:nvSpPr>
              <p:spPr bwMode="auto">
                <a:xfrm>
                  <a:off x="1095" y="3669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8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5" name="Freeform 527"/>
                <p:cNvSpPr>
                  <a:spLocks/>
                </p:cNvSpPr>
                <p:nvPr/>
              </p:nvSpPr>
              <p:spPr bwMode="auto">
                <a:xfrm>
                  <a:off x="1115" y="3688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6" name="Freeform 528"/>
                <p:cNvSpPr>
                  <a:spLocks/>
                </p:cNvSpPr>
                <p:nvPr/>
              </p:nvSpPr>
              <p:spPr bwMode="auto">
                <a:xfrm>
                  <a:off x="1134" y="3707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7" name="Freeform 529"/>
                <p:cNvSpPr>
                  <a:spLocks/>
                </p:cNvSpPr>
                <p:nvPr/>
              </p:nvSpPr>
              <p:spPr bwMode="auto">
                <a:xfrm>
                  <a:off x="1154" y="372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8" name="Freeform 530"/>
                <p:cNvSpPr>
                  <a:spLocks/>
                </p:cNvSpPr>
                <p:nvPr/>
              </p:nvSpPr>
              <p:spPr bwMode="auto">
                <a:xfrm>
                  <a:off x="1175" y="3745"/>
                  <a:ext cx="40" cy="12"/>
                </a:xfrm>
                <a:custGeom>
                  <a:avLst/>
                  <a:gdLst>
                    <a:gd name="T0" fmla="*/ 0 w 81"/>
                    <a:gd name="T1" fmla="*/ 0 h 36"/>
                    <a:gd name="T2" fmla="*/ 28 w 81"/>
                    <a:gd name="T3" fmla="*/ 36 h 36"/>
                    <a:gd name="T4" fmla="*/ 81 w 81"/>
                    <a:gd name="T5" fmla="*/ 36 h 36"/>
                    <a:gd name="T6" fmla="*/ 52 w 81"/>
                    <a:gd name="T7" fmla="*/ 0 h 36"/>
                    <a:gd name="T8" fmla="*/ 0 w 81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1" y="36"/>
                      </a:lnTo>
                      <a:lnTo>
                        <a:pt x="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819" name="Group 531"/>
                <p:cNvGrpSpPr>
                  <a:grpSpLocks/>
                </p:cNvGrpSpPr>
                <p:nvPr/>
              </p:nvGrpSpPr>
              <p:grpSpPr bwMode="auto">
                <a:xfrm>
                  <a:off x="700" y="3535"/>
                  <a:ext cx="49" cy="24"/>
                  <a:chOff x="700" y="3535"/>
                  <a:chExt cx="49" cy="24"/>
                </a:xfrm>
              </p:grpSpPr>
              <p:sp>
                <p:nvSpPr>
                  <p:cNvPr id="396820" name="Freeform 532"/>
                  <p:cNvSpPr>
                    <a:spLocks/>
                  </p:cNvSpPr>
                  <p:nvPr/>
                </p:nvSpPr>
                <p:spPr bwMode="auto">
                  <a:xfrm>
                    <a:off x="700" y="3535"/>
                    <a:ext cx="12" cy="24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10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1" name="Freeform 533"/>
                  <p:cNvSpPr>
                    <a:spLocks/>
                  </p:cNvSpPr>
                  <p:nvPr/>
                </p:nvSpPr>
                <p:spPr bwMode="auto">
                  <a:xfrm>
                    <a:off x="705" y="3536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2 w 73"/>
                      <a:gd name="T5" fmla="*/ 4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6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2" name="Freeform 534"/>
                  <p:cNvSpPr>
                    <a:spLocks/>
                  </p:cNvSpPr>
                  <p:nvPr/>
                </p:nvSpPr>
                <p:spPr bwMode="auto">
                  <a:xfrm>
                    <a:off x="708" y="354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6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6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23" name="Group 535"/>
                <p:cNvGrpSpPr>
                  <a:grpSpLocks/>
                </p:cNvGrpSpPr>
                <p:nvPr/>
              </p:nvGrpSpPr>
              <p:grpSpPr bwMode="auto">
                <a:xfrm>
                  <a:off x="714" y="3551"/>
                  <a:ext cx="49" cy="22"/>
                  <a:chOff x="714" y="3551"/>
                  <a:chExt cx="49" cy="22"/>
                </a:xfrm>
              </p:grpSpPr>
              <p:sp>
                <p:nvSpPr>
                  <p:cNvPr id="396824" name="Freeform 536"/>
                  <p:cNvSpPr>
                    <a:spLocks/>
                  </p:cNvSpPr>
                  <p:nvPr/>
                </p:nvSpPr>
                <p:spPr bwMode="auto">
                  <a:xfrm>
                    <a:off x="714" y="35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9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5" name="Freeform 537"/>
                  <p:cNvSpPr>
                    <a:spLocks/>
                  </p:cNvSpPr>
                  <p:nvPr/>
                </p:nvSpPr>
                <p:spPr bwMode="auto">
                  <a:xfrm>
                    <a:off x="719" y="3551"/>
                    <a:ext cx="36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50 w 74"/>
                      <a:gd name="T3" fmla="*/ 0 h 29"/>
                      <a:gd name="T4" fmla="*/ 52 w 74"/>
                      <a:gd name="T5" fmla="*/ 2 h 29"/>
                      <a:gd name="T6" fmla="*/ 57 w 74"/>
                      <a:gd name="T7" fmla="*/ 13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3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6" name="Freeform 538"/>
                  <p:cNvSpPr>
                    <a:spLocks/>
                  </p:cNvSpPr>
                  <p:nvPr/>
                </p:nvSpPr>
                <p:spPr bwMode="auto">
                  <a:xfrm>
                    <a:off x="722" y="35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27" name="Group 539"/>
                <p:cNvGrpSpPr>
                  <a:grpSpLocks/>
                </p:cNvGrpSpPr>
                <p:nvPr/>
              </p:nvGrpSpPr>
              <p:grpSpPr bwMode="auto">
                <a:xfrm>
                  <a:off x="728" y="3564"/>
                  <a:ext cx="48" cy="23"/>
                  <a:chOff x="728" y="3564"/>
                  <a:chExt cx="48" cy="23"/>
                </a:xfrm>
              </p:grpSpPr>
              <p:sp>
                <p:nvSpPr>
                  <p:cNvPr id="396828" name="Freeform 540"/>
                  <p:cNvSpPr>
                    <a:spLocks/>
                  </p:cNvSpPr>
                  <p:nvPr/>
                </p:nvSpPr>
                <p:spPr bwMode="auto">
                  <a:xfrm>
                    <a:off x="728" y="3564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9" name="Freeform 541"/>
                  <p:cNvSpPr>
                    <a:spLocks/>
                  </p:cNvSpPr>
                  <p:nvPr/>
                </p:nvSpPr>
                <p:spPr bwMode="auto">
                  <a:xfrm>
                    <a:off x="732" y="3565"/>
                    <a:ext cx="37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50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0" name="Freeform 542"/>
                  <p:cNvSpPr>
                    <a:spLocks/>
                  </p:cNvSpPr>
                  <p:nvPr/>
                </p:nvSpPr>
                <p:spPr bwMode="auto">
                  <a:xfrm>
                    <a:off x="735" y="3575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1" name="Group 543"/>
                <p:cNvGrpSpPr>
                  <a:grpSpLocks/>
                </p:cNvGrpSpPr>
                <p:nvPr/>
              </p:nvGrpSpPr>
              <p:grpSpPr bwMode="auto">
                <a:xfrm>
                  <a:off x="742" y="3582"/>
                  <a:ext cx="49" cy="23"/>
                  <a:chOff x="742" y="3582"/>
                  <a:chExt cx="49" cy="23"/>
                </a:xfrm>
              </p:grpSpPr>
              <p:sp>
                <p:nvSpPr>
                  <p:cNvPr id="396832" name="Freeform 544"/>
                  <p:cNvSpPr>
                    <a:spLocks/>
                  </p:cNvSpPr>
                  <p:nvPr/>
                </p:nvSpPr>
                <p:spPr bwMode="auto">
                  <a:xfrm>
                    <a:off x="742" y="3582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6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3" name="Freeform 545"/>
                  <p:cNvSpPr>
                    <a:spLocks/>
                  </p:cNvSpPr>
                  <p:nvPr/>
                </p:nvSpPr>
                <p:spPr bwMode="auto">
                  <a:xfrm>
                    <a:off x="747" y="3582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8 w 72"/>
                      <a:gd name="T3" fmla="*/ 0 h 30"/>
                      <a:gd name="T4" fmla="*/ 50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4" name="Freeform 546"/>
                  <p:cNvSpPr>
                    <a:spLocks/>
                  </p:cNvSpPr>
                  <p:nvPr/>
                </p:nvSpPr>
                <p:spPr bwMode="auto">
                  <a:xfrm>
                    <a:off x="750" y="359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5" name="Group 547"/>
                <p:cNvGrpSpPr>
                  <a:grpSpLocks/>
                </p:cNvGrpSpPr>
                <p:nvPr/>
              </p:nvGrpSpPr>
              <p:grpSpPr bwMode="auto">
                <a:xfrm>
                  <a:off x="752" y="3597"/>
                  <a:ext cx="133" cy="106"/>
                  <a:chOff x="752" y="3597"/>
                  <a:chExt cx="133" cy="106"/>
                </a:xfrm>
              </p:grpSpPr>
              <p:sp>
                <p:nvSpPr>
                  <p:cNvPr id="396836" name="Freeform 548"/>
                  <p:cNvSpPr>
                    <a:spLocks/>
                  </p:cNvSpPr>
                  <p:nvPr/>
                </p:nvSpPr>
                <p:spPr bwMode="auto">
                  <a:xfrm>
                    <a:off x="752" y="3598"/>
                    <a:ext cx="91" cy="105"/>
                  </a:xfrm>
                  <a:custGeom>
                    <a:avLst/>
                    <a:gdLst>
                      <a:gd name="T0" fmla="*/ 171 w 182"/>
                      <a:gd name="T1" fmla="*/ 314 h 314"/>
                      <a:gd name="T2" fmla="*/ 0 w 182"/>
                      <a:gd name="T3" fmla="*/ 27 h 314"/>
                      <a:gd name="T4" fmla="*/ 13 w 182"/>
                      <a:gd name="T5" fmla="*/ 0 h 314"/>
                      <a:gd name="T6" fmla="*/ 182 w 182"/>
                      <a:gd name="T7" fmla="*/ 278 h 314"/>
                      <a:gd name="T8" fmla="*/ 171 w 182"/>
                      <a:gd name="T9" fmla="*/ 314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314">
                        <a:moveTo>
                          <a:pt x="171" y="314"/>
                        </a:moveTo>
                        <a:lnTo>
                          <a:pt x="0" y="27"/>
                        </a:lnTo>
                        <a:lnTo>
                          <a:pt x="13" y="0"/>
                        </a:lnTo>
                        <a:lnTo>
                          <a:pt x="182" y="278"/>
                        </a:lnTo>
                        <a:lnTo>
                          <a:pt x="171" y="31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7" name="Freeform 549"/>
                  <p:cNvSpPr>
                    <a:spLocks/>
                  </p:cNvSpPr>
                  <p:nvPr/>
                </p:nvSpPr>
                <p:spPr bwMode="auto">
                  <a:xfrm>
                    <a:off x="759" y="3597"/>
                    <a:ext cx="118" cy="94"/>
                  </a:xfrm>
                  <a:custGeom>
                    <a:avLst/>
                    <a:gdLst>
                      <a:gd name="T0" fmla="*/ 1 w 235"/>
                      <a:gd name="T1" fmla="*/ 0 h 281"/>
                      <a:gd name="T2" fmla="*/ 56 w 235"/>
                      <a:gd name="T3" fmla="*/ 0 h 281"/>
                      <a:gd name="T4" fmla="*/ 58 w 235"/>
                      <a:gd name="T5" fmla="*/ 0 h 281"/>
                      <a:gd name="T6" fmla="*/ 65 w 235"/>
                      <a:gd name="T7" fmla="*/ 10 h 281"/>
                      <a:gd name="T8" fmla="*/ 235 w 235"/>
                      <a:gd name="T9" fmla="*/ 281 h 281"/>
                      <a:gd name="T10" fmla="*/ 165 w 235"/>
                      <a:gd name="T11" fmla="*/ 277 h 281"/>
                      <a:gd name="T12" fmla="*/ 9 w 235"/>
                      <a:gd name="T13" fmla="*/ 19 h 281"/>
                      <a:gd name="T14" fmla="*/ 0 w 235"/>
                      <a:gd name="T15" fmla="*/ 4 h 281"/>
                      <a:gd name="T16" fmla="*/ 1 w 235"/>
                      <a:gd name="T17" fmla="*/ 0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5" h="281">
                        <a:moveTo>
                          <a:pt x="1" y="0"/>
                        </a:moveTo>
                        <a:lnTo>
                          <a:pt x="56" y="0"/>
                        </a:lnTo>
                        <a:lnTo>
                          <a:pt x="58" y="0"/>
                        </a:lnTo>
                        <a:lnTo>
                          <a:pt x="65" y="10"/>
                        </a:lnTo>
                        <a:lnTo>
                          <a:pt x="235" y="281"/>
                        </a:lnTo>
                        <a:lnTo>
                          <a:pt x="165" y="277"/>
                        </a:lnTo>
                        <a:lnTo>
                          <a:pt x="9" y="19"/>
                        </a:lnTo>
                        <a:lnTo>
                          <a:pt x="0" y="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8" name="Freeform 550"/>
                  <p:cNvSpPr>
                    <a:spLocks/>
                  </p:cNvSpPr>
                  <p:nvPr/>
                </p:nvSpPr>
                <p:spPr bwMode="auto">
                  <a:xfrm>
                    <a:off x="838" y="3691"/>
                    <a:ext cx="47" cy="12"/>
                  </a:xfrm>
                  <a:custGeom>
                    <a:avLst/>
                    <a:gdLst>
                      <a:gd name="T0" fmla="*/ 0 w 95"/>
                      <a:gd name="T1" fmla="*/ 36 h 36"/>
                      <a:gd name="T2" fmla="*/ 2 w 95"/>
                      <a:gd name="T3" fmla="*/ 19 h 36"/>
                      <a:gd name="T4" fmla="*/ 8 w 95"/>
                      <a:gd name="T5" fmla="*/ 7 h 36"/>
                      <a:gd name="T6" fmla="*/ 12 w 95"/>
                      <a:gd name="T7" fmla="*/ 0 h 36"/>
                      <a:gd name="T8" fmla="*/ 76 w 95"/>
                      <a:gd name="T9" fmla="*/ 0 h 36"/>
                      <a:gd name="T10" fmla="*/ 95 w 95"/>
                      <a:gd name="T11" fmla="*/ 36 h 36"/>
                      <a:gd name="T12" fmla="*/ 0 w 95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5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76" y="0"/>
                        </a:lnTo>
                        <a:lnTo>
                          <a:pt x="95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9" name="Group 551"/>
                <p:cNvGrpSpPr>
                  <a:grpSpLocks/>
                </p:cNvGrpSpPr>
                <p:nvPr/>
              </p:nvGrpSpPr>
              <p:grpSpPr bwMode="auto">
                <a:xfrm>
                  <a:off x="844" y="3694"/>
                  <a:ext cx="48" cy="23"/>
                  <a:chOff x="844" y="3694"/>
                  <a:chExt cx="48" cy="23"/>
                </a:xfrm>
              </p:grpSpPr>
              <p:sp>
                <p:nvSpPr>
                  <p:cNvPr id="396840" name="Freeform 552"/>
                  <p:cNvSpPr>
                    <a:spLocks/>
                  </p:cNvSpPr>
                  <p:nvPr/>
                </p:nvSpPr>
                <p:spPr bwMode="auto">
                  <a:xfrm>
                    <a:off x="844" y="3694"/>
                    <a:ext cx="11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1" name="Freeform 553"/>
                  <p:cNvSpPr>
                    <a:spLocks/>
                  </p:cNvSpPr>
                  <p:nvPr/>
                </p:nvSpPr>
                <p:spPr bwMode="auto">
                  <a:xfrm>
                    <a:off x="848" y="3695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1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2" name="Freeform 554"/>
                  <p:cNvSpPr>
                    <a:spLocks/>
                  </p:cNvSpPr>
                  <p:nvPr/>
                </p:nvSpPr>
                <p:spPr bwMode="auto">
                  <a:xfrm>
                    <a:off x="851" y="3706"/>
                    <a:ext cx="41" cy="11"/>
                  </a:xfrm>
                  <a:custGeom>
                    <a:avLst/>
                    <a:gdLst>
                      <a:gd name="T0" fmla="*/ 0 w 81"/>
                      <a:gd name="T1" fmla="*/ 34 h 34"/>
                      <a:gd name="T2" fmla="*/ 1 w 81"/>
                      <a:gd name="T3" fmla="*/ 19 h 34"/>
                      <a:gd name="T4" fmla="*/ 5 w 81"/>
                      <a:gd name="T5" fmla="*/ 6 h 34"/>
                      <a:gd name="T6" fmla="*/ 10 w 81"/>
                      <a:gd name="T7" fmla="*/ 0 h 34"/>
                      <a:gd name="T8" fmla="*/ 67 w 81"/>
                      <a:gd name="T9" fmla="*/ 0 h 34"/>
                      <a:gd name="T10" fmla="*/ 81 w 81"/>
                      <a:gd name="T11" fmla="*/ 34 h 34"/>
                      <a:gd name="T12" fmla="*/ 0 w 81"/>
                      <a:gd name="T13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4">
                        <a:moveTo>
                          <a:pt x="0" y="34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4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43" name="Group 555"/>
                <p:cNvGrpSpPr>
                  <a:grpSpLocks/>
                </p:cNvGrpSpPr>
                <p:nvPr/>
              </p:nvGrpSpPr>
              <p:grpSpPr bwMode="auto">
                <a:xfrm>
                  <a:off x="857" y="3710"/>
                  <a:ext cx="49" cy="22"/>
                  <a:chOff x="857" y="3710"/>
                  <a:chExt cx="49" cy="22"/>
                </a:xfrm>
              </p:grpSpPr>
              <p:sp>
                <p:nvSpPr>
                  <p:cNvPr id="396844" name="Freeform 556"/>
                  <p:cNvSpPr>
                    <a:spLocks/>
                  </p:cNvSpPr>
                  <p:nvPr/>
                </p:nvSpPr>
                <p:spPr bwMode="auto">
                  <a:xfrm>
                    <a:off x="857" y="3710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5" name="Freeform 557"/>
                  <p:cNvSpPr>
                    <a:spLocks/>
                  </p:cNvSpPr>
                  <p:nvPr/>
                </p:nvSpPr>
                <p:spPr bwMode="auto">
                  <a:xfrm>
                    <a:off x="862" y="371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6" name="Freeform 558"/>
                  <p:cNvSpPr>
                    <a:spLocks/>
                  </p:cNvSpPr>
                  <p:nvPr/>
                </p:nvSpPr>
                <p:spPr bwMode="auto">
                  <a:xfrm>
                    <a:off x="865" y="3720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47" name="Group 559"/>
                <p:cNvGrpSpPr>
                  <a:grpSpLocks/>
                </p:cNvGrpSpPr>
                <p:nvPr/>
              </p:nvGrpSpPr>
              <p:grpSpPr bwMode="auto">
                <a:xfrm>
                  <a:off x="1086" y="3766"/>
                  <a:ext cx="49" cy="23"/>
                  <a:chOff x="1086" y="3766"/>
                  <a:chExt cx="49" cy="23"/>
                </a:xfrm>
              </p:grpSpPr>
              <p:sp>
                <p:nvSpPr>
                  <p:cNvPr id="396848" name="Freeform 560"/>
                  <p:cNvSpPr>
                    <a:spLocks/>
                  </p:cNvSpPr>
                  <p:nvPr/>
                </p:nvSpPr>
                <p:spPr bwMode="auto">
                  <a:xfrm>
                    <a:off x="1086" y="3766"/>
                    <a:ext cx="11" cy="23"/>
                  </a:xfrm>
                  <a:custGeom>
                    <a:avLst/>
                    <a:gdLst>
                      <a:gd name="T0" fmla="*/ 13 w 22"/>
                      <a:gd name="T1" fmla="*/ 69 h 69"/>
                      <a:gd name="T2" fmla="*/ 0 w 22"/>
                      <a:gd name="T3" fmla="*/ 27 h 69"/>
                      <a:gd name="T4" fmla="*/ 9 w 22"/>
                      <a:gd name="T5" fmla="*/ 0 h 69"/>
                      <a:gd name="T6" fmla="*/ 22 w 22"/>
                      <a:gd name="T7" fmla="*/ 32 h 69"/>
                      <a:gd name="T8" fmla="*/ 13 w 22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2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9" name="Freeform 561"/>
                  <p:cNvSpPr>
                    <a:spLocks/>
                  </p:cNvSpPr>
                  <p:nvPr/>
                </p:nvSpPr>
                <p:spPr bwMode="auto">
                  <a:xfrm>
                    <a:off x="1090" y="3767"/>
                    <a:ext cx="37" cy="10"/>
                  </a:xfrm>
                  <a:custGeom>
                    <a:avLst/>
                    <a:gdLst>
                      <a:gd name="T0" fmla="*/ 3 w 74"/>
                      <a:gd name="T1" fmla="*/ 0 h 31"/>
                      <a:gd name="T2" fmla="*/ 51 w 74"/>
                      <a:gd name="T3" fmla="*/ 0 h 31"/>
                      <a:gd name="T4" fmla="*/ 53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9 w 74"/>
                      <a:gd name="T13" fmla="*/ 22 h 31"/>
                      <a:gd name="T14" fmla="*/ 0 w 74"/>
                      <a:gd name="T15" fmla="*/ 6 h 31"/>
                      <a:gd name="T16" fmla="*/ 3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0" name="Freeform 562"/>
                  <p:cNvSpPr>
                    <a:spLocks/>
                  </p:cNvSpPr>
                  <p:nvPr/>
                </p:nvSpPr>
                <p:spPr bwMode="auto">
                  <a:xfrm>
                    <a:off x="1093" y="3777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6 h 36"/>
                      <a:gd name="T6" fmla="*/ 11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6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51" name="Group 563"/>
                <p:cNvGrpSpPr>
                  <a:grpSpLocks/>
                </p:cNvGrpSpPr>
                <p:nvPr/>
              </p:nvGrpSpPr>
              <p:grpSpPr bwMode="auto">
                <a:xfrm>
                  <a:off x="934" y="3740"/>
                  <a:ext cx="48" cy="23"/>
                  <a:chOff x="934" y="3740"/>
                  <a:chExt cx="48" cy="23"/>
                </a:xfrm>
              </p:grpSpPr>
              <p:sp>
                <p:nvSpPr>
                  <p:cNvPr id="396852" name="Freeform 564"/>
                  <p:cNvSpPr>
                    <a:spLocks/>
                  </p:cNvSpPr>
                  <p:nvPr/>
                </p:nvSpPr>
                <p:spPr bwMode="auto">
                  <a:xfrm>
                    <a:off x="934" y="3740"/>
                    <a:ext cx="11" cy="23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3" name="Freeform 565"/>
                  <p:cNvSpPr>
                    <a:spLocks/>
                  </p:cNvSpPr>
                  <p:nvPr/>
                </p:nvSpPr>
                <p:spPr bwMode="auto">
                  <a:xfrm>
                    <a:off x="938" y="3741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4 h 30"/>
                      <a:gd name="T6" fmla="*/ 57 w 74"/>
                      <a:gd name="T7" fmla="*/ 13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2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4" name="Freeform 566"/>
                  <p:cNvSpPr>
                    <a:spLocks/>
                  </p:cNvSpPr>
                  <p:nvPr/>
                </p:nvSpPr>
                <p:spPr bwMode="auto">
                  <a:xfrm>
                    <a:off x="941" y="375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6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55" name="Group 567"/>
                <p:cNvGrpSpPr>
                  <a:grpSpLocks/>
                </p:cNvGrpSpPr>
                <p:nvPr/>
              </p:nvGrpSpPr>
              <p:grpSpPr bwMode="auto">
                <a:xfrm>
                  <a:off x="943" y="3754"/>
                  <a:ext cx="49" cy="23"/>
                  <a:chOff x="943" y="3754"/>
                  <a:chExt cx="49" cy="23"/>
                </a:xfrm>
              </p:grpSpPr>
              <p:sp>
                <p:nvSpPr>
                  <p:cNvPr id="396856" name="Freeform 568"/>
                  <p:cNvSpPr>
                    <a:spLocks/>
                  </p:cNvSpPr>
                  <p:nvPr/>
                </p:nvSpPr>
                <p:spPr bwMode="auto">
                  <a:xfrm>
                    <a:off x="943" y="3754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7" name="Freeform 569"/>
                  <p:cNvSpPr>
                    <a:spLocks/>
                  </p:cNvSpPr>
                  <p:nvPr/>
                </p:nvSpPr>
                <p:spPr bwMode="auto">
                  <a:xfrm>
                    <a:off x="948" y="375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49 w 74"/>
                      <a:gd name="T3" fmla="*/ 0 h 30"/>
                      <a:gd name="T4" fmla="*/ 50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8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5 h 30"/>
                      <a:gd name="T16" fmla="*/ 1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8" name="Freeform 570"/>
                  <p:cNvSpPr>
                    <a:spLocks/>
                  </p:cNvSpPr>
                  <p:nvPr/>
                </p:nvSpPr>
                <p:spPr bwMode="auto">
                  <a:xfrm>
                    <a:off x="951" y="3765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859" name="Freeform 571"/>
                <p:cNvSpPr>
                  <a:spLocks/>
                </p:cNvSpPr>
                <p:nvPr/>
              </p:nvSpPr>
              <p:spPr bwMode="auto">
                <a:xfrm>
                  <a:off x="987" y="3753"/>
                  <a:ext cx="25" cy="43"/>
                </a:xfrm>
                <a:custGeom>
                  <a:avLst/>
                  <a:gdLst>
                    <a:gd name="T0" fmla="*/ 40 w 51"/>
                    <a:gd name="T1" fmla="*/ 128 h 128"/>
                    <a:gd name="T2" fmla="*/ 0 w 51"/>
                    <a:gd name="T3" fmla="*/ 29 h 128"/>
                    <a:gd name="T4" fmla="*/ 0 w 51"/>
                    <a:gd name="T5" fmla="*/ 20 h 128"/>
                    <a:gd name="T6" fmla="*/ 2 w 51"/>
                    <a:gd name="T7" fmla="*/ 11 h 128"/>
                    <a:gd name="T8" fmla="*/ 10 w 51"/>
                    <a:gd name="T9" fmla="*/ 0 h 128"/>
                    <a:gd name="T10" fmla="*/ 51 w 51"/>
                    <a:gd name="T11" fmla="*/ 91 h 128"/>
                    <a:gd name="T12" fmla="*/ 40 w 51"/>
                    <a:gd name="T13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1" h="128">
                      <a:moveTo>
                        <a:pt x="40" y="128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2" y="11"/>
                      </a:lnTo>
                      <a:lnTo>
                        <a:pt x="10" y="0"/>
                      </a:lnTo>
                      <a:lnTo>
                        <a:pt x="51" y="91"/>
                      </a:lnTo>
                      <a:lnTo>
                        <a:pt x="40" y="12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0" name="Freeform 572"/>
                <p:cNvSpPr>
                  <a:spLocks/>
                </p:cNvSpPr>
                <p:nvPr/>
              </p:nvSpPr>
              <p:spPr bwMode="auto">
                <a:xfrm>
                  <a:off x="992" y="3753"/>
                  <a:ext cx="91" cy="29"/>
                </a:xfrm>
                <a:custGeom>
                  <a:avLst/>
                  <a:gdLst>
                    <a:gd name="T0" fmla="*/ 0 w 183"/>
                    <a:gd name="T1" fmla="*/ 0 h 85"/>
                    <a:gd name="T2" fmla="*/ 64 w 183"/>
                    <a:gd name="T3" fmla="*/ 0 h 85"/>
                    <a:gd name="T4" fmla="*/ 67 w 183"/>
                    <a:gd name="T5" fmla="*/ 13 h 85"/>
                    <a:gd name="T6" fmla="*/ 75 w 183"/>
                    <a:gd name="T7" fmla="*/ 28 h 85"/>
                    <a:gd name="T8" fmla="*/ 84 w 183"/>
                    <a:gd name="T9" fmla="*/ 42 h 85"/>
                    <a:gd name="T10" fmla="*/ 158 w 183"/>
                    <a:gd name="T11" fmla="*/ 42 h 85"/>
                    <a:gd name="T12" fmla="*/ 163 w 183"/>
                    <a:gd name="T13" fmla="*/ 55 h 85"/>
                    <a:gd name="T14" fmla="*/ 172 w 183"/>
                    <a:gd name="T15" fmla="*/ 67 h 85"/>
                    <a:gd name="T16" fmla="*/ 183 w 183"/>
                    <a:gd name="T17" fmla="*/ 85 h 85"/>
                    <a:gd name="T18" fmla="*/ 64 w 183"/>
                    <a:gd name="T19" fmla="*/ 85 h 85"/>
                    <a:gd name="T20" fmla="*/ 41 w 183"/>
                    <a:gd name="T21" fmla="*/ 85 h 85"/>
                    <a:gd name="T22" fmla="*/ 0 w 183"/>
                    <a:gd name="T2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3" h="85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67" y="13"/>
                      </a:lnTo>
                      <a:lnTo>
                        <a:pt x="75" y="28"/>
                      </a:lnTo>
                      <a:lnTo>
                        <a:pt x="84" y="42"/>
                      </a:lnTo>
                      <a:lnTo>
                        <a:pt x="158" y="42"/>
                      </a:lnTo>
                      <a:lnTo>
                        <a:pt x="163" y="55"/>
                      </a:lnTo>
                      <a:lnTo>
                        <a:pt x="172" y="67"/>
                      </a:lnTo>
                      <a:lnTo>
                        <a:pt x="183" y="85"/>
                      </a:lnTo>
                      <a:lnTo>
                        <a:pt x="64" y="85"/>
                      </a:lnTo>
                      <a:lnTo>
                        <a:pt x="41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1" name="Freeform 573"/>
                <p:cNvSpPr>
                  <a:spLocks/>
                </p:cNvSpPr>
                <p:nvPr/>
              </p:nvSpPr>
              <p:spPr bwMode="auto">
                <a:xfrm>
                  <a:off x="1008" y="3782"/>
                  <a:ext cx="81" cy="12"/>
                </a:xfrm>
                <a:custGeom>
                  <a:avLst/>
                  <a:gdLst>
                    <a:gd name="T0" fmla="*/ 0 w 160"/>
                    <a:gd name="T1" fmla="*/ 36 h 36"/>
                    <a:gd name="T2" fmla="*/ 1 w 160"/>
                    <a:gd name="T3" fmla="*/ 20 h 36"/>
                    <a:gd name="T4" fmla="*/ 7 w 160"/>
                    <a:gd name="T5" fmla="*/ 8 h 36"/>
                    <a:gd name="T6" fmla="*/ 10 w 160"/>
                    <a:gd name="T7" fmla="*/ 0 h 36"/>
                    <a:gd name="T8" fmla="*/ 150 w 160"/>
                    <a:gd name="T9" fmla="*/ 0 h 36"/>
                    <a:gd name="T10" fmla="*/ 160 w 160"/>
                    <a:gd name="T11" fmla="*/ 36 h 36"/>
                    <a:gd name="T12" fmla="*/ 0 w 16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150" y="0"/>
                      </a:lnTo>
                      <a:lnTo>
                        <a:pt x="16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6862" name="Group 574"/>
              <p:cNvGrpSpPr>
                <a:grpSpLocks/>
              </p:cNvGrpSpPr>
              <p:nvPr/>
            </p:nvGrpSpPr>
            <p:grpSpPr bwMode="auto">
              <a:xfrm>
                <a:off x="920" y="3821"/>
                <a:ext cx="413" cy="50"/>
                <a:chOff x="920" y="3821"/>
                <a:chExt cx="413" cy="50"/>
              </a:xfrm>
            </p:grpSpPr>
            <p:sp>
              <p:nvSpPr>
                <p:cNvPr id="396863" name="Freeform 575"/>
                <p:cNvSpPr>
                  <a:spLocks/>
                </p:cNvSpPr>
                <p:nvPr/>
              </p:nvSpPr>
              <p:spPr bwMode="auto">
                <a:xfrm>
                  <a:off x="920" y="3821"/>
                  <a:ext cx="413" cy="50"/>
                </a:xfrm>
                <a:custGeom>
                  <a:avLst/>
                  <a:gdLst>
                    <a:gd name="T0" fmla="*/ 35 w 825"/>
                    <a:gd name="T1" fmla="*/ 13 h 151"/>
                    <a:gd name="T2" fmla="*/ 17 w 825"/>
                    <a:gd name="T3" fmla="*/ 27 h 151"/>
                    <a:gd name="T4" fmla="*/ 9 w 825"/>
                    <a:gd name="T5" fmla="*/ 48 h 151"/>
                    <a:gd name="T6" fmla="*/ 0 w 825"/>
                    <a:gd name="T7" fmla="*/ 97 h 151"/>
                    <a:gd name="T8" fmla="*/ 4 w 825"/>
                    <a:gd name="T9" fmla="*/ 124 h 151"/>
                    <a:gd name="T10" fmla="*/ 13 w 825"/>
                    <a:gd name="T11" fmla="*/ 138 h 151"/>
                    <a:gd name="T12" fmla="*/ 26 w 825"/>
                    <a:gd name="T13" fmla="*/ 151 h 151"/>
                    <a:gd name="T14" fmla="*/ 783 w 825"/>
                    <a:gd name="T15" fmla="*/ 142 h 151"/>
                    <a:gd name="T16" fmla="*/ 807 w 825"/>
                    <a:gd name="T17" fmla="*/ 128 h 151"/>
                    <a:gd name="T18" fmla="*/ 816 w 825"/>
                    <a:gd name="T19" fmla="*/ 107 h 151"/>
                    <a:gd name="T20" fmla="*/ 825 w 825"/>
                    <a:gd name="T21" fmla="*/ 61 h 151"/>
                    <a:gd name="T22" fmla="*/ 821 w 825"/>
                    <a:gd name="T23" fmla="*/ 27 h 151"/>
                    <a:gd name="T24" fmla="*/ 806 w 825"/>
                    <a:gd name="T25" fmla="*/ 9 h 151"/>
                    <a:gd name="T26" fmla="*/ 785 w 825"/>
                    <a:gd name="T27" fmla="*/ 0 h 151"/>
                    <a:gd name="T28" fmla="*/ 35 w 825"/>
                    <a:gd name="T29" fmla="*/ 13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25" h="151">
                      <a:moveTo>
                        <a:pt x="35" y="13"/>
                      </a:moveTo>
                      <a:lnTo>
                        <a:pt x="17" y="27"/>
                      </a:lnTo>
                      <a:lnTo>
                        <a:pt x="9" y="48"/>
                      </a:lnTo>
                      <a:lnTo>
                        <a:pt x="0" y="97"/>
                      </a:lnTo>
                      <a:lnTo>
                        <a:pt x="4" y="124"/>
                      </a:lnTo>
                      <a:lnTo>
                        <a:pt x="13" y="138"/>
                      </a:lnTo>
                      <a:lnTo>
                        <a:pt x="26" y="151"/>
                      </a:lnTo>
                      <a:lnTo>
                        <a:pt x="783" y="142"/>
                      </a:lnTo>
                      <a:lnTo>
                        <a:pt x="807" y="128"/>
                      </a:lnTo>
                      <a:lnTo>
                        <a:pt x="816" y="107"/>
                      </a:lnTo>
                      <a:lnTo>
                        <a:pt x="825" y="61"/>
                      </a:lnTo>
                      <a:lnTo>
                        <a:pt x="821" y="27"/>
                      </a:lnTo>
                      <a:lnTo>
                        <a:pt x="806" y="9"/>
                      </a:lnTo>
                      <a:lnTo>
                        <a:pt x="785" y="0"/>
                      </a:lnTo>
                      <a:lnTo>
                        <a:pt x="35" y="1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4" name="Freeform 576"/>
                <p:cNvSpPr>
                  <a:spLocks/>
                </p:cNvSpPr>
                <p:nvPr/>
              </p:nvSpPr>
              <p:spPr bwMode="auto">
                <a:xfrm>
                  <a:off x="972" y="3833"/>
                  <a:ext cx="330" cy="27"/>
                </a:xfrm>
                <a:custGeom>
                  <a:avLst/>
                  <a:gdLst>
                    <a:gd name="T0" fmla="*/ 4 w 658"/>
                    <a:gd name="T1" fmla="*/ 23 h 79"/>
                    <a:gd name="T2" fmla="*/ 0 w 658"/>
                    <a:gd name="T3" fmla="*/ 50 h 79"/>
                    <a:gd name="T4" fmla="*/ 153 w 658"/>
                    <a:gd name="T5" fmla="*/ 50 h 79"/>
                    <a:gd name="T6" fmla="*/ 153 w 658"/>
                    <a:gd name="T7" fmla="*/ 79 h 79"/>
                    <a:gd name="T8" fmla="*/ 500 w 658"/>
                    <a:gd name="T9" fmla="*/ 73 h 79"/>
                    <a:gd name="T10" fmla="*/ 500 w 658"/>
                    <a:gd name="T11" fmla="*/ 50 h 79"/>
                    <a:gd name="T12" fmla="*/ 656 w 658"/>
                    <a:gd name="T13" fmla="*/ 50 h 79"/>
                    <a:gd name="T14" fmla="*/ 658 w 658"/>
                    <a:gd name="T15" fmla="*/ 23 h 79"/>
                    <a:gd name="T16" fmla="*/ 504 w 658"/>
                    <a:gd name="T17" fmla="*/ 23 h 79"/>
                    <a:gd name="T18" fmla="*/ 504 w 658"/>
                    <a:gd name="T19" fmla="*/ 0 h 79"/>
                    <a:gd name="T20" fmla="*/ 153 w 658"/>
                    <a:gd name="T21" fmla="*/ 8 h 79"/>
                    <a:gd name="T22" fmla="*/ 153 w 658"/>
                    <a:gd name="T23" fmla="*/ 23 h 79"/>
                    <a:gd name="T24" fmla="*/ 4 w 658"/>
                    <a:gd name="T25" fmla="*/ 2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8" h="79">
                      <a:moveTo>
                        <a:pt x="4" y="23"/>
                      </a:moveTo>
                      <a:lnTo>
                        <a:pt x="0" y="50"/>
                      </a:lnTo>
                      <a:lnTo>
                        <a:pt x="153" y="50"/>
                      </a:lnTo>
                      <a:lnTo>
                        <a:pt x="153" y="79"/>
                      </a:lnTo>
                      <a:lnTo>
                        <a:pt x="500" y="73"/>
                      </a:lnTo>
                      <a:lnTo>
                        <a:pt x="500" y="50"/>
                      </a:lnTo>
                      <a:lnTo>
                        <a:pt x="656" y="50"/>
                      </a:lnTo>
                      <a:lnTo>
                        <a:pt x="658" y="23"/>
                      </a:lnTo>
                      <a:lnTo>
                        <a:pt x="504" y="23"/>
                      </a:lnTo>
                      <a:lnTo>
                        <a:pt x="504" y="0"/>
                      </a:lnTo>
                      <a:lnTo>
                        <a:pt x="153" y="8"/>
                      </a:lnTo>
                      <a:lnTo>
                        <a:pt x="153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5" name="Rectangle 577"/>
                <p:cNvSpPr>
                  <a:spLocks noChangeArrowheads="1"/>
                </p:cNvSpPr>
                <p:nvPr/>
              </p:nvSpPr>
              <p:spPr bwMode="auto">
                <a:xfrm>
                  <a:off x="982" y="3856"/>
                  <a:ext cx="26" cy="7"/>
                </a:xfrm>
                <a:prstGeom prst="rect">
                  <a:avLst/>
                </a:prstGeom>
                <a:solidFill>
                  <a:srgbClr val="0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6" name="Rectangle 578"/>
                <p:cNvSpPr>
                  <a:spLocks noChangeArrowheads="1"/>
                </p:cNvSpPr>
                <p:nvPr/>
              </p:nvSpPr>
              <p:spPr bwMode="auto">
                <a:xfrm>
                  <a:off x="1237" y="3855"/>
                  <a:ext cx="53" cy="6"/>
                </a:xfrm>
                <a:prstGeom prst="rect">
                  <a:avLst/>
                </a:prstGeom>
                <a:solidFill>
                  <a:srgbClr val="20202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6867" name="Group 579"/>
              <p:cNvGrpSpPr>
                <a:grpSpLocks/>
              </p:cNvGrpSpPr>
              <p:nvPr/>
            </p:nvGrpSpPr>
            <p:grpSpPr bwMode="auto">
              <a:xfrm>
                <a:off x="1227" y="3477"/>
                <a:ext cx="508" cy="321"/>
                <a:chOff x="1227" y="3477"/>
                <a:chExt cx="508" cy="321"/>
              </a:xfrm>
            </p:grpSpPr>
            <p:sp>
              <p:nvSpPr>
                <p:cNvPr id="396868" name="Freeform 580"/>
                <p:cNvSpPr>
                  <a:spLocks/>
                </p:cNvSpPr>
                <p:nvPr/>
              </p:nvSpPr>
              <p:spPr bwMode="auto">
                <a:xfrm>
                  <a:off x="1640" y="3731"/>
                  <a:ext cx="95" cy="66"/>
                </a:xfrm>
                <a:custGeom>
                  <a:avLst/>
                  <a:gdLst>
                    <a:gd name="T0" fmla="*/ 126 w 191"/>
                    <a:gd name="T1" fmla="*/ 9 h 200"/>
                    <a:gd name="T2" fmla="*/ 93 w 191"/>
                    <a:gd name="T3" fmla="*/ 0 h 200"/>
                    <a:gd name="T4" fmla="*/ 59 w 191"/>
                    <a:gd name="T5" fmla="*/ 5 h 200"/>
                    <a:gd name="T6" fmla="*/ 32 w 191"/>
                    <a:gd name="T7" fmla="*/ 17 h 200"/>
                    <a:gd name="T8" fmla="*/ 9 w 191"/>
                    <a:gd name="T9" fmla="*/ 45 h 200"/>
                    <a:gd name="T10" fmla="*/ 0 w 191"/>
                    <a:gd name="T11" fmla="*/ 94 h 200"/>
                    <a:gd name="T12" fmla="*/ 0 w 191"/>
                    <a:gd name="T13" fmla="*/ 137 h 200"/>
                    <a:gd name="T14" fmla="*/ 0 w 191"/>
                    <a:gd name="T15" fmla="*/ 200 h 200"/>
                    <a:gd name="T16" fmla="*/ 191 w 191"/>
                    <a:gd name="T17" fmla="*/ 200 h 200"/>
                    <a:gd name="T18" fmla="*/ 181 w 191"/>
                    <a:gd name="T19" fmla="*/ 81 h 200"/>
                    <a:gd name="T20" fmla="*/ 157 w 191"/>
                    <a:gd name="T21" fmla="*/ 30 h 200"/>
                    <a:gd name="T22" fmla="*/ 126 w 191"/>
                    <a:gd name="T23" fmla="*/ 9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1" h="200">
                      <a:moveTo>
                        <a:pt x="126" y="9"/>
                      </a:moveTo>
                      <a:lnTo>
                        <a:pt x="93" y="0"/>
                      </a:lnTo>
                      <a:lnTo>
                        <a:pt x="59" y="5"/>
                      </a:lnTo>
                      <a:lnTo>
                        <a:pt x="32" y="17"/>
                      </a:lnTo>
                      <a:lnTo>
                        <a:pt x="9" y="45"/>
                      </a:lnTo>
                      <a:lnTo>
                        <a:pt x="0" y="94"/>
                      </a:lnTo>
                      <a:lnTo>
                        <a:pt x="0" y="137"/>
                      </a:lnTo>
                      <a:lnTo>
                        <a:pt x="0" y="200"/>
                      </a:lnTo>
                      <a:lnTo>
                        <a:pt x="191" y="200"/>
                      </a:lnTo>
                      <a:lnTo>
                        <a:pt x="181" y="81"/>
                      </a:lnTo>
                      <a:lnTo>
                        <a:pt x="157" y="30"/>
                      </a:lnTo>
                      <a:lnTo>
                        <a:pt x="126" y="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4040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9" name="Freeform 581"/>
                <p:cNvSpPr>
                  <a:spLocks/>
                </p:cNvSpPr>
                <p:nvPr/>
              </p:nvSpPr>
              <p:spPr bwMode="auto">
                <a:xfrm>
                  <a:off x="1227" y="3477"/>
                  <a:ext cx="429" cy="264"/>
                </a:xfrm>
                <a:custGeom>
                  <a:avLst/>
                  <a:gdLst>
                    <a:gd name="T0" fmla="*/ 0 w 860"/>
                    <a:gd name="T1" fmla="*/ 0 h 791"/>
                    <a:gd name="T2" fmla="*/ 860 w 860"/>
                    <a:gd name="T3" fmla="*/ 764 h 791"/>
                    <a:gd name="T4" fmla="*/ 849 w 860"/>
                    <a:gd name="T5" fmla="*/ 777 h 791"/>
                    <a:gd name="T6" fmla="*/ 838 w 860"/>
                    <a:gd name="T7" fmla="*/ 791 h 791"/>
                    <a:gd name="T8" fmla="*/ 0 w 860"/>
                    <a:gd name="T9" fmla="*/ 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0" h="791">
                      <a:moveTo>
                        <a:pt x="0" y="0"/>
                      </a:moveTo>
                      <a:lnTo>
                        <a:pt x="860" y="764"/>
                      </a:lnTo>
                      <a:lnTo>
                        <a:pt x="849" y="777"/>
                      </a:lnTo>
                      <a:lnTo>
                        <a:pt x="838" y="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0" name="Freeform 582"/>
                <p:cNvSpPr>
                  <a:spLocks/>
                </p:cNvSpPr>
                <p:nvPr/>
              </p:nvSpPr>
              <p:spPr bwMode="auto">
                <a:xfrm>
                  <a:off x="1521" y="3650"/>
                  <a:ext cx="141" cy="122"/>
                </a:xfrm>
                <a:custGeom>
                  <a:avLst/>
                  <a:gdLst>
                    <a:gd name="T0" fmla="*/ 4 w 281"/>
                    <a:gd name="T1" fmla="*/ 95 h 366"/>
                    <a:gd name="T2" fmla="*/ 24 w 281"/>
                    <a:gd name="T3" fmla="*/ 62 h 366"/>
                    <a:gd name="T4" fmla="*/ 54 w 281"/>
                    <a:gd name="T5" fmla="*/ 43 h 366"/>
                    <a:gd name="T6" fmla="*/ 78 w 281"/>
                    <a:gd name="T7" fmla="*/ 42 h 366"/>
                    <a:gd name="T8" fmla="*/ 128 w 281"/>
                    <a:gd name="T9" fmla="*/ 43 h 366"/>
                    <a:gd name="T10" fmla="*/ 132 w 281"/>
                    <a:gd name="T11" fmla="*/ 0 h 366"/>
                    <a:gd name="T12" fmla="*/ 281 w 281"/>
                    <a:gd name="T13" fmla="*/ 130 h 366"/>
                    <a:gd name="T14" fmla="*/ 272 w 281"/>
                    <a:gd name="T15" fmla="*/ 179 h 366"/>
                    <a:gd name="T16" fmla="*/ 228 w 281"/>
                    <a:gd name="T17" fmla="*/ 170 h 366"/>
                    <a:gd name="T18" fmla="*/ 191 w 281"/>
                    <a:gd name="T19" fmla="*/ 184 h 366"/>
                    <a:gd name="T20" fmla="*/ 158 w 281"/>
                    <a:gd name="T21" fmla="*/ 210 h 366"/>
                    <a:gd name="T22" fmla="*/ 150 w 281"/>
                    <a:gd name="T23" fmla="*/ 232 h 366"/>
                    <a:gd name="T24" fmla="*/ 149 w 281"/>
                    <a:gd name="T25" fmla="*/ 295 h 366"/>
                    <a:gd name="T26" fmla="*/ 149 w 281"/>
                    <a:gd name="T27" fmla="*/ 338 h 366"/>
                    <a:gd name="T28" fmla="*/ 150 w 281"/>
                    <a:gd name="T29" fmla="*/ 366 h 366"/>
                    <a:gd name="T30" fmla="*/ 0 w 281"/>
                    <a:gd name="T31" fmla="*/ 229 h 366"/>
                    <a:gd name="T32" fmla="*/ 0 w 281"/>
                    <a:gd name="T33" fmla="*/ 139 h 366"/>
                    <a:gd name="T34" fmla="*/ 4 w 281"/>
                    <a:gd name="T35" fmla="*/ 95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1" h="366">
                      <a:moveTo>
                        <a:pt x="4" y="95"/>
                      </a:moveTo>
                      <a:lnTo>
                        <a:pt x="24" y="62"/>
                      </a:lnTo>
                      <a:lnTo>
                        <a:pt x="54" y="43"/>
                      </a:lnTo>
                      <a:lnTo>
                        <a:pt x="78" y="42"/>
                      </a:lnTo>
                      <a:lnTo>
                        <a:pt x="128" y="43"/>
                      </a:lnTo>
                      <a:lnTo>
                        <a:pt x="132" y="0"/>
                      </a:lnTo>
                      <a:lnTo>
                        <a:pt x="281" y="130"/>
                      </a:lnTo>
                      <a:lnTo>
                        <a:pt x="272" y="179"/>
                      </a:lnTo>
                      <a:lnTo>
                        <a:pt x="228" y="170"/>
                      </a:lnTo>
                      <a:lnTo>
                        <a:pt x="191" y="184"/>
                      </a:lnTo>
                      <a:lnTo>
                        <a:pt x="158" y="210"/>
                      </a:lnTo>
                      <a:lnTo>
                        <a:pt x="150" y="232"/>
                      </a:lnTo>
                      <a:lnTo>
                        <a:pt x="149" y="295"/>
                      </a:lnTo>
                      <a:lnTo>
                        <a:pt x="149" y="338"/>
                      </a:lnTo>
                      <a:lnTo>
                        <a:pt x="150" y="366"/>
                      </a:lnTo>
                      <a:lnTo>
                        <a:pt x="0" y="229"/>
                      </a:lnTo>
                      <a:lnTo>
                        <a:pt x="0" y="139"/>
                      </a:lnTo>
                      <a:lnTo>
                        <a:pt x="4" y="9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1" name="Line 583"/>
                <p:cNvSpPr>
                  <a:spLocks noChangeShapeType="1"/>
                </p:cNvSpPr>
                <p:nvPr/>
              </p:nvSpPr>
              <p:spPr bwMode="auto">
                <a:xfrm>
                  <a:off x="1586" y="3665"/>
                  <a:ext cx="76" cy="4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2" name="Freeform 584"/>
                <p:cNvSpPr>
                  <a:spLocks/>
                </p:cNvSpPr>
                <p:nvPr/>
              </p:nvSpPr>
              <p:spPr bwMode="auto">
                <a:xfrm>
                  <a:off x="1242" y="3486"/>
                  <a:ext cx="111" cy="96"/>
                </a:xfrm>
                <a:custGeom>
                  <a:avLst/>
                  <a:gdLst>
                    <a:gd name="T0" fmla="*/ 10 w 222"/>
                    <a:gd name="T1" fmla="*/ 98 h 289"/>
                    <a:gd name="T2" fmla="*/ 27 w 222"/>
                    <a:gd name="T3" fmla="*/ 64 h 289"/>
                    <a:gd name="T4" fmla="*/ 53 w 222"/>
                    <a:gd name="T5" fmla="*/ 45 h 289"/>
                    <a:gd name="T6" fmla="*/ 81 w 222"/>
                    <a:gd name="T7" fmla="*/ 41 h 289"/>
                    <a:gd name="T8" fmla="*/ 131 w 222"/>
                    <a:gd name="T9" fmla="*/ 42 h 289"/>
                    <a:gd name="T10" fmla="*/ 135 w 222"/>
                    <a:gd name="T11" fmla="*/ 0 h 289"/>
                    <a:gd name="T12" fmla="*/ 222 w 222"/>
                    <a:gd name="T13" fmla="*/ 80 h 289"/>
                    <a:gd name="T14" fmla="*/ 218 w 222"/>
                    <a:gd name="T15" fmla="*/ 120 h 289"/>
                    <a:gd name="T16" fmla="*/ 190 w 222"/>
                    <a:gd name="T17" fmla="*/ 118 h 289"/>
                    <a:gd name="T18" fmla="*/ 168 w 222"/>
                    <a:gd name="T19" fmla="*/ 116 h 289"/>
                    <a:gd name="T20" fmla="*/ 135 w 222"/>
                    <a:gd name="T21" fmla="*/ 125 h 289"/>
                    <a:gd name="T22" fmla="*/ 118 w 222"/>
                    <a:gd name="T23" fmla="*/ 137 h 289"/>
                    <a:gd name="T24" fmla="*/ 102 w 222"/>
                    <a:gd name="T25" fmla="*/ 161 h 289"/>
                    <a:gd name="T26" fmla="*/ 98 w 222"/>
                    <a:gd name="T27" fmla="*/ 192 h 289"/>
                    <a:gd name="T28" fmla="*/ 93 w 222"/>
                    <a:gd name="T29" fmla="*/ 289 h 289"/>
                    <a:gd name="T30" fmla="*/ 0 w 222"/>
                    <a:gd name="T31" fmla="*/ 197 h 289"/>
                    <a:gd name="T32" fmla="*/ 4 w 222"/>
                    <a:gd name="T33" fmla="*/ 138 h 289"/>
                    <a:gd name="T34" fmla="*/ 10 w 222"/>
                    <a:gd name="T35" fmla="*/ 9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2" h="289">
                      <a:moveTo>
                        <a:pt x="10" y="98"/>
                      </a:moveTo>
                      <a:lnTo>
                        <a:pt x="27" y="64"/>
                      </a:lnTo>
                      <a:lnTo>
                        <a:pt x="53" y="45"/>
                      </a:lnTo>
                      <a:lnTo>
                        <a:pt x="81" y="41"/>
                      </a:lnTo>
                      <a:lnTo>
                        <a:pt x="131" y="42"/>
                      </a:lnTo>
                      <a:lnTo>
                        <a:pt x="135" y="0"/>
                      </a:lnTo>
                      <a:lnTo>
                        <a:pt x="222" y="80"/>
                      </a:lnTo>
                      <a:lnTo>
                        <a:pt x="218" y="120"/>
                      </a:lnTo>
                      <a:lnTo>
                        <a:pt x="190" y="118"/>
                      </a:lnTo>
                      <a:lnTo>
                        <a:pt x="168" y="116"/>
                      </a:lnTo>
                      <a:lnTo>
                        <a:pt x="135" y="125"/>
                      </a:lnTo>
                      <a:lnTo>
                        <a:pt x="118" y="137"/>
                      </a:lnTo>
                      <a:lnTo>
                        <a:pt x="102" y="161"/>
                      </a:lnTo>
                      <a:lnTo>
                        <a:pt x="98" y="192"/>
                      </a:lnTo>
                      <a:lnTo>
                        <a:pt x="93" y="289"/>
                      </a:lnTo>
                      <a:lnTo>
                        <a:pt x="0" y="197"/>
                      </a:lnTo>
                      <a:lnTo>
                        <a:pt x="4" y="138"/>
                      </a:lnTo>
                      <a:lnTo>
                        <a:pt x="1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3" name="Freeform 585"/>
                <p:cNvSpPr>
                  <a:spLocks/>
                </p:cNvSpPr>
                <p:nvPr/>
              </p:nvSpPr>
              <p:spPr bwMode="auto">
                <a:xfrm>
                  <a:off x="1456" y="3626"/>
                  <a:ext cx="64" cy="62"/>
                </a:xfrm>
                <a:custGeom>
                  <a:avLst/>
                  <a:gdLst>
                    <a:gd name="T0" fmla="*/ 128 w 128"/>
                    <a:gd name="T1" fmla="*/ 5 h 186"/>
                    <a:gd name="T2" fmla="*/ 59 w 128"/>
                    <a:gd name="T3" fmla="*/ 0 h 186"/>
                    <a:gd name="T4" fmla="*/ 30 w 128"/>
                    <a:gd name="T5" fmla="*/ 14 h 186"/>
                    <a:gd name="T6" fmla="*/ 9 w 128"/>
                    <a:gd name="T7" fmla="*/ 40 h 186"/>
                    <a:gd name="T8" fmla="*/ 0 w 128"/>
                    <a:gd name="T9" fmla="*/ 89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4" name="Freeform 586"/>
                <p:cNvSpPr>
                  <a:spLocks/>
                </p:cNvSpPr>
                <p:nvPr/>
              </p:nvSpPr>
              <p:spPr bwMode="auto">
                <a:xfrm>
                  <a:off x="1440" y="3615"/>
                  <a:ext cx="63" cy="61"/>
                </a:xfrm>
                <a:custGeom>
                  <a:avLst/>
                  <a:gdLst>
                    <a:gd name="T0" fmla="*/ 126 w 126"/>
                    <a:gd name="T1" fmla="*/ 3 h 185"/>
                    <a:gd name="T2" fmla="*/ 59 w 126"/>
                    <a:gd name="T3" fmla="*/ 0 h 185"/>
                    <a:gd name="T4" fmla="*/ 24 w 126"/>
                    <a:gd name="T5" fmla="*/ 15 h 185"/>
                    <a:gd name="T6" fmla="*/ 9 w 126"/>
                    <a:gd name="T7" fmla="*/ 39 h 185"/>
                    <a:gd name="T8" fmla="*/ 0 w 126"/>
                    <a:gd name="T9" fmla="*/ 88 h 185"/>
                    <a:gd name="T10" fmla="*/ 0 w 126"/>
                    <a:gd name="T11" fmla="*/ 185 h 185"/>
                    <a:gd name="T12" fmla="*/ 0 w 126"/>
                    <a:gd name="T13" fmla="*/ 180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5">
                      <a:moveTo>
                        <a:pt x="126" y="3"/>
                      </a:moveTo>
                      <a:lnTo>
                        <a:pt x="59" y="0"/>
                      </a:lnTo>
                      <a:lnTo>
                        <a:pt x="24" y="15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5" name="Freeform 587"/>
                <p:cNvSpPr>
                  <a:spLocks/>
                </p:cNvSpPr>
                <p:nvPr/>
              </p:nvSpPr>
              <p:spPr bwMode="auto">
                <a:xfrm>
                  <a:off x="1422" y="3604"/>
                  <a:ext cx="64" cy="62"/>
                </a:xfrm>
                <a:custGeom>
                  <a:avLst/>
                  <a:gdLst>
                    <a:gd name="T0" fmla="*/ 127 w 127"/>
                    <a:gd name="T1" fmla="*/ 5 h 185"/>
                    <a:gd name="T2" fmla="*/ 59 w 127"/>
                    <a:gd name="T3" fmla="*/ 0 h 185"/>
                    <a:gd name="T4" fmla="*/ 30 w 127"/>
                    <a:gd name="T5" fmla="*/ 14 h 185"/>
                    <a:gd name="T6" fmla="*/ 9 w 127"/>
                    <a:gd name="T7" fmla="*/ 39 h 185"/>
                    <a:gd name="T8" fmla="*/ 0 w 127"/>
                    <a:gd name="T9" fmla="*/ 88 h 185"/>
                    <a:gd name="T10" fmla="*/ 0 w 127"/>
                    <a:gd name="T11" fmla="*/ 185 h 185"/>
                    <a:gd name="T12" fmla="*/ 0 w 127"/>
                    <a:gd name="T13" fmla="*/ 182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5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6" name="Freeform 588"/>
                <p:cNvSpPr>
                  <a:spLocks/>
                </p:cNvSpPr>
                <p:nvPr/>
              </p:nvSpPr>
              <p:spPr bwMode="auto">
                <a:xfrm>
                  <a:off x="1401" y="3594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2 w 127"/>
                    <a:gd name="T5" fmla="*/ 10 h 186"/>
                    <a:gd name="T6" fmla="*/ 9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2" y="10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7" name="Freeform 589"/>
                <p:cNvSpPr>
                  <a:spLocks/>
                </p:cNvSpPr>
                <p:nvPr/>
              </p:nvSpPr>
              <p:spPr bwMode="auto">
                <a:xfrm>
                  <a:off x="1383" y="3583"/>
                  <a:ext cx="64" cy="62"/>
                </a:xfrm>
                <a:custGeom>
                  <a:avLst/>
                  <a:gdLst>
                    <a:gd name="T0" fmla="*/ 128 w 128"/>
                    <a:gd name="T1" fmla="*/ 4 h 186"/>
                    <a:gd name="T2" fmla="*/ 59 w 128"/>
                    <a:gd name="T3" fmla="*/ 0 h 186"/>
                    <a:gd name="T4" fmla="*/ 32 w 128"/>
                    <a:gd name="T5" fmla="*/ 13 h 186"/>
                    <a:gd name="T6" fmla="*/ 9 w 128"/>
                    <a:gd name="T7" fmla="*/ 40 h 186"/>
                    <a:gd name="T8" fmla="*/ 0 w 128"/>
                    <a:gd name="T9" fmla="*/ 88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9" y="40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8" name="Freeform 590"/>
                <p:cNvSpPr>
                  <a:spLocks/>
                </p:cNvSpPr>
                <p:nvPr/>
              </p:nvSpPr>
              <p:spPr bwMode="auto">
                <a:xfrm>
                  <a:off x="1365" y="3570"/>
                  <a:ext cx="63" cy="62"/>
                </a:xfrm>
                <a:custGeom>
                  <a:avLst/>
                  <a:gdLst>
                    <a:gd name="T0" fmla="*/ 126 w 126"/>
                    <a:gd name="T1" fmla="*/ 4 h 186"/>
                    <a:gd name="T2" fmla="*/ 58 w 126"/>
                    <a:gd name="T3" fmla="*/ 0 h 186"/>
                    <a:gd name="T4" fmla="*/ 31 w 126"/>
                    <a:gd name="T5" fmla="*/ 14 h 186"/>
                    <a:gd name="T6" fmla="*/ 8 w 126"/>
                    <a:gd name="T7" fmla="*/ 40 h 186"/>
                    <a:gd name="T8" fmla="*/ 0 w 126"/>
                    <a:gd name="T9" fmla="*/ 89 h 186"/>
                    <a:gd name="T10" fmla="*/ 0 w 126"/>
                    <a:gd name="T11" fmla="*/ 186 h 186"/>
                    <a:gd name="T12" fmla="*/ 0 w 126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6">
                      <a:moveTo>
                        <a:pt x="126" y="4"/>
                      </a:moveTo>
                      <a:lnTo>
                        <a:pt x="58" y="0"/>
                      </a:lnTo>
                      <a:lnTo>
                        <a:pt x="31" y="14"/>
                      </a:lnTo>
                      <a:lnTo>
                        <a:pt x="8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9" name="Freeform 591"/>
                <p:cNvSpPr>
                  <a:spLocks/>
                </p:cNvSpPr>
                <p:nvPr/>
              </p:nvSpPr>
              <p:spPr bwMode="auto">
                <a:xfrm>
                  <a:off x="1349" y="3558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3 w 127"/>
                    <a:gd name="T5" fmla="*/ 16 h 186"/>
                    <a:gd name="T6" fmla="*/ 9 w 127"/>
                    <a:gd name="T7" fmla="*/ 40 h 186"/>
                    <a:gd name="T8" fmla="*/ 0 w 127"/>
                    <a:gd name="T9" fmla="*/ 89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3" y="16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0" name="Freeform 592"/>
                <p:cNvSpPr>
                  <a:spLocks/>
                </p:cNvSpPr>
                <p:nvPr/>
              </p:nvSpPr>
              <p:spPr bwMode="auto">
                <a:xfrm>
                  <a:off x="1331" y="3550"/>
                  <a:ext cx="63" cy="62"/>
                </a:xfrm>
                <a:custGeom>
                  <a:avLst/>
                  <a:gdLst>
                    <a:gd name="T0" fmla="*/ 127 w 127"/>
                    <a:gd name="T1" fmla="*/ 4 h 186"/>
                    <a:gd name="T2" fmla="*/ 59 w 127"/>
                    <a:gd name="T3" fmla="*/ 0 h 186"/>
                    <a:gd name="T4" fmla="*/ 32 w 127"/>
                    <a:gd name="T5" fmla="*/ 13 h 186"/>
                    <a:gd name="T6" fmla="*/ 10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10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1" name="Freeform 593"/>
                <p:cNvSpPr>
                  <a:spLocks/>
                </p:cNvSpPr>
                <p:nvPr/>
              </p:nvSpPr>
              <p:spPr bwMode="auto">
                <a:xfrm>
                  <a:off x="1308" y="3501"/>
                  <a:ext cx="47" cy="25"/>
                </a:xfrm>
                <a:custGeom>
                  <a:avLst/>
                  <a:gdLst>
                    <a:gd name="T0" fmla="*/ 0 w 96"/>
                    <a:gd name="T1" fmla="*/ 0 h 74"/>
                    <a:gd name="T2" fmla="*/ 89 w 96"/>
                    <a:gd name="T3" fmla="*/ 74 h 74"/>
                    <a:gd name="T4" fmla="*/ 96 w 96"/>
                    <a:gd name="T5" fmla="*/ 74 h 74"/>
                    <a:gd name="T6" fmla="*/ 93 w 96"/>
                    <a:gd name="T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74">
                      <a:moveTo>
                        <a:pt x="0" y="0"/>
                      </a:moveTo>
                      <a:lnTo>
                        <a:pt x="89" y="74"/>
                      </a:lnTo>
                      <a:lnTo>
                        <a:pt x="96" y="74"/>
                      </a:lnTo>
                      <a:lnTo>
                        <a:pt x="93" y="74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2" name="Oval 594"/>
                <p:cNvSpPr>
                  <a:spLocks noChangeArrowheads="1"/>
                </p:cNvSpPr>
                <p:nvPr/>
              </p:nvSpPr>
              <p:spPr bwMode="auto">
                <a:xfrm>
                  <a:off x="1339" y="3772"/>
                  <a:ext cx="78" cy="2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3" name="Oval 595"/>
                <p:cNvSpPr>
                  <a:spLocks noChangeArrowheads="1"/>
                </p:cNvSpPr>
                <p:nvPr/>
              </p:nvSpPr>
              <p:spPr bwMode="auto">
                <a:xfrm>
                  <a:off x="1432" y="3771"/>
                  <a:ext cx="78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4" name="Freeform 596"/>
                <p:cNvSpPr>
                  <a:spLocks/>
                </p:cNvSpPr>
                <p:nvPr/>
              </p:nvSpPr>
              <p:spPr bwMode="auto">
                <a:xfrm>
                  <a:off x="1511" y="3785"/>
                  <a:ext cx="94" cy="8"/>
                </a:xfrm>
                <a:custGeom>
                  <a:avLst/>
                  <a:gdLst>
                    <a:gd name="T0" fmla="*/ 0 w 188"/>
                    <a:gd name="T1" fmla="*/ 25 h 25"/>
                    <a:gd name="T2" fmla="*/ 6 w 188"/>
                    <a:gd name="T3" fmla="*/ 0 h 25"/>
                    <a:gd name="T4" fmla="*/ 175 w 188"/>
                    <a:gd name="T5" fmla="*/ 0 h 25"/>
                    <a:gd name="T6" fmla="*/ 188 w 188"/>
                    <a:gd name="T7" fmla="*/ 19 h 25"/>
                    <a:gd name="T8" fmla="*/ 0 w 188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" h="25">
                      <a:moveTo>
                        <a:pt x="0" y="25"/>
                      </a:moveTo>
                      <a:lnTo>
                        <a:pt x="6" y="0"/>
                      </a:lnTo>
                      <a:lnTo>
                        <a:pt x="175" y="0"/>
                      </a:lnTo>
                      <a:lnTo>
                        <a:pt x="188" y="1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5" name="Oval 597"/>
                <p:cNvSpPr>
                  <a:spLocks noChangeArrowheads="1"/>
                </p:cNvSpPr>
                <p:nvPr/>
              </p:nvSpPr>
              <p:spPr bwMode="auto">
                <a:xfrm>
                  <a:off x="1338" y="3767"/>
                  <a:ext cx="78" cy="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6" name="Oval 598"/>
                <p:cNvSpPr>
                  <a:spLocks noChangeArrowheads="1"/>
                </p:cNvSpPr>
                <p:nvPr/>
              </p:nvSpPr>
              <p:spPr bwMode="auto">
                <a:xfrm>
                  <a:off x="1431" y="3766"/>
                  <a:ext cx="77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6887" name="Text Box 599"/>
            <p:cNvSpPr txBox="1">
              <a:spLocks noChangeArrowheads="1"/>
            </p:cNvSpPr>
            <p:nvPr/>
          </p:nvSpPr>
          <p:spPr bwMode="auto">
            <a:xfrm>
              <a:off x="3203575" y="3259138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chemeClr val="tx2"/>
                  </a:solidFill>
                  <a:ea typeface="黑体" pitchFamily="49" charset="-122"/>
                </a:rPr>
                <a:t>中间人 </a:t>
              </a:r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</p:txBody>
        </p:sp>
        <p:sp>
          <p:nvSpPr>
            <p:cNvPr id="396888" name="Line 600"/>
            <p:cNvSpPr>
              <a:spLocks noChangeShapeType="1"/>
            </p:cNvSpPr>
            <p:nvPr/>
          </p:nvSpPr>
          <p:spPr bwMode="auto">
            <a:xfrm rot="5400000">
              <a:off x="3656806" y="5015707"/>
              <a:ext cx="1992313" cy="190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9450" y="4437211"/>
            <a:ext cx="3986213" cy="423862"/>
            <a:chOff x="679450" y="4005263"/>
            <a:chExt cx="3986213" cy="423862"/>
          </a:xfrm>
        </p:grpSpPr>
        <p:sp>
          <p:nvSpPr>
            <p:cNvPr id="396432" name="Line 144"/>
            <p:cNvSpPr>
              <a:spLocks noChangeShapeType="1"/>
            </p:cNvSpPr>
            <p:nvPr/>
          </p:nvSpPr>
          <p:spPr bwMode="auto">
            <a:xfrm>
              <a:off x="679450" y="4210050"/>
              <a:ext cx="3986213" cy="1746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1" name="Rectangle 643"/>
            <p:cNvSpPr>
              <a:spLocks noChangeArrowheads="1"/>
            </p:cNvSpPr>
            <p:nvPr/>
          </p:nvSpPr>
          <p:spPr bwMode="auto">
            <a:xfrm>
              <a:off x="1763713" y="4005263"/>
              <a:ext cx="1792287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65663" y="4365004"/>
            <a:ext cx="3987800" cy="423862"/>
            <a:chOff x="4665663" y="4005263"/>
            <a:chExt cx="3987800" cy="423862"/>
          </a:xfrm>
        </p:grpSpPr>
        <p:sp>
          <p:nvSpPr>
            <p:cNvPr id="396890" name="Line 602"/>
            <p:cNvSpPr>
              <a:spLocks noChangeShapeType="1"/>
            </p:cNvSpPr>
            <p:nvPr/>
          </p:nvSpPr>
          <p:spPr bwMode="auto">
            <a:xfrm>
              <a:off x="4665663" y="43053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2" name="Rectangle 644"/>
            <p:cNvSpPr>
              <a:spLocks noChangeArrowheads="1"/>
            </p:cNvSpPr>
            <p:nvPr/>
          </p:nvSpPr>
          <p:spPr bwMode="auto">
            <a:xfrm>
              <a:off x="5435600" y="4005263"/>
              <a:ext cx="1792288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hlink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hlink"/>
                  </a:solidFill>
                  <a:ea typeface="黑体" pitchFamily="49" charset="-122"/>
                </a:rPr>
                <a:t>C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0263" y="5111898"/>
            <a:ext cx="3987800" cy="765175"/>
            <a:chOff x="4640263" y="4679950"/>
            <a:chExt cx="3987800" cy="765175"/>
          </a:xfrm>
        </p:grpSpPr>
        <p:sp>
          <p:nvSpPr>
            <p:cNvPr id="396893" name="Line 605"/>
            <p:cNvSpPr>
              <a:spLocks noChangeShapeType="1"/>
            </p:cNvSpPr>
            <p:nvPr/>
          </p:nvSpPr>
          <p:spPr bwMode="auto">
            <a:xfrm flipH="1">
              <a:off x="4640263" y="5210175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3" name="Rectangle 645"/>
            <p:cNvSpPr>
              <a:spLocks noChangeArrowheads="1"/>
            </p:cNvSpPr>
            <p:nvPr/>
          </p:nvSpPr>
          <p:spPr bwMode="auto">
            <a:xfrm>
              <a:off x="6227763" y="5021263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396934" name="Text Box 646"/>
            <p:cNvSpPr txBox="1">
              <a:spLocks noChangeArrowheads="1"/>
            </p:cNvSpPr>
            <p:nvPr/>
          </p:nvSpPr>
          <p:spPr bwMode="auto">
            <a:xfrm>
              <a:off x="6265863" y="4679950"/>
              <a:ext cx="611187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  <a:p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5" name="Picture 6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863" y="479742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655638" y="5157092"/>
            <a:ext cx="3987800" cy="766762"/>
            <a:chOff x="655638" y="4967288"/>
            <a:chExt cx="3987800" cy="766762"/>
          </a:xfrm>
        </p:grpSpPr>
        <p:sp>
          <p:nvSpPr>
            <p:cNvPr id="396936" name="Line 648"/>
            <p:cNvSpPr>
              <a:spLocks noChangeShapeType="1"/>
            </p:cNvSpPr>
            <p:nvPr/>
          </p:nvSpPr>
          <p:spPr bwMode="auto">
            <a:xfrm flipH="1">
              <a:off x="655638" y="54991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7" name="Rectangle 649"/>
            <p:cNvSpPr>
              <a:spLocks noChangeArrowheads="1"/>
            </p:cNvSpPr>
            <p:nvPr/>
          </p:nvSpPr>
          <p:spPr bwMode="auto">
            <a:xfrm>
              <a:off x="2243138" y="5310188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8" name="Picture 65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38" y="5086350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939" name="Text Box 651"/>
            <p:cNvSpPr txBox="1">
              <a:spLocks noChangeArrowheads="1"/>
            </p:cNvSpPr>
            <p:nvPr/>
          </p:nvSpPr>
          <p:spPr bwMode="auto">
            <a:xfrm>
              <a:off x="2316163" y="4967288"/>
              <a:ext cx="603250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hlink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hlink"/>
                  </a:solidFill>
                  <a:ea typeface="黑体" pitchFamily="49" charset="-122"/>
                </a:rPr>
                <a:t>A</a:t>
              </a:r>
            </a:p>
            <a:p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893683" y="4001076"/>
            <a:ext cx="7083425" cy="145213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</a:rPr>
              <a:t>中间人伪造公钥（假冒）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3600" b="1" dirty="0" smtClean="0">
                <a:solidFill>
                  <a:srgbClr val="C00000"/>
                </a:solidFill>
              </a:rPr>
              <a:t>破坏公钥完整性、真实性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849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公钥管理问题的提出</a:t>
            </a:r>
            <a:r>
              <a:rPr lang="en-US" altLang="zh-CN" smtClean="0"/>
              <a:t>——</a:t>
            </a:r>
            <a:r>
              <a:rPr lang="zh-CN" altLang="en-US" smtClean="0"/>
              <a:t>中间人攻击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8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</a:t>
            </a:r>
            <a:r>
              <a:rPr lang="zh-CN" altLang="en-US" dirty="0"/>
              <a:t>钥</a:t>
            </a:r>
            <a:r>
              <a:rPr lang="zh-CN" altLang="en-US" dirty="0" smtClean="0"/>
              <a:t>公开：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不需机密性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但必需完整性（真实性）</a:t>
            </a:r>
          </a:p>
          <a:p>
            <a:pPr lvl="2"/>
            <a:r>
              <a:rPr lang="zh-CN" altLang="en-US" dirty="0" smtClean="0"/>
              <a:t>攻击</a:t>
            </a:r>
            <a:r>
              <a:rPr lang="zh-CN" altLang="en-US" dirty="0"/>
              <a:t>者不能修改或替代通信接受方的公钥</a:t>
            </a:r>
          </a:p>
          <a:p>
            <a:r>
              <a:rPr lang="zh-CN" altLang="en-US" dirty="0" smtClean="0"/>
              <a:t>怎么公开？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</a:t>
            </a:r>
            <a:r>
              <a:rPr lang="zh-CN" altLang="en-US" dirty="0"/>
              <a:t>在公共媒体上直接不加保护地</a:t>
            </a:r>
            <a:r>
              <a:rPr lang="zh-CN" altLang="en-US" dirty="0" smtClean="0"/>
              <a:t>公布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验证公钥真实性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跟所有者匹配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公钥管理问题的提出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公、私钥与用户对应</a:t>
            </a:r>
            <a:endParaRPr lang="en-US" altLang="zh-CN" smtClean="0"/>
          </a:p>
          <a:p>
            <a:r>
              <a:rPr lang="zh-CN" altLang="en-US" smtClean="0"/>
              <a:t>类似个人</a:t>
            </a:r>
            <a:r>
              <a:rPr lang="en-US" altLang="zh-CN" smtClean="0"/>
              <a:t>ID</a:t>
            </a:r>
            <a:r>
              <a:rPr lang="zh-CN" altLang="en-US" smtClean="0"/>
              <a:t>（身份证号）</a:t>
            </a:r>
            <a:r>
              <a:rPr lang="en-US" altLang="zh-CN" smtClean="0"/>
              <a:t>511XXXXXX</a:t>
            </a:r>
          </a:p>
          <a:p>
            <a:r>
              <a:rPr lang="zh-CN" altLang="en-US" smtClean="0"/>
              <a:t>如何防止</a:t>
            </a:r>
            <a:r>
              <a:rPr lang="en-US" altLang="zh-CN" smtClean="0"/>
              <a:t>ID</a:t>
            </a:r>
            <a:r>
              <a:rPr lang="zh-CN" altLang="en-US" smtClean="0"/>
              <a:t>假冒</a:t>
            </a:r>
            <a:endParaRPr lang="zh-CN" alt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</a:t>
            </a:r>
            <a:r>
              <a:rPr lang="zh-CN" altLang="en-US" smtClean="0"/>
              <a:t>钥公开问题</a:t>
            </a:r>
            <a:endParaRPr lang="zh-CN" altLang="en-US"/>
          </a:p>
        </p:txBody>
      </p:sp>
      <p:pic>
        <p:nvPicPr>
          <p:cNvPr id="3256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57" y="1826716"/>
            <a:ext cx="4092427" cy="261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56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36" y="1844824"/>
            <a:ext cx="4213836" cy="257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467544" y="4581128"/>
            <a:ext cx="8207002" cy="194421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rgbClr val="C00000"/>
                </a:solidFill>
              </a:rPr>
              <a:t>ID</a:t>
            </a:r>
            <a:r>
              <a:rPr lang="zh-CN" altLang="en-US" sz="3600" b="1" smtClean="0">
                <a:solidFill>
                  <a:srgbClr val="C00000"/>
                </a:solidFill>
              </a:rPr>
              <a:t>与身份信息绑定</a:t>
            </a:r>
            <a:endParaRPr lang="en-US" altLang="zh-CN" sz="3600" b="1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3600" b="1" smtClean="0">
                <a:solidFill>
                  <a:srgbClr val="C00000"/>
                </a:solidFill>
              </a:rPr>
              <a:t>由权威机构颁发</a:t>
            </a:r>
            <a:endParaRPr lang="en-US" altLang="zh-CN" sz="3600" b="1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3600" b="1" smtClean="0">
                <a:solidFill>
                  <a:srgbClr val="C00000"/>
                </a:solidFill>
              </a:rPr>
              <a:t>权威机构签名（可验证）</a:t>
            </a:r>
            <a:endParaRPr lang="zh-CN" altLang="en-US" sz="36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将公钥与身份</a:t>
            </a:r>
            <a:r>
              <a:rPr lang="zh-CN" altLang="en-US" dirty="0" smtClean="0"/>
              <a:t>绑定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数字（公钥）证书</a:t>
            </a:r>
            <a:endParaRPr lang="zh-CN" altLang="en-US" dirty="0"/>
          </a:p>
          <a:p>
            <a:r>
              <a:rPr lang="zh-CN" altLang="en-US" dirty="0" smtClean="0"/>
              <a:t>由可信第三</a:t>
            </a:r>
            <a:r>
              <a:rPr lang="zh-CN" altLang="en-US" dirty="0"/>
              <a:t>方做</a:t>
            </a:r>
            <a:r>
              <a:rPr lang="zh-CN" altLang="en-US" dirty="0" smtClean="0"/>
              <a:t>担保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权威机构（</a:t>
            </a:r>
            <a:r>
              <a:rPr lang="en-US" altLang="zh-CN" dirty="0" smtClean="0"/>
              <a:t>CA</a:t>
            </a:r>
            <a:r>
              <a:rPr lang="zh-CN" altLang="en-US" dirty="0" smtClean="0"/>
              <a:t>）管理</a:t>
            </a:r>
            <a:r>
              <a:rPr lang="zh-CN" altLang="en-US" dirty="0"/>
              <a:t>、签名（盖章）</a:t>
            </a:r>
            <a:r>
              <a:rPr lang="zh-CN" altLang="en-US" dirty="0" smtClean="0"/>
              <a:t>、颁发</a:t>
            </a:r>
            <a:endParaRPr lang="en-US" altLang="zh-CN" dirty="0" smtClean="0"/>
          </a:p>
          <a:p>
            <a:r>
              <a:rPr lang="zh-CN" altLang="en-US" dirty="0"/>
              <a:t>其他</a:t>
            </a:r>
            <a:r>
              <a:rPr lang="zh-CN" altLang="en-US" dirty="0" smtClean="0"/>
              <a:t>用户（公钥使用者）验证证书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验证签名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公钥管理解决方案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8614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公钥证书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84313"/>
            <a:ext cx="3178175" cy="45339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635000" indent="-635000" algn="ctr" eaLnBrk="1" hangingPunct="1">
              <a:lnSpc>
                <a:spcPct val="85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 dirty="0" smtClean="0"/>
              <a:t>证书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1331913" y="2276475"/>
            <a:ext cx="2016125" cy="3262313"/>
            <a:chOff x="839" y="1434"/>
            <a:chExt cx="1270" cy="2055"/>
          </a:xfrm>
        </p:grpSpPr>
        <p:sp>
          <p:nvSpPr>
            <p:cNvPr id="375812" name="AutoShape 4"/>
            <p:cNvSpPr>
              <a:spLocks noChangeArrowheads="1"/>
            </p:cNvSpPr>
            <p:nvPr/>
          </p:nvSpPr>
          <p:spPr bwMode="auto">
            <a:xfrm>
              <a:off x="839" y="1434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>
                  <a:latin typeface="Arial" pitchFamily="34" charset="0"/>
                  <a:ea typeface="宋体" pitchFamily="2" charset="-122"/>
                </a:rPr>
                <a:t>主体身份信息</a:t>
              </a:r>
            </a:p>
          </p:txBody>
        </p:sp>
        <p:sp>
          <p:nvSpPr>
            <p:cNvPr id="375813" name="AutoShape 5"/>
            <p:cNvSpPr>
              <a:spLocks noChangeArrowheads="1"/>
            </p:cNvSpPr>
            <p:nvPr/>
          </p:nvSpPr>
          <p:spPr bwMode="auto">
            <a:xfrm>
              <a:off x="839" y="1797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>
                  <a:latin typeface="Arial" pitchFamily="34" charset="0"/>
                  <a:ea typeface="宋体" pitchFamily="2" charset="-122"/>
                </a:rPr>
                <a:t>主体的公钥</a:t>
              </a:r>
            </a:p>
          </p:txBody>
        </p:sp>
        <p:sp>
          <p:nvSpPr>
            <p:cNvPr id="375814" name="AutoShape 6"/>
            <p:cNvSpPr>
              <a:spLocks noChangeArrowheads="1"/>
            </p:cNvSpPr>
            <p:nvPr/>
          </p:nvSpPr>
          <p:spPr bwMode="auto">
            <a:xfrm>
              <a:off x="839" y="2160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latin typeface="Arial" pitchFamily="34" charset="0"/>
                  <a:ea typeface="宋体" pitchFamily="2" charset="-122"/>
                </a:rPr>
                <a:t>CA</a:t>
              </a:r>
              <a:r>
                <a:rPr lang="zh-CN" altLang="en-US" b="1" dirty="0">
                  <a:latin typeface="Arial" pitchFamily="34" charset="0"/>
                  <a:ea typeface="宋体" pitchFamily="2" charset="-122"/>
                </a:rPr>
                <a:t>名称</a:t>
              </a:r>
            </a:p>
          </p:txBody>
        </p:sp>
        <p:sp>
          <p:nvSpPr>
            <p:cNvPr id="375815" name="AutoShape 7"/>
            <p:cNvSpPr>
              <a:spLocks noChangeArrowheads="1"/>
            </p:cNvSpPr>
            <p:nvPr/>
          </p:nvSpPr>
          <p:spPr bwMode="auto">
            <a:xfrm>
              <a:off x="839" y="2523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>
                  <a:latin typeface="Arial" pitchFamily="34" charset="0"/>
                  <a:ea typeface="宋体" pitchFamily="2" charset="-122"/>
                </a:rPr>
                <a:t>其他信息</a:t>
              </a:r>
            </a:p>
          </p:txBody>
        </p:sp>
        <p:sp>
          <p:nvSpPr>
            <p:cNvPr id="35855" name="Rectangle 8"/>
            <p:cNvSpPr>
              <a:spLocks noChangeArrowheads="1"/>
            </p:cNvSpPr>
            <p:nvPr/>
          </p:nvSpPr>
          <p:spPr bwMode="auto">
            <a:xfrm>
              <a:off x="1020" y="3249"/>
              <a:ext cx="909" cy="24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4D4D4D"/>
                  </a:solidFill>
                </a:rPr>
                <a:t>CA</a:t>
              </a:r>
              <a:r>
                <a:rPr lang="zh-CN" altLang="en-US" b="1">
                  <a:solidFill>
                    <a:srgbClr val="4D4D4D"/>
                  </a:solidFill>
                </a:rPr>
                <a:t>签名</a:t>
              </a:r>
            </a:p>
          </p:txBody>
        </p:sp>
      </p:grpSp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5364163" y="1484313"/>
            <a:ext cx="3178175" cy="45339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635000" indent="-635000" algn="ctr">
              <a:lnSpc>
                <a:spcPct val="85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b="1" smtClean="0"/>
              <a:t>身份证</a:t>
            </a:r>
            <a:endParaRPr lang="zh-CN" altLang="en-US" sz="3200" b="1"/>
          </a:p>
        </p:txBody>
      </p:sp>
      <p:grpSp>
        <p:nvGrpSpPr>
          <p:cNvPr id="35845" name="Group 10"/>
          <p:cNvGrpSpPr>
            <a:grpSpLocks/>
          </p:cNvGrpSpPr>
          <p:nvPr/>
        </p:nvGrpSpPr>
        <p:grpSpPr bwMode="auto">
          <a:xfrm>
            <a:off x="5940425" y="2276475"/>
            <a:ext cx="2016125" cy="3262313"/>
            <a:chOff x="839" y="1434"/>
            <a:chExt cx="1270" cy="2055"/>
          </a:xfrm>
        </p:grpSpPr>
        <p:sp>
          <p:nvSpPr>
            <p:cNvPr id="375819" name="AutoShape 11"/>
            <p:cNvSpPr>
              <a:spLocks noChangeArrowheads="1"/>
            </p:cNvSpPr>
            <p:nvPr/>
          </p:nvSpPr>
          <p:spPr bwMode="auto">
            <a:xfrm>
              <a:off x="839" y="1434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smtClean="0">
                  <a:latin typeface="Arial" pitchFamily="34" charset="0"/>
                  <a:ea typeface="宋体" pitchFamily="2" charset="-122"/>
                </a:rPr>
                <a:t>身份</a:t>
              </a:r>
              <a:r>
                <a:rPr lang="zh-CN" altLang="en-US" b="1">
                  <a:latin typeface="Arial" pitchFamily="34" charset="0"/>
                  <a:ea typeface="宋体" pitchFamily="2" charset="-122"/>
                </a:rPr>
                <a:t>信息</a:t>
              </a:r>
            </a:p>
          </p:txBody>
        </p:sp>
        <p:sp>
          <p:nvSpPr>
            <p:cNvPr id="375820" name="AutoShape 12"/>
            <p:cNvSpPr>
              <a:spLocks noChangeArrowheads="1"/>
            </p:cNvSpPr>
            <p:nvPr/>
          </p:nvSpPr>
          <p:spPr bwMode="auto">
            <a:xfrm>
              <a:off x="839" y="1797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smtClean="0">
                  <a:latin typeface="Arial" pitchFamily="34" charset="0"/>
                  <a:ea typeface="宋体" pitchFamily="2" charset="-122"/>
                </a:rPr>
                <a:t>身份证号</a:t>
              </a:r>
              <a:endParaRPr lang="zh-CN" altLang="en-US" b="1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5821" name="AutoShape 13"/>
            <p:cNvSpPr>
              <a:spLocks noChangeArrowheads="1"/>
            </p:cNvSpPr>
            <p:nvPr/>
          </p:nvSpPr>
          <p:spPr bwMode="auto">
            <a:xfrm>
              <a:off x="839" y="2160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>
                  <a:latin typeface="Arial" pitchFamily="34" charset="0"/>
                  <a:ea typeface="宋体" pitchFamily="2" charset="-122"/>
                </a:rPr>
                <a:t>公安局名称</a:t>
              </a:r>
            </a:p>
          </p:txBody>
        </p:sp>
        <p:sp>
          <p:nvSpPr>
            <p:cNvPr id="375822" name="AutoShape 14"/>
            <p:cNvSpPr>
              <a:spLocks noChangeArrowheads="1"/>
            </p:cNvSpPr>
            <p:nvPr/>
          </p:nvSpPr>
          <p:spPr bwMode="auto">
            <a:xfrm>
              <a:off x="839" y="2523"/>
              <a:ext cx="1270" cy="394"/>
            </a:xfrm>
            <a:prstGeom prst="cube">
              <a:avLst>
                <a:gd name="adj" fmla="val 5139"/>
              </a:avLst>
            </a:prstGeom>
            <a:ln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>
                  <a:latin typeface="Arial" pitchFamily="34" charset="0"/>
                  <a:ea typeface="宋体" pitchFamily="2" charset="-122"/>
                </a:rPr>
                <a:t>其他信息</a:t>
              </a:r>
            </a:p>
          </p:txBody>
        </p:sp>
        <p:sp>
          <p:nvSpPr>
            <p:cNvPr id="35850" name="Rectangle 15"/>
            <p:cNvSpPr>
              <a:spLocks noChangeArrowheads="1"/>
            </p:cNvSpPr>
            <p:nvPr/>
          </p:nvSpPr>
          <p:spPr bwMode="auto">
            <a:xfrm>
              <a:off x="1020" y="3249"/>
              <a:ext cx="909" cy="24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smtClean="0">
                  <a:solidFill>
                    <a:srgbClr val="4D4D4D"/>
                  </a:solidFill>
                </a:rPr>
                <a:t>防伪标识</a:t>
              </a:r>
              <a:endParaRPr lang="zh-CN" altLang="en-US" b="1">
                <a:solidFill>
                  <a:srgbClr val="4D4D4D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187624" y="3429000"/>
            <a:ext cx="7083425" cy="69356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</a:rPr>
              <a:t>颁发机构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9920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55972" y="1536700"/>
            <a:ext cx="2592387" cy="4406900"/>
            <a:chOff x="755972" y="1536700"/>
            <a:chExt cx="2592387" cy="4406900"/>
          </a:xfrm>
        </p:grpSpPr>
        <p:sp>
          <p:nvSpPr>
            <p:cNvPr id="16386" name="Rectangle 2"/>
            <p:cNvSpPr>
              <a:spLocks noChangeArrowheads="1"/>
            </p:cNvSpPr>
            <p:nvPr/>
          </p:nvSpPr>
          <p:spPr bwMode="auto">
            <a:xfrm>
              <a:off x="1298897" y="2303463"/>
              <a:ext cx="236537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7" name="Freeform 3"/>
            <p:cNvSpPr>
              <a:spLocks/>
            </p:cNvSpPr>
            <p:nvPr/>
          </p:nvSpPr>
          <p:spPr bwMode="auto">
            <a:xfrm>
              <a:off x="755972" y="1536700"/>
              <a:ext cx="2592387" cy="750888"/>
            </a:xfrm>
            <a:custGeom>
              <a:avLst/>
              <a:gdLst>
                <a:gd name="T0" fmla="*/ 0 w 2161"/>
                <a:gd name="T1" fmla="*/ 749687 h 625"/>
                <a:gd name="T2" fmla="*/ 748565 w 2161"/>
                <a:gd name="T3" fmla="*/ 0 h 625"/>
                <a:gd name="T4" fmla="*/ 1900204 w 2161"/>
                <a:gd name="T5" fmla="*/ 0 h 625"/>
                <a:gd name="T6" fmla="*/ 2591187 w 2161"/>
                <a:gd name="T7" fmla="*/ 749687 h 6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1"/>
                <a:gd name="T13" fmla="*/ 0 h 625"/>
                <a:gd name="T14" fmla="*/ 2161 w 2161"/>
                <a:gd name="T15" fmla="*/ 625 h 6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1" h="625">
                  <a:moveTo>
                    <a:pt x="0" y="624"/>
                  </a:moveTo>
                  <a:lnTo>
                    <a:pt x="624" y="0"/>
                  </a:lnTo>
                  <a:lnTo>
                    <a:pt x="1584" y="0"/>
                  </a:lnTo>
                  <a:lnTo>
                    <a:pt x="2160" y="62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760734" y="2289175"/>
              <a:ext cx="2581275" cy="36544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1913259" y="1598613"/>
              <a:ext cx="393700" cy="393700"/>
            </a:xfrm>
            <a:prstGeom prst="ellipse">
              <a:avLst/>
            </a:prstGeom>
            <a:solidFill>
              <a:srgbClr val="FFFFA3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981769" y="2524125"/>
              <a:ext cx="2076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333399"/>
                  </a:solidFill>
                  <a:latin typeface="Arial" pitchFamily="34" charset="0"/>
                </a:rPr>
                <a:t>证书序列号 </a:t>
              </a:r>
              <a:r>
                <a:rPr kumimoji="0" lang="en-US" altLang="zh-CN" sz="1800" b="1">
                  <a:solidFill>
                    <a:srgbClr val="333399"/>
                  </a:solidFill>
                  <a:latin typeface="Arial" pitchFamily="34" charset="0"/>
                </a:rPr>
                <a:t>xxxxx</a:t>
              </a:r>
              <a:r>
                <a:rPr kumimoji="0" lang="en-US" altLang="zh-CN" sz="1000" b="1">
                  <a:solidFill>
                    <a:srgbClr val="333399"/>
                  </a:solidFill>
                  <a:latin typeface="Arial" pitchFamily="34" charset="0"/>
                </a:rPr>
                <a:t>:</a:t>
              </a:r>
              <a:endParaRPr kumimoji="0" lang="en-US" altLang="zh-CN" sz="1000" b="1">
                <a:latin typeface="Arial" pitchFamily="34" charset="0"/>
              </a:endParaRPr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862334" y="2974975"/>
              <a:ext cx="2379663" cy="36671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FFFF00"/>
                  </a:solidFill>
                  <a:latin typeface="Arial" pitchFamily="34" charset="0"/>
                </a:rPr>
                <a:t>有效期</a:t>
              </a:r>
              <a:r>
                <a:rPr kumimoji="0" lang="en-US" altLang="zh-CN" sz="800" b="1">
                  <a:solidFill>
                    <a:srgbClr val="FFFF00"/>
                  </a:solidFill>
                  <a:latin typeface="Arial" pitchFamily="34" charset="0"/>
                </a:rPr>
                <a:t>:  Nov.08,2001 - Nov.08,2008</a:t>
              </a:r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862334" y="3461457"/>
              <a:ext cx="2371725" cy="83163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600" b="1" smtClean="0">
                  <a:solidFill>
                    <a:srgbClr val="333399"/>
                  </a:solidFill>
                  <a:latin typeface="Arial" pitchFamily="34" charset="0"/>
                </a:rPr>
                <a:t>用户名</a:t>
              </a:r>
              <a:br>
                <a:rPr kumimoji="0" lang="zh-CN" altLang="en-US" sz="1600" b="1" smtClean="0">
                  <a:solidFill>
                    <a:srgbClr val="333399"/>
                  </a:solidFill>
                  <a:latin typeface="Arial" pitchFamily="34" charset="0"/>
                </a:rPr>
              </a:br>
              <a:r>
                <a:rPr kumimoji="0" lang="zh-CN" altLang="en-US" sz="1600" b="1" smtClean="0">
                  <a:solidFill>
                    <a:srgbClr val="333399"/>
                  </a:solidFill>
                  <a:latin typeface="Arial" pitchFamily="34" charset="0"/>
                </a:rPr>
                <a:t>组织名</a:t>
              </a:r>
              <a:endParaRPr kumimoji="0" lang="en-US" altLang="zh-CN" sz="1600" b="1" smtClean="0">
                <a:solidFill>
                  <a:srgbClr val="333399"/>
                </a:solidFill>
                <a:latin typeface="Arial" pitchFamily="34" charset="0"/>
              </a:endParaRPr>
            </a:p>
            <a:p>
              <a:pPr>
                <a:spcBef>
                  <a:spcPts val="0"/>
                </a:spcBef>
              </a:pPr>
              <a:r>
                <a:rPr lang="zh-CN" altLang="en-US" sz="1600" b="1">
                  <a:solidFill>
                    <a:srgbClr val="333399"/>
                  </a:solidFill>
                </a:rPr>
                <a:t>部门</a:t>
              </a:r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2121222" y="5214938"/>
              <a:ext cx="873125" cy="336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0" lang="en-US" altLang="zh-CN" sz="1600" b="1">
                  <a:solidFill>
                    <a:srgbClr val="FFFF00"/>
                  </a:solidFill>
                  <a:latin typeface="Arial" pitchFamily="34" charset="0"/>
                </a:rPr>
                <a:t>Status:</a:t>
              </a:r>
              <a:endParaRPr kumimoji="0" lang="en-US" altLang="zh-CN" sz="1600" b="1">
                <a:solidFill>
                  <a:schemeClr val="accent1"/>
                </a:solidFill>
                <a:latin typeface="Arial" pitchFamily="34" charset="0"/>
              </a:endParaRPr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755972" y="5191125"/>
              <a:ext cx="25908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Oval 13"/>
            <p:cNvSpPr>
              <a:spLocks noChangeArrowheads="1"/>
            </p:cNvSpPr>
            <p:nvPr/>
          </p:nvSpPr>
          <p:spPr bwMode="auto">
            <a:xfrm>
              <a:off x="1894209" y="1590675"/>
              <a:ext cx="431800" cy="422275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909761" y="4398963"/>
            <a:ext cx="2255838" cy="85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kumimoji="0" lang="zh-CN" altLang="en-US" b="1">
                <a:solidFill>
                  <a:srgbClr val="333399"/>
                </a:solidFill>
                <a:latin typeface="Arial" pitchFamily="34" charset="0"/>
              </a:rPr>
              <a:t>公钥</a:t>
            </a:r>
            <a:r>
              <a:rPr kumimoji="0" lang="en-US" altLang="zh-CN" b="1">
                <a:solidFill>
                  <a:srgbClr val="333399"/>
                </a:solidFill>
                <a:latin typeface="Arial" pitchFamily="34" charset="0"/>
              </a:rPr>
              <a:t>:</a:t>
            </a:r>
            <a:r>
              <a:rPr kumimoji="0" lang="en-US" altLang="zh-CN" sz="1050" b="1">
                <a:latin typeface="Arial" pitchFamily="34" charset="0"/>
              </a:rPr>
              <a:t> </a:t>
            </a:r>
            <a:r>
              <a:rPr kumimoji="0" lang="en-US" altLang="zh-CN" sz="1050" b="1">
                <a:solidFill>
                  <a:srgbClr val="3333CC"/>
                </a:solidFill>
                <a:latin typeface="Arial" pitchFamily="34" charset="0"/>
              </a:rPr>
              <a:t>ie86502hhd009dkias736ed55ewfgk98dszbcvcqm85k309nviidywtoofkkr2834kl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862334" y="5538076"/>
            <a:ext cx="237013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kumimoji="0" lang="zh-CN" altLang="en-US" b="1">
                <a:solidFill>
                  <a:srgbClr val="333399"/>
                </a:solidFill>
                <a:latin typeface="Arial" pitchFamily="34" charset="0"/>
              </a:rPr>
              <a:t>签名信息</a:t>
            </a:r>
            <a:endParaRPr kumimoji="0" lang="zh-CN" altLang="en-US" b="1">
              <a:solidFill>
                <a:srgbClr val="3333CC"/>
              </a:solidFill>
              <a:latin typeface="Arial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27003" y="1497013"/>
            <a:ext cx="4023344" cy="3395049"/>
            <a:chOff x="2156794" y="1497013"/>
            <a:chExt cx="4023344" cy="3395049"/>
          </a:xfrm>
        </p:grpSpPr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872590" flipH="1">
              <a:off x="2156794" y="1921669"/>
              <a:ext cx="2796980" cy="2970393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00" name="Group 16"/>
            <p:cNvGrpSpPr>
              <a:grpSpLocks/>
            </p:cNvGrpSpPr>
            <p:nvPr/>
          </p:nvGrpSpPr>
          <p:grpSpPr bwMode="auto">
            <a:xfrm>
              <a:off x="3570288" y="1497013"/>
              <a:ext cx="2609850" cy="1238250"/>
              <a:chOff x="2249" y="943"/>
              <a:chExt cx="1644" cy="780"/>
            </a:xfrm>
          </p:grpSpPr>
          <p:sp>
            <p:nvSpPr>
              <p:cNvPr id="16412" name="Text Box 17"/>
              <p:cNvSpPr txBox="1">
                <a:spLocks noChangeArrowheads="1"/>
              </p:cNvSpPr>
              <p:nvPr/>
            </p:nvSpPr>
            <p:spPr bwMode="auto">
              <a:xfrm>
                <a:off x="2249" y="943"/>
                <a:ext cx="16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>
                    <a:latin typeface="Arial" pitchFamily="34" charset="0"/>
                  </a:rPr>
                  <a:t>公钥</a:t>
                </a:r>
                <a:endParaRPr kumimoji="0" lang="zh-CN" altLang="en-US" sz="2000" b="1">
                  <a:latin typeface="Arial" pitchFamily="34" charset="0"/>
                </a:endParaRPr>
              </a:p>
            </p:txBody>
          </p:sp>
          <p:pic>
            <p:nvPicPr>
              <p:cNvPr id="16413" name="Picture 18" descr="key-gree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8" y="1139"/>
                <a:ext cx="1285" cy="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6411" name="Picture 22" descr="CA-RSA-tra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59" y="3657600"/>
            <a:ext cx="2820988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1143000" y="228600"/>
            <a:ext cx="515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证书、公私钥和认证机构的关系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公钥证书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503809" y="4621213"/>
            <a:ext cx="3446463" cy="1322387"/>
            <a:chOff x="2503809" y="4621213"/>
            <a:chExt cx="3446463" cy="1322387"/>
          </a:xfrm>
        </p:grpSpPr>
        <p:sp>
          <p:nvSpPr>
            <p:cNvPr id="16409" name="Line 23"/>
            <p:cNvSpPr>
              <a:spLocks noChangeShapeType="1"/>
            </p:cNvSpPr>
            <p:nvPr/>
          </p:nvSpPr>
          <p:spPr bwMode="auto">
            <a:xfrm flipH="1">
              <a:off x="2503809" y="4621213"/>
              <a:ext cx="3446463" cy="992188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4165128" y="5383213"/>
              <a:ext cx="838920" cy="560387"/>
            </a:xfrm>
            <a:prstGeom prst="wedgeRoundRectCallout">
              <a:avLst>
                <a:gd name="adj1" fmla="val -109393"/>
                <a:gd name="adj2" fmla="val -56480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smtClean="0">
                  <a:solidFill>
                    <a:srgbClr val="C00000"/>
                  </a:solidFill>
                </a:rPr>
                <a:t>私钥签名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56401" y="1627699"/>
            <a:ext cx="3834252" cy="2030412"/>
            <a:chOff x="5633600" y="1793592"/>
            <a:chExt cx="3834252" cy="2030412"/>
          </a:xfrm>
        </p:grpSpPr>
        <p:grpSp>
          <p:nvGrpSpPr>
            <p:cNvPr id="38" name="Group 24"/>
            <p:cNvGrpSpPr>
              <a:grpSpLocks/>
            </p:cNvGrpSpPr>
            <p:nvPr/>
          </p:nvGrpSpPr>
          <p:grpSpPr bwMode="auto">
            <a:xfrm>
              <a:off x="6610352" y="2471739"/>
              <a:ext cx="2857500" cy="1192213"/>
              <a:chOff x="4164" y="1557"/>
              <a:chExt cx="1800" cy="751"/>
            </a:xfrm>
          </p:grpSpPr>
          <p:sp>
            <p:nvSpPr>
              <p:cNvPr id="39" name="Text Box 25"/>
              <p:cNvSpPr txBox="1">
                <a:spLocks noChangeArrowheads="1"/>
              </p:cNvSpPr>
              <p:nvPr/>
            </p:nvSpPr>
            <p:spPr bwMode="auto">
              <a:xfrm>
                <a:off x="4608" y="2020"/>
                <a:ext cx="13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>
                    <a:latin typeface="Arial" pitchFamily="34" charset="0"/>
                  </a:rPr>
                  <a:t>私钥</a:t>
                </a:r>
                <a:endParaRPr kumimoji="0" lang="zh-CN" altLang="en-US" b="1">
                  <a:latin typeface="!Neo'k Oz Handicraft" pitchFamily="66" charset="0"/>
                </a:endParaRPr>
              </a:p>
            </p:txBody>
          </p:sp>
          <p:pic>
            <p:nvPicPr>
              <p:cNvPr id="40" name="Picture 26" descr="redke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164" y="1557"/>
                <a:ext cx="1267" cy="6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" name="Oval 27"/>
            <p:cNvSpPr>
              <a:spLocks noChangeArrowheads="1"/>
            </p:cNvSpPr>
            <p:nvPr/>
          </p:nvSpPr>
          <p:spPr bwMode="auto">
            <a:xfrm>
              <a:off x="5633600" y="1793592"/>
              <a:ext cx="3357563" cy="2030412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0882922"/>
      </p:ext>
    </p:extLst>
  </p:cSld>
  <p:clrMapOvr>
    <a:masterClrMapping/>
  </p:clrMapOvr>
  <p:transition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/>
      <p:bldP spid="1639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数据结构</a:t>
            </a:r>
          </a:p>
          <a:p>
            <a:pPr lvl="1"/>
            <a:r>
              <a:rPr lang="zh-CN" altLang="en-US" smtClean="0"/>
              <a:t>用户标识</a:t>
            </a:r>
          </a:p>
          <a:p>
            <a:pPr lvl="1"/>
            <a:r>
              <a:rPr lang="zh-CN" altLang="en-US" smtClean="0"/>
              <a:t>公钥</a:t>
            </a:r>
          </a:p>
          <a:p>
            <a:pPr lvl="1"/>
            <a:r>
              <a:rPr lang="en-US" altLang="zh-CN" smtClean="0"/>
              <a:t>CA</a:t>
            </a:r>
            <a:r>
              <a:rPr lang="zh-CN" altLang="en-US" smtClean="0"/>
              <a:t>签名</a:t>
            </a:r>
          </a:p>
          <a:p>
            <a:r>
              <a:rPr lang="zh-CN" altLang="en-US" smtClean="0"/>
              <a:t>存储和分配无需保护</a:t>
            </a:r>
            <a:endParaRPr lang="en-US" altLang="zh-CN" smtClean="0"/>
          </a:p>
          <a:p>
            <a:pPr lvl="1"/>
            <a:r>
              <a:rPr lang="zh-CN" altLang="en-US" smtClean="0"/>
              <a:t>用户通过公钥证书交换各自公钥</a:t>
            </a:r>
          </a:p>
          <a:p>
            <a:endParaRPr lang="zh-CN" alt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公钥证书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公钥证书形式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 smtClean="0"/>
              <a:t>C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=[T, ID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KU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ID</a:t>
            </a:r>
            <a:r>
              <a:rPr lang="en-US" altLang="zh-CN" i="1" baseline="-25000" dirty="0" smtClean="0"/>
              <a:t>CA</a:t>
            </a:r>
            <a:r>
              <a:rPr lang="en-US" altLang="zh-CN" i="1" dirty="0" smtClean="0"/>
              <a:t>]||</a:t>
            </a:r>
            <a:r>
              <a:rPr lang="en-US" altLang="zh-CN" i="1" dirty="0" err="1" smtClean="0"/>
              <a:t>Sig</a:t>
            </a:r>
            <a:r>
              <a:rPr lang="en-US" altLang="zh-CN" i="1" baseline="-25000" dirty="0" err="1" smtClean="0"/>
              <a:t>CA</a:t>
            </a:r>
            <a:endParaRPr lang="en-US" altLang="zh-CN" i="1" baseline="-25000" dirty="0" smtClean="0"/>
          </a:p>
          <a:p>
            <a:pPr lvl="1"/>
            <a:r>
              <a:rPr lang="zh-CN" altLang="en-US" dirty="0" smtClean="0"/>
              <a:t>时间戳</a:t>
            </a:r>
            <a:r>
              <a:rPr lang="en-US" altLang="zh-CN" dirty="0" smtClean="0"/>
              <a:t>T</a:t>
            </a:r>
            <a:r>
              <a:rPr lang="zh-CN" altLang="en-US" dirty="0" smtClean="0"/>
              <a:t>保证证书时效性，防止重放旧证书</a:t>
            </a:r>
            <a:endParaRPr lang="en-US" altLang="zh-CN" dirty="0" smtClean="0"/>
          </a:p>
          <a:p>
            <a:r>
              <a:rPr lang="en-US" altLang="zh-CN" i="1" dirty="0" err="1" smtClean="0"/>
              <a:t>Sig</a:t>
            </a:r>
            <a:r>
              <a:rPr lang="en-US" altLang="zh-CN" i="1" baseline="-25000" dirty="0" err="1" smtClean="0"/>
              <a:t>CA</a:t>
            </a:r>
            <a:r>
              <a:rPr lang="en-US" altLang="zh-CN" i="1" dirty="0" smtClean="0"/>
              <a:t>=D</a:t>
            </a:r>
            <a:r>
              <a:rPr lang="en-US" altLang="zh-CN" i="1" baseline="-25000" dirty="0" smtClean="0"/>
              <a:t>KRCA</a:t>
            </a:r>
            <a:r>
              <a:rPr lang="en-US" altLang="zh-CN" i="1" dirty="0" smtClean="0"/>
              <a:t>(H)</a:t>
            </a:r>
          </a:p>
          <a:p>
            <a:pPr lvl="1"/>
            <a:r>
              <a:rPr lang="zh-CN" altLang="en-US" i="1" dirty="0" smtClean="0"/>
              <a:t>签名一般使用方式：</a:t>
            </a:r>
            <a:r>
              <a:rPr lang="en-US" altLang="zh-CN" i="1" dirty="0" smtClean="0"/>
              <a:t>m//sig(m)</a:t>
            </a:r>
          </a:p>
          <a:p>
            <a:r>
              <a:rPr lang="en-US" altLang="zh-CN" i="1" dirty="0" smtClean="0"/>
              <a:t>H=hash([T, ID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KU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ID</a:t>
            </a:r>
            <a:r>
              <a:rPr lang="en-US" altLang="zh-CN" i="1" baseline="-25000" dirty="0" smtClean="0"/>
              <a:t>CA</a:t>
            </a:r>
            <a:r>
              <a:rPr lang="en-US" altLang="zh-CN" i="1" dirty="0" smtClean="0"/>
              <a:t>])</a:t>
            </a:r>
          </a:p>
          <a:p>
            <a:r>
              <a:rPr lang="zh-CN" altLang="en-US" dirty="0" smtClean="0"/>
              <a:t>证书</a:t>
            </a:r>
            <a:r>
              <a:rPr lang="en-US" altLang="zh-CN" dirty="0" smtClean="0"/>
              <a:t>(</a:t>
            </a:r>
            <a:r>
              <a:rPr lang="zh-CN" altLang="en-US" dirty="0" smtClean="0"/>
              <a:t>签名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H=E</a:t>
            </a:r>
            <a:r>
              <a:rPr lang="en-US" altLang="zh-CN" i="1" baseline="-25000" dirty="0" smtClean="0"/>
              <a:t>KUCA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Sig</a:t>
            </a:r>
            <a:r>
              <a:rPr lang="en-US" altLang="zh-CN" i="1" baseline="-25000" dirty="0" err="1" smtClean="0"/>
              <a:t>CA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i="1" dirty="0" smtClean="0"/>
              <a:t>H`=hash([T, ID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KU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ID</a:t>
            </a:r>
            <a:r>
              <a:rPr lang="en-US" altLang="zh-CN" i="1" baseline="-25000" dirty="0" smtClean="0"/>
              <a:t>CA</a:t>
            </a:r>
            <a:r>
              <a:rPr lang="en-US" altLang="zh-CN" i="1" dirty="0" smtClean="0"/>
              <a:t>])</a:t>
            </a:r>
          </a:p>
          <a:p>
            <a:pPr lvl="1"/>
            <a:r>
              <a:rPr lang="en-US" altLang="zh-CN" i="1" dirty="0" smtClean="0"/>
              <a:t>H=?H`</a:t>
            </a:r>
          </a:p>
          <a:p>
            <a:pPr lvl="1"/>
            <a:r>
              <a:rPr lang="en-US" altLang="zh-CN" dirty="0" smtClean="0"/>
              <a:t>CA</a:t>
            </a:r>
            <a:r>
              <a:rPr lang="zh-CN" altLang="en-US" dirty="0" smtClean="0"/>
              <a:t>公钥获取：</a:t>
            </a:r>
            <a:r>
              <a:rPr lang="en-US" altLang="zh-CN" dirty="0" smtClean="0"/>
              <a:t>CA</a:t>
            </a:r>
            <a:r>
              <a:rPr lang="zh-CN" altLang="en-US" dirty="0" smtClean="0"/>
              <a:t>证书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1826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508625" y="1844675"/>
            <a:ext cx="3024188" cy="3816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r>
              <a:rPr lang="en-US" altLang="zh-CN" b="1"/>
              <a:t>CA</a:t>
            </a:r>
            <a:r>
              <a:rPr lang="zh-CN" altLang="en-US" b="1"/>
              <a:t>的计算机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84213" y="1844675"/>
            <a:ext cx="3382962" cy="38163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r>
              <a:rPr lang="zh-CN" altLang="en-US" b="1"/>
              <a:t>用户的计算机</a:t>
            </a:r>
          </a:p>
        </p:txBody>
      </p:sp>
      <p:sp>
        <p:nvSpPr>
          <p:cNvPr id="3686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证书的产生过程</a:t>
            </a:r>
          </a:p>
        </p:txBody>
      </p:sp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1187450" y="2133600"/>
            <a:ext cx="917575" cy="628650"/>
            <a:chOff x="748" y="1344"/>
            <a:chExt cx="578" cy="396"/>
          </a:xfrm>
        </p:grpSpPr>
        <p:pic>
          <p:nvPicPr>
            <p:cNvPr id="36894" name="Picture 6" descr="shaz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434"/>
              <a:ext cx="264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5" name="Picture 7" descr="shazi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1344"/>
              <a:ext cx="3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70" name="Line 8"/>
          <p:cNvSpPr>
            <a:spLocks noChangeShapeType="1"/>
          </p:cNvSpPr>
          <p:nvPr/>
        </p:nvSpPr>
        <p:spPr bwMode="auto">
          <a:xfrm>
            <a:off x="1619250" y="27813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1" name="Oval 9"/>
          <p:cNvSpPr>
            <a:spLocks noChangeArrowheads="1"/>
          </p:cNvSpPr>
          <p:nvPr/>
        </p:nvSpPr>
        <p:spPr bwMode="auto">
          <a:xfrm>
            <a:off x="971550" y="3429000"/>
            <a:ext cx="1296988" cy="64928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产生密钥</a:t>
            </a:r>
          </a:p>
        </p:txBody>
      </p:sp>
      <p:sp>
        <p:nvSpPr>
          <p:cNvPr id="36872" name="Line 10"/>
          <p:cNvSpPr>
            <a:spLocks noChangeShapeType="1"/>
          </p:cNvSpPr>
          <p:nvPr/>
        </p:nvSpPr>
        <p:spPr bwMode="auto">
          <a:xfrm flipV="1">
            <a:off x="2268538" y="3429000"/>
            <a:ext cx="7191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3" name="Line 11"/>
          <p:cNvSpPr>
            <a:spLocks noChangeShapeType="1"/>
          </p:cNvSpPr>
          <p:nvPr/>
        </p:nvSpPr>
        <p:spPr bwMode="auto">
          <a:xfrm>
            <a:off x="2268538" y="3860800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4" name="Line 12"/>
          <p:cNvSpPr>
            <a:spLocks noChangeShapeType="1"/>
          </p:cNvSpPr>
          <p:nvPr/>
        </p:nvSpPr>
        <p:spPr bwMode="auto">
          <a:xfrm>
            <a:off x="3851275" y="33575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36875" name="Group 13"/>
          <p:cNvGrpSpPr>
            <a:grpSpLocks/>
          </p:cNvGrpSpPr>
          <p:nvPr/>
        </p:nvGrpSpPr>
        <p:grpSpPr bwMode="auto">
          <a:xfrm>
            <a:off x="4427538" y="3068638"/>
            <a:ext cx="936625" cy="792162"/>
            <a:chOff x="2880" y="1933"/>
            <a:chExt cx="590" cy="499"/>
          </a:xfrm>
        </p:grpSpPr>
        <p:sp>
          <p:nvSpPr>
            <p:cNvPr id="36891" name="Rectangle 14"/>
            <p:cNvSpPr>
              <a:spLocks noChangeArrowheads="1"/>
            </p:cNvSpPr>
            <p:nvPr/>
          </p:nvSpPr>
          <p:spPr bwMode="auto">
            <a:xfrm>
              <a:off x="2880" y="1933"/>
              <a:ext cx="590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/>
                <a:t>姓名</a:t>
              </a:r>
            </a:p>
          </p:txBody>
        </p:sp>
        <p:sp>
          <p:nvSpPr>
            <p:cNvPr id="36892" name="Rectangle 15"/>
            <p:cNvSpPr>
              <a:spLocks noChangeArrowheads="1"/>
            </p:cNvSpPr>
            <p:nvPr/>
          </p:nvSpPr>
          <p:spPr bwMode="auto">
            <a:xfrm>
              <a:off x="2880" y="2160"/>
              <a:ext cx="59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  <p:pic>
          <p:nvPicPr>
            <p:cNvPr id="36893" name="Picture 16" descr="gif005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880" y="2205"/>
              <a:ext cx="544" cy="16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grpSp>
        <p:nvGrpSpPr>
          <p:cNvPr id="36876" name="Group 17"/>
          <p:cNvGrpSpPr>
            <a:grpSpLocks/>
          </p:cNvGrpSpPr>
          <p:nvPr/>
        </p:nvGrpSpPr>
        <p:grpSpPr bwMode="auto">
          <a:xfrm>
            <a:off x="2987675" y="3933825"/>
            <a:ext cx="936625" cy="1006475"/>
            <a:chOff x="1882" y="2478"/>
            <a:chExt cx="590" cy="634"/>
          </a:xfrm>
        </p:grpSpPr>
        <p:pic>
          <p:nvPicPr>
            <p:cNvPr id="36889" name="Picture 18" descr="key1"/>
            <p:cNvPicPr>
              <a:picLocks noChangeAspect="1" noChangeArrowheads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" y="2478"/>
              <a:ext cx="48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0" name="Rectangle 19"/>
            <p:cNvSpPr>
              <a:spLocks noChangeArrowheads="1"/>
            </p:cNvSpPr>
            <p:nvPr/>
          </p:nvSpPr>
          <p:spPr bwMode="auto">
            <a:xfrm>
              <a:off x="1927" y="2840"/>
              <a:ext cx="54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/>
                <a:t>私钥</a:t>
              </a:r>
            </a:p>
          </p:txBody>
        </p:sp>
      </p:grpSp>
      <p:grpSp>
        <p:nvGrpSpPr>
          <p:cNvPr id="36877" name="Group 20"/>
          <p:cNvGrpSpPr>
            <a:grpSpLocks/>
          </p:cNvGrpSpPr>
          <p:nvPr/>
        </p:nvGrpSpPr>
        <p:grpSpPr bwMode="auto">
          <a:xfrm>
            <a:off x="2916238" y="2708275"/>
            <a:ext cx="936625" cy="771525"/>
            <a:chOff x="1837" y="1706"/>
            <a:chExt cx="590" cy="486"/>
          </a:xfrm>
        </p:grpSpPr>
        <p:pic>
          <p:nvPicPr>
            <p:cNvPr id="36887" name="Picture 21" descr="gif005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37" y="2024"/>
              <a:ext cx="54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8" name="Rectangle 22"/>
            <p:cNvSpPr>
              <a:spLocks noChangeArrowheads="1"/>
            </p:cNvSpPr>
            <p:nvPr/>
          </p:nvSpPr>
          <p:spPr bwMode="auto">
            <a:xfrm>
              <a:off x="1882" y="1706"/>
              <a:ext cx="54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/>
                <a:t>公钥</a:t>
              </a:r>
            </a:p>
          </p:txBody>
        </p:sp>
      </p:grpSp>
      <p:pic>
        <p:nvPicPr>
          <p:cNvPr id="36878" name="Picture 23" descr="gif005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092950" y="2276475"/>
            <a:ext cx="863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9" name="Picture 24" descr="key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924175"/>
            <a:ext cx="762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0" name="Rectangle 25"/>
          <p:cNvSpPr>
            <a:spLocks noChangeArrowheads="1"/>
          </p:cNvSpPr>
          <p:nvPr/>
        </p:nvSpPr>
        <p:spPr bwMode="auto">
          <a:xfrm>
            <a:off x="7092950" y="1844675"/>
            <a:ext cx="865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CA</a:t>
            </a:r>
            <a:r>
              <a:rPr lang="zh-CN" altLang="en-US" b="1"/>
              <a:t>的公钥</a:t>
            </a:r>
          </a:p>
        </p:txBody>
      </p:sp>
      <p:sp>
        <p:nvSpPr>
          <p:cNvPr id="36881" name="Rectangle 26"/>
          <p:cNvSpPr>
            <a:spLocks noChangeArrowheads="1"/>
          </p:cNvSpPr>
          <p:nvPr/>
        </p:nvSpPr>
        <p:spPr bwMode="auto">
          <a:xfrm>
            <a:off x="7451725" y="3500438"/>
            <a:ext cx="865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CA</a:t>
            </a:r>
            <a:r>
              <a:rPr lang="zh-CN" altLang="en-US" b="1"/>
              <a:t>的私钥</a:t>
            </a:r>
          </a:p>
        </p:txBody>
      </p:sp>
      <p:sp>
        <p:nvSpPr>
          <p:cNvPr id="36882" name="Oval 27"/>
          <p:cNvSpPr>
            <a:spLocks noChangeArrowheads="1"/>
          </p:cNvSpPr>
          <p:nvPr/>
        </p:nvSpPr>
        <p:spPr bwMode="auto">
          <a:xfrm>
            <a:off x="6011863" y="4076700"/>
            <a:ext cx="1152525" cy="5762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签字</a:t>
            </a:r>
          </a:p>
        </p:txBody>
      </p:sp>
      <p:cxnSp>
        <p:nvCxnSpPr>
          <p:cNvPr id="36883" name="AutoShape 28"/>
          <p:cNvCxnSpPr>
            <a:cxnSpLocks noChangeShapeType="1"/>
            <a:stCxn id="36892" idx="3"/>
            <a:endCxn id="36882" idx="1"/>
          </p:cNvCxnSpPr>
          <p:nvPr/>
        </p:nvCxnSpPr>
        <p:spPr bwMode="auto">
          <a:xfrm>
            <a:off x="5364163" y="3644900"/>
            <a:ext cx="815975" cy="5159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4" name="AutoShape 29"/>
          <p:cNvCxnSpPr>
            <a:cxnSpLocks noChangeShapeType="1"/>
            <a:stCxn id="36879" idx="2"/>
            <a:endCxn id="36882" idx="0"/>
          </p:cNvCxnSpPr>
          <p:nvPr/>
        </p:nvCxnSpPr>
        <p:spPr bwMode="auto">
          <a:xfrm rot="5400000">
            <a:off x="6728619" y="3259931"/>
            <a:ext cx="676275" cy="957263"/>
          </a:xfrm>
          <a:prstGeom prst="curvedConnector3">
            <a:avLst>
              <a:gd name="adj1" fmla="val 30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5" name="Line 30"/>
          <p:cNvSpPr>
            <a:spLocks noChangeShapeType="1"/>
          </p:cNvSpPr>
          <p:nvPr/>
        </p:nvSpPr>
        <p:spPr bwMode="auto">
          <a:xfrm flipH="1">
            <a:off x="5219700" y="43656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86" name="AutoShape 31"/>
          <p:cNvSpPr>
            <a:spLocks noChangeArrowheads="1"/>
          </p:cNvSpPr>
          <p:nvPr/>
        </p:nvSpPr>
        <p:spPr bwMode="auto">
          <a:xfrm>
            <a:off x="4427538" y="4149725"/>
            <a:ext cx="792162" cy="4318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证书</a:t>
            </a:r>
          </a:p>
        </p:txBody>
      </p:sp>
    </p:spTree>
    <p:extLst>
      <p:ext uri="{BB962C8B-B14F-4D97-AF65-F5344CB8AC3E}">
        <p14:creationId xmlns:p14="http://schemas.microsoft.com/office/powerpoint/2010/main" val="30117646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5925" y="1314400"/>
            <a:ext cx="928540" cy="2232025"/>
            <a:chOff x="415925" y="476250"/>
            <a:chExt cx="928540" cy="2232025"/>
          </a:xfrm>
        </p:grpSpPr>
        <p:sp>
          <p:nvSpPr>
            <p:cNvPr id="396291" name="Text Box 3"/>
            <p:cNvSpPr txBox="1">
              <a:spLocks noChangeArrowheads="1"/>
            </p:cNvSpPr>
            <p:nvPr/>
          </p:nvSpPr>
          <p:spPr bwMode="auto">
            <a:xfrm>
              <a:off x="900113" y="47625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292" name="Group 4"/>
            <p:cNvGrpSpPr>
              <a:grpSpLocks/>
            </p:cNvGrpSpPr>
            <p:nvPr/>
          </p:nvGrpSpPr>
          <p:grpSpPr bwMode="auto">
            <a:xfrm>
              <a:off x="415925" y="504825"/>
              <a:ext cx="573088" cy="660400"/>
              <a:chOff x="921" y="2412"/>
              <a:chExt cx="284" cy="265"/>
            </a:xfrm>
          </p:grpSpPr>
          <p:grpSp>
            <p:nvGrpSpPr>
              <p:cNvPr id="396293" name="Group 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294" name="Freeform 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5" name="Freeform 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6" name="Freeform 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7" name="Freeform 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8" name="Rectangle 1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9" name="Rectangle 1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0" name="Rectangle 1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02" name="Group 1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03" name="Freeform 1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04" name="Freeform 1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0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306" name="Group 1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07" name="Freeform 1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8" name="Freeform 2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9" name="Freeform 2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0" name="Freeform 2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1" name="Rectangle 2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2" name="Rectangle 2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3" name="Rectangle 2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15" name="Group 2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16" name="Freeform 2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17" name="Freeform 2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1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347" name="Line 59"/>
            <p:cNvSpPr>
              <a:spLocks noChangeShapeType="1"/>
            </p:cNvSpPr>
            <p:nvPr/>
          </p:nvSpPr>
          <p:spPr bwMode="auto">
            <a:xfrm rot="5400000">
              <a:off x="-37306" y="1981994"/>
              <a:ext cx="1447800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72438" y="1314400"/>
            <a:ext cx="852487" cy="2160588"/>
            <a:chOff x="8072438" y="476250"/>
            <a:chExt cx="852487" cy="2160588"/>
          </a:xfrm>
        </p:grpSpPr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8072438" y="47625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320" name="Group 32"/>
            <p:cNvGrpSpPr>
              <a:grpSpLocks/>
            </p:cNvGrpSpPr>
            <p:nvPr/>
          </p:nvGrpSpPr>
          <p:grpSpPr bwMode="auto">
            <a:xfrm>
              <a:off x="8350250" y="504825"/>
              <a:ext cx="574675" cy="660400"/>
              <a:chOff x="921" y="2412"/>
              <a:chExt cx="284" cy="265"/>
            </a:xfrm>
          </p:grpSpPr>
          <p:grpSp>
            <p:nvGrpSpPr>
              <p:cNvPr id="396321" name="Group 33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22" name="Freeform 34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3" name="Freeform 35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4" name="Freeform 36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5" name="Freeform 37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6" name="Rectangle 38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7" name="Rectangle 39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8" name="Rectangle 40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30" name="Group 42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31" name="Freeform 43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32" name="Freeform 44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3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334" name="Group 46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35" name="Freeform 47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6" name="Freeform 48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7" name="Freeform 49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8" name="Freeform 50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9" name="Rectangle 51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40" name="Rectangle 52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41" name="Rectangle 53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4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43" name="Group 55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44" name="Freeform 56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45" name="Freeform 57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4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348" name="Line 60"/>
            <p:cNvSpPr>
              <a:spLocks noChangeShapeType="1"/>
            </p:cNvSpPr>
            <p:nvPr/>
          </p:nvSpPr>
          <p:spPr bwMode="auto">
            <a:xfrm rot="16200000" flipH="1">
              <a:off x="7884318" y="1916907"/>
              <a:ext cx="14398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9450" y="2051000"/>
            <a:ext cx="7924800" cy="423863"/>
            <a:chOff x="679450" y="1212850"/>
            <a:chExt cx="7924800" cy="423863"/>
          </a:xfrm>
        </p:grpSpPr>
        <p:sp>
          <p:nvSpPr>
            <p:cNvPr id="396350" name="Line 62"/>
            <p:cNvSpPr>
              <a:spLocks noChangeShapeType="1"/>
            </p:cNvSpPr>
            <p:nvPr/>
          </p:nvSpPr>
          <p:spPr bwMode="auto">
            <a:xfrm>
              <a:off x="679450" y="1427163"/>
              <a:ext cx="7924800" cy="1746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351" name="Rectangle 63"/>
            <p:cNvSpPr>
              <a:spLocks noChangeArrowheads="1"/>
            </p:cNvSpPr>
            <p:nvPr/>
          </p:nvSpPr>
          <p:spPr bwMode="auto">
            <a:xfrm>
              <a:off x="2582863" y="1212850"/>
              <a:ext cx="1792287" cy="4238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 </a:t>
              </a:r>
              <a:r>
                <a:rPr kumimoji="1" lang="en-US" altLang="zh-CN" sz="2000" b="1" smtClean="0">
                  <a:solidFill>
                    <a:schemeClr val="tx2"/>
                  </a:solidFill>
                  <a:ea typeface="黑体" pitchFamily="49" charset="-122"/>
                </a:rPr>
                <a:t>DC</a:t>
              </a:r>
              <a:r>
                <a:rPr kumimoji="1" lang="en-US" altLang="zh-CN" sz="2000" b="1" baseline="-25000" smtClean="0">
                  <a:solidFill>
                    <a:schemeClr val="tx2"/>
                  </a:solidFill>
                  <a:ea typeface="黑体" pitchFamily="49" charset="-122"/>
                </a:rPr>
                <a:t>A </a:t>
              </a:r>
              <a:endParaRPr kumimoji="1"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4213" y="2344688"/>
            <a:ext cx="7943850" cy="742950"/>
            <a:chOff x="684213" y="1506538"/>
            <a:chExt cx="7943850" cy="742950"/>
          </a:xfrm>
        </p:grpSpPr>
        <p:sp>
          <p:nvSpPr>
            <p:cNvPr id="396353" name="Line 65"/>
            <p:cNvSpPr>
              <a:spLocks noChangeShapeType="1"/>
            </p:cNvSpPr>
            <p:nvPr/>
          </p:nvSpPr>
          <p:spPr bwMode="auto">
            <a:xfrm flipH="1">
              <a:off x="684213" y="2041525"/>
              <a:ext cx="794385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354" name="Rectangle 66"/>
            <p:cNvSpPr>
              <a:spLocks noChangeArrowheads="1"/>
            </p:cNvSpPr>
            <p:nvPr/>
          </p:nvSpPr>
          <p:spPr bwMode="auto">
            <a:xfrm>
              <a:off x="5300663" y="1825625"/>
              <a:ext cx="1797050" cy="4238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sz="2000" b="1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358" name="Picture 7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62877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370" name="Text Box 82"/>
            <p:cNvSpPr txBox="1">
              <a:spLocks noChangeArrowheads="1"/>
            </p:cNvSpPr>
            <p:nvPr/>
          </p:nvSpPr>
          <p:spPr bwMode="auto">
            <a:xfrm>
              <a:off x="5473700" y="1506538"/>
              <a:ext cx="66556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5925" y="3691086"/>
            <a:ext cx="928540" cy="2690812"/>
            <a:chOff x="415925" y="3259138"/>
            <a:chExt cx="928540" cy="2690812"/>
          </a:xfrm>
        </p:grpSpPr>
        <p:sp>
          <p:nvSpPr>
            <p:cNvPr id="396373" name="Text Box 85"/>
            <p:cNvSpPr txBox="1">
              <a:spLocks noChangeArrowheads="1"/>
            </p:cNvSpPr>
            <p:nvPr/>
          </p:nvSpPr>
          <p:spPr bwMode="auto">
            <a:xfrm>
              <a:off x="900113" y="3259138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A</a:t>
              </a:r>
            </a:p>
          </p:txBody>
        </p:sp>
        <p:grpSp>
          <p:nvGrpSpPr>
            <p:cNvPr id="396374" name="Group 86"/>
            <p:cNvGrpSpPr>
              <a:grpSpLocks/>
            </p:cNvGrpSpPr>
            <p:nvPr/>
          </p:nvGrpSpPr>
          <p:grpSpPr bwMode="auto">
            <a:xfrm>
              <a:off x="415925" y="3287713"/>
              <a:ext cx="573088" cy="660400"/>
              <a:chOff x="921" y="2412"/>
              <a:chExt cx="284" cy="265"/>
            </a:xfrm>
          </p:grpSpPr>
          <p:grpSp>
            <p:nvGrpSpPr>
              <p:cNvPr id="396375" name="Group 87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76" name="Freeform 88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77" name="Freeform 89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78" name="Freeform 90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79" name="Freeform 91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0" name="Rectangle 92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1" name="Rectangle 93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2" name="Rectangle 94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84" name="Group 96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85" name="Freeform 97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86" name="Freeform 98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8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388" name="Group 100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89" name="Freeform 101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0" name="Freeform 102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1" name="Freeform 103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2" name="Freeform 104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4" name="Rectangle 106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5" name="Rectangle 107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97" name="Group 109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98" name="Freeform 110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99" name="Freeform 111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0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429" name="Line 141"/>
            <p:cNvSpPr>
              <a:spLocks noChangeShapeType="1"/>
            </p:cNvSpPr>
            <p:nvPr/>
          </p:nvSpPr>
          <p:spPr bwMode="auto">
            <a:xfrm rot="5400000">
              <a:off x="-266700" y="4994276"/>
              <a:ext cx="1906587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72438" y="3691086"/>
            <a:ext cx="852487" cy="2762250"/>
            <a:chOff x="8072438" y="3259138"/>
            <a:chExt cx="852487" cy="2762250"/>
          </a:xfrm>
        </p:grpSpPr>
        <p:sp>
          <p:nvSpPr>
            <p:cNvPr id="396401" name="Text Box 113"/>
            <p:cNvSpPr txBox="1">
              <a:spLocks noChangeArrowheads="1"/>
            </p:cNvSpPr>
            <p:nvPr/>
          </p:nvSpPr>
          <p:spPr bwMode="auto">
            <a:xfrm>
              <a:off x="8072438" y="3259138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B</a:t>
              </a:r>
            </a:p>
          </p:txBody>
        </p:sp>
        <p:grpSp>
          <p:nvGrpSpPr>
            <p:cNvPr id="396402" name="Group 114"/>
            <p:cNvGrpSpPr>
              <a:grpSpLocks/>
            </p:cNvGrpSpPr>
            <p:nvPr/>
          </p:nvGrpSpPr>
          <p:grpSpPr bwMode="auto">
            <a:xfrm>
              <a:off x="8350250" y="3287713"/>
              <a:ext cx="574675" cy="660400"/>
              <a:chOff x="921" y="2412"/>
              <a:chExt cx="284" cy="265"/>
            </a:xfrm>
          </p:grpSpPr>
          <p:grpSp>
            <p:nvGrpSpPr>
              <p:cNvPr id="396403" name="Group 115"/>
              <p:cNvGrpSpPr>
                <a:grpSpLocks/>
              </p:cNvGrpSpPr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404" name="Freeform 116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5" name="Freeform 117"/>
                <p:cNvSpPr>
                  <a:spLocks/>
                </p:cNvSpPr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6" name="Freeform 118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7" name="Freeform 119"/>
                <p:cNvSpPr>
                  <a:spLocks/>
                </p:cNvSpPr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9" name="Rectangle 12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0" name="Rectangle 12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1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412" name="Group 124"/>
                <p:cNvGrpSpPr>
                  <a:grpSpLocks/>
                </p:cNvGrpSpPr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413" name="Freeform 125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14" name="Freeform 126"/>
                  <p:cNvSpPr>
                    <a:spLocks/>
                  </p:cNvSpPr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15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416" name="Group 128"/>
              <p:cNvGrpSpPr>
                <a:grpSpLocks/>
              </p:cNvGrpSpPr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417" name="Freeform 129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8" name="Freeform 130"/>
                <p:cNvSpPr>
                  <a:spLocks/>
                </p:cNvSpPr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9" name="Freeform 131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0" name="Freeform 132"/>
                <p:cNvSpPr>
                  <a:spLocks/>
                </p:cNvSpPr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1" name="Rectangle 13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4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425" name="Group 137"/>
                <p:cNvGrpSpPr>
                  <a:grpSpLocks/>
                </p:cNvGrpSpPr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426" name="Freeform 138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27" name="Freeform 139"/>
                  <p:cNvSpPr>
                    <a:spLocks/>
                  </p:cNvSpPr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2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430" name="Line 142"/>
            <p:cNvSpPr>
              <a:spLocks noChangeShapeType="1"/>
            </p:cNvSpPr>
            <p:nvPr/>
          </p:nvSpPr>
          <p:spPr bwMode="auto">
            <a:xfrm rot="5400000">
              <a:off x="7624763" y="5005387"/>
              <a:ext cx="1995488" cy="3651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03575" y="3691086"/>
            <a:ext cx="1789113" cy="2762250"/>
            <a:chOff x="3203575" y="3259138"/>
            <a:chExt cx="1789113" cy="2762250"/>
          </a:xfrm>
        </p:grpSpPr>
        <p:grpSp>
          <p:nvGrpSpPr>
            <p:cNvPr id="396434" name="Group 146"/>
            <p:cNvGrpSpPr>
              <a:grpSpLocks/>
            </p:cNvGrpSpPr>
            <p:nvPr/>
          </p:nvGrpSpPr>
          <p:grpSpPr bwMode="auto">
            <a:xfrm>
              <a:off x="4256088" y="3381375"/>
              <a:ext cx="736600" cy="644525"/>
              <a:chOff x="624" y="2968"/>
              <a:chExt cx="1331" cy="920"/>
            </a:xfrm>
          </p:grpSpPr>
          <p:sp>
            <p:nvSpPr>
              <p:cNvPr id="396435" name="Freeform 147"/>
              <p:cNvSpPr>
                <a:spLocks/>
              </p:cNvSpPr>
              <p:nvPr/>
            </p:nvSpPr>
            <p:spPr bwMode="auto">
              <a:xfrm>
                <a:off x="1238" y="2968"/>
                <a:ext cx="713" cy="770"/>
              </a:xfrm>
              <a:custGeom>
                <a:avLst/>
                <a:gdLst>
                  <a:gd name="T0" fmla="*/ 992 w 1426"/>
                  <a:gd name="T1" fmla="*/ 2292 h 2309"/>
                  <a:gd name="T2" fmla="*/ 964 w 1426"/>
                  <a:gd name="T3" fmla="*/ 2309 h 2309"/>
                  <a:gd name="T4" fmla="*/ 0 w 1426"/>
                  <a:gd name="T5" fmla="*/ 1462 h 2309"/>
                  <a:gd name="T6" fmla="*/ 326 w 1426"/>
                  <a:gd name="T7" fmla="*/ 59 h 2309"/>
                  <a:gd name="T8" fmla="*/ 369 w 1426"/>
                  <a:gd name="T9" fmla="*/ 18 h 2309"/>
                  <a:gd name="T10" fmla="*/ 414 w 1426"/>
                  <a:gd name="T11" fmla="*/ 0 h 2309"/>
                  <a:gd name="T12" fmla="*/ 457 w 1426"/>
                  <a:gd name="T13" fmla="*/ 9 h 2309"/>
                  <a:gd name="T14" fmla="*/ 1381 w 1426"/>
                  <a:gd name="T15" fmla="*/ 400 h 2309"/>
                  <a:gd name="T16" fmla="*/ 1411 w 1426"/>
                  <a:gd name="T17" fmla="*/ 421 h 2309"/>
                  <a:gd name="T18" fmla="*/ 1422 w 1426"/>
                  <a:gd name="T19" fmla="*/ 425 h 2309"/>
                  <a:gd name="T20" fmla="*/ 1426 w 1426"/>
                  <a:gd name="T21" fmla="*/ 445 h 2309"/>
                  <a:gd name="T22" fmla="*/ 1017 w 1426"/>
                  <a:gd name="T23" fmla="*/ 2306 h 2309"/>
                  <a:gd name="T24" fmla="*/ 992 w 1426"/>
                  <a:gd name="T25" fmla="*/ 2292 h 2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6" h="2309">
                    <a:moveTo>
                      <a:pt x="992" y="2292"/>
                    </a:moveTo>
                    <a:lnTo>
                      <a:pt x="964" y="2309"/>
                    </a:lnTo>
                    <a:lnTo>
                      <a:pt x="0" y="1462"/>
                    </a:lnTo>
                    <a:lnTo>
                      <a:pt x="326" y="59"/>
                    </a:lnTo>
                    <a:lnTo>
                      <a:pt x="369" y="18"/>
                    </a:lnTo>
                    <a:lnTo>
                      <a:pt x="414" y="0"/>
                    </a:lnTo>
                    <a:lnTo>
                      <a:pt x="457" y="9"/>
                    </a:lnTo>
                    <a:lnTo>
                      <a:pt x="1381" y="400"/>
                    </a:lnTo>
                    <a:lnTo>
                      <a:pt x="1411" y="421"/>
                    </a:lnTo>
                    <a:lnTo>
                      <a:pt x="1422" y="425"/>
                    </a:lnTo>
                    <a:lnTo>
                      <a:pt x="1426" y="445"/>
                    </a:lnTo>
                    <a:lnTo>
                      <a:pt x="1017" y="2306"/>
                    </a:lnTo>
                    <a:lnTo>
                      <a:pt x="992" y="229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6" name="Freeform 148"/>
              <p:cNvSpPr>
                <a:spLocks/>
              </p:cNvSpPr>
              <p:nvPr/>
            </p:nvSpPr>
            <p:spPr bwMode="auto">
              <a:xfrm>
                <a:off x="1668" y="3087"/>
                <a:ext cx="286" cy="660"/>
              </a:xfrm>
              <a:custGeom>
                <a:avLst/>
                <a:gdLst>
                  <a:gd name="T0" fmla="*/ 573 w 573"/>
                  <a:gd name="T1" fmla="*/ 86 h 1980"/>
                  <a:gd name="T2" fmla="*/ 568 w 573"/>
                  <a:gd name="T3" fmla="*/ 132 h 1980"/>
                  <a:gd name="T4" fmla="*/ 155 w 573"/>
                  <a:gd name="T5" fmla="*/ 1923 h 1980"/>
                  <a:gd name="T6" fmla="*/ 151 w 573"/>
                  <a:gd name="T7" fmla="*/ 1955 h 1980"/>
                  <a:gd name="T8" fmla="*/ 140 w 573"/>
                  <a:gd name="T9" fmla="*/ 1972 h 1980"/>
                  <a:gd name="T10" fmla="*/ 125 w 573"/>
                  <a:gd name="T11" fmla="*/ 1980 h 1980"/>
                  <a:gd name="T12" fmla="*/ 111 w 573"/>
                  <a:gd name="T13" fmla="*/ 1975 h 1980"/>
                  <a:gd name="T14" fmla="*/ 86 w 573"/>
                  <a:gd name="T15" fmla="*/ 1955 h 1980"/>
                  <a:gd name="T16" fmla="*/ 0 w 573"/>
                  <a:gd name="T17" fmla="*/ 1880 h 1980"/>
                  <a:gd name="T18" fmla="*/ 425 w 573"/>
                  <a:gd name="T19" fmla="*/ 39 h 1980"/>
                  <a:gd name="T20" fmla="*/ 420 w 573"/>
                  <a:gd name="T21" fmla="*/ 27 h 1980"/>
                  <a:gd name="T22" fmla="*/ 396 w 573"/>
                  <a:gd name="T23" fmla="*/ 0 h 1980"/>
                  <a:gd name="T24" fmla="*/ 445 w 573"/>
                  <a:gd name="T25" fmla="*/ 20 h 1980"/>
                  <a:gd name="T26" fmla="*/ 541 w 573"/>
                  <a:gd name="T27" fmla="*/ 61 h 1980"/>
                  <a:gd name="T28" fmla="*/ 559 w 573"/>
                  <a:gd name="T29" fmla="*/ 75 h 1980"/>
                  <a:gd name="T30" fmla="*/ 573 w 573"/>
                  <a:gd name="T31" fmla="*/ 86 h 1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3" h="1980">
                    <a:moveTo>
                      <a:pt x="573" y="86"/>
                    </a:moveTo>
                    <a:lnTo>
                      <a:pt x="568" y="132"/>
                    </a:lnTo>
                    <a:lnTo>
                      <a:pt x="155" y="1923"/>
                    </a:lnTo>
                    <a:lnTo>
                      <a:pt x="151" y="1955"/>
                    </a:lnTo>
                    <a:lnTo>
                      <a:pt x="140" y="1972"/>
                    </a:lnTo>
                    <a:lnTo>
                      <a:pt x="125" y="1980"/>
                    </a:lnTo>
                    <a:lnTo>
                      <a:pt x="111" y="1975"/>
                    </a:lnTo>
                    <a:lnTo>
                      <a:pt x="86" y="1955"/>
                    </a:lnTo>
                    <a:lnTo>
                      <a:pt x="0" y="1880"/>
                    </a:lnTo>
                    <a:lnTo>
                      <a:pt x="425" y="39"/>
                    </a:lnTo>
                    <a:lnTo>
                      <a:pt x="420" y="27"/>
                    </a:lnTo>
                    <a:lnTo>
                      <a:pt x="396" y="0"/>
                    </a:lnTo>
                    <a:lnTo>
                      <a:pt x="445" y="20"/>
                    </a:lnTo>
                    <a:lnTo>
                      <a:pt x="541" y="61"/>
                    </a:lnTo>
                    <a:lnTo>
                      <a:pt x="559" y="75"/>
                    </a:lnTo>
                    <a:lnTo>
                      <a:pt x="573" y="86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7" name="Freeform 149"/>
              <p:cNvSpPr>
                <a:spLocks/>
              </p:cNvSpPr>
              <p:nvPr/>
            </p:nvSpPr>
            <p:spPr bwMode="auto">
              <a:xfrm>
                <a:off x="1432" y="2970"/>
                <a:ext cx="523" cy="147"/>
              </a:xfrm>
              <a:custGeom>
                <a:avLst/>
                <a:gdLst>
                  <a:gd name="T0" fmla="*/ 0 w 1045"/>
                  <a:gd name="T1" fmla="*/ 0 h 441"/>
                  <a:gd name="T2" fmla="*/ 31 w 1045"/>
                  <a:gd name="T3" fmla="*/ 1 h 441"/>
                  <a:gd name="T4" fmla="*/ 62 w 1045"/>
                  <a:gd name="T5" fmla="*/ 10 h 441"/>
                  <a:gd name="T6" fmla="*/ 1005 w 1045"/>
                  <a:gd name="T7" fmla="*/ 409 h 441"/>
                  <a:gd name="T8" fmla="*/ 1037 w 1045"/>
                  <a:gd name="T9" fmla="*/ 427 h 441"/>
                  <a:gd name="T10" fmla="*/ 1045 w 1045"/>
                  <a:gd name="T11" fmla="*/ 441 h 441"/>
                  <a:gd name="T12" fmla="*/ 0 w 1045"/>
                  <a:gd name="T13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5" h="441">
                    <a:moveTo>
                      <a:pt x="0" y="0"/>
                    </a:moveTo>
                    <a:lnTo>
                      <a:pt x="31" y="1"/>
                    </a:lnTo>
                    <a:lnTo>
                      <a:pt x="62" y="10"/>
                    </a:lnTo>
                    <a:lnTo>
                      <a:pt x="1005" y="409"/>
                    </a:lnTo>
                    <a:lnTo>
                      <a:pt x="1037" y="427"/>
                    </a:lnTo>
                    <a:lnTo>
                      <a:pt x="1045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8" name="Freeform 150"/>
              <p:cNvSpPr>
                <a:spLocks/>
              </p:cNvSpPr>
              <p:nvPr/>
            </p:nvSpPr>
            <p:spPr bwMode="auto">
              <a:xfrm>
                <a:off x="1315" y="3056"/>
                <a:ext cx="478" cy="573"/>
              </a:xfrm>
              <a:custGeom>
                <a:avLst/>
                <a:gdLst>
                  <a:gd name="T0" fmla="*/ 619 w 955"/>
                  <a:gd name="T1" fmla="*/ 1719 h 1719"/>
                  <a:gd name="T2" fmla="*/ 0 w 955"/>
                  <a:gd name="T3" fmla="*/ 1212 h 1719"/>
                  <a:gd name="T4" fmla="*/ 290 w 955"/>
                  <a:gd name="T5" fmla="*/ 0 h 1719"/>
                  <a:gd name="T6" fmla="*/ 955 w 955"/>
                  <a:gd name="T7" fmla="*/ 313 h 1719"/>
                  <a:gd name="T8" fmla="*/ 619 w 955"/>
                  <a:gd name="T9" fmla="*/ 1719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1719">
                    <a:moveTo>
                      <a:pt x="619" y="1719"/>
                    </a:moveTo>
                    <a:lnTo>
                      <a:pt x="0" y="1212"/>
                    </a:lnTo>
                    <a:lnTo>
                      <a:pt x="290" y="0"/>
                    </a:lnTo>
                    <a:lnTo>
                      <a:pt x="955" y="313"/>
                    </a:lnTo>
                    <a:lnTo>
                      <a:pt x="619" y="1719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9" name="Freeform 151"/>
              <p:cNvSpPr>
                <a:spLocks/>
              </p:cNvSpPr>
              <p:nvPr/>
            </p:nvSpPr>
            <p:spPr bwMode="auto">
              <a:xfrm>
                <a:off x="1337" y="3076"/>
                <a:ext cx="431" cy="529"/>
              </a:xfrm>
              <a:custGeom>
                <a:avLst/>
                <a:gdLst>
                  <a:gd name="T0" fmla="*/ 546 w 862"/>
                  <a:gd name="T1" fmla="*/ 1587 h 1587"/>
                  <a:gd name="T2" fmla="*/ 0 w 862"/>
                  <a:gd name="T3" fmla="*/ 1134 h 1587"/>
                  <a:gd name="T4" fmla="*/ 272 w 862"/>
                  <a:gd name="T5" fmla="*/ 0 h 1587"/>
                  <a:gd name="T6" fmla="*/ 862 w 862"/>
                  <a:gd name="T7" fmla="*/ 268 h 1587"/>
                  <a:gd name="T8" fmla="*/ 546 w 862"/>
                  <a:gd name="T9" fmla="*/ 1587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1587">
                    <a:moveTo>
                      <a:pt x="546" y="1587"/>
                    </a:moveTo>
                    <a:lnTo>
                      <a:pt x="0" y="1134"/>
                    </a:lnTo>
                    <a:lnTo>
                      <a:pt x="272" y="0"/>
                    </a:lnTo>
                    <a:lnTo>
                      <a:pt x="862" y="268"/>
                    </a:lnTo>
                    <a:lnTo>
                      <a:pt x="546" y="1587"/>
                    </a:lnTo>
                    <a:close/>
                  </a:path>
                </a:pathLst>
              </a:custGeom>
              <a:solidFill>
                <a:srgbClr val="C7C7C7"/>
              </a:solidFill>
              <a:ln w="7938">
                <a:solidFill>
                  <a:srgbClr val="404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0" name="Freeform 152"/>
              <p:cNvSpPr>
                <a:spLocks/>
              </p:cNvSpPr>
              <p:nvPr/>
            </p:nvSpPr>
            <p:spPr bwMode="auto">
              <a:xfrm>
                <a:off x="1233" y="2968"/>
                <a:ext cx="203" cy="494"/>
              </a:xfrm>
              <a:custGeom>
                <a:avLst/>
                <a:gdLst>
                  <a:gd name="T0" fmla="*/ 393 w 408"/>
                  <a:gd name="T1" fmla="*/ 0 h 1480"/>
                  <a:gd name="T2" fmla="*/ 370 w 408"/>
                  <a:gd name="T3" fmla="*/ 11 h 1480"/>
                  <a:gd name="T4" fmla="*/ 356 w 408"/>
                  <a:gd name="T5" fmla="*/ 19 h 1480"/>
                  <a:gd name="T6" fmla="*/ 338 w 408"/>
                  <a:gd name="T7" fmla="*/ 37 h 1480"/>
                  <a:gd name="T8" fmla="*/ 325 w 408"/>
                  <a:gd name="T9" fmla="*/ 59 h 1480"/>
                  <a:gd name="T10" fmla="*/ 320 w 408"/>
                  <a:gd name="T11" fmla="*/ 77 h 1480"/>
                  <a:gd name="T12" fmla="*/ 0 w 408"/>
                  <a:gd name="T13" fmla="*/ 1459 h 1480"/>
                  <a:gd name="T14" fmla="*/ 12 w 408"/>
                  <a:gd name="T15" fmla="*/ 1480 h 1480"/>
                  <a:gd name="T16" fmla="*/ 337 w 408"/>
                  <a:gd name="T17" fmla="*/ 77 h 1480"/>
                  <a:gd name="T18" fmla="*/ 346 w 408"/>
                  <a:gd name="T19" fmla="*/ 57 h 1480"/>
                  <a:gd name="T20" fmla="*/ 355 w 408"/>
                  <a:gd name="T21" fmla="*/ 43 h 1480"/>
                  <a:gd name="T22" fmla="*/ 368 w 408"/>
                  <a:gd name="T23" fmla="*/ 30 h 1480"/>
                  <a:gd name="T24" fmla="*/ 384 w 408"/>
                  <a:gd name="T25" fmla="*/ 19 h 1480"/>
                  <a:gd name="T26" fmla="*/ 400 w 408"/>
                  <a:gd name="T27" fmla="*/ 12 h 1480"/>
                  <a:gd name="T28" fmla="*/ 408 w 408"/>
                  <a:gd name="T29" fmla="*/ 5 h 1480"/>
                  <a:gd name="T30" fmla="*/ 393 w 408"/>
                  <a:gd name="T31" fmla="*/ 0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8" h="1480">
                    <a:moveTo>
                      <a:pt x="393" y="0"/>
                    </a:moveTo>
                    <a:lnTo>
                      <a:pt x="370" y="11"/>
                    </a:lnTo>
                    <a:lnTo>
                      <a:pt x="356" y="19"/>
                    </a:lnTo>
                    <a:lnTo>
                      <a:pt x="338" y="37"/>
                    </a:lnTo>
                    <a:lnTo>
                      <a:pt x="325" y="59"/>
                    </a:lnTo>
                    <a:lnTo>
                      <a:pt x="320" y="77"/>
                    </a:lnTo>
                    <a:lnTo>
                      <a:pt x="0" y="1459"/>
                    </a:lnTo>
                    <a:lnTo>
                      <a:pt x="12" y="1480"/>
                    </a:lnTo>
                    <a:lnTo>
                      <a:pt x="337" y="77"/>
                    </a:lnTo>
                    <a:lnTo>
                      <a:pt x="346" y="57"/>
                    </a:lnTo>
                    <a:lnTo>
                      <a:pt x="355" y="43"/>
                    </a:lnTo>
                    <a:lnTo>
                      <a:pt x="368" y="30"/>
                    </a:lnTo>
                    <a:lnTo>
                      <a:pt x="384" y="19"/>
                    </a:lnTo>
                    <a:lnTo>
                      <a:pt x="400" y="12"/>
                    </a:lnTo>
                    <a:lnTo>
                      <a:pt x="408" y="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1" name="Freeform 153"/>
              <p:cNvSpPr>
                <a:spLocks/>
              </p:cNvSpPr>
              <p:nvPr/>
            </p:nvSpPr>
            <p:spPr bwMode="auto">
              <a:xfrm>
                <a:off x="1204" y="3479"/>
                <a:ext cx="532" cy="321"/>
              </a:xfrm>
              <a:custGeom>
                <a:avLst/>
                <a:gdLst>
                  <a:gd name="T0" fmla="*/ 1065 w 1065"/>
                  <a:gd name="T1" fmla="*/ 963 h 963"/>
                  <a:gd name="T2" fmla="*/ 1047 w 1065"/>
                  <a:gd name="T3" fmla="*/ 833 h 963"/>
                  <a:gd name="T4" fmla="*/ 1015 w 1065"/>
                  <a:gd name="T5" fmla="*/ 776 h 963"/>
                  <a:gd name="T6" fmla="*/ 137 w 1065"/>
                  <a:gd name="T7" fmla="*/ 3 h 963"/>
                  <a:gd name="T8" fmla="*/ 96 w 1065"/>
                  <a:gd name="T9" fmla="*/ 0 h 963"/>
                  <a:gd name="T10" fmla="*/ 59 w 1065"/>
                  <a:gd name="T11" fmla="*/ 3 h 963"/>
                  <a:gd name="T12" fmla="*/ 32 w 1065"/>
                  <a:gd name="T13" fmla="*/ 42 h 963"/>
                  <a:gd name="T14" fmla="*/ 0 w 1065"/>
                  <a:gd name="T15" fmla="*/ 145 h 963"/>
                  <a:gd name="T16" fmla="*/ 865 w 1065"/>
                  <a:gd name="T17" fmla="*/ 954 h 963"/>
                  <a:gd name="T18" fmla="*/ 1065 w 1065"/>
                  <a:gd name="T19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5" h="963">
                    <a:moveTo>
                      <a:pt x="1065" y="963"/>
                    </a:moveTo>
                    <a:lnTo>
                      <a:pt x="1047" y="833"/>
                    </a:lnTo>
                    <a:lnTo>
                      <a:pt x="1015" y="776"/>
                    </a:lnTo>
                    <a:lnTo>
                      <a:pt x="137" y="3"/>
                    </a:lnTo>
                    <a:lnTo>
                      <a:pt x="96" y="0"/>
                    </a:lnTo>
                    <a:lnTo>
                      <a:pt x="59" y="3"/>
                    </a:lnTo>
                    <a:lnTo>
                      <a:pt x="32" y="42"/>
                    </a:lnTo>
                    <a:lnTo>
                      <a:pt x="0" y="145"/>
                    </a:lnTo>
                    <a:lnTo>
                      <a:pt x="865" y="954"/>
                    </a:lnTo>
                    <a:lnTo>
                      <a:pt x="1065" y="963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2" name="Freeform 154"/>
              <p:cNvSpPr>
                <a:spLocks/>
              </p:cNvSpPr>
              <p:nvPr/>
            </p:nvSpPr>
            <p:spPr bwMode="auto">
              <a:xfrm>
                <a:off x="642" y="3519"/>
                <a:ext cx="985" cy="288"/>
              </a:xfrm>
              <a:custGeom>
                <a:avLst/>
                <a:gdLst>
                  <a:gd name="T0" fmla="*/ 0 w 1969"/>
                  <a:gd name="T1" fmla="*/ 0 h 862"/>
                  <a:gd name="T2" fmla="*/ 1121 w 1969"/>
                  <a:gd name="T3" fmla="*/ 24 h 862"/>
                  <a:gd name="T4" fmla="*/ 1969 w 1969"/>
                  <a:gd name="T5" fmla="*/ 814 h 862"/>
                  <a:gd name="T6" fmla="*/ 478 w 1969"/>
                  <a:gd name="T7" fmla="*/ 862 h 862"/>
                  <a:gd name="T8" fmla="*/ 0 w 1969"/>
                  <a:gd name="T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9" h="862">
                    <a:moveTo>
                      <a:pt x="0" y="0"/>
                    </a:moveTo>
                    <a:lnTo>
                      <a:pt x="1121" y="24"/>
                    </a:lnTo>
                    <a:lnTo>
                      <a:pt x="1969" y="814"/>
                    </a:lnTo>
                    <a:lnTo>
                      <a:pt x="478" y="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3" name="Freeform 155"/>
              <p:cNvSpPr>
                <a:spLocks/>
              </p:cNvSpPr>
              <p:nvPr/>
            </p:nvSpPr>
            <p:spPr bwMode="auto">
              <a:xfrm>
                <a:off x="852" y="3789"/>
                <a:ext cx="889" cy="99"/>
              </a:xfrm>
              <a:custGeom>
                <a:avLst/>
                <a:gdLst>
                  <a:gd name="T0" fmla="*/ 54 w 1777"/>
                  <a:gd name="T1" fmla="*/ 52 h 297"/>
                  <a:gd name="T2" fmla="*/ 0 w 1777"/>
                  <a:gd name="T3" fmla="*/ 297 h 297"/>
                  <a:gd name="T4" fmla="*/ 1759 w 1777"/>
                  <a:gd name="T5" fmla="*/ 257 h 297"/>
                  <a:gd name="T6" fmla="*/ 1777 w 1777"/>
                  <a:gd name="T7" fmla="*/ 173 h 297"/>
                  <a:gd name="T8" fmla="*/ 1773 w 1777"/>
                  <a:gd name="T9" fmla="*/ 74 h 297"/>
                  <a:gd name="T10" fmla="*/ 1768 w 1777"/>
                  <a:gd name="T11" fmla="*/ 0 h 297"/>
                  <a:gd name="T12" fmla="*/ 54 w 1777"/>
                  <a:gd name="T13" fmla="*/ 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7" h="297">
                    <a:moveTo>
                      <a:pt x="54" y="52"/>
                    </a:moveTo>
                    <a:lnTo>
                      <a:pt x="0" y="297"/>
                    </a:lnTo>
                    <a:lnTo>
                      <a:pt x="1759" y="257"/>
                    </a:lnTo>
                    <a:lnTo>
                      <a:pt x="1777" y="173"/>
                    </a:lnTo>
                    <a:lnTo>
                      <a:pt x="1773" y="74"/>
                    </a:lnTo>
                    <a:lnTo>
                      <a:pt x="1768" y="0"/>
                    </a:lnTo>
                    <a:lnTo>
                      <a:pt x="54" y="52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4" name="Freeform 156"/>
              <p:cNvSpPr>
                <a:spLocks/>
              </p:cNvSpPr>
              <p:nvPr/>
            </p:nvSpPr>
            <p:spPr bwMode="auto">
              <a:xfrm>
                <a:off x="624" y="3519"/>
                <a:ext cx="256" cy="369"/>
              </a:xfrm>
              <a:custGeom>
                <a:avLst/>
                <a:gdLst>
                  <a:gd name="T0" fmla="*/ 37 w 513"/>
                  <a:gd name="T1" fmla="*/ 0 h 1106"/>
                  <a:gd name="T2" fmla="*/ 0 w 513"/>
                  <a:gd name="T3" fmla="*/ 200 h 1106"/>
                  <a:gd name="T4" fmla="*/ 457 w 513"/>
                  <a:gd name="T5" fmla="*/ 1106 h 1106"/>
                  <a:gd name="T6" fmla="*/ 513 w 513"/>
                  <a:gd name="T7" fmla="*/ 862 h 1106"/>
                  <a:gd name="T8" fmla="*/ 37 w 513"/>
                  <a:gd name="T9" fmla="*/ 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1106">
                    <a:moveTo>
                      <a:pt x="37" y="0"/>
                    </a:moveTo>
                    <a:lnTo>
                      <a:pt x="0" y="200"/>
                    </a:lnTo>
                    <a:lnTo>
                      <a:pt x="457" y="1106"/>
                    </a:lnTo>
                    <a:lnTo>
                      <a:pt x="513" y="86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5" name="Freeform 157"/>
              <p:cNvSpPr>
                <a:spLocks/>
              </p:cNvSpPr>
              <p:nvPr/>
            </p:nvSpPr>
            <p:spPr bwMode="auto">
              <a:xfrm>
                <a:off x="1206" y="3791"/>
                <a:ext cx="132" cy="8"/>
              </a:xfrm>
              <a:custGeom>
                <a:avLst/>
                <a:gdLst>
                  <a:gd name="T0" fmla="*/ 2 w 262"/>
                  <a:gd name="T1" fmla="*/ 25 h 25"/>
                  <a:gd name="T2" fmla="*/ 0 w 262"/>
                  <a:gd name="T3" fmla="*/ 0 h 25"/>
                  <a:gd name="T4" fmla="*/ 249 w 262"/>
                  <a:gd name="T5" fmla="*/ 0 h 25"/>
                  <a:gd name="T6" fmla="*/ 262 w 262"/>
                  <a:gd name="T7" fmla="*/ 19 h 25"/>
                  <a:gd name="T8" fmla="*/ 2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2" y="25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62" y="19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6" name="Freeform 158"/>
              <p:cNvSpPr>
                <a:spLocks/>
              </p:cNvSpPr>
              <p:nvPr/>
            </p:nvSpPr>
            <p:spPr bwMode="auto">
              <a:xfrm>
                <a:off x="927" y="3521"/>
                <a:ext cx="281" cy="279"/>
              </a:xfrm>
              <a:custGeom>
                <a:avLst/>
                <a:gdLst>
                  <a:gd name="T0" fmla="*/ 557 w 561"/>
                  <a:gd name="T1" fmla="*/ 801 h 836"/>
                  <a:gd name="T2" fmla="*/ 0 w 561"/>
                  <a:gd name="T3" fmla="*/ 0 h 836"/>
                  <a:gd name="T4" fmla="*/ 561 w 561"/>
                  <a:gd name="T5" fmla="*/ 836 h 836"/>
                  <a:gd name="T6" fmla="*/ 557 w 561"/>
                  <a:gd name="T7" fmla="*/ 801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1" h="836">
                    <a:moveTo>
                      <a:pt x="557" y="801"/>
                    </a:moveTo>
                    <a:lnTo>
                      <a:pt x="0" y="0"/>
                    </a:lnTo>
                    <a:lnTo>
                      <a:pt x="561" y="836"/>
                    </a:lnTo>
                    <a:lnTo>
                      <a:pt x="557" y="80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grpSp>
            <p:nvGrpSpPr>
              <p:cNvPr id="396447" name="Group 159"/>
              <p:cNvGrpSpPr>
                <a:grpSpLocks/>
              </p:cNvGrpSpPr>
              <p:nvPr/>
            </p:nvGrpSpPr>
            <p:grpSpPr bwMode="auto">
              <a:xfrm>
                <a:off x="700" y="3526"/>
                <a:ext cx="515" cy="270"/>
                <a:chOff x="700" y="3526"/>
                <a:chExt cx="515" cy="270"/>
              </a:xfrm>
            </p:grpSpPr>
            <p:grpSp>
              <p:nvGrpSpPr>
                <p:cNvPr id="396448" name="Group 160"/>
                <p:cNvGrpSpPr>
                  <a:grpSpLocks/>
                </p:cNvGrpSpPr>
                <p:nvPr/>
              </p:nvGrpSpPr>
              <p:grpSpPr bwMode="auto">
                <a:xfrm>
                  <a:off x="737" y="3534"/>
                  <a:ext cx="49" cy="23"/>
                  <a:chOff x="737" y="3534"/>
                  <a:chExt cx="49" cy="23"/>
                </a:xfrm>
              </p:grpSpPr>
              <p:sp>
                <p:nvSpPr>
                  <p:cNvPr id="396449" name="Freeform 161"/>
                  <p:cNvSpPr>
                    <a:spLocks/>
                  </p:cNvSpPr>
                  <p:nvPr/>
                </p:nvSpPr>
                <p:spPr bwMode="auto">
                  <a:xfrm>
                    <a:off x="737" y="3534"/>
                    <a:ext cx="11" cy="23"/>
                  </a:xfrm>
                  <a:custGeom>
                    <a:avLst/>
                    <a:gdLst>
                      <a:gd name="T0" fmla="*/ 13 w 22"/>
                      <a:gd name="T1" fmla="*/ 67 h 67"/>
                      <a:gd name="T2" fmla="*/ 0 w 22"/>
                      <a:gd name="T3" fmla="*/ 26 h 67"/>
                      <a:gd name="T4" fmla="*/ 9 w 22"/>
                      <a:gd name="T5" fmla="*/ 0 h 67"/>
                      <a:gd name="T6" fmla="*/ 22 w 22"/>
                      <a:gd name="T7" fmla="*/ 30 h 67"/>
                      <a:gd name="T8" fmla="*/ 13 w 22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7">
                        <a:moveTo>
                          <a:pt x="13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0" name="Freeform 162"/>
                  <p:cNvSpPr>
                    <a:spLocks/>
                  </p:cNvSpPr>
                  <p:nvPr/>
                </p:nvSpPr>
                <p:spPr bwMode="auto">
                  <a:xfrm>
                    <a:off x="742" y="3535"/>
                    <a:ext cx="36" cy="9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6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1" name="Freeform 163"/>
                  <p:cNvSpPr>
                    <a:spLocks/>
                  </p:cNvSpPr>
                  <p:nvPr/>
                </p:nvSpPr>
                <p:spPr bwMode="auto">
                  <a:xfrm>
                    <a:off x="744" y="3545"/>
                    <a:ext cx="42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7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52" name="Group 164"/>
                <p:cNvGrpSpPr>
                  <a:grpSpLocks/>
                </p:cNvGrpSpPr>
                <p:nvPr/>
              </p:nvGrpSpPr>
              <p:grpSpPr bwMode="auto">
                <a:xfrm>
                  <a:off x="748" y="3547"/>
                  <a:ext cx="50" cy="23"/>
                  <a:chOff x="748" y="3547"/>
                  <a:chExt cx="50" cy="23"/>
                </a:xfrm>
              </p:grpSpPr>
              <p:sp>
                <p:nvSpPr>
                  <p:cNvPr id="396453" name="Freeform 165"/>
                  <p:cNvSpPr>
                    <a:spLocks/>
                  </p:cNvSpPr>
                  <p:nvPr/>
                </p:nvSpPr>
                <p:spPr bwMode="auto">
                  <a:xfrm>
                    <a:off x="748" y="3547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4" name="Freeform 166"/>
                  <p:cNvSpPr>
                    <a:spLocks/>
                  </p:cNvSpPr>
                  <p:nvPr/>
                </p:nvSpPr>
                <p:spPr bwMode="auto">
                  <a:xfrm>
                    <a:off x="753" y="3548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5" name="Freeform 167"/>
                  <p:cNvSpPr>
                    <a:spLocks/>
                  </p:cNvSpPr>
                  <p:nvPr/>
                </p:nvSpPr>
                <p:spPr bwMode="auto">
                  <a:xfrm>
                    <a:off x="757" y="3558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456" name="Freeform 168"/>
                <p:cNvSpPr>
                  <a:spLocks/>
                </p:cNvSpPr>
                <p:nvPr/>
              </p:nvSpPr>
              <p:spPr bwMode="auto">
                <a:xfrm>
                  <a:off x="952" y="3538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57" name="Freeform 169"/>
                <p:cNvSpPr>
                  <a:spLocks/>
                </p:cNvSpPr>
                <p:nvPr/>
              </p:nvSpPr>
              <p:spPr bwMode="auto">
                <a:xfrm>
                  <a:off x="861" y="3535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58" name="Freeform 170"/>
                <p:cNvSpPr>
                  <a:spLocks/>
                </p:cNvSpPr>
                <p:nvPr/>
              </p:nvSpPr>
              <p:spPr bwMode="auto">
                <a:xfrm>
                  <a:off x="867" y="3535"/>
                  <a:ext cx="34" cy="10"/>
                </a:xfrm>
                <a:custGeom>
                  <a:avLst/>
                  <a:gdLst>
                    <a:gd name="T0" fmla="*/ 0 w 70"/>
                    <a:gd name="T1" fmla="*/ 0 h 30"/>
                    <a:gd name="T2" fmla="*/ 49 w 70"/>
                    <a:gd name="T3" fmla="*/ 0 h 30"/>
                    <a:gd name="T4" fmla="*/ 50 w 70"/>
                    <a:gd name="T5" fmla="*/ 3 h 30"/>
                    <a:gd name="T6" fmla="*/ 54 w 70"/>
                    <a:gd name="T7" fmla="*/ 13 h 30"/>
                    <a:gd name="T8" fmla="*/ 70 w 70"/>
                    <a:gd name="T9" fmla="*/ 30 h 30"/>
                    <a:gd name="T10" fmla="*/ 16 w 70"/>
                    <a:gd name="T11" fmla="*/ 30 h 30"/>
                    <a:gd name="T12" fmla="*/ 7 w 70"/>
                    <a:gd name="T13" fmla="*/ 21 h 30"/>
                    <a:gd name="T14" fmla="*/ 0 w 70"/>
                    <a:gd name="T15" fmla="*/ 7 h 30"/>
                    <a:gd name="T16" fmla="*/ 0 w 70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" h="30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4" y="13"/>
                      </a:lnTo>
                      <a:lnTo>
                        <a:pt x="70" y="30"/>
                      </a:lnTo>
                      <a:lnTo>
                        <a:pt x="16" y="30"/>
                      </a:lnTo>
                      <a:lnTo>
                        <a:pt x="7" y="21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59" name="Freeform 171"/>
                <p:cNvSpPr>
                  <a:spLocks/>
                </p:cNvSpPr>
                <p:nvPr/>
              </p:nvSpPr>
              <p:spPr bwMode="auto">
                <a:xfrm>
                  <a:off x="868" y="3545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460" name="Group 172"/>
                <p:cNvGrpSpPr>
                  <a:grpSpLocks/>
                </p:cNvGrpSpPr>
                <p:nvPr/>
              </p:nvGrpSpPr>
              <p:grpSpPr bwMode="auto">
                <a:xfrm>
                  <a:off x="872" y="3547"/>
                  <a:ext cx="50" cy="23"/>
                  <a:chOff x="872" y="3547"/>
                  <a:chExt cx="50" cy="23"/>
                </a:xfrm>
              </p:grpSpPr>
              <p:sp>
                <p:nvSpPr>
                  <p:cNvPr id="396461" name="Freeform 173"/>
                  <p:cNvSpPr>
                    <a:spLocks/>
                  </p:cNvSpPr>
                  <p:nvPr/>
                </p:nvSpPr>
                <p:spPr bwMode="auto">
                  <a:xfrm>
                    <a:off x="872" y="3547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2" name="Freeform 174"/>
                  <p:cNvSpPr>
                    <a:spLocks/>
                  </p:cNvSpPr>
                  <p:nvPr/>
                </p:nvSpPr>
                <p:spPr bwMode="auto">
                  <a:xfrm>
                    <a:off x="878" y="3547"/>
                    <a:ext cx="36" cy="10"/>
                  </a:xfrm>
                  <a:custGeom>
                    <a:avLst/>
                    <a:gdLst>
                      <a:gd name="T0" fmla="*/ 2 w 73"/>
                      <a:gd name="T1" fmla="*/ 0 h 30"/>
                      <a:gd name="T2" fmla="*/ 49 w 73"/>
                      <a:gd name="T3" fmla="*/ 0 h 30"/>
                      <a:gd name="T4" fmla="*/ 50 w 73"/>
                      <a:gd name="T5" fmla="*/ 3 h 30"/>
                      <a:gd name="T6" fmla="*/ 57 w 73"/>
                      <a:gd name="T7" fmla="*/ 12 h 30"/>
                      <a:gd name="T8" fmla="*/ 73 w 73"/>
                      <a:gd name="T9" fmla="*/ 30 h 30"/>
                      <a:gd name="T10" fmla="*/ 19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2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3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3" name="Freeform 175"/>
                  <p:cNvSpPr>
                    <a:spLocks/>
                  </p:cNvSpPr>
                  <p:nvPr/>
                </p:nvSpPr>
                <p:spPr bwMode="auto">
                  <a:xfrm>
                    <a:off x="880" y="3558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64" name="Group 176"/>
                <p:cNvGrpSpPr>
                  <a:grpSpLocks/>
                </p:cNvGrpSpPr>
                <p:nvPr/>
              </p:nvGrpSpPr>
              <p:grpSpPr bwMode="auto">
                <a:xfrm>
                  <a:off x="885" y="3559"/>
                  <a:ext cx="50" cy="23"/>
                  <a:chOff x="885" y="3559"/>
                  <a:chExt cx="50" cy="23"/>
                </a:xfrm>
              </p:grpSpPr>
              <p:sp>
                <p:nvSpPr>
                  <p:cNvPr id="396465" name="Freeform 177"/>
                  <p:cNvSpPr>
                    <a:spLocks/>
                  </p:cNvSpPr>
                  <p:nvPr/>
                </p:nvSpPr>
                <p:spPr bwMode="auto">
                  <a:xfrm>
                    <a:off x="885" y="3559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6" name="Freeform 178"/>
                  <p:cNvSpPr>
                    <a:spLocks/>
                  </p:cNvSpPr>
                  <p:nvPr/>
                </p:nvSpPr>
                <p:spPr bwMode="auto">
                  <a:xfrm>
                    <a:off x="890" y="3560"/>
                    <a:ext cx="37" cy="10"/>
                  </a:xfrm>
                  <a:custGeom>
                    <a:avLst/>
                    <a:gdLst>
                      <a:gd name="T0" fmla="*/ 3 w 74"/>
                      <a:gd name="T1" fmla="*/ 0 h 30"/>
                      <a:gd name="T2" fmla="*/ 49 w 74"/>
                      <a:gd name="T3" fmla="*/ 0 h 30"/>
                      <a:gd name="T4" fmla="*/ 52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0 w 74"/>
                      <a:gd name="T13" fmla="*/ 21 h 30"/>
                      <a:gd name="T14" fmla="*/ 0 w 74"/>
                      <a:gd name="T15" fmla="*/ 6 h 30"/>
                      <a:gd name="T16" fmla="*/ 3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7" name="Freeform 179"/>
                  <p:cNvSpPr>
                    <a:spLocks/>
                  </p:cNvSpPr>
                  <p:nvPr/>
                </p:nvSpPr>
                <p:spPr bwMode="auto">
                  <a:xfrm>
                    <a:off x="893" y="357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68" name="Group 180"/>
                <p:cNvGrpSpPr>
                  <a:grpSpLocks/>
                </p:cNvGrpSpPr>
                <p:nvPr/>
              </p:nvGrpSpPr>
              <p:grpSpPr bwMode="auto">
                <a:xfrm>
                  <a:off x="898" y="3571"/>
                  <a:ext cx="49" cy="23"/>
                  <a:chOff x="898" y="3571"/>
                  <a:chExt cx="49" cy="23"/>
                </a:xfrm>
              </p:grpSpPr>
              <p:sp>
                <p:nvSpPr>
                  <p:cNvPr id="396469" name="Freeform 181"/>
                  <p:cNvSpPr>
                    <a:spLocks/>
                  </p:cNvSpPr>
                  <p:nvPr/>
                </p:nvSpPr>
                <p:spPr bwMode="auto">
                  <a:xfrm>
                    <a:off x="898" y="3571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0" name="Freeform 182"/>
                  <p:cNvSpPr>
                    <a:spLocks/>
                  </p:cNvSpPr>
                  <p:nvPr/>
                </p:nvSpPr>
                <p:spPr bwMode="auto">
                  <a:xfrm>
                    <a:off x="903" y="3572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1" name="Freeform 183"/>
                  <p:cNvSpPr>
                    <a:spLocks/>
                  </p:cNvSpPr>
                  <p:nvPr/>
                </p:nvSpPr>
                <p:spPr bwMode="auto">
                  <a:xfrm>
                    <a:off x="907" y="3582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72" name="Group 184"/>
                <p:cNvGrpSpPr>
                  <a:grpSpLocks/>
                </p:cNvGrpSpPr>
                <p:nvPr/>
              </p:nvGrpSpPr>
              <p:grpSpPr bwMode="auto">
                <a:xfrm>
                  <a:off x="911" y="3585"/>
                  <a:ext cx="49" cy="23"/>
                  <a:chOff x="911" y="3585"/>
                  <a:chExt cx="49" cy="23"/>
                </a:xfrm>
              </p:grpSpPr>
              <p:sp>
                <p:nvSpPr>
                  <p:cNvPr id="396473" name="Freeform 185"/>
                  <p:cNvSpPr>
                    <a:spLocks/>
                  </p:cNvSpPr>
                  <p:nvPr/>
                </p:nvSpPr>
                <p:spPr bwMode="auto">
                  <a:xfrm>
                    <a:off x="911" y="3585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0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4" name="Freeform 186"/>
                  <p:cNvSpPr>
                    <a:spLocks/>
                  </p:cNvSpPr>
                  <p:nvPr/>
                </p:nvSpPr>
                <p:spPr bwMode="auto">
                  <a:xfrm>
                    <a:off x="915" y="3585"/>
                    <a:ext cx="38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6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5" name="Freeform 187"/>
                  <p:cNvSpPr>
                    <a:spLocks/>
                  </p:cNvSpPr>
                  <p:nvPr/>
                </p:nvSpPr>
                <p:spPr bwMode="auto">
                  <a:xfrm>
                    <a:off x="919" y="359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76" name="Group 188"/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99" cy="73"/>
                  <a:chOff x="923" y="3600"/>
                  <a:chExt cx="99" cy="73"/>
                </a:xfrm>
              </p:grpSpPr>
              <p:grpSp>
                <p:nvGrpSpPr>
                  <p:cNvPr id="396477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923" y="3600"/>
                    <a:ext cx="49" cy="23"/>
                    <a:chOff x="923" y="3600"/>
                    <a:chExt cx="49" cy="23"/>
                  </a:xfrm>
                </p:grpSpPr>
                <p:sp>
                  <p:nvSpPr>
                    <p:cNvPr id="39647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923" y="3600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0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7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928" y="3600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3 h 29"/>
                        <a:gd name="T6" fmla="*/ 57 w 75"/>
                        <a:gd name="T7" fmla="*/ 12 h 29"/>
                        <a:gd name="T8" fmla="*/ 75 w 75"/>
                        <a:gd name="T9" fmla="*/ 29 h 29"/>
                        <a:gd name="T10" fmla="*/ 19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2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930" y="3610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7 h 37"/>
                        <a:gd name="T2" fmla="*/ 2 w 82"/>
                        <a:gd name="T3" fmla="*/ 22 h 37"/>
                        <a:gd name="T4" fmla="*/ 7 w 82"/>
                        <a:gd name="T5" fmla="*/ 7 h 37"/>
                        <a:gd name="T6" fmla="*/ 13 w 82"/>
                        <a:gd name="T7" fmla="*/ 0 h 37"/>
                        <a:gd name="T8" fmla="*/ 69 w 82"/>
                        <a:gd name="T9" fmla="*/ 0 h 37"/>
                        <a:gd name="T10" fmla="*/ 82 w 82"/>
                        <a:gd name="T11" fmla="*/ 37 h 37"/>
                        <a:gd name="T12" fmla="*/ 0 w 82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7">
                          <a:moveTo>
                            <a:pt x="0" y="37"/>
                          </a:moveTo>
                          <a:lnTo>
                            <a:pt x="2" y="22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81" name="Group 193"/>
                  <p:cNvGrpSpPr>
                    <a:grpSpLocks/>
                  </p:cNvGrpSpPr>
                  <p:nvPr/>
                </p:nvGrpSpPr>
                <p:grpSpPr bwMode="auto">
                  <a:xfrm>
                    <a:off x="935" y="3612"/>
                    <a:ext cx="48" cy="23"/>
                    <a:chOff x="935" y="3612"/>
                    <a:chExt cx="48" cy="23"/>
                  </a:xfrm>
                </p:grpSpPr>
                <p:sp>
                  <p:nvSpPr>
                    <p:cNvPr id="396482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935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3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939" y="3612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3 w 75"/>
                        <a:gd name="T5" fmla="*/ 3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3" y="3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4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943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85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947" y="3625"/>
                    <a:ext cx="50" cy="22"/>
                    <a:chOff x="947" y="3625"/>
                    <a:chExt cx="50" cy="22"/>
                  </a:xfrm>
                </p:grpSpPr>
                <p:sp>
                  <p:nvSpPr>
                    <p:cNvPr id="396486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947" y="3625"/>
                      <a:ext cx="13" cy="22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7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953" y="3625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7 w 73"/>
                        <a:gd name="T7" fmla="*/ 11 h 29"/>
                        <a:gd name="T8" fmla="*/ 73 w 73"/>
                        <a:gd name="T9" fmla="*/ 29 h 29"/>
                        <a:gd name="T10" fmla="*/ 19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3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8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955" y="3635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20 h 36"/>
                        <a:gd name="T4" fmla="*/ 7 w 83"/>
                        <a:gd name="T5" fmla="*/ 8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89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960" y="3637"/>
                    <a:ext cx="50" cy="23"/>
                    <a:chOff x="960" y="3637"/>
                    <a:chExt cx="50" cy="23"/>
                  </a:xfrm>
                </p:grpSpPr>
                <p:sp>
                  <p:nvSpPr>
                    <p:cNvPr id="396490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960" y="3637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7 h 69"/>
                        <a:gd name="T4" fmla="*/ 12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1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965" y="3638"/>
                      <a:ext cx="37" cy="9"/>
                    </a:xfrm>
                    <a:custGeom>
                      <a:avLst/>
                      <a:gdLst>
                        <a:gd name="T0" fmla="*/ 3 w 74"/>
                        <a:gd name="T1" fmla="*/ 0 h 29"/>
                        <a:gd name="T2" fmla="*/ 49 w 74"/>
                        <a:gd name="T3" fmla="*/ 0 h 29"/>
                        <a:gd name="T4" fmla="*/ 53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3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2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968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1 w 83"/>
                        <a:gd name="T3" fmla="*/ 19 h 35"/>
                        <a:gd name="T4" fmla="*/ 6 w 83"/>
                        <a:gd name="T5" fmla="*/ 7 h 35"/>
                        <a:gd name="T6" fmla="*/ 10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93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973" y="3650"/>
                    <a:ext cx="49" cy="23"/>
                    <a:chOff x="973" y="3650"/>
                    <a:chExt cx="49" cy="23"/>
                  </a:xfrm>
                </p:grpSpPr>
                <p:sp>
                  <p:nvSpPr>
                    <p:cNvPr id="396494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973" y="3650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5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978" y="3651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10 w 74"/>
                        <a:gd name="T13" fmla="*/ 20 h 29"/>
                        <a:gd name="T14" fmla="*/ 0 w 74"/>
                        <a:gd name="T15" fmla="*/ 5 h 29"/>
                        <a:gd name="T16" fmla="*/ 2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6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982" y="366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5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497" name="Group 209"/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100" cy="73"/>
                  <a:chOff x="985" y="3665"/>
                  <a:chExt cx="100" cy="73"/>
                </a:xfrm>
              </p:grpSpPr>
              <p:grpSp>
                <p:nvGrpSpPr>
                  <p:cNvPr id="396498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985" y="3665"/>
                    <a:ext cx="50" cy="23"/>
                    <a:chOff x="985" y="3665"/>
                    <a:chExt cx="50" cy="23"/>
                  </a:xfrm>
                </p:grpSpPr>
                <p:sp>
                  <p:nvSpPr>
                    <p:cNvPr id="396499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985" y="3665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0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989" y="3665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1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993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6 w 83"/>
                        <a:gd name="T5" fmla="*/ 8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02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997" y="3677"/>
                    <a:ext cx="49" cy="23"/>
                    <a:chOff x="997" y="3677"/>
                    <a:chExt cx="49" cy="23"/>
                  </a:xfrm>
                </p:grpSpPr>
                <p:sp>
                  <p:nvSpPr>
                    <p:cNvPr id="396503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997" y="3677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1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4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1002" y="367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10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5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1005" y="368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7 h 37"/>
                        <a:gd name="T2" fmla="*/ 4 w 83"/>
                        <a:gd name="T3" fmla="*/ 19 h 37"/>
                        <a:gd name="T4" fmla="*/ 8 w 83"/>
                        <a:gd name="T5" fmla="*/ 8 h 37"/>
                        <a:gd name="T6" fmla="*/ 13 w 83"/>
                        <a:gd name="T7" fmla="*/ 0 h 37"/>
                        <a:gd name="T8" fmla="*/ 68 w 83"/>
                        <a:gd name="T9" fmla="*/ 0 h 37"/>
                        <a:gd name="T10" fmla="*/ 83 w 83"/>
                        <a:gd name="T11" fmla="*/ 37 h 37"/>
                        <a:gd name="T12" fmla="*/ 0 w 83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7">
                          <a:moveTo>
                            <a:pt x="0" y="37"/>
                          </a:moveTo>
                          <a:lnTo>
                            <a:pt x="4" y="19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06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1010" y="3690"/>
                    <a:ext cx="48" cy="23"/>
                    <a:chOff x="1010" y="3690"/>
                    <a:chExt cx="48" cy="23"/>
                  </a:xfrm>
                </p:grpSpPr>
                <p:sp>
                  <p:nvSpPr>
                    <p:cNvPr id="396507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1010" y="369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8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1014" y="3690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3 h 31"/>
                        <a:gd name="T6" fmla="*/ 56 w 75"/>
                        <a:gd name="T7" fmla="*/ 12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9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1018" y="370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8 w 82"/>
                        <a:gd name="T5" fmla="*/ 7 h 35"/>
                        <a:gd name="T6" fmla="*/ 12 w 82"/>
                        <a:gd name="T7" fmla="*/ 0 h 35"/>
                        <a:gd name="T8" fmla="*/ 69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10" name="Group 222"/>
                  <p:cNvGrpSpPr>
                    <a:grpSpLocks/>
                  </p:cNvGrpSpPr>
                  <p:nvPr/>
                </p:nvGrpSpPr>
                <p:grpSpPr bwMode="auto">
                  <a:xfrm>
                    <a:off x="1023" y="3703"/>
                    <a:ext cx="49" cy="22"/>
                    <a:chOff x="1023" y="3703"/>
                    <a:chExt cx="49" cy="22"/>
                  </a:xfrm>
                </p:grpSpPr>
                <p:sp>
                  <p:nvSpPr>
                    <p:cNvPr id="396511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1023" y="3703"/>
                      <a:ext cx="12" cy="22"/>
                    </a:xfrm>
                    <a:custGeom>
                      <a:avLst/>
                      <a:gdLst>
                        <a:gd name="T0" fmla="*/ 13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0 h 68"/>
                        <a:gd name="T8" fmla="*/ 13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2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1028" y="3703"/>
                      <a:ext cx="37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3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1030" y="371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19 h 36"/>
                        <a:gd name="T4" fmla="*/ 7 w 83"/>
                        <a:gd name="T5" fmla="*/ 7 h 36"/>
                        <a:gd name="T6" fmla="*/ 13 w 83"/>
                        <a:gd name="T7" fmla="*/ 0 h 36"/>
                        <a:gd name="T8" fmla="*/ 70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70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14" name="Group 226"/>
                  <p:cNvGrpSpPr>
                    <a:grpSpLocks/>
                  </p:cNvGrpSpPr>
                  <p:nvPr/>
                </p:nvGrpSpPr>
                <p:grpSpPr bwMode="auto">
                  <a:xfrm>
                    <a:off x="1036" y="3716"/>
                    <a:ext cx="49" cy="22"/>
                    <a:chOff x="1036" y="3716"/>
                    <a:chExt cx="49" cy="22"/>
                  </a:xfrm>
                </p:grpSpPr>
                <p:sp>
                  <p:nvSpPr>
                    <p:cNvPr id="396515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1036" y="3716"/>
                      <a:ext cx="11" cy="22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6" name="Freeform 228"/>
                    <p:cNvSpPr>
                      <a:spLocks/>
                    </p:cNvSpPr>
                    <p:nvPr/>
                  </p:nvSpPr>
                  <p:spPr bwMode="auto">
                    <a:xfrm>
                      <a:off x="1040" y="3716"/>
                      <a:ext cx="37" cy="10"/>
                    </a:xfrm>
                    <a:custGeom>
                      <a:avLst/>
                      <a:gdLst>
                        <a:gd name="T0" fmla="*/ 3 w 75"/>
                        <a:gd name="T1" fmla="*/ 0 h 29"/>
                        <a:gd name="T2" fmla="*/ 51 w 75"/>
                        <a:gd name="T3" fmla="*/ 0 h 29"/>
                        <a:gd name="T4" fmla="*/ 53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3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7" name="Freeform 229"/>
                    <p:cNvSpPr>
                      <a:spLocks/>
                    </p:cNvSpPr>
                    <p:nvPr/>
                  </p:nvSpPr>
                  <p:spPr bwMode="auto">
                    <a:xfrm>
                      <a:off x="1043" y="3726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6 w 82"/>
                        <a:gd name="T5" fmla="*/ 8 h 36"/>
                        <a:gd name="T6" fmla="*/ 10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518" name="Group 230"/>
                <p:cNvGrpSpPr>
                  <a:grpSpLocks/>
                </p:cNvGrpSpPr>
                <p:nvPr/>
              </p:nvGrpSpPr>
              <p:grpSpPr bwMode="auto">
                <a:xfrm>
                  <a:off x="1046" y="3727"/>
                  <a:ext cx="49" cy="23"/>
                  <a:chOff x="1046" y="3727"/>
                  <a:chExt cx="49" cy="23"/>
                </a:xfrm>
              </p:grpSpPr>
              <p:sp>
                <p:nvSpPr>
                  <p:cNvPr id="396519" name="Freeform 231"/>
                  <p:cNvSpPr>
                    <a:spLocks/>
                  </p:cNvSpPr>
                  <p:nvPr/>
                </p:nvSpPr>
                <p:spPr bwMode="auto">
                  <a:xfrm>
                    <a:off x="1046" y="3727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0" name="Freeform 232"/>
                  <p:cNvSpPr>
                    <a:spLocks/>
                  </p:cNvSpPr>
                  <p:nvPr/>
                </p:nvSpPr>
                <p:spPr bwMode="auto">
                  <a:xfrm>
                    <a:off x="1051" y="3727"/>
                    <a:ext cx="36" cy="11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9 w 73"/>
                      <a:gd name="T3" fmla="*/ 0 h 31"/>
                      <a:gd name="T4" fmla="*/ 50 w 73"/>
                      <a:gd name="T5" fmla="*/ 4 h 31"/>
                      <a:gd name="T6" fmla="*/ 57 w 73"/>
                      <a:gd name="T7" fmla="*/ 13 h 31"/>
                      <a:gd name="T8" fmla="*/ 73 w 73"/>
                      <a:gd name="T9" fmla="*/ 31 h 31"/>
                      <a:gd name="T10" fmla="*/ 17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6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7" y="13"/>
                        </a:lnTo>
                        <a:lnTo>
                          <a:pt x="73" y="31"/>
                        </a:lnTo>
                        <a:lnTo>
                          <a:pt x="17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1" name="Freeform 233"/>
                  <p:cNvSpPr>
                    <a:spLocks/>
                  </p:cNvSpPr>
                  <p:nvPr/>
                </p:nvSpPr>
                <p:spPr bwMode="auto">
                  <a:xfrm>
                    <a:off x="1054" y="3738"/>
                    <a:ext cx="41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6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22" name="Group 234"/>
                <p:cNvGrpSpPr>
                  <a:grpSpLocks/>
                </p:cNvGrpSpPr>
                <p:nvPr/>
              </p:nvGrpSpPr>
              <p:grpSpPr bwMode="auto">
                <a:xfrm>
                  <a:off x="1058" y="3739"/>
                  <a:ext cx="50" cy="23"/>
                  <a:chOff x="1058" y="3739"/>
                  <a:chExt cx="50" cy="23"/>
                </a:xfrm>
              </p:grpSpPr>
              <p:sp>
                <p:nvSpPr>
                  <p:cNvPr id="396523" name="Freeform 235"/>
                  <p:cNvSpPr>
                    <a:spLocks/>
                  </p:cNvSpPr>
                  <p:nvPr/>
                </p:nvSpPr>
                <p:spPr bwMode="auto">
                  <a:xfrm>
                    <a:off x="1058" y="3739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4" name="Freeform 236"/>
                  <p:cNvSpPr>
                    <a:spLocks/>
                  </p:cNvSpPr>
                  <p:nvPr/>
                </p:nvSpPr>
                <p:spPr bwMode="auto">
                  <a:xfrm>
                    <a:off x="1063" y="3740"/>
                    <a:ext cx="37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8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7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8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1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5" name="Freeform 237"/>
                  <p:cNvSpPr>
                    <a:spLocks/>
                  </p:cNvSpPr>
                  <p:nvPr/>
                </p:nvSpPr>
                <p:spPr bwMode="auto">
                  <a:xfrm>
                    <a:off x="1067" y="3750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26" name="Group 238"/>
                <p:cNvGrpSpPr>
                  <a:grpSpLocks/>
                </p:cNvGrpSpPr>
                <p:nvPr/>
              </p:nvGrpSpPr>
              <p:grpSpPr bwMode="auto">
                <a:xfrm>
                  <a:off x="1072" y="3753"/>
                  <a:ext cx="48" cy="22"/>
                  <a:chOff x="1072" y="3753"/>
                  <a:chExt cx="48" cy="22"/>
                </a:xfrm>
              </p:grpSpPr>
              <p:sp>
                <p:nvSpPr>
                  <p:cNvPr id="396527" name="Freeform 239"/>
                  <p:cNvSpPr>
                    <a:spLocks/>
                  </p:cNvSpPr>
                  <p:nvPr/>
                </p:nvSpPr>
                <p:spPr bwMode="auto">
                  <a:xfrm>
                    <a:off x="1072" y="3753"/>
                    <a:ext cx="11" cy="22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8" name="Freeform 240"/>
                  <p:cNvSpPr>
                    <a:spLocks/>
                  </p:cNvSpPr>
                  <p:nvPr/>
                </p:nvSpPr>
                <p:spPr bwMode="auto">
                  <a:xfrm>
                    <a:off x="1076" y="3753"/>
                    <a:ext cx="37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0 w 74"/>
                      <a:gd name="T3" fmla="*/ 0 h 31"/>
                      <a:gd name="T4" fmla="*/ 52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9 w 74"/>
                      <a:gd name="T11" fmla="*/ 31 h 31"/>
                      <a:gd name="T12" fmla="*/ 11 w 74"/>
                      <a:gd name="T13" fmla="*/ 20 h 31"/>
                      <a:gd name="T14" fmla="*/ 0 w 74"/>
                      <a:gd name="T15" fmla="*/ 6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9" y="31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9" name="Freeform 241"/>
                  <p:cNvSpPr>
                    <a:spLocks/>
                  </p:cNvSpPr>
                  <p:nvPr/>
                </p:nvSpPr>
                <p:spPr bwMode="auto">
                  <a:xfrm>
                    <a:off x="1079" y="376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3 w 81"/>
                      <a:gd name="T3" fmla="*/ 20 h 36"/>
                      <a:gd name="T4" fmla="*/ 6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530" name="Freeform 242"/>
                <p:cNvSpPr>
                  <a:spLocks/>
                </p:cNvSpPr>
                <p:nvPr/>
              </p:nvSpPr>
              <p:spPr bwMode="auto">
                <a:xfrm>
                  <a:off x="820" y="3535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9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531" name="Freeform 243"/>
                <p:cNvSpPr>
                  <a:spLocks/>
                </p:cNvSpPr>
                <p:nvPr/>
              </p:nvSpPr>
              <p:spPr bwMode="auto">
                <a:xfrm>
                  <a:off x="825" y="3535"/>
                  <a:ext cx="36" cy="9"/>
                </a:xfrm>
                <a:custGeom>
                  <a:avLst/>
                  <a:gdLst>
                    <a:gd name="T0" fmla="*/ 0 w 71"/>
                    <a:gd name="T1" fmla="*/ 0 h 27"/>
                    <a:gd name="T2" fmla="*/ 49 w 71"/>
                    <a:gd name="T3" fmla="*/ 0 h 27"/>
                    <a:gd name="T4" fmla="*/ 51 w 71"/>
                    <a:gd name="T5" fmla="*/ 2 h 27"/>
                    <a:gd name="T6" fmla="*/ 55 w 71"/>
                    <a:gd name="T7" fmla="*/ 12 h 27"/>
                    <a:gd name="T8" fmla="*/ 71 w 71"/>
                    <a:gd name="T9" fmla="*/ 27 h 27"/>
                    <a:gd name="T10" fmla="*/ 17 w 71"/>
                    <a:gd name="T11" fmla="*/ 27 h 27"/>
                    <a:gd name="T12" fmla="*/ 8 w 71"/>
                    <a:gd name="T13" fmla="*/ 20 h 27"/>
                    <a:gd name="T14" fmla="*/ 0 w 71"/>
                    <a:gd name="T15" fmla="*/ 6 h 27"/>
                    <a:gd name="T16" fmla="*/ 0 w 71"/>
                    <a:gd name="T1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7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5" y="12"/>
                      </a:lnTo>
                      <a:lnTo>
                        <a:pt x="71" y="27"/>
                      </a:lnTo>
                      <a:lnTo>
                        <a:pt x="17" y="27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532" name="Freeform 244"/>
                <p:cNvSpPr>
                  <a:spLocks/>
                </p:cNvSpPr>
                <p:nvPr/>
              </p:nvSpPr>
              <p:spPr bwMode="auto">
                <a:xfrm>
                  <a:off x="828" y="3546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8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533" name="Group 245"/>
                <p:cNvGrpSpPr>
                  <a:grpSpLocks/>
                </p:cNvGrpSpPr>
                <p:nvPr/>
              </p:nvGrpSpPr>
              <p:grpSpPr bwMode="auto">
                <a:xfrm>
                  <a:off x="832" y="3547"/>
                  <a:ext cx="49" cy="23"/>
                  <a:chOff x="832" y="3547"/>
                  <a:chExt cx="49" cy="23"/>
                </a:xfrm>
              </p:grpSpPr>
              <p:sp>
                <p:nvSpPr>
                  <p:cNvPr id="396534" name="Freeform 246"/>
                  <p:cNvSpPr>
                    <a:spLocks/>
                  </p:cNvSpPr>
                  <p:nvPr/>
                </p:nvSpPr>
                <p:spPr bwMode="auto">
                  <a:xfrm>
                    <a:off x="832" y="3547"/>
                    <a:ext cx="12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35" name="Freeform 247"/>
                  <p:cNvSpPr>
                    <a:spLocks/>
                  </p:cNvSpPr>
                  <p:nvPr/>
                </p:nvSpPr>
                <p:spPr bwMode="auto">
                  <a:xfrm>
                    <a:off x="837" y="3548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36" name="Freeform 248"/>
                  <p:cNvSpPr>
                    <a:spLocks/>
                  </p:cNvSpPr>
                  <p:nvPr/>
                </p:nvSpPr>
                <p:spPr bwMode="auto">
                  <a:xfrm>
                    <a:off x="840" y="355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37" name="Group 249"/>
                <p:cNvGrpSpPr>
                  <a:grpSpLocks/>
                </p:cNvGrpSpPr>
                <p:nvPr/>
              </p:nvGrpSpPr>
              <p:grpSpPr bwMode="auto">
                <a:xfrm>
                  <a:off x="844" y="3560"/>
                  <a:ext cx="49" cy="22"/>
                  <a:chOff x="844" y="3560"/>
                  <a:chExt cx="49" cy="22"/>
                </a:xfrm>
              </p:grpSpPr>
              <p:sp>
                <p:nvSpPr>
                  <p:cNvPr id="396538" name="Freeform 250"/>
                  <p:cNvSpPr>
                    <a:spLocks/>
                  </p:cNvSpPr>
                  <p:nvPr/>
                </p:nvSpPr>
                <p:spPr bwMode="auto">
                  <a:xfrm>
                    <a:off x="844" y="3560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39" name="Freeform 251"/>
                  <p:cNvSpPr>
                    <a:spLocks/>
                  </p:cNvSpPr>
                  <p:nvPr/>
                </p:nvSpPr>
                <p:spPr bwMode="auto">
                  <a:xfrm>
                    <a:off x="849" y="3560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0" name="Freeform 252"/>
                  <p:cNvSpPr>
                    <a:spLocks/>
                  </p:cNvSpPr>
                  <p:nvPr/>
                </p:nvSpPr>
                <p:spPr bwMode="auto">
                  <a:xfrm>
                    <a:off x="853" y="3571"/>
                    <a:ext cx="40" cy="11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6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41" name="Group 253"/>
                <p:cNvGrpSpPr>
                  <a:grpSpLocks/>
                </p:cNvGrpSpPr>
                <p:nvPr/>
              </p:nvGrpSpPr>
              <p:grpSpPr bwMode="auto">
                <a:xfrm>
                  <a:off x="857" y="3572"/>
                  <a:ext cx="50" cy="23"/>
                  <a:chOff x="857" y="3572"/>
                  <a:chExt cx="50" cy="23"/>
                </a:xfrm>
              </p:grpSpPr>
              <p:sp>
                <p:nvSpPr>
                  <p:cNvPr id="396542" name="Freeform 254"/>
                  <p:cNvSpPr>
                    <a:spLocks/>
                  </p:cNvSpPr>
                  <p:nvPr/>
                </p:nvSpPr>
                <p:spPr bwMode="auto">
                  <a:xfrm>
                    <a:off x="857" y="3572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5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3" name="Freeform 255"/>
                  <p:cNvSpPr>
                    <a:spLocks/>
                  </p:cNvSpPr>
                  <p:nvPr/>
                </p:nvSpPr>
                <p:spPr bwMode="auto">
                  <a:xfrm>
                    <a:off x="862" y="3573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10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4" name="Freeform 256"/>
                  <p:cNvSpPr>
                    <a:spLocks/>
                  </p:cNvSpPr>
                  <p:nvPr/>
                </p:nvSpPr>
                <p:spPr bwMode="auto">
                  <a:xfrm>
                    <a:off x="865" y="358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45" name="Group 257"/>
                <p:cNvGrpSpPr>
                  <a:grpSpLocks/>
                </p:cNvGrpSpPr>
                <p:nvPr/>
              </p:nvGrpSpPr>
              <p:grpSpPr bwMode="auto">
                <a:xfrm>
                  <a:off x="870" y="3585"/>
                  <a:ext cx="48" cy="23"/>
                  <a:chOff x="870" y="3585"/>
                  <a:chExt cx="48" cy="23"/>
                </a:xfrm>
              </p:grpSpPr>
              <p:sp>
                <p:nvSpPr>
                  <p:cNvPr id="396546" name="Freeform 258"/>
                  <p:cNvSpPr>
                    <a:spLocks/>
                  </p:cNvSpPr>
                  <p:nvPr/>
                </p:nvSpPr>
                <p:spPr bwMode="auto">
                  <a:xfrm>
                    <a:off x="870" y="358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7" name="Freeform 259"/>
                  <p:cNvSpPr>
                    <a:spLocks/>
                  </p:cNvSpPr>
                  <p:nvPr/>
                </p:nvSpPr>
                <p:spPr bwMode="auto">
                  <a:xfrm>
                    <a:off x="874" y="3586"/>
                    <a:ext cx="38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8" name="Freeform 260"/>
                  <p:cNvSpPr>
                    <a:spLocks/>
                  </p:cNvSpPr>
                  <p:nvPr/>
                </p:nvSpPr>
                <p:spPr bwMode="auto">
                  <a:xfrm>
                    <a:off x="878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6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49" name="Group 261"/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100" cy="73"/>
                  <a:chOff x="882" y="3600"/>
                  <a:chExt cx="100" cy="73"/>
                </a:xfrm>
              </p:grpSpPr>
              <p:grpSp>
                <p:nvGrpSpPr>
                  <p:cNvPr id="396550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882" y="3600"/>
                    <a:ext cx="49" cy="23"/>
                    <a:chOff x="882" y="3600"/>
                    <a:chExt cx="49" cy="23"/>
                  </a:xfrm>
                </p:grpSpPr>
                <p:sp>
                  <p:nvSpPr>
                    <p:cNvPr id="396551" name="Freeform 263"/>
                    <p:cNvSpPr>
                      <a:spLocks/>
                    </p:cNvSpPr>
                    <p:nvPr/>
                  </p:nvSpPr>
                  <p:spPr bwMode="auto">
                    <a:xfrm>
                      <a:off x="882" y="3600"/>
                      <a:ext cx="12" cy="23"/>
                    </a:xfrm>
                    <a:custGeom>
                      <a:avLst/>
                      <a:gdLst>
                        <a:gd name="T0" fmla="*/ 13 w 23"/>
                        <a:gd name="T1" fmla="*/ 70 h 70"/>
                        <a:gd name="T2" fmla="*/ 0 w 23"/>
                        <a:gd name="T3" fmla="*/ 27 h 70"/>
                        <a:gd name="T4" fmla="*/ 9 w 23"/>
                        <a:gd name="T5" fmla="*/ 0 h 70"/>
                        <a:gd name="T6" fmla="*/ 23 w 23"/>
                        <a:gd name="T7" fmla="*/ 31 h 70"/>
                        <a:gd name="T8" fmla="*/ 13 w 23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2" name="Freeform 264"/>
                    <p:cNvSpPr>
                      <a:spLocks/>
                    </p:cNvSpPr>
                    <p:nvPr/>
                  </p:nvSpPr>
                  <p:spPr bwMode="auto">
                    <a:xfrm>
                      <a:off x="887" y="3600"/>
                      <a:ext cx="37" cy="11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50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3" name="Freeform 265"/>
                    <p:cNvSpPr>
                      <a:spLocks/>
                    </p:cNvSpPr>
                    <p:nvPr/>
                  </p:nvSpPr>
                  <p:spPr bwMode="auto">
                    <a:xfrm>
                      <a:off x="890" y="361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8 h 38"/>
                        <a:gd name="T2" fmla="*/ 1 w 83"/>
                        <a:gd name="T3" fmla="*/ 22 h 38"/>
                        <a:gd name="T4" fmla="*/ 8 w 83"/>
                        <a:gd name="T5" fmla="*/ 8 h 38"/>
                        <a:gd name="T6" fmla="*/ 12 w 83"/>
                        <a:gd name="T7" fmla="*/ 0 h 38"/>
                        <a:gd name="T8" fmla="*/ 68 w 83"/>
                        <a:gd name="T9" fmla="*/ 0 h 38"/>
                        <a:gd name="T10" fmla="*/ 83 w 83"/>
                        <a:gd name="T11" fmla="*/ 38 h 38"/>
                        <a:gd name="T12" fmla="*/ 0 w 83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8">
                          <a:moveTo>
                            <a:pt x="0" y="38"/>
                          </a:moveTo>
                          <a:lnTo>
                            <a:pt x="1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54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894" y="3612"/>
                    <a:ext cx="49" cy="23"/>
                    <a:chOff x="894" y="3612"/>
                    <a:chExt cx="49" cy="23"/>
                  </a:xfrm>
                </p:grpSpPr>
                <p:sp>
                  <p:nvSpPr>
                    <p:cNvPr id="396555" name="Freeform 267"/>
                    <p:cNvSpPr>
                      <a:spLocks/>
                    </p:cNvSpPr>
                    <p:nvPr/>
                  </p:nvSpPr>
                  <p:spPr bwMode="auto">
                    <a:xfrm>
                      <a:off x="894" y="3612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6" name="Freeform 268"/>
                    <p:cNvSpPr>
                      <a:spLocks/>
                    </p:cNvSpPr>
                    <p:nvPr/>
                  </p:nvSpPr>
                  <p:spPr bwMode="auto">
                    <a:xfrm>
                      <a:off x="899" y="361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2"/>
                        <a:gd name="T2" fmla="*/ 50 w 75"/>
                        <a:gd name="T3" fmla="*/ 0 h 32"/>
                        <a:gd name="T4" fmla="*/ 52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2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7" name="Freeform 269"/>
                    <p:cNvSpPr>
                      <a:spLocks/>
                    </p:cNvSpPr>
                    <p:nvPr/>
                  </p:nvSpPr>
                  <p:spPr bwMode="auto">
                    <a:xfrm>
                      <a:off x="902" y="362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1 h 36"/>
                        <a:gd name="T4" fmla="*/ 5 w 81"/>
                        <a:gd name="T5" fmla="*/ 8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58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907" y="3625"/>
                    <a:ext cx="49" cy="23"/>
                    <a:chOff x="907" y="3625"/>
                    <a:chExt cx="49" cy="23"/>
                  </a:xfrm>
                </p:grpSpPr>
                <p:sp>
                  <p:nvSpPr>
                    <p:cNvPr id="396559" name="Freeform 271"/>
                    <p:cNvSpPr>
                      <a:spLocks/>
                    </p:cNvSpPr>
                    <p:nvPr/>
                  </p:nvSpPr>
                  <p:spPr bwMode="auto">
                    <a:xfrm>
                      <a:off x="907" y="3625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1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0" name="Freeform 272"/>
                    <p:cNvSpPr>
                      <a:spLocks/>
                    </p:cNvSpPr>
                    <p:nvPr/>
                  </p:nvSpPr>
                  <p:spPr bwMode="auto">
                    <a:xfrm>
                      <a:off x="912" y="3626"/>
                      <a:ext cx="36" cy="9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50 w 72"/>
                        <a:gd name="T3" fmla="*/ 0 h 29"/>
                        <a:gd name="T4" fmla="*/ 51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1" name="Freeform 273"/>
                    <p:cNvSpPr>
                      <a:spLocks/>
                    </p:cNvSpPr>
                    <p:nvPr/>
                  </p:nvSpPr>
                  <p:spPr bwMode="auto">
                    <a:xfrm>
                      <a:off x="914" y="363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62" name="Group 274"/>
                  <p:cNvGrpSpPr>
                    <a:grpSpLocks/>
                  </p:cNvGrpSpPr>
                  <p:nvPr/>
                </p:nvGrpSpPr>
                <p:grpSpPr bwMode="auto">
                  <a:xfrm>
                    <a:off x="919" y="3638"/>
                    <a:ext cx="49" cy="22"/>
                    <a:chOff x="919" y="3638"/>
                    <a:chExt cx="49" cy="22"/>
                  </a:xfrm>
                </p:grpSpPr>
                <p:sp>
                  <p:nvSpPr>
                    <p:cNvPr id="396563" name="Freeform 275"/>
                    <p:cNvSpPr>
                      <a:spLocks/>
                    </p:cNvSpPr>
                    <p:nvPr/>
                  </p:nvSpPr>
                  <p:spPr bwMode="auto">
                    <a:xfrm>
                      <a:off x="919" y="3638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4" name="Freeform 276"/>
                    <p:cNvSpPr>
                      <a:spLocks/>
                    </p:cNvSpPr>
                    <p:nvPr/>
                  </p:nvSpPr>
                  <p:spPr bwMode="auto">
                    <a:xfrm>
                      <a:off x="924" y="363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48 w 73"/>
                        <a:gd name="T3" fmla="*/ 0 h 30"/>
                        <a:gd name="T4" fmla="*/ 52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5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5" name="Freeform 277"/>
                    <p:cNvSpPr>
                      <a:spLocks/>
                    </p:cNvSpPr>
                    <p:nvPr/>
                  </p:nvSpPr>
                  <p:spPr bwMode="auto">
                    <a:xfrm>
                      <a:off x="928" y="364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66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932" y="3651"/>
                    <a:ext cx="50" cy="22"/>
                    <a:chOff x="932" y="3651"/>
                    <a:chExt cx="50" cy="22"/>
                  </a:xfrm>
                </p:grpSpPr>
                <p:sp>
                  <p:nvSpPr>
                    <p:cNvPr id="396567" name="Freeform 279"/>
                    <p:cNvSpPr>
                      <a:spLocks/>
                    </p:cNvSpPr>
                    <p:nvPr/>
                  </p:nvSpPr>
                  <p:spPr bwMode="auto">
                    <a:xfrm>
                      <a:off x="932" y="3651"/>
                      <a:ext cx="12" cy="22"/>
                    </a:xfrm>
                    <a:custGeom>
                      <a:avLst/>
                      <a:gdLst>
                        <a:gd name="T0" fmla="*/ 15 w 24"/>
                        <a:gd name="T1" fmla="*/ 67 h 67"/>
                        <a:gd name="T2" fmla="*/ 0 w 24"/>
                        <a:gd name="T3" fmla="*/ 26 h 67"/>
                        <a:gd name="T4" fmla="*/ 11 w 24"/>
                        <a:gd name="T5" fmla="*/ 0 h 67"/>
                        <a:gd name="T6" fmla="*/ 24 w 24"/>
                        <a:gd name="T7" fmla="*/ 30 h 67"/>
                        <a:gd name="T8" fmla="*/ 15 w 24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8" name="Freeform 280"/>
                    <p:cNvSpPr>
                      <a:spLocks/>
                    </p:cNvSpPr>
                    <p:nvPr/>
                  </p:nvSpPr>
                  <p:spPr bwMode="auto">
                    <a:xfrm>
                      <a:off x="937" y="3651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7 w 72"/>
                        <a:gd name="T7" fmla="*/ 11 h 29"/>
                        <a:gd name="T8" fmla="*/ 72 w 72"/>
                        <a:gd name="T9" fmla="*/ 29 h 29"/>
                        <a:gd name="T10" fmla="*/ 18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5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9" name="Freeform 281"/>
                    <p:cNvSpPr>
                      <a:spLocks/>
                    </p:cNvSpPr>
                    <p:nvPr/>
                  </p:nvSpPr>
                  <p:spPr bwMode="auto">
                    <a:xfrm>
                      <a:off x="940" y="3662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3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570" name="Group 282"/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99" cy="74"/>
                  <a:chOff x="944" y="3665"/>
                  <a:chExt cx="99" cy="74"/>
                </a:xfrm>
              </p:grpSpPr>
              <p:grpSp>
                <p:nvGrpSpPr>
                  <p:cNvPr id="396571" name="Group 283"/>
                  <p:cNvGrpSpPr>
                    <a:grpSpLocks/>
                  </p:cNvGrpSpPr>
                  <p:nvPr/>
                </p:nvGrpSpPr>
                <p:grpSpPr bwMode="auto">
                  <a:xfrm>
                    <a:off x="944" y="3665"/>
                    <a:ext cx="49" cy="23"/>
                    <a:chOff x="944" y="3665"/>
                    <a:chExt cx="49" cy="23"/>
                  </a:xfrm>
                </p:grpSpPr>
                <p:sp>
                  <p:nvSpPr>
                    <p:cNvPr id="396572" name="Freeform 284"/>
                    <p:cNvSpPr>
                      <a:spLocks/>
                    </p:cNvSpPr>
                    <p:nvPr/>
                  </p:nvSpPr>
                  <p:spPr bwMode="auto">
                    <a:xfrm>
                      <a:off x="944" y="366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3" name="Freeform 285"/>
                    <p:cNvSpPr>
                      <a:spLocks/>
                    </p:cNvSpPr>
                    <p:nvPr/>
                  </p:nvSpPr>
                  <p:spPr bwMode="auto">
                    <a:xfrm>
                      <a:off x="949" y="3666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4" name="Freeform 286"/>
                    <p:cNvSpPr>
                      <a:spLocks/>
                    </p:cNvSpPr>
                    <p:nvPr/>
                  </p:nvSpPr>
                  <p:spPr bwMode="auto">
                    <a:xfrm>
                      <a:off x="953" y="367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75" name="Group 287"/>
                  <p:cNvGrpSpPr>
                    <a:grpSpLocks/>
                  </p:cNvGrpSpPr>
                  <p:nvPr/>
                </p:nvGrpSpPr>
                <p:grpSpPr bwMode="auto">
                  <a:xfrm>
                    <a:off x="957" y="3678"/>
                    <a:ext cx="48" cy="23"/>
                    <a:chOff x="957" y="3678"/>
                    <a:chExt cx="48" cy="23"/>
                  </a:xfrm>
                </p:grpSpPr>
                <p:sp>
                  <p:nvSpPr>
                    <p:cNvPr id="396576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957" y="3678"/>
                      <a:ext cx="11" cy="23"/>
                    </a:xfrm>
                    <a:custGeom>
                      <a:avLst/>
                      <a:gdLst>
                        <a:gd name="T0" fmla="*/ 13 w 24"/>
                        <a:gd name="T1" fmla="*/ 70 h 70"/>
                        <a:gd name="T2" fmla="*/ 0 w 24"/>
                        <a:gd name="T3" fmla="*/ 27 h 70"/>
                        <a:gd name="T4" fmla="*/ 9 w 24"/>
                        <a:gd name="T5" fmla="*/ 0 h 70"/>
                        <a:gd name="T6" fmla="*/ 24 w 24"/>
                        <a:gd name="T7" fmla="*/ 31 h 70"/>
                        <a:gd name="T8" fmla="*/ 13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7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961" y="3678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2 w 74"/>
                        <a:gd name="T5" fmla="*/ 3 h 30"/>
                        <a:gd name="T6" fmla="*/ 56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11 w 74"/>
                        <a:gd name="T13" fmla="*/ 20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8" name="Freeform 290"/>
                    <p:cNvSpPr>
                      <a:spLocks/>
                    </p:cNvSpPr>
                    <p:nvPr/>
                  </p:nvSpPr>
                  <p:spPr bwMode="auto">
                    <a:xfrm>
                      <a:off x="964" y="3688"/>
                      <a:ext cx="41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1 h 38"/>
                        <a:gd name="T4" fmla="*/ 7 w 82"/>
                        <a:gd name="T5" fmla="*/ 8 h 38"/>
                        <a:gd name="T6" fmla="*/ 11 w 82"/>
                        <a:gd name="T7" fmla="*/ 0 h 38"/>
                        <a:gd name="T8" fmla="*/ 68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79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969" y="3690"/>
                    <a:ext cx="49" cy="23"/>
                    <a:chOff x="969" y="3690"/>
                    <a:chExt cx="49" cy="23"/>
                  </a:xfrm>
                </p:grpSpPr>
                <p:sp>
                  <p:nvSpPr>
                    <p:cNvPr id="396580" name="Freeform 292"/>
                    <p:cNvSpPr>
                      <a:spLocks/>
                    </p:cNvSpPr>
                    <p:nvPr/>
                  </p:nvSpPr>
                  <p:spPr bwMode="auto">
                    <a:xfrm>
                      <a:off x="969" y="369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1" name="Freeform 293"/>
                    <p:cNvSpPr>
                      <a:spLocks/>
                    </p:cNvSpPr>
                    <p:nvPr/>
                  </p:nvSpPr>
                  <p:spPr bwMode="auto">
                    <a:xfrm>
                      <a:off x="974" y="3691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2" name="Freeform 294"/>
                    <p:cNvSpPr>
                      <a:spLocks/>
                    </p:cNvSpPr>
                    <p:nvPr/>
                  </p:nvSpPr>
                  <p:spPr bwMode="auto">
                    <a:xfrm>
                      <a:off x="977" y="370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6 w 81"/>
                        <a:gd name="T5" fmla="*/ 7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83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982" y="3703"/>
                    <a:ext cx="49" cy="23"/>
                    <a:chOff x="982" y="3703"/>
                    <a:chExt cx="49" cy="23"/>
                  </a:xfrm>
                </p:grpSpPr>
                <p:sp>
                  <p:nvSpPr>
                    <p:cNvPr id="396584" name="Freeform 296"/>
                    <p:cNvSpPr>
                      <a:spLocks/>
                    </p:cNvSpPr>
                    <p:nvPr/>
                  </p:nvSpPr>
                  <p:spPr bwMode="auto">
                    <a:xfrm>
                      <a:off x="982" y="3703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5" name="Freeform 297"/>
                    <p:cNvSpPr>
                      <a:spLocks/>
                    </p:cNvSpPr>
                    <p:nvPr/>
                  </p:nvSpPr>
                  <p:spPr bwMode="auto">
                    <a:xfrm>
                      <a:off x="987" y="370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6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989" y="3714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87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995" y="3716"/>
                    <a:ext cx="48" cy="23"/>
                    <a:chOff x="995" y="3716"/>
                    <a:chExt cx="48" cy="23"/>
                  </a:xfrm>
                </p:grpSpPr>
                <p:sp>
                  <p:nvSpPr>
                    <p:cNvPr id="396588" name="Freeform 300"/>
                    <p:cNvSpPr>
                      <a:spLocks/>
                    </p:cNvSpPr>
                    <p:nvPr/>
                  </p:nvSpPr>
                  <p:spPr bwMode="auto">
                    <a:xfrm>
                      <a:off x="995" y="3716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9" name="Freeform 301"/>
                    <p:cNvSpPr>
                      <a:spLocks/>
                    </p:cNvSpPr>
                    <p:nvPr/>
                  </p:nvSpPr>
                  <p:spPr bwMode="auto">
                    <a:xfrm>
                      <a:off x="999" y="3717"/>
                      <a:ext cx="38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2 w 74"/>
                        <a:gd name="T5" fmla="*/ 3 h 29"/>
                        <a:gd name="T6" fmla="*/ 56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90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1003" y="3727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591" name="Group 303"/>
                <p:cNvGrpSpPr>
                  <a:grpSpLocks/>
                </p:cNvGrpSpPr>
                <p:nvPr/>
              </p:nvGrpSpPr>
              <p:grpSpPr bwMode="auto">
                <a:xfrm>
                  <a:off x="1005" y="3727"/>
                  <a:ext cx="49" cy="23"/>
                  <a:chOff x="1005" y="3727"/>
                  <a:chExt cx="49" cy="23"/>
                </a:xfrm>
              </p:grpSpPr>
              <p:sp>
                <p:nvSpPr>
                  <p:cNvPr id="396592" name="Freeform 304"/>
                  <p:cNvSpPr>
                    <a:spLocks/>
                  </p:cNvSpPr>
                  <p:nvPr/>
                </p:nvSpPr>
                <p:spPr bwMode="auto">
                  <a:xfrm>
                    <a:off x="1005" y="3727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3" name="Freeform 305"/>
                  <p:cNvSpPr>
                    <a:spLocks/>
                  </p:cNvSpPr>
                  <p:nvPr/>
                </p:nvSpPr>
                <p:spPr bwMode="auto">
                  <a:xfrm>
                    <a:off x="1010" y="3728"/>
                    <a:ext cx="37" cy="10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8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4" name="Freeform 306"/>
                  <p:cNvSpPr>
                    <a:spLocks/>
                  </p:cNvSpPr>
                  <p:nvPr/>
                </p:nvSpPr>
                <p:spPr bwMode="auto">
                  <a:xfrm>
                    <a:off x="1013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95" name="Group 307"/>
                <p:cNvGrpSpPr>
                  <a:grpSpLocks/>
                </p:cNvGrpSpPr>
                <p:nvPr/>
              </p:nvGrpSpPr>
              <p:grpSpPr bwMode="auto">
                <a:xfrm>
                  <a:off x="1018" y="3740"/>
                  <a:ext cx="49" cy="22"/>
                  <a:chOff x="1018" y="3740"/>
                  <a:chExt cx="49" cy="22"/>
                </a:xfrm>
              </p:grpSpPr>
              <p:sp>
                <p:nvSpPr>
                  <p:cNvPr id="396596" name="Freeform 308"/>
                  <p:cNvSpPr>
                    <a:spLocks/>
                  </p:cNvSpPr>
                  <p:nvPr/>
                </p:nvSpPr>
                <p:spPr bwMode="auto">
                  <a:xfrm>
                    <a:off x="1018" y="374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7" name="Freeform 309"/>
                  <p:cNvSpPr>
                    <a:spLocks/>
                  </p:cNvSpPr>
                  <p:nvPr/>
                </p:nvSpPr>
                <p:spPr bwMode="auto">
                  <a:xfrm>
                    <a:off x="1022" y="3740"/>
                    <a:ext cx="38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49 w 74"/>
                      <a:gd name="T3" fmla="*/ 0 h 31"/>
                      <a:gd name="T4" fmla="*/ 51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8" name="Freeform 310"/>
                  <p:cNvSpPr>
                    <a:spLocks/>
                  </p:cNvSpPr>
                  <p:nvPr/>
                </p:nvSpPr>
                <p:spPr bwMode="auto">
                  <a:xfrm>
                    <a:off x="1026" y="3750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1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99" name="Group 311"/>
                <p:cNvGrpSpPr>
                  <a:grpSpLocks/>
                </p:cNvGrpSpPr>
                <p:nvPr/>
              </p:nvGrpSpPr>
              <p:grpSpPr bwMode="auto">
                <a:xfrm>
                  <a:off x="1030" y="3753"/>
                  <a:ext cx="49" cy="23"/>
                  <a:chOff x="1030" y="3753"/>
                  <a:chExt cx="49" cy="23"/>
                </a:xfrm>
              </p:grpSpPr>
              <p:sp>
                <p:nvSpPr>
                  <p:cNvPr id="396600" name="Freeform 312"/>
                  <p:cNvSpPr>
                    <a:spLocks/>
                  </p:cNvSpPr>
                  <p:nvPr/>
                </p:nvSpPr>
                <p:spPr bwMode="auto">
                  <a:xfrm>
                    <a:off x="1030" y="3753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2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1" name="Freeform 313"/>
                  <p:cNvSpPr>
                    <a:spLocks/>
                  </p:cNvSpPr>
                  <p:nvPr/>
                </p:nvSpPr>
                <p:spPr bwMode="auto">
                  <a:xfrm>
                    <a:off x="1035" y="3753"/>
                    <a:ext cx="37" cy="11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1 w 74"/>
                      <a:gd name="T3" fmla="*/ 0 h 31"/>
                      <a:gd name="T4" fmla="*/ 52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1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2" name="Freeform 314"/>
                  <p:cNvSpPr>
                    <a:spLocks/>
                  </p:cNvSpPr>
                  <p:nvPr/>
                </p:nvSpPr>
                <p:spPr bwMode="auto">
                  <a:xfrm>
                    <a:off x="1039" y="3764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7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603" name="Freeform 315"/>
                <p:cNvSpPr>
                  <a:spLocks/>
                </p:cNvSpPr>
                <p:nvPr/>
              </p:nvSpPr>
              <p:spPr bwMode="auto">
                <a:xfrm>
                  <a:off x="778" y="3535"/>
                  <a:ext cx="12" cy="23"/>
                </a:xfrm>
                <a:custGeom>
                  <a:avLst/>
                  <a:gdLst>
                    <a:gd name="T0" fmla="*/ 13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1 h 68"/>
                    <a:gd name="T8" fmla="*/ 13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604" name="Freeform 316"/>
                <p:cNvSpPr>
                  <a:spLocks/>
                </p:cNvSpPr>
                <p:nvPr/>
              </p:nvSpPr>
              <p:spPr bwMode="auto">
                <a:xfrm>
                  <a:off x="783" y="3535"/>
                  <a:ext cx="36" cy="11"/>
                </a:xfrm>
                <a:custGeom>
                  <a:avLst/>
                  <a:gdLst>
                    <a:gd name="T0" fmla="*/ 1 w 72"/>
                    <a:gd name="T1" fmla="*/ 0 h 31"/>
                    <a:gd name="T2" fmla="*/ 50 w 72"/>
                    <a:gd name="T3" fmla="*/ 0 h 31"/>
                    <a:gd name="T4" fmla="*/ 51 w 72"/>
                    <a:gd name="T5" fmla="*/ 4 h 31"/>
                    <a:gd name="T6" fmla="*/ 57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605" name="Freeform 317"/>
                <p:cNvSpPr>
                  <a:spLocks/>
                </p:cNvSpPr>
                <p:nvPr/>
              </p:nvSpPr>
              <p:spPr bwMode="auto">
                <a:xfrm>
                  <a:off x="786" y="3546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21 h 36"/>
                    <a:gd name="T4" fmla="*/ 7 w 83"/>
                    <a:gd name="T5" fmla="*/ 8 h 36"/>
                    <a:gd name="T6" fmla="*/ 12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21"/>
                      </a:lnTo>
                      <a:lnTo>
                        <a:pt x="7" y="8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606" name="Group 318"/>
                <p:cNvGrpSpPr>
                  <a:grpSpLocks/>
                </p:cNvGrpSpPr>
                <p:nvPr/>
              </p:nvGrpSpPr>
              <p:grpSpPr bwMode="auto">
                <a:xfrm>
                  <a:off x="790" y="3547"/>
                  <a:ext cx="49" cy="23"/>
                  <a:chOff x="790" y="3547"/>
                  <a:chExt cx="49" cy="23"/>
                </a:xfrm>
              </p:grpSpPr>
              <p:sp>
                <p:nvSpPr>
                  <p:cNvPr id="396607" name="Freeform 319"/>
                  <p:cNvSpPr>
                    <a:spLocks/>
                  </p:cNvSpPr>
                  <p:nvPr/>
                </p:nvSpPr>
                <p:spPr bwMode="auto">
                  <a:xfrm>
                    <a:off x="790" y="3547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8" name="Freeform 320"/>
                  <p:cNvSpPr>
                    <a:spLocks/>
                  </p:cNvSpPr>
                  <p:nvPr/>
                </p:nvSpPr>
                <p:spPr bwMode="auto">
                  <a:xfrm>
                    <a:off x="795" y="3548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9" name="Freeform 321"/>
                  <p:cNvSpPr>
                    <a:spLocks/>
                  </p:cNvSpPr>
                  <p:nvPr/>
                </p:nvSpPr>
                <p:spPr bwMode="auto">
                  <a:xfrm>
                    <a:off x="798" y="355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10" name="Group 322"/>
                <p:cNvGrpSpPr>
                  <a:grpSpLocks/>
                </p:cNvGrpSpPr>
                <p:nvPr/>
              </p:nvGrpSpPr>
              <p:grpSpPr bwMode="auto">
                <a:xfrm>
                  <a:off x="803" y="3560"/>
                  <a:ext cx="49" cy="22"/>
                  <a:chOff x="803" y="3560"/>
                  <a:chExt cx="49" cy="22"/>
                </a:xfrm>
              </p:grpSpPr>
              <p:sp>
                <p:nvSpPr>
                  <p:cNvPr id="396611" name="Freeform 323"/>
                  <p:cNvSpPr>
                    <a:spLocks/>
                  </p:cNvSpPr>
                  <p:nvPr/>
                </p:nvSpPr>
                <p:spPr bwMode="auto">
                  <a:xfrm>
                    <a:off x="803" y="3560"/>
                    <a:ext cx="12" cy="22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2" name="Freeform 324"/>
                  <p:cNvSpPr>
                    <a:spLocks/>
                  </p:cNvSpPr>
                  <p:nvPr/>
                </p:nvSpPr>
                <p:spPr bwMode="auto">
                  <a:xfrm>
                    <a:off x="808" y="356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3" name="Freeform 325"/>
                  <p:cNvSpPr>
                    <a:spLocks/>
                  </p:cNvSpPr>
                  <p:nvPr/>
                </p:nvSpPr>
                <p:spPr bwMode="auto">
                  <a:xfrm>
                    <a:off x="811" y="3571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2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14" name="Group 326"/>
                <p:cNvGrpSpPr>
                  <a:grpSpLocks/>
                </p:cNvGrpSpPr>
                <p:nvPr/>
              </p:nvGrpSpPr>
              <p:grpSpPr bwMode="auto">
                <a:xfrm>
                  <a:off x="815" y="3572"/>
                  <a:ext cx="50" cy="23"/>
                  <a:chOff x="815" y="3572"/>
                  <a:chExt cx="50" cy="23"/>
                </a:xfrm>
              </p:grpSpPr>
              <p:sp>
                <p:nvSpPr>
                  <p:cNvPr id="396615" name="Freeform 327"/>
                  <p:cNvSpPr>
                    <a:spLocks/>
                  </p:cNvSpPr>
                  <p:nvPr/>
                </p:nvSpPr>
                <p:spPr bwMode="auto">
                  <a:xfrm>
                    <a:off x="815" y="3572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0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6" name="Freeform 328"/>
                  <p:cNvSpPr>
                    <a:spLocks/>
                  </p:cNvSpPr>
                  <p:nvPr/>
                </p:nvSpPr>
                <p:spPr bwMode="auto">
                  <a:xfrm>
                    <a:off x="820" y="3573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7" name="Freeform 329"/>
                  <p:cNvSpPr>
                    <a:spLocks/>
                  </p:cNvSpPr>
                  <p:nvPr/>
                </p:nvSpPr>
                <p:spPr bwMode="auto">
                  <a:xfrm>
                    <a:off x="824" y="3583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6 w 82"/>
                      <a:gd name="T5" fmla="*/ 7 h 36"/>
                      <a:gd name="T6" fmla="*/ 10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18" name="Group 330"/>
                <p:cNvGrpSpPr>
                  <a:grpSpLocks/>
                </p:cNvGrpSpPr>
                <p:nvPr/>
              </p:nvGrpSpPr>
              <p:grpSpPr bwMode="auto">
                <a:xfrm>
                  <a:off x="828" y="3585"/>
                  <a:ext cx="49" cy="23"/>
                  <a:chOff x="828" y="3585"/>
                  <a:chExt cx="49" cy="23"/>
                </a:xfrm>
              </p:grpSpPr>
              <p:sp>
                <p:nvSpPr>
                  <p:cNvPr id="396619" name="Freeform 331"/>
                  <p:cNvSpPr>
                    <a:spLocks/>
                  </p:cNvSpPr>
                  <p:nvPr/>
                </p:nvSpPr>
                <p:spPr bwMode="auto">
                  <a:xfrm>
                    <a:off x="828" y="358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20" name="Freeform 332"/>
                  <p:cNvSpPr>
                    <a:spLocks/>
                  </p:cNvSpPr>
                  <p:nvPr/>
                </p:nvSpPr>
                <p:spPr bwMode="auto">
                  <a:xfrm>
                    <a:off x="833" y="3586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21" name="Freeform 333"/>
                  <p:cNvSpPr>
                    <a:spLocks/>
                  </p:cNvSpPr>
                  <p:nvPr/>
                </p:nvSpPr>
                <p:spPr bwMode="auto">
                  <a:xfrm>
                    <a:off x="837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5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22" name="Group 334"/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100" cy="73"/>
                  <a:chOff x="840" y="3600"/>
                  <a:chExt cx="100" cy="73"/>
                </a:xfrm>
              </p:grpSpPr>
              <p:grpSp>
                <p:nvGrpSpPr>
                  <p:cNvPr id="39662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840" y="3600"/>
                    <a:ext cx="49" cy="23"/>
                    <a:chOff x="840" y="3600"/>
                    <a:chExt cx="49" cy="23"/>
                  </a:xfrm>
                </p:grpSpPr>
                <p:sp>
                  <p:nvSpPr>
                    <p:cNvPr id="396624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840" y="360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7 h 70"/>
                        <a:gd name="T4" fmla="*/ 10 w 25"/>
                        <a:gd name="T5" fmla="*/ 0 h 70"/>
                        <a:gd name="T6" fmla="*/ 25 w 25"/>
                        <a:gd name="T7" fmla="*/ 31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25" name="Freeform 337"/>
                    <p:cNvSpPr>
                      <a:spLocks/>
                    </p:cNvSpPr>
                    <p:nvPr/>
                  </p:nvSpPr>
                  <p:spPr bwMode="auto">
                    <a:xfrm>
                      <a:off x="845" y="3600"/>
                      <a:ext cx="37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26" name="Freeform 338"/>
                    <p:cNvSpPr>
                      <a:spLocks/>
                    </p:cNvSpPr>
                    <p:nvPr/>
                  </p:nvSpPr>
                  <p:spPr bwMode="auto">
                    <a:xfrm>
                      <a:off x="848" y="3611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8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27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853" y="3612"/>
                    <a:ext cx="48" cy="23"/>
                    <a:chOff x="853" y="3612"/>
                    <a:chExt cx="48" cy="23"/>
                  </a:xfrm>
                </p:grpSpPr>
                <p:sp>
                  <p:nvSpPr>
                    <p:cNvPr id="396628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853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29" name="Freeform 341"/>
                    <p:cNvSpPr>
                      <a:spLocks/>
                    </p:cNvSpPr>
                    <p:nvPr/>
                  </p:nvSpPr>
                  <p:spPr bwMode="auto">
                    <a:xfrm>
                      <a:off x="857" y="361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2"/>
                        <a:gd name="T2" fmla="*/ 50 w 73"/>
                        <a:gd name="T3" fmla="*/ 0 h 32"/>
                        <a:gd name="T4" fmla="*/ 51 w 73"/>
                        <a:gd name="T5" fmla="*/ 3 h 32"/>
                        <a:gd name="T6" fmla="*/ 56 w 73"/>
                        <a:gd name="T7" fmla="*/ 15 h 32"/>
                        <a:gd name="T8" fmla="*/ 73 w 73"/>
                        <a:gd name="T9" fmla="*/ 32 h 32"/>
                        <a:gd name="T10" fmla="*/ 18 w 73"/>
                        <a:gd name="T11" fmla="*/ 32 h 32"/>
                        <a:gd name="T12" fmla="*/ 9 w 73"/>
                        <a:gd name="T13" fmla="*/ 22 h 32"/>
                        <a:gd name="T14" fmla="*/ 0 w 73"/>
                        <a:gd name="T15" fmla="*/ 7 h 32"/>
                        <a:gd name="T16" fmla="*/ 1 w 73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2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5"/>
                          </a:lnTo>
                          <a:lnTo>
                            <a:pt x="73" y="32"/>
                          </a:lnTo>
                          <a:lnTo>
                            <a:pt x="18" y="32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0" name="Freeform 342"/>
                    <p:cNvSpPr>
                      <a:spLocks/>
                    </p:cNvSpPr>
                    <p:nvPr/>
                  </p:nvSpPr>
                  <p:spPr bwMode="auto">
                    <a:xfrm>
                      <a:off x="860" y="362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1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31" name="Group 343"/>
                  <p:cNvGrpSpPr>
                    <a:grpSpLocks/>
                  </p:cNvGrpSpPr>
                  <p:nvPr/>
                </p:nvGrpSpPr>
                <p:grpSpPr bwMode="auto">
                  <a:xfrm>
                    <a:off x="865" y="3625"/>
                    <a:ext cx="49" cy="23"/>
                    <a:chOff x="865" y="3625"/>
                    <a:chExt cx="49" cy="23"/>
                  </a:xfrm>
                </p:grpSpPr>
                <p:sp>
                  <p:nvSpPr>
                    <p:cNvPr id="396632" name="Freeform 344"/>
                    <p:cNvSpPr>
                      <a:spLocks/>
                    </p:cNvSpPr>
                    <p:nvPr/>
                  </p:nvSpPr>
                  <p:spPr bwMode="auto">
                    <a:xfrm>
                      <a:off x="865" y="362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3" name="Freeform 345"/>
                    <p:cNvSpPr>
                      <a:spLocks/>
                    </p:cNvSpPr>
                    <p:nvPr/>
                  </p:nvSpPr>
                  <p:spPr bwMode="auto">
                    <a:xfrm>
                      <a:off x="870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2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4" name="Freeform 346"/>
                    <p:cNvSpPr>
                      <a:spLocks/>
                    </p:cNvSpPr>
                    <p:nvPr/>
                  </p:nvSpPr>
                  <p:spPr bwMode="auto">
                    <a:xfrm>
                      <a:off x="873" y="363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35" name="Group 347"/>
                  <p:cNvGrpSpPr>
                    <a:grpSpLocks/>
                  </p:cNvGrpSpPr>
                  <p:nvPr/>
                </p:nvGrpSpPr>
                <p:grpSpPr bwMode="auto">
                  <a:xfrm>
                    <a:off x="878" y="3638"/>
                    <a:ext cx="49" cy="22"/>
                    <a:chOff x="878" y="3638"/>
                    <a:chExt cx="49" cy="22"/>
                  </a:xfrm>
                </p:grpSpPr>
                <p:sp>
                  <p:nvSpPr>
                    <p:cNvPr id="396636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878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7" name="Freeform 349"/>
                    <p:cNvSpPr>
                      <a:spLocks/>
                    </p:cNvSpPr>
                    <p:nvPr/>
                  </p:nvSpPr>
                  <p:spPr bwMode="auto">
                    <a:xfrm>
                      <a:off x="883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8 w 72"/>
                        <a:gd name="T11" fmla="*/ 30 h 30"/>
                        <a:gd name="T12" fmla="*/ 9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8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886" y="364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39" name="Group 351"/>
                  <p:cNvGrpSpPr>
                    <a:grpSpLocks/>
                  </p:cNvGrpSpPr>
                  <p:nvPr/>
                </p:nvGrpSpPr>
                <p:grpSpPr bwMode="auto">
                  <a:xfrm>
                    <a:off x="890" y="3651"/>
                    <a:ext cx="50" cy="22"/>
                    <a:chOff x="890" y="3651"/>
                    <a:chExt cx="50" cy="22"/>
                  </a:xfrm>
                </p:grpSpPr>
                <p:sp>
                  <p:nvSpPr>
                    <p:cNvPr id="396640" name="Freeform 352"/>
                    <p:cNvSpPr>
                      <a:spLocks/>
                    </p:cNvSpPr>
                    <p:nvPr/>
                  </p:nvSpPr>
                  <p:spPr bwMode="auto">
                    <a:xfrm>
                      <a:off x="890" y="3651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7 h 67"/>
                        <a:gd name="T2" fmla="*/ 0 w 25"/>
                        <a:gd name="T3" fmla="*/ 26 h 67"/>
                        <a:gd name="T4" fmla="*/ 12 w 25"/>
                        <a:gd name="T5" fmla="*/ 0 h 67"/>
                        <a:gd name="T6" fmla="*/ 25 w 25"/>
                        <a:gd name="T7" fmla="*/ 30 h 67"/>
                        <a:gd name="T8" fmla="*/ 16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6" y="67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0"/>
                          </a:lnTo>
                          <a:lnTo>
                            <a:pt x="16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1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895" y="3651"/>
                      <a:ext cx="37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48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2" name="Freeform 354"/>
                    <p:cNvSpPr>
                      <a:spLocks/>
                    </p:cNvSpPr>
                    <p:nvPr/>
                  </p:nvSpPr>
                  <p:spPr bwMode="auto">
                    <a:xfrm>
                      <a:off x="899" y="3662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2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643" name="Group 355"/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99" cy="74"/>
                  <a:chOff x="903" y="3665"/>
                  <a:chExt cx="99" cy="74"/>
                </a:xfrm>
              </p:grpSpPr>
              <p:grpSp>
                <p:nvGrpSpPr>
                  <p:cNvPr id="396644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903" y="3665"/>
                    <a:ext cx="49" cy="23"/>
                    <a:chOff x="903" y="3665"/>
                    <a:chExt cx="49" cy="23"/>
                  </a:xfrm>
                </p:grpSpPr>
                <p:sp>
                  <p:nvSpPr>
                    <p:cNvPr id="396645" name="Freeform 357"/>
                    <p:cNvSpPr>
                      <a:spLocks/>
                    </p:cNvSpPr>
                    <p:nvPr/>
                  </p:nvSpPr>
                  <p:spPr bwMode="auto">
                    <a:xfrm>
                      <a:off x="903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6" name="Freeform 358"/>
                    <p:cNvSpPr>
                      <a:spLocks/>
                    </p:cNvSpPr>
                    <p:nvPr/>
                  </p:nvSpPr>
                  <p:spPr bwMode="auto">
                    <a:xfrm>
                      <a:off x="907" y="366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49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10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7" name="Freeform 359"/>
                    <p:cNvSpPr>
                      <a:spLocks/>
                    </p:cNvSpPr>
                    <p:nvPr/>
                  </p:nvSpPr>
                  <p:spPr bwMode="auto">
                    <a:xfrm>
                      <a:off x="911" y="367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48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914" y="3678"/>
                    <a:ext cx="49" cy="23"/>
                    <a:chOff x="914" y="3678"/>
                    <a:chExt cx="49" cy="23"/>
                  </a:xfrm>
                </p:grpSpPr>
                <p:sp>
                  <p:nvSpPr>
                    <p:cNvPr id="396649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914" y="3678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0" name="Freeform 362"/>
                    <p:cNvSpPr>
                      <a:spLocks/>
                    </p:cNvSpPr>
                    <p:nvPr/>
                  </p:nvSpPr>
                  <p:spPr bwMode="auto">
                    <a:xfrm>
                      <a:off x="919" y="3678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1" name="Freeform 363"/>
                    <p:cNvSpPr>
                      <a:spLocks/>
                    </p:cNvSpPr>
                    <p:nvPr/>
                  </p:nvSpPr>
                  <p:spPr bwMode="auto">
                    <a:xfrm>
                      <a:off x="922" y="3688"/>
                      <a:ext cx="41" cy="13"/>
                    </a:xfrm>
                    <a:custGeom>
                      <a:avLst/>
                      <a:gdLst>
                        <a:gd name="T0" fmla="*/ 0 w 81"/>
                        <a:gd name="T1" fmla="*/ 38 h 38"/>
                        <a:gd name="T2" fmla="*/ 2 w 81"/>
                        <a:gd name="T3" fmla="*/ 21 h 38"/>
                        <a:gd name="T4" fmla="*/ 8 w 81"/>
                        <a:gd name="T5" fmla="*/ 8 h 38"/>
                        <a:gd name="T6" fmla="*/ 12 w 81"/>
                        <a:gd name="T7" fmla="*/ 0 h 38"/>
                        <a:gd name="T8" fmla="*/ 68 w 81"/>
                        <a:gd name="T9" fmla="*/ 0 h 38"/>
                        <a:gd name="T10" fmla="*/ 81 w 81"/>
                        <a:gd name="T11" fmla="*/ 38 h 38"/>
                        <a:gd name="T12" fmla="*/ 0 w 81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52" name="Group 364"/>
                  <p:cNvGrpSpPr>
                    <a:grpSpLocks/>
                  </p:cNvGrpSpPr>
                  <p:nvPr/>
                </p:nvGrpSpPr>
                <p:grpSpPr bwMode="auto">
                  <a:xfrm>
                    <a:off x="928" y="3690"/>
                    <a:ext cx="48" cy="23"/>
                    <a:chOff x="928" y="3690"/>
                    <a:chExt cx="48" cy="23"/>
                  </a:xfrm>
                </p:grpSpPr>
                <p:sp>
                  <p:nvSpPr>
                    <p:cNvPr id="396653" name="Freeform 365"/>
                    <p:cNvSpPr>
                      <a:spLocks/>
                    </p:cNvSpPr>
                    <p:nvPr/>
                  </p:nvSpPr>
                  <p:spPr bwMode="auto">
                    <a:xfrm>
                      <a:off x="928" y="3690"/>
                      <a:ext cx="12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4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932" y="3691"/>
                      <a:ext cx="38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5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935" y="370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8 w 83"/>
                        <a:gd name="T5" fmla="*/ 7 h 36"/>
                        <a:gd name="T6" fmla="*/ 13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56" name="Group 368"/>
                  <p:cNvGrpSpPr>
                    <a:grpSpLocks/>
                  </p:cNvGrpSpPr>
                  <p:nvPr/>
                </p:nvGrpSpPr>
                <p:grpSpPr bwMode="auto">
                  <a:xfrm>
                    <a:off x="940" y="3703"/>
                    <a:ext cx="49" cy="23"/>
                    <a:chOff x="940" y="3703"/>
                    <a:chExt cx="49" cy="23"/>
                  </a:xfrm>
                </p:grpSpPr>
                <p:sp>
                  <p:nvSpPr>
                    <p:cNvPr id="396657" name="Freeform 369"/>
                    <p:cNvSpPr>
                      <a:spLocks/>
                    </p:cNvSpPr>
                    <p:nvPr/>
                  </p:nvSpPr>
                  <p:spPr bwMode="auto">
                    <a:xfrm>
                      <a:off x="940" y="3703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8" name="Freeform 370"/>
                    <p:cNvSpPr>
                      <a:spLocks/>
                    </p:cNvSpPr>
                    <p:nvPr/>
                  </p:nvSpPr>
                  <p:spPr bwMode="auto">
                    <a:xfrm>
                      <a:off x="945" y="370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2 w 75"/>
                        <a:gd name="T3" fmla="*/ 0 h 30"/>
                        <a:gd name="T4" fmla="*/ 53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0 w 75"/>
                        <a:gd name="T13" fmla="*/ 21 h 30"/>
                        <a:gd name="T14" fmla="*/ 0 w 75"/>
                        <a:gd name="T15" fmla="*/ 7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9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948" y="3714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60" name="Group 372"/>
                  <p:cNvGrpSpPr>
                    <a:grpSpLocks/>
                  </p:cNvGrpSpPr>
                  <p:nvPr/>
                </p:nvGrpSpPr>
                <p:grpSpPr bwMode="auto">
                  <a:xfrm>
                    <a:off x="953" y="3716"/>
                    <a:ext cx="49" cy="23"/>
                    <a:chOff x="953" y="3716"/>
                    <a:chExt cx="49" cy="23"/>
                  </a:xfrm>
                </p:grpSpPr>
                <p:sp>
                  <p:nvSpPr>
                    <p:cNvPr id="396661" name="Freeform 373"/>
                    <p:cNvSpPr>
                      <a:spLocks/>
                    </p:cNvSpPr>
                    <p:nvPr/>
                  </p:nvSpPr>
                  <p:spPr bwMode="auto">
                    <a:xfrm>
                      <a:off x="953" y="3716"/>
                      <a:ext cx="12" cy="23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7 h 68"/>
                        <a:gd name="T4" fmla="*/ 9 w 23"/>
                        <a:gd name="T5" fmla="*/ 0 h 68"/>
                        <a:gd name="T6" fmla="*/ 23 w 23"/>
                        <a:gd name="T7" fmla="*/ 30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62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958" y="3717"/>
                      <a:ext cx="37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3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63" name="Freeform 375"/>
                    <p:cNvSpPr>
                      <a:spLocks/>
                    </p:cNvSpPr>
                    <p:nvPr/>
                  </p:nvSpPr>
                  <p:spPr bwMode="auto">
                    <a:xfrm>
                      <a:off x="961" y="372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664" name="Group 376"/>
                <p:cNvGrpSpPr>
                  <a:grpSpLocks/>
                </p:cNvGrpSpPr>
                <p:nvPr/>
              </p:nvGrpSpPr>
              <p:grpSpPr bwMode="auto">
                <a:xfrm>
                  <a:off x="963" y="3727"/>
                  <a:ext cx="49" cy="23"/>
                  <a:chOff x="963" y="3727"/>
                  <a:chExt cx="49" cy="23"/>
                </a:xfrm>
              </p:grpSpPr>
              <p:sp>
                <p:nvSpPr>
                  <p:cNvPr id="396665" name="Freeform 377"/>
                  <p:cNvSpPr>
                    <a:spLocks/>
                  </p:cNvSpPr>
                  <p:nvPr/>
                </p:nvSpPr>
                <p:spPr bwMode="auto">
                  <a:xfrm>
                    <a:off x="963" y="3727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66" name="Freeform 378"/>
                  <p:cNvSpPr>
                    <a:spLocks/>
                  </p:cNvSpPr>
                  <p:nvPr/>
                </p:nvSpPr>
                <p:spPr bwMode="auto">
                  <a:xfrm>
                    <a:off x="968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8 w 73"/>
                      <a:gd name="T3" fmla="*/ 0 h 31"/>
                      <a:gd name="T4" fmla="*/ 50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67" name="Freeform 379"/>
                  <p:cNvSpPr>
                    <a:spLocks/>
                  </p:cNvSpPr>
                  <p:nvPr/>
                </p:nvSpPr>
                <p:spPr bwMode="auto">
                  <a:xfrm>
                    <a:off x="972" y="373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68" name="Group 380"/>
                <p:cNvGrpSpPr>
                  <a:grpSpLocks/>
                </p:cNvGrpSpPr>
                <p:nvPr/>
              </p:nvGrpSpPr>
              <p:grpSpPr bwMode="auto">
                <a:xfrm>
                  <a:off x="976" y="3740"/>
                  <a:ext cx="50" cy="22"/>
                  <a:chOff x="976" y="3740"/>
                  <a:chExt cx="50" cy="22"/>
                </a:xfrm>
              </p:grpSpPr>
              <p:sp>
                <p:nvSpPr>
                  <p:cNvPr id="396669" name="Freeform 381"/>
                  <p:cNvSpPr>
                    <a:spLocks/>
                  </p:cNvSpPr>
                  <p:nvPr/>
                </p:nvSpPr>
                <p:spPr bwMode="auto">
                  <a:xfrm>
                    <a:off x="976" y="3740"/>
                    <a:ext cx="12" cy="22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10 w 23"/>
                      <a:gd name="T5" fmla="*/ 0 h 68"/>
                      <a:gd name="T6" fmla="*/ 23 w 23"/>
                      <a:gd name="T7" fmla="*/ 31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0" name="Freeform 382"/>
                  <p:cNvSpPr>
                    <a:spLocks/>
                  </p:cNvSpPr>
                  <p:nvPr/>
                </p:nvSpPr>
                <p:spPr bwMode="auto">
                  <a:xfrm>
                    <a:off x="980" y="3740"/>
                    <a:ext cx="38" cy="10"/>
                  </a:xfrm>
                  <a:custGeom>
                    <a:avLst/>
                    <a:gdLst>
                      <a:gd name="T0" fmla="*/ 4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60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2 w 75"/>
                      <a:gd name="T13" fmla="*/ 22 h 31"/>
                      <a:gd name="T14" fmla="*/ 0 w 75"/>
                      <a:gd name="T15" fmla="*/ 7 h 31"/>
                      <a:gd name="T16" fmla="*/ 4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4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60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2" y="22"/>
                        </a:lnTo>
                        <a:lnTo>
                          <a:pt x="0" y="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1" name="Freeform 383"/>
                  <p:cNvSpPr>
                    <a:spLocks/>
                  </p:cNvSpPr>
                  <p:nvPr/>
                </p:nvSpPr>
                <p:spPr bwMode="auto">
                  <a:xfrm>
                    <a:off x="984" y="375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72" name="Group 384"/>
                <p:cNvGrpSpPr>
                  <a:grpSpLocks/>
                </p:cNvGrpSpPr>
                <p:nvPr/>
              </p:nvGrpSpPr>
              <p:grpSpPr bwMode="auto">
                <a:xfrm>
                  <a:off x="761" y="3560"/>
                  <a:ext cx="50" cy="22"/>
                  <a:chOff x="761" y="3560"/>
                  <a:chExt cx="50" cy="22"/>
                </a:xfrm>
              </p:grpSpPr>
              <p:sp>
                <p:nvSpPr>
                  <p:cNvPr id="396673" name="Freeform 385"/>
                  <p:cNvSpPr>
                    <a:spLocks/>
                  </p:cNvSpPr>
                  <p:nvPr/>
                </p:nvSpPr>
                <p:spPr bwMode="auto">
                  <a:xfrm>
                    <a:off x="761" y="356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4" name="Freeform 386"/>
                  <p:cNvSpPr>
                    <a:spLocks/>
                  </p:cNvSpPr>
                  <p:nvPr/>
                </p:nvSpPr>
                <p:spPr bwMode="auto">
                  <a:xfrm>
                    <a:off x="767" y="3560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9 w 73"/>
                      <a:gd name="T3" fmla="*/ 0 h 29"/>
                      <a:gd name="T4" fmla="*/ 50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5" name="Freeform 387"/>
                  <p:cNvSpPr>
                    <a:spLocks/>
                  </p:cNvSpPr>
                  <p:nvPr/>
                </p:nvSpPr>
                <p:spPr bwMode="auto">
                  <a:xfrm>
                    <a:off x="769" y="3571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8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76" name="Group 388"/>
                <p:cNvGrpSpPr>
                  <a:grpSpLocks/>
                </p:cNvGrpSpPr>
                <p:nvPr/>
              </p:nvGrpSpPr>
              <p:grpSpPr bwMode="auto">
                <a:xfrm>
                  <a:off x="774" y="3572"/>
                  <a:ext cx="49" cy="23"/>
                  <a:chOff x="774" y="3572"/>
                  <a:chExt cx="49" cy="23"/>
                </a:xfrm>
              </p:grpSpPr>
              <p:sp>
                <p:nvSpPr>
                  <p:cNvPr id="396677" name="Freeform 389"/>
                  <p:cNvSpPr>
                    <a:spLocks/>
                  </p:cNvSpPr>
                  <p:nvPr/>
                </p:nvSpPr>
                <p:spPr bwMode="auto">
                  <a:xfrm>
                    <a:off x="774" y="3572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5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8" name="Freeform 390"/>
                  <p:cNvSpPr>
                    <a:spLocks/>
                  </p:cNvSpPr>
                  <p:nvPr/>
                </p:nvSpPr>
                <p:spPr bwMode="auto">
                  <a:xfrm>
                    <a:off x="778" y="3573"/>
                    <a:ext cx="38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9" name="Freeform 391"/>
                  <p:cNvSpPr>
                    <a:spLocks/>
                  </p:cNvSpPr>
                  <p:nvPr/>
                </p:nvSpPr>
                <p:spPr bwMode="auto">
                  <a:xfrm>
                    <a:off x="782" y="358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80" name="Group 392"/>
                <p:cNvGrpSpPr>
                  <a:grpSpLocks/>
                </p:cNvGrpSpPr>
                <p:nvPr/>
              </p:nvGrpSpPr>
              <p:grpSpPr bwMode="auto">
                <a:xfrm>
                  <a:off x="787" y="3585"/>
                  <a:ext cx="49" cy="23"/>
                  <a:chOff x="787" y="3585"/>
                  <a:chExt cx="49" cy="23"/>
                </a:xfrm>
              </p:grpSpPr>
              <p:sp>
                <p:nvSpPr>
                  <p:cNvPr id="396681" name="Freeform 393"/>
                  <p:cNvSpPr>
                    <a:spLocks/>
                  </p:cNvSpPr>
                  <p:nvPr/>
                </p:nvSpPr>
                <p:spPr bwMode="auto">
                  <a:xfrm>
                    <a:off x="787" y="3585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6 h 68"/>
                      <a:gd name="T4" fmla="*/ 9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82" name="Freeform 394"/>
                  <p:cNvSpPr>
                    <a:spLocks/>
                  </p:cNvSpPr>
                  <p:nvPr/>
                </p:nvSpPr>
                <p:spPr bwMode="auto">
                  <a:xfrm>
                    <a:off x="792" y="3586"/>
                    <a:ext cx="36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2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1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83" name="Freeform 395"/>
                  <p:cNvSpPr>
                    <a:spLocks/>
                  </p:cNvSpPr>
                  <p:nvPr/>
                </p:nvSpPr>
                <p:spPr bwMode="auto">
                  <a:xfrm>
                    <a:off x="795" y="3596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6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84" name="Group 396"/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99" cy="73"/>
                  <a:chOff x="799" y="3600"/>
                  <a:chExt cx="99" cy="73"/>
                </a:xfrm>
              </p:grpSpPr>
              <p:grpSp>
                <p:nvGrpSpPr>
                  <p:cNvPr id="396685" name="Group 397"/>
                  <p:cNvGrpSpPr>
                    <a:grpSpLocks/>
                  </p:cNvGrpSpPr>
                  <p:nvPr/>
                </p:nvGrpSpPr>
                <p:grpSpPr bwMode="auto">
                  <a:xfrm>
                    <a:off x="799" y="3600"/>
                    <a:ext cx="48" cy="23"/>
                    <a:chOff x="799" y="3600"/>
                    <a:chExt cx="48" cy="23"/>
                  </a:xfrm>
                </p:grpSpPr>
                <p:sp>
                  <p:nvSpPr>
                    <p:cNvPr id="396686" name="Freeform 398"/>
                    <p:cNvSpPr>
                      <a:spLocks/>
                    </p:cNvSpPr>
                    <p:nvPr/>
                  </p:nvSpPr>
                  <p:spPr bwMode="auto">
                    <a:xfrm>
                      <a:off x="799" y="360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87" name="Freeform 399"/>
                    <p:cNvSpPr>
                      <a:spLocks/>
                    </p:cNvSpPr>
                    <p:nvPr/>
                  </p:nvSpPr>
                  <p:spPr bwMode="auto">
                    <a:xfrm>
                      <a:off x="803" y="3600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1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88" name="Freeform 400"/>
                    <p:cNvSpPr>
                      <a:spLocks/>
                    </p:cNvSpPr>
                    <p:nvPr/>
                  </p:nvSpPr>
                  <p:spPr bwMode="auto">
                    <a:xfrm>
                      <a:off x="807" y="361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7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89" name="Group 401"/>
                  <p:cNvGrpSpPr>
                    <a:grpSpLocks/>
                  </p:cNvGrpSpPr>
                  <p:nvPr/>
                </p:nvGrpSpPr>
                <p:grpSpPr bwMode="auto">
                  <a:xfrm>
                    <a:off x="811" y="3612"/>
                    <a:ext cx="48" cy="23"/>
                    <a:chOff x="811" y="3612"/>
                    <a:chExt cx="48" cy="23"/>
                  </a:xfrm>
                </p:grpSpPr>
                <p:sp>
                  <p:nvSpPr>
                    <p:cNvPr id="396690" name="Freeform 402"/>
                    <p:cNvSpPr>
                      <a:spLocks/>
                    </p:cNvSpPr>
                    <p:nvPr/>
                  </p:nvSpPr>
                  <p:spPr bwMode="auto">
                    <a:xfrm>
                      <a:off x="811" y="3612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1" name="Freeform 403"/>
                    <p:cNvSpPr>
                      <a:spLocks/>
                    </p:cNvSpPr>
                    <p:nvPr/>
                  </p:nvSpPr>
                  <p:spPr bwMode="auto">
                    <a:xfrm>
                      <a:off x="815" y="3613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2"/>
                        <a:gd name="T2" fmla="*/ 52 w 75"/>
                        <a:gd name="T3" fmla="*/ 0 h 32"/>
                        <a:gd name="T4" fmla="*/ 53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3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2" name="Freeform 404"/>
                    <p:cNvSpPr>
                      <a:spLocks/>
                    </p:cNvSpPr>
                    <p:nvPr/>
                  </p:nvSpPr>
                  <p:spPr bwMode="auto">
                    <a:xfrm>
                      <a:off x="819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1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93" name="Group 405"/>
                  <p:cNvGrpSpPr>
                    <a:grpSpLocks/>
                  </p:cNvGrpSpPr>
                  <p:nvPr/>
                </p:nvGrpSpPr>
                <p:grpSpPr bwMode="auto">
                  <a:xfrm>
                    <a:off x="823" y="3625"/>
                    <a:ext cx="49" cy="23"/>
                    <a:chOff x="823" y="3625"/>
                    <a:chExt cx="49" cy="23"/>
                  </a:xfrm>
                </p:grpSpPr>
                <p:sp>
                  <p:nvSpPr>
                    <p:cNvPr id="396694" name="Freeform 406"/>
                    <p:cNvSpPr>
                      <a:spLocks/>
                    </p:cNvSpPr>
                    <p:nvPr/>
                  </p:nvSpPr>
                  <p:spPr bwMode="auto">
                    <a:xfrm>
                      <a:off x="823" y="362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5" name="Freeform 407"/>
                    <p:cNvSpPr>
                      <a:spLocks/>
                    </p:cNvSpPr>
                    <p:nvPr/>
                  </p:nvSpPr>
                  <p:spPr bwMode="auto">
                    <a:xfrm>
                      <a:off x="828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6" name="Freeform 408"/>
                    <p:cNvSpPr>
                      <a:spLocks/>
                    </p:cNvSpPr>
                    <p:nvPr/>
                  </p:nvSpPr>
                  <p:spPr bwMode="auto">
                    <a:xfrm>
                      <a:off x="832" y="363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97" name="Group 409"/>
                  <p:cNvGrpSpPr>
                    <a:grpSpLocks/>
                  </p:cNvGrpSpPr>
                  <p:nvPr/>
                </p:nvGrpSpPr>
                <p:grpSpPr bwMode="auto">
                  <a:xfrm>
                    <a:off x="836" y="3638"/>
                    <a:ext cx="50" cy="22"/>
                    <a:chOff x="836" y="3638"/>
                    <a:chExt cx="50" cy="22"/>
                  </a:xfrm>
                </p:grpSpPr>
                <p:sp>
                  <p:nvSpPr>
                    <p:cNvPr id="396698" name="Freeform 410"/>
                    <p:cNvSpPr>
                      <a:spLocks/>
                    </p:cNvSpPr>
                    <p:nvPr/>
                  </p:nvSpPr>
                  <p:spPr bwMode="auto">
                    <a:xfrm>
                      <a:off x="836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9" name="Freeform 411"/>
                    <p:cNvSpPr>
                      <a:spLocks/>
                    </p:cNvSpPr>
                    <p:nvPr/>
                  </p:nvSpPr>
                  <p:spPr bwMode="auto">
                    <a:xfrm>
                      <a:off x="842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5 w 72"/>
                        <a:gd name="T7" fmla="*/ 12 h 30"/>
                        <a:gd name="T8" fmla="*/ 72 w 72"/>
                        <a:gd name="T9" fmla="*/ 30 h 30"/>
                        <a:gd name="T10" fmla="*/ 17 w 72"/>
                        <a:gd name="T11" fmla="*/ 30 h 30"/>
                        <a:gd name="T12" fmla="*/ 8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5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0" name="Freeform 412"/>
                    <p:cNvSpPr>
                      <a:spLocks/>
                    </p:cNvSpPr>
                    <p:nvPr/>
                  </p:nvSpPr>
                  <p:spPr bwMode="auto">
                    <a:xfrm>
                      <a:off x="844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01" name="Group 413"/>
                  <p:cNvGrpSpPr>
                    <a:grpSpLocks/>
                  </p:cNvGrpSpPr>
                  <p:nvPr/>
                </p:nvGrpSpPr>
                <p:grpSpPr bwMode="auto">
                  <a:xfrm>
                    <a:off x="849" y="3651"/>
                    <a:ext cx="49" cy="22"/>
                    <a:chOff x="849" y="3651"/>
                    <a:chExt cx="49" cy="22"/>
                  </a:xfrm>
                </p:grpSpPr>
                <p:sp>
                  <p:nvSpPr>
                    <p:cNvPr id="396702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849" y="3651"/>
                      <a:ext cx="12" cy="22"/>
                    </a:xfrm>
                    <a:custGeom>
                      <a:avLst/>
                      <a:gdLst>
                        <a:gd name="T0" fmla="*/ 15 w 25"/>
                        <a:gd name="T1" fmla="*/ 67 h 67"/>
                        <a:gd name="T2" fmla="*/ 0 w 25"/>
                        <a:gd name="T3" fmla="*/ 26 h 67"/>
                        <a:gd name="T4" fmla="*/ 10 w 25"/>
                        <a:gd name="T5" fmla="*/ 0 h 67"/>
                        <a:gd name="T6" fmla="*/ 25 w 25"/>
                        <a:gd name="T7" fmla="*/ 30 h 67"/>
                        <a:gd name="T8" fmla="*/ 15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3" name="Freeform 415"/>
                    <p:cNvSpPr>
                      <a:spLocks/>
                    </p:cNvSpPr>
                    <p:nvPr/>
                  </p:nvSpPr>
                  <p:spPr bwMode="auto">
                    <a:xfrm>
                      <a:off x="854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4" name="Freeform 416"/>
                    <p:cNvSpPr>
                      <a:spLocks/>
                    </p:cNvSpPr>
                    <p:nvPr/>
                  </p:nvSpPr>
                  <p:spPr bwMode="auto">
                    <a:xfrm>
                      <a:off x="857" y="36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5 h 35"/>
                        <a:gd name="T2" fmla="*/ 1 w 81"/>
                        <a:gd name="T3" fmla="*/ 19 h 35"/>
                        <a:gd name="T4" fmla="*/ 5 w 81"/>
                        <a:gd name="T5" fmla="*/ 7 h 35"/>
                        <a:gd name="T6" fmla="*/ 10 w 81"/>
                        <a:gd name="T7" fmla="*/ 0 h 35"/>
                        <a:gd name="T8" fmla="*/ 67 w 81"/>
                        <a:gd name="T9" fmla="*/ 0 h 35"/>
                        <a:gd name="T10" fmla="*/ 81 w 81"/>
                        <a:gd name="T11" fmla="*/ 35 h 35"/>
                        <a:gd name="T12" fmla="*/ 0 w 81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05" name="Group 417"/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99" cy="74"/>
                  <a:chOff x="861" y="3665"/>
                  <a:chExt cx="99" cy="74"/>
                </a:xfrm>
              </p:grpSpPr>
              <p:grpSp>
                <p:nvGrpSpPr>
                  <p:cNvPr id="396706" name="Group 418"/>
                  <p:cNvGrpSpPr>
                    <a:grpSpLocks/>
                  </p:cNvGrpSpPr>
                  <p:nvPr/>
                </p:nvGrpSpPr>
                <p:grpSpPr bwMode="auto">
                  <a:xfrm>
                    <a:off x="861" y="3665"/>
                    <a:ext cx="50" cy="23"/>
                    <a:chOff x="861" y="3665"/>
                    <a:chExt cx="50" cy="23"/>
                  </a:xfrm>
                </p:grpSpPr>
                <p:sp>
                  <p:nvSpPr>
                    <p:cNvPr id="396707" name="Freeform 419"/>
                    <p:cNvSpPr>
                      <a:spLocks/>
                    </p:cNvSpPr>
                    <p:nvPr/>
                  </p:nvSpPr>
                  <p:spPr bwMode="auto">
                    <a:xfrm>
                      <a:off x="861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8" name="Freeform 420"/>
                    <p:cNvSpPr>
                      <a:spLocks/>
                    </p:cNvSpPr>
                    <p:nvPr/>
                  </p:nvSpPr>
                  <p:spPr bwMode="auto">
                    <a:xfrm>
                      <a:off x="865" y="3666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9" name="Freeform 421"/>
                    <p:cNvSpPr>
                      <a:spLocks/>
                    </p:cNvSpPr>
                    <p:nvPr/>
                  </p:nvSpPr>
                  <p:spPr bwMode="auto">
                    <a:xfrm>
                      <a:off x="869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10" name="Group 422"/>
                  <p:cNvGrpSpPr>
                    <a:grpSpLocks/>
                  </p:cNvGrpSpPr>
                  <p:nvPr/>
                </p:nvGrpSpPr>
                <p:grpSpPr bwMode="auto">
                  <a:xfrm>
                    <a:off x="873" y="3678"/>
                    <a:ext cx="49" cy="23"/>
                    <a:chOff x="873" y="3678"/>
                    <a:chExt cx="49" cy="23"/>
                  </a:xfrm>
                </p:grpSpPr>
                <p:sp>
                  <p:nvSpPr>
                    <p:cNvPr id="396711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873" y="3678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2" name="Freeform 424"/>
                    <p:cNvSpPr>
                      <a:spLocks/>
                    </p:cNvSpPr>
                    <p:nvPr/>
                  </p:nvSpPr>
                  <p:spPr bwMode="auto">
                    <a:xfrm>
                      <a:off x="878" y="3678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0 w 75"/>
                        <a:gd name="T3" fmla="*/ 0 h 30"/>
                        <a:gd name="T4" fmla="*/ 52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3" name="Freeform 425"/>
                    <p:cNvSpPr>
                      <a:spLocks/>
                    </p:cNvSpPr>
                    <p:nvPr/>
                  </p:nvSpPr>
                  <p:spPr bwMode="auto">
                    <a:xfrm>
                      <a:off x="880" y="3688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4 w 82"/>
                        <a:gd name="T3" fmla="*/ 21 h 38"/>
                        <a:gd name="T4" fmla="*/ 8 w 82"/>
                        <a:gd name="T5" fmla="*/ 8 h 38"/>
                        <a:gd name="T6" fmla="*/ 13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4" y="21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14" name="Group 426"/>
                  <p:cNvGrpSpPr>
                    <a:grpSpLocks/>
                  </p:cNvGrpSpPr>
                  <p:nvPr/>
                </p:nvGrpSpPr>
                <p:grpSpPr bwMode="auto">
                  <a:xfrm>
                    <a:off x="886" y="3690"/>
                    <a:ext cx="49" cy="23"/>
                    <a:chOff x="886" y="3690"/>
                    <a:chExt cx="49" cy="23"/>
                  </a:xfrm>
                </p:grpSpPr>
                <p:sp>
                  <p:nvSpPr>
                    <p:cNvPr id="396715" name="Freeform 427"/>
                    <p:cNvSpPr>
                      <a:spLocks/>
                    </p:cNvSpPr>
                    <p:nvPr/>
                  </p:nvSpPr>
                  <p:spPr bwMode="auto">
                    <a:xfrm>
                      <a:off x="886" y="3690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70 h 70"/>
                        <a:gd name="T2" fmla="*/ 0 w 24"/>
                        <a:gd name="T3" fmla="*/ 29 h 70"/>
                        <a:gd name="T4" fmla="*/ 10 w 24"/>
                        <a:gd name="T5" fmla="*/ 0 h 70"/>
                        <a:gd name="T6" fmla="*/ 24 w 24"/>
                        <a:gd name="T7" fmla="*/ 33 h 70"/>
                        <a:gd name="T8" fmla="*/ 14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4" y="70"/>
                          </a:moveTo>
                          <a:lnTo>
                            <a:pt x="0" y="29"/>
                          </a:lnTo>
                          <a:lnTo>
                            <a:pt x="10" y="0"/>
                          </a:lnTo>
                          <a:lnTo>
                            <a:pt x="24" y="33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6" name="Freeform 428"/>
                    <p:cNvSpPr>
                      <a:spLocks/>
                    </p:cNvSpPr>
                    <p:nvPr/>
                  </p:nvSpPr>
                  <p:spPr bwMode="auto">
                    <a:xfrm>
                      <a:off x="890" y="3691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7" name="Freeform 429"/>
                    <p:cNvSpPr>
                      <a:spLocks/>
                    </p:cNvSpPr>
                    <p:nvPr/>
                  </p:nvSpPr>
                  <p:spPr bwMode="auto">
                    <a:xfrm>
                      <a:off x="893" y="3701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8 w 83"/>
                        <a:gd name="T5" fmla="*/ 7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18" name="Group 430"/>
                  <p:cNvGrpSpPr>
                    <a:grpSpLocks/>
                  </p:cNvGrpSpPr>
                  <p:nvPr/>
                </p:nvGrpSpPr>
                <p:grpSpPr bwMode="auto">
                  <a:xfrm>
                    <a:off x="899" y="3703"/>
                    <a:ext cx="48" cy="23"/>
                    <a:chOff x="899" y="3703"/>
                    <a:chExt cx="48" cy="23"/>
                  </a:xfrm>
                </p:grpSpPr>
                <p:sp>
                  <p:nvSpPr>
                    <p:cNvPr id="396719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899" y="3703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0" name="Freeform 432"/>
                    <p:cNvSpPr>
                      <a:spLocks/>
                    </p:cNvSpPr>
                    <p:nvPr/>
                  </p:nvSpPr>
                  <p:spPr bwMode="auto">
                    <a:xfrm>
                      <a:off x="903" y="370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6 w 75"/>
                        <a:gd name="T7" fmla="*/ 12 h 30"/>
                        <a:gd name="T8" fmla="*/ 75 w 75"/>
                        <a:gd name="T9" fmla="*/ 30 h 30"/>
                        <a:gd name="T10" fmla="*/ 18 w 75"/>
                        <a:gd name="T11" fmla="*/ 30 h 30"/>
                        <a:gd name="T12" fmla="*/ 9 w 75"/>
                        <a:gd name="T13" fmla="*/ 21 h 30"/>
                        <a:gd name="T14" fmla="*/ 0 w 75"/>
                        <a:gd name="T15" fmla="*/ 7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1" name="Freeform 433"/>
                    <p:cNvSpPr>
                      <a:spLocks/>
                    </p:cNvSpPr>
                    <p:nvPr/>
                  </p:nvSpPr>
                  <p:spPr bwMode="auto">
                    <a:xfrm>
                      <a:off x="907" y="371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5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22" name="Group 434"/>
                  <p:cNvGrpSpPr>
                    <a:grpSpLocks/>
                  </p:cNvGrpSpPr>
                  <p:nvPr/>
                </p:nvGrpSpPr>
                <p:grpSpPr bwMode="auto">
                  <a:xfrm>
                    <a:off x="912" y="3716"/>
                    <a:ext cx="48" cy="23"/>
                    <a:chOff x="912" y="3716"/>
                    <a:chExt cx="48" cy="23"/>
                  </a:xfrm>
                </p:grpSpPr>
                <p:sp>
                  <p:nvSpPr>
                    <p:cNvPr id="396723" name="Freeform 435"/>
                    <p:cNvSpPr>
                      <a:spLocks/>
                    </p:cNvSpPr>
                    <p:nvPr/>
                  </p:nvSpPr>
                  <p:spPr bwMode="auto">
                    <a:xfrm>
                      <a:off x="912" y="3716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0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4" name="Freeform 436"/>
                    <p:cNvSpPr>
                      <a:spLocks/>
                    </p:cNvSpPr>
                    <p:nvPr/>
                  </p:nvSpPr>
                  <p:spPr bwMode="auto">
                    <a:xfrm>
                      <a:off x="916" y="3717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50 w 74"/>
                        <a:gd name="T3" fmla="*/ 0 h 29"/>
                        <a:gd name="T4" fmla="*/ 51 w 74"/>
                        <a:gd name="T5" fmla="*/ 3 h 29"/>
                        <a:gd name="T6" fmla="*/ 55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8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5" name="Freeform 437"/>
                    <p:cNvSpPr>
                      <a:spLocks/>
                    </p:cNvSpPr>
                    <p:nvPr/>
                  </p:nvSpPr>
                  <p:spPr bwMode="auto">
                    <a:xfrm>
                      <a:off x="919" y="3727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26" name="Group 438"/>
                <p:cNvGrpSpPr>
                  <a:grpSpLocks/>
                </p:cNvGrpSpPr>
                <p:nvPr/>
              </p:nvGrpSpPr>
              <p:grpSpPr bwMode="auto">
                <a:xfrm>
                  <a:off x="922" y="3727"/>
                  <a:ext cx="49" cy="23"/>
                  <a:chOff x="922" y="3727"/>
                  <a:chExt cx="49" cy="23"/>
                </a:xfrm>
              </p:grpSpPr>
              <p:sp>
                <p:nvSpPr>
                  <p:cNvPr id="396727" name="Freeform 439"/>
                  <p:cNvSpPr>
                    <a:spLocks/>
                  </p:cNvSpPr>
                  <p:nvPr/>
                </p:nvSpPr>
                <p:spPr bwMode="auto">
                  <a:xfrm>
                    <a:off x="922" y="3727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1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28" name="Freeform 440"/>
                  <p:cNvSpPr>
                    <a:spLocks/>
                  </p:cNvSpPr>
                  <p:nvPr/>
                </p:nvSpPr>
                <p:spPr bwMode="auto">
                  <a:xfrm>
                    <a:off x="927" y="3728"/>
                    <a:ext cx="36" cy="10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49 w 72"/>
                      <a:gd name="T3" fmla="*/ 0 h 31"/>
                      <a:gd name="T4" fmla="*/ 50 w 72"/>
                      <a:gd name="T5" fmla="*/ 4 h 31"/>
                      <a:gd name="T6" fmla="*/ 56 w 72"/>
                      <a:gd name="T7" fmla="*/ 13 h 31"/>
                      <a:gd name="T8" fmla="*/ 72 w 72"/>
                      <a:gd name="T9" fmla="*/ 31 h 31"/>
                      <a:gd name="T10" fmla="*/ 18 w 72"/>
                      <a:gd name="T11" fmla="*/ 31 h 31"/>
                      <a:gd name="T12" fmla="*/ 9 w 72"/>
                      <a:gd name="T13" fmla="*/ 22 h 31"/>
                      <a:gd name="T14" fmla="*/ 0 w 72"/>
                      <a:gd name="T15" fmla="*/ 7 h 31"/>
                      <a:gd name="T16" fmla="*/ 1 w 72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29" name="Freeform 441"/>
                  <p:cNvSpPr>
                    <a:spLocks/>
                  </p:cNvSpPr>
                  <p:nvPr/>
                </p:nvSpPr>
                <p:spPr bwMode="auto">
                  <a:xfrm>
                    <a:off x="930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30" name="Group 442"/>
                <p:cNvGrpSpPr>
                  <a:grpSpLocks/>
                </p:cNvGrpSpPr>
                <p:nvPr/>
              </p:nvGrpSpPr>
              <p:grpSpPr bwMode="auto">
                <a:xfrm>
                  <a:off x="895" y="3526"/>
                  <a:ext cx="44" cy="23"/>
                  <a:chOff x="895" y="3526"/>
                  <a:chExt cx="44" cy="23"/>
                </a:xfrm>
              </p:grpSpPr>
              <p:sp>
                <p:nvSpPr>
                  <p:cNvPr id="396731" name="Freeform 443"/>
                  <p:cNvSpPr>
                    <a:spLocks/>
                  </p:cNvSpPr>
                  <p:nvPr/>
                </p:nvSpPr>
                <p:spPr bwMode="auto">
                  <a:xfrm>
                    <a:off x="895" y="3526"/>
                    <a:ext cx="19" cy="23"/>
                  </a:xfrm>
                  <a:custGeom>
                    <a:avLst/>
                    <a:gdLst>
                      <a:gd name="T0" fmla="*/ 22 w 38"/>
                      <a:gd name="T1" fmla="*/ 69 h 69"/>
                      <a:gd name="T2" fmla="*/ 0 w 38"/>
                      <a:gd name="T3" fmla="*/ 34 h 69"/>
                      <a:gd name="T4" fmla="*/ 11 w 38"/>
                      <a:gd name="T5" fmla="*/ 0 h 69"/>
                      <a:gd name="T6" fmla="*/ 38 w 38"/>
                      <a:gd name="T7" fmla="*/ 34 h 69"/>
                      <a:gd name="T8" fmla="*/ 22 w 38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8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2" name="Freeform 444"/>
                  <p:cNvSpPr>
                    <a:spLocks/>
                  </p:cNvSpPr>
                  <p:nvPr/>
                </p:nvSpPr>
                <p:spPr bwMode="auto">
                  <a:xfrm>
                    <a:off x="901" y="3526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0 w 64"/>
                      <a:gd name="T3" fmla="*/ 0 h 35"/>
                      <a:gd name="T4" fmla="*/ 64 w 64"/>
                      <a:gd name="T5" fmla="*/ 35 h 35"/>
                      <a:gd name="T6" fmla="*/ 23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5"/>
                        </a:lnTo>
                        <a:lnTo>
                          <a:pt x="23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3" name="Freeform 445"/>
                  <p:cNvSpPr>
                    <a:spLocks/>
                  </p:cNvSpPr>
                  <p:nvPr/>
                </p:nvSpPr>
                <p:spPr bwMode="auto">
                  <a:xfrm>
                    <a:off x="907" y="3538"/>
                    <a:ext cx="32" cy="11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3 w 65"/>
                      <a:gd name="T3" fmla="*/ 0 h 31"/>
                      <a:gd name="T4" fmla="*/ 54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34" name="Group 446"/>
                <p:cNvGrpSpPr>
                  <a:grpSpLocks/>
                </p:cNvGrpSpPr>
                <p:nvPr/>
              </p:nvGrpSpPr>
              <p:grpSpPr bwMode="auto">
                <a:xfrm>
                  <a:off x="907" y="3540"/>
                  <a:ext cx="45" cy="22"/>
                  <a:chOff x="907" y="3540"/>
                  <a:chExt cx="45" cy="22"/>
                </a:xfrm>
              </p:grpSpPr>
              <p:sp>
                <p:nvSpPr>
                  <p:cNvPr id="396735" name="Freeform 447"/>
                  <p:cNvSpPr>
                    <a:spLocks/>
                  </p:cNvSpPr>
                  <p:nvPr/>
                </p:nvSpPr>
                <p:spPr bwMode="auto">
                  <a:xfrm>
                    <a:off x="907" y="3540"/>
                    <a:ext cx="20" cy="22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4 h 68"/>
                      <a:gd name="T4" fmla="*/ 11 w 39"/>
                      <a:gd name="T5" fmla="*/ 0 h 68"/>
                      <a:gd name="T6" fmla="*/ 39 w 39"/>
                      <a:gd name="T7" fmla="*/ 34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9" y="34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6" name="Freeform 448"/>
                  <p:cNvSpPr>
                    <a:spLocks/>
                  </p:cNvSpPr>
                  <p:nvPr/>
                </p:nvSpPr>
                <p:spPr bwMode="auto">
                  <a:xfrm>
                    <a:off x="914" y="35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7" name="Freeform 449"/>
                  <p:cNvSpPr>
                    <a:spLocks/>
                  </p:cNvSpPr>
                  <p:nvPr/>
                </p:nvSpPr>
                <p:spPr bwMode="auto">
                  <a:xfrm>
                    <a:off x="919" y="3552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38" name="Group 450"/>
                <p:cNvGrpSpPr>
                  <a:grpSpLocks/>
                </p:cNvGrpSpPr>
                <p:nvPr/>
              </p:nvGrpSpPr>
              <p:grpSpPr bwMode="auto">
                <a:xfrm>
                  <a:off x="920" y="3553"/>
                  <a:ext cx="45" cy="23"/>
                  <a:chOff x="920" y="3553"/>
                  <a:chExt cx="45" cy="23"/>
                </a:xfrm>
              </p:grpSpPr>
              <p:sp>
                <p:nvSpPr>
                  <p:cNvPr id="396739" name="Freeform 451"/>
                  <p:cNvSpPr>
                    <a:spLocks/>
                  </p:cNvSpPr>
                  <p:nvPr/>
                </p:nvSpPr>
                <p:spPr bwMode="auto">
                  <a:xfrm>
                    <a:off x="920" y="3553"/>
                    <a:ext cx="20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4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4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0" name="Freeform 452"/>
                  <p:cNvSpPr>
                    <a:spLocks/>
                  </p:cNvSpPr>
                  <p:nvPr/>
                </p:nvSpPr>
                <p:spPr bwMode="auto">
                  <a:xfrm>
                    <a:off x="927" y="3554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39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1" name="Freeform 453"/>
                  <p:cNvSpPr>
                    <a:spLocks/>
                  </p:cNvSpPr>
                  <p:nvPr/>
                </p:nvSpPr>
                <p:spPr bwMode="auto">
                  <a:xfrm>
                    <a:off x="932" y="3566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3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42" name="Group 454"/>
                <p:cNvGrpSpPr>
                  <a:grpSpLocks/>
                </p:cNvGrpSpPr>
                <p:nvPr/>
              </p:nvGrpSpPr>
              <p:grpSpPr bwMode="auto">
                <a:xfrm>
                  <a:off x="934" y="3566"/>
                  <a:ext cx="44" cy="23"/>
                  <a:chOff x="934" y="3566"/>
                  <a:chExt cx="44" cy="23"/>
                </a:xfrm>
              </p:grpSpPr>
              <p:sp>
                <p:nvSpPr>
                  <p:cNvPr id="396743" name="Freeform 455"/>
                  <p:cNvSpPr>
                    <a:spLocks/>
                  </p:cNvSpPr>
                  <p:nvPr/>
                </p:nvSpPr>
                <p:spPr bwMode="auto">
                  <a:xfrm>
                    <a:off x="934" y="3566"/>
                    <a:ext cx="19" cy="23"/>
                  </a:xfrm>
                  <a:custGeom>
                    <a:avLst/>
                    <a:gdLst>
                      <a:gd name="T0" fmla="*/ 22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2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4" name="Freeform 456"/>
                  <p:cNvSpPr>
                    <a:spLocks/>
                  </p:cNvSpPr>
                  <p:nvPr/>
                </p:nvSpPr>
                <p:spPr bwMode="auto">
                  <a:xfrm>
                    <a:off x="940" y="3567"/>
                    <a:ext cx="32" cy="11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1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5" name="Freeform 457"/>
                  <p:cNvSpPr>
                    <a:spLocks/>
                  </p:cNvSpPr>
                  <p:nvPr/>
                </p:nvSpPr>
                <p:spPr bwMode="auto">
                  <a:xfrm>
                    <a:off x="945" y="3579"/>
                    <a:ext cx="33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3 w 65"/>
                      <a:gd name="T3" fmla="*/ 0 h 28"/>
                      <a:gd name="T4" fmla="*/ 54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46" name="Group 458"/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83" cy="63"/>
                  <a:chOff x="949" y="3579"/>
                  <a:chExt cx="83" cy="63"/>
                </a:xfrm>
              </p:grpSpPr>
              <p:grpSp>
                <p:nvGrpSpPr>
                  <p:cNvPr id="396747" name="Group 459"/>
                  <p:cNvGrpSpPr>
                    <a:grpSpLocks/>
                  </p:cNvGrpSpPr>
                  <p:nvPr/>
                </p:nvGrpSpPr>
                <p:grpSpPr bwMode="auto">
                  <a:xfrm>
                    <a:off x="949" y="3579"/>
                    <a:ext cx="44" cy="23"/>
                    <a:chOff x="949" y="3579"/>
                    <a:chExt cx="44" cy="23"/>
                  </a:xfrm>
                </p:grpSpPr>
                <p:sp>
                  <p:nvSpPr>
                    <p:cNvPr id="396748" name="Freeform 460"/>
                    <p:cNvSpPr>
                      <a:spLocks/>
                    </p:cNvSpPr>
                    <p:nvPr/>
                  </p:nvSpPr>
                  <p:spPr bwMode="auto">
                    <a:xfrm>
                      <a:off x="949" y="3579"/>
                      <a:ext cx="19" cy="23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2 h 68"/>
                        <a:gd name="T4" fmla="*/ 11 w 38"/>
                        <a:gd name="T5" fmla="*/ 0 h 68"/>
                        <a:gd name="T6" fmla="*/ 38 w 38"/>
                        <a:gd name="T7" fmla="*/ 32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2"/>
                          </a:lnTo>
                          <a:lnTo>
                            <a:pt x="11" y="0"/>
                          </a:lnTo>
                          <a:lnTo>
                            <a:pt x="38" y="32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49" name="Freeform 461"/>
                    <p:cNvSpPr>
                      <a:spLocks/>
                    </p:cNvSpPr>
                    <p:nvPr/>
                  </p:nvSpPr>
                  <p:spPr bwMode="auto">
                    <a:xfrm>
                      <a:off x="955" y="3579"/>
                      <a:ext cx="32" cy="11"/>
                    </a:xfrm>
                    <a:custGeom>
                      <a:avLst/>
                      <a:gdLst>
                        <a:gd name="T0" fmla="*/ 0 w 66"/>
                        <a:gd name="T1" fmla="*/ 0 h 32"/>
                        <a:gd name="T2" fmla="*/ 42 w 66"/>
                        <a:gd name="T3" fmla="*/ 0 h 32"/>
                        <a:gd name="T4" fmla="*/ 66 w 66"/>
                        <a:gd name="T5" fmla="*/ 32 h 32"/>
                        <a:gd name="T6" fmla="*/ 25 w 66"/>
                        <a:gd name="T7" fmla="*/ 32 h 32"/>
                        <a:gd name="T8" fmla="*/ 0 w 66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2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6" y="32"/>
                          </a:lnTo>
                          <a:lnTo>
                            <a:pt x="25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0" name="Freeform 462"/>
                    <p:cNvSpPr>
                      <a:spLocks/>
                    </p:cNvSpPr>
                    <p:nvPr/>
                  </p:nvSpPr>
                  <p:spPr bwMode="auto">
                    <a:xfrm>
                      <a:off x="960" y="359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31 h 31"/>
                        <a:gd name="T2" fmla="*/ 14 w 65"/>
                        <a:gd name="T3" fmla="*/ 0 h 31"/>
                        <a:gd name="T4" fmla="*/ 55 w 65"/>
                        <a:gd name="T5" fmla="*/ 0 h 31"/>
                        <a:gd name="T6" fmla="*/ 65 w 65"/>
                        <a:gd name="T7" fmla="*/ 31 h 31"/>
                        <a:gd name="T8" fmla="*/ 0 w 65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4" y="0"/>
                          </a:lnTo>
                          <a:lnTo>
                            <a:pt x="55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51" name="Group 463"/>
                  <p:cNvGrpSpPr>
                    <a:grpSpLocks/>
                  </p:cNvGrpSpPr>
                  <p:nvPr/>
                </p:nvGrpSpPr>
                <p:grpSpPr bwMode="auto">
                  <a:xfrm>
                    <a:off x="961" y="3592"/>
                    <a:ext cx="45" cy="23"/>
                    <a:chOff x="961" y="3592"/>
                    <a:chExt cx="45" cy="23"/>
                  </a:xfrm>
                </p:grpSpPr>
                <p:sp>
                  <p:nvSpPr>
                    <p:cNvPr id="396752" name="Freeform 464"/>
                    <p:cNvSpPr>
                      <a:spLocks/>
                    </p:cNvSpPr>
                    <p:nvPr/>
                  </p:nvSpPr>
                  <p:spPr bwMode="auto">
                    <a:xfrm>
                      <a:off x="961" y="3592"/>
                      <a:ext cx="20" cy="23"/>
                    </a:xfrm>
                    <a:custGeom>
                      <a:avLst/>
                      <a:gdLst>
                        <a:gd name="T0" fmla="*/ 23 w 40"/>
                        <a:gd name="T1" fmla="*/ 69 h 69"/>
                        <a:gd name="T2" fmla="*/ 0 w 40"/>
                        <a:gd name="T3" fmla="*/ 33 h 69"/>
                        <a:gd name="T4" fmla="*/ 12 w 40"/>
                        <a:gd name="T5" fmla="*/ 0 h 69"/>
                        <a:gd name="T6" fmla="*/ 40 w 40"/>
                        <a:gd name="T7" fmla="*/ 33 h 69"/>
                        <a:gd name="T8" fmla="*/ 23 w 40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3" name="Freeform 465"/>
                    <p:cNvSpPr>
                      <a:spLocks/>
                    </p:cNvSpPr>
                    <p:nvPr/>
                  </p:nvSpPr>
                  <p:spPr bwMode="auto">
                    <a:xfrm>
                      <a:off x="968" y="3593"/>
                      <a:ext cx="33" cy="11"/>
                    </a:xfrm>
                    <a:custGeom>
                      <a:avLst/>
                      <a:gdLst>
                        <a:gd name="T0" fmla="*/ 0 w 66"/>
                        <a:gd name="T1" fmla="*/ 0 h 35"/>
                        <a:gd name="T2" fmla="*/ 41 w 66"/>
                        <a:gd name="T3" fmla="*/ 0 h 35"/>
                        <a:gd name="T4" fmla="*/ 66 w 66"/>
                        <a:gd name="T5" fmla="*/ 35 h 35"/>
                        <a:gd name="T6" fmla="*/ 24 w 66"/>
                        <a:gd name="T7" fmla="*/ 35 h 35"/>
                        <a:gd name="T8" fmla="*/ 0 w 66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6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4" name="Freeform 466"/>
                    <p:cNvSpPr>
                      <a:spLocks/>
                    </p:cNvSpPr>
                    <p:nvPr/>
                  </p:nvSpPr>
                  <p:spPr bwMode="auto">
                    <a:xfrm>
                      <a:off x="973" y="3605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3 w 66"/>
                        <a:gd name="T3" fmla="*/ 0 h 30"/>
                        <a:gd name="T4" fmla="*/ 55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55" name="Group 467"/>
                  <p:cNvGrpSpPr>
                    <a:grpSpLocks/>
                  </p:cNvGrpSpPr>
                  <p:nvPr/>
                </p:nvGrpSpPr>
                <p:grpSpPr bwMode="auto">
                  <a:xfrm>
                    <a:off x="974" y="3606"/>
                    <a:ext cx="44" cy="23"/>
                    <a:chOff x="974" y="3606"/>
                    <a:chExt cx="44" cy="23"/>
                  </a:xfrm>
                </p:grpSpPr>
                <p:sp>
                  <p:nvSpPr>
                    <p:cNvPr id="396756" name="Freeform 468"/>
                    <p:cNvSpPr>
                      <a:spLocks/>
                    </p:cNvSpPr>
                    <p:nvPr/>
                  </p:nvSpPr>
                  <p:spPr bwMode="auto">
                    <a:xfrm>
                      <a:off x="974" y="3606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5 h 68"/>
                        <a:gd name="T4" fmla="*/ 12 w 40"/>
                        <a:gd name="T5" fmla="*/ 0 h 68"/>
                        <a:gd name="T6" fmla="*/ 40 w 40"/>
                        <a:gd name="T7" fmla="*/ 35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40" y="35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7" name="Freeform 469"/>
                    <p:cNvSpPr>
                      <a:spLocks/>
                    </p:cNvSpPr>
                    <p:nvPr/>
                  </p:nvSpPr>
                  <p:spPr bwMode="auto">
                    <a:xfrm>
                      <a:off x="980" y="3606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2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8" name="Freeform 470"/>
                    <p:cNvSpPr>
                      <a:spLocks/>
                    </p:cNvSpPr>
                    <p:nvPr/>
                  </p:nvSpPr>
                  <p:spPr bwMode="auto">
                    <a:xfrm>
                      <a:off x="986" y="3619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2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59" name="Group 471"/>
                  <p:cNvGrpSpPr>
                    <a:grpSpLocks/>
                  </p:cNvGrpSpPr>
                  <p:nvPr/>
                </p:nvGrpSpPr>
                <p:grpSpPr bwMode="auto">
                  <a:xfrm>
                    <a:off x="987" y="3619"/>
                    <a:ext cx="45" cy="23"/>
                    <a:chOff x="987" y="3619"/>
                    <a:chExt cx="45" cy="23"/>
                  </a:xfrm>
                </p:grpSpPr>
                <p:sp>
                  <p:nvSpPr>
                    <p:cNvPr id="396760" name="Freeform 472"/>
                    <p:cNvSpPr>
                      <a:spLocks/>
                    </p:cNvSpPr>
                    <p:nvPr/>
                  </p:nvSpPr>
                  <p:spPr bwMode="auto">
                    <a:xfrm>
                      <a:off x="987" y="361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3 h 68"/>
                        <a:gd name="T4" fmla="*/ 12 w 39"/>
                        <a:gd name="T5" fmla="*/ 0 h 68"/>
                        <a:gd name="T6" fmla="*/ 39 w 39"/>
                        <a:gd name="T7" fmla="*/ 33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1" name="Freeform 473"/>
                    <p:cNvSpPr>
                      <a:spLocks/>
                    </p:cNvSpPr>
                    <p:nvPr/>
                  </p:nvSpPr>
                  <p:spPr bwMode="auto">
                    <a:xfrm>
                      <a:off x="994" y="362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41 w 64"/>
                        <a:gd name="T3" fmla="*/ 0 h 33"/>
                        <a:gd name="T4" fmla="*/ 64 w 64"/>
                        <a:gd name="T5" fmla="*/ 33 h 33"/>
                        <a:gd name="T6" fmla="*/ 25 w 64"/>
                        <a:gd name="T7" fmla="*/ 33 h 33"/>
                        <a:gd name="T8" fmla="*/ 0 w 64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5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2" name="Freeform 474"/>
                    <p:cNvSpPr>
                      <a:spLocks/>
                    </p:cNvSpPr>
                    <p:nvPr/>
                  </p:nvSpPr>
                  <p:spPr bwMode="auto">
                    <a:xfrm>
                      <a:off x="999" y="3632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4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4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63" name="Group 475"/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83" cy="63"/>
                  <a:chOff x="1002" y="3632"/>
                  <a:chExt cx="83" cy="63"/>
                </a:xfrm>
              </p:grpSpPr>
              <p:grpSp>
                <p:nvGrpSpPr>
                  <p:cNvPr id="396764" name="Group 476"/>
                  <p:cNvGrpSpPr>
                    <a:grpSpLocks/>
                  </p:cNvGrpSpPr>
                  <p:nvPr/>
                </p:nvGrpSpPr>
                <p:grpSpPr bwMode="auto">
                  <a:xfrm>
                    <a:off x="1002" y="3632"/>
                    <a:ext cx="44" cy="22"/>
                    <a:chOff x="1002" y="3632"/>
                    <a:chExt cx="44" cy="22"/>
                  </a:xfrm>
                </p:grpSpPr>
                <p:sp>
                  <p:nvSpPr>
                    <p:cNvPr id="396765" name="Freeform 477"/>
                    <p:cNvSpPr>
                      <a:spLocks/>
                    </p:cNvSpPr>
                    <p:nvPr/>
                  </p:nvSpPr>
                  <p:spPr bwMode="auto">
                    <a:xfrm>
                      <a:off x="1002" y="3632"/>
                      <a:ext cx="19" cy="22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3 h 68"/>
                        <a:gd name="T4" fmla="*/ 10 w 38"/>
                        <a:gd name="T5" fmla="*/ 0 h 68"/>
                        <a:gd name="T6" fmla="*/ 38 w 38"/>
                        <a:gd name="T7" fmla="*/ 33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3"/>
                          </a:lnTo>
                          <a:lnTo>
                            <a:pt x="10" y="0"/>
                          </a:lnTo>
                          <a:lnTo>
                            <a:pt x="38" y="33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6" name="Freeform 478"/>
                    <p:cNvSpPr>
                      <a:spLocks/>
                    </p:cNvSpPr>
                    <p:nvPr/>
                  </p:nvSpPr>
                  <p:spPr bwMode="auto">
                    <a:xfrm>
                      <a:off x="1008" y="3632"/>
                      <a:ext cx="33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0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7" name="Freeform 479"/>
                    <p:cNvSpPr>
                      <a:spLocks/>
                    </p:cNvSpPr>
                    <p:nvPr/>
                  </p:nvSpPr>
                  <p:spPr bwMode="auto">
                    <a:xfrm>
                      <a:off x="1013" y="3644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3 w 66"/>
                        <a:gd name="T3" fmla="*/ 0 h 28"/>
                        <a:gd name="T4" fmla="*/ 55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68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1014" y="3645"/>
                    <a:ext cx="44" cy="23"/>
                    <a:chOff x="1014" y="3645"/>
                    <a:chExt cx="44" cy="23"/>
                  </a:xfrm>
                </p:grpSpPr>
                <p:sp>
                  <p:nvSpPr>
                    <p:cNvPr id="396769" name="Freeform 481"/>
                    <p:cNvSpPr>
                      <a:spLocks/>
                    </p:cNvSpPr>
                    <p:nvPr/>
                  </p:nvSpPr>
                  <p:spPr bwMode="auto">
                    <a:xfrm>
                      <a:off x="1014" y="3645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3 h 68"/>
                        <a:gd name="T4" fmla="*/ 14 w 40"/>
                        <a:gd name="T5" fmla="*/ 0 h 68"/>
                        <a:gd name="T6" fmla="*/ 40 w 40"/>
                        <a:gd name="T7" fmla="*/ 33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4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0" name="Freeform 482"/>
                    <p:cNvSpPr>
                      <a:spLocks/>
                    </p:cNvSpPr>
                    <p:nvPr/>
                  </p:nvSpPr>
                  <p:spPr bwMode="auto">
                    <a:xfrm>
                      <a:off x="1021" y="3646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41 w 63"/>
                        <a:gd name="T3" fmla="*/ 0 h 33"/>
                        <a:gd name="T4" fmla="*/ 63 w 63"/>
                        <a:gd name="T5" fmla="*/ 33 h 33"/>
                        <a:gd name="T6" fmla="*/ 24 w 63"/>
                        <a:gd name="T7" fmla="*/ 33 h 33"/>
                        <a:gd name="T8" fmla="*/ 0 w 63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1" name="Freeform 483"/>
                    <p:cNvSpPr>
                      <a:spLocks/>
                    </p:cNvSpPr>
                    <p:nvPr/>
                  </p:nvSpPr>
                  <p:spPr bwMode="auto">
                    <a:xfrm>
                      <a:off x="1026" y="3658"/>
                      <a:ext cx="32" cy="10"/>
                    </a:xfrm>
                    <a:custGeom>
                      <a:avLst/>
                      <a:gdLst>
                        <a:gd name="T0" fmla="*/ 0 w 65"/>
                        <a:gd name="T1" fmla="*/ 30 h 30"/>
                        <a:gd name="T2" fmla="*/ 12 w 65"/>
                        <a:gd name="T3" fmla="*/ 0 h 30"/>
                        <a:gd name="T4" fmla="*/ 53 w 65"/>
                        <a:gd name="T5" fmla="*/ 0 h 30"/>
                        <a:gd name="T6" fmla="*/ 65 w 65"/>
                        <a:gd name="T7" fmla="*/ 30 h 30"/>
                        <a:gd name="T8" fmla="*/ 0 w 65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72" name="Group 484"/>
                  <p:cNvGrpSpPr>
                    <a:grpSpLocks/>
                  </p:cNvGrpSpPr>
                  <p:nvPr/>
                </p:nvGrpSpPr>
                <p:grpSpPr bwMode="auto">
                  <a:xfrm>
                    <a:off x="1027" y="3659"/>
                    <a:ext cx="45" cy="23"/>
                    <a:chOff x="1027" y="3659"/>
                    <a:chExt cx="45" cy="23"/>
                  </a:xfrm>
                </p:grpSpPr>
                <p:sp>
                  <p:nvSpPr>
                    <p:cNvPr id="396773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1027" y="365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70 h 70"/>
                        <a:gd name="T2" fmla="*/ 0 w 39"/>
                        <a:gd name="T3" fmla="*/ 34 h 70"/>
                        <a:gd name="T4" fmla="*/ 12 w 39"/>
                        <a:gd name="T5" fmla="*/ 0 h 70"/>
                        <a:gd name="T6" fmla="*/ 39 w 39"/>
                        <a:gd name="T7" fmla="*/ 34 h 70"/>
                        <a:gd name="T8" fmla="*/ 22 w 39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70">
                          <a:moveTo>
                            <a:pt x="22" y="70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4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1033" y="3659"/>
                      <a:ext cx="33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39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5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1039" y="3671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76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1040" y="3672"/>
                    <a:ext cx="45" cy="23"/>
                    <a:chOff x="1040" y="3672"/>
                    <a:chExt cx="45" cy="23"/>
                  </a:xfrm>
                </p:grpSpPr>
                <p:sp>
                  <p:nvSpPr>
                    <p:cNvPr id="396777" name="Freeform 489"/>
                    <p:cNvSpPr>
                      <a:spLocks/>
                    </p:cNvSpPr>
                    <p:nvPr/>
                  </p:nvSpPr>
                  <p:spPr bwMode="auto">
                    <a:xfrm>
                      <a:off x="1040" y="3672"/>
                      <a:ext cx="20" cy="23"/>
                    </a:xfrm>
                    <a:custGeom>
                      <a:avLst/>
                      <a:gdLst>
                        <a:gd name="T0" fmla="*/ 24 w 41"/>
                        <a:gd name="T1" fmla="*/ 70 h 70"/>
                        <a:gd name="T2" fmla="*/ 0 w 41"/>
                        <a:gd name="T3" fmla="*/ 35 h 70"/>
                        <a:gd name="T4" fmla="*/ 13 w 41"/>
                        <a:gd name="T5" fmla="*/ 0 h 70"/>
                        <a:gd name="T6" fmla="*/ 41 w 41"/>
                        <a:gd name="T7" fmla="*/ 35 h 70"/>
                        <a:gd name="T8" fmla="*/ 24 w 41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70">
                          <a:moveTo>
                            <a:pt x="24" y="70"/>
                          </a:moveTo>
                          <a:lnTo>
                            <a:pt x="0" y="35"/>
                          </a:lnTo>
                          <a:lnTo>
                            <a:pt x="13" y="0"/>
                          </a:lnTo>
                          <a:lnTo>
                            <a:pt x="41" y="35"/>
                          </a:lnTo>
                          <a:lnTo>
                            <a:pt x="24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8" name="Freeform 490"/>
                    <p:cNvSpPr>
                      <a:spLocks/>
                    </p:cNvSpPr>
                    <p:nvPr/>
                  </p:nvSpPr>
                  <p:spPr bwMode="auto">
                    <a:xfrm>
                      <a:off x="1047" y="3672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4"/>
                        <a:gd name="T2" fmla="*/ 41 w 65"/>
                        <a:gd name="T3" fmla="*/ 0 h 34"/>
                        <a:gd name="T4" fmla="*/ 65 w 65"/>
                        <a:gd name="T5" fmla="*/ 34 h 34"/>
                        <a:gd name="T6" fmla="*/ 24 w 65"/>
                        <a:gd name="T7" fmla="*/ 34 h 34"/>
                        <a:gd name="T8" fmla="*/ 0 w 65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4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4"/>
                          </a:lnTo>
                          <a:lnTo>
                            <a:pt x="24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9" name="Freeform 491"/>
                    <p:cNvSpPr>
                      <a:spLocks/>
                    </p:cNvSpPr>
                    <p:nvPr/>
                  </p:nvSpPr>
                  <p:spPr bwMode="auto">
                    <a:xfrm>
                      <a:off x="1053" y="3685"/>
                      <a:ext cx="32" cy="9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2 w 66"/>
                        <a:gd name="T3" fmla="*/ 0 h 28"/>
                        <a:gd name="T4" fmla="*/ 54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80" name="Group 492"/>
                <p:cNvGrpSpPr>
                  <a:grpSpLocks/>
                </p:cNvGrpSpPr>
                <p:nvPr/>
              </p:nvGrpSpPr>
              <p:grpSpPr bwMode="auto">
                <a:xfrm>
                  <a:off x="1054" y="3685"/>
                  <a:ext cx="45" cy="23"/>
                  <a:chOff x="1054" y="3685"/>
                  <a:chExt cx="45" cy="23"/>
                </a:xfrm>
              </p:grpSpPr>
              <p:sp>
                <p:nvSpPr>
                  <p:cNvPr id="396781" name="Freeform 493"/>
                  <p:cNvSpPr>
                    <a:spLocks/>
                  </p:cNvSpPr>
                  <p:nvPr/>
                </p:nvSpPr>
                <p:spPr bwMode="auto">
                  <a:xfrm>
                    <a:off x="1054" y="3685"/>
                    <a:ext cx="20" cy="23"/>
                  </a:xfrm>
                  <a:custGeom>
                    <a:avLst/>
                    <a:gdLst>
                      <a:gd name="T0" fmla="*/ 23 w 39"/>
                      <a:gd name="T1" fmla="*/ 70 h 70"/>
                      <a:gd name="T2" fmla="*/ 0 w 39"/>
                      <a:gd name="T3" fmla="*/ 34 h 70"/>
                      <a:gd name="T4" fmla="*/ 13 w 39"/>
                      <a:gd name="T5" fmla="*/ 0 h 70"/>
                      <a:gd name="T6" fmla="*/ 39 w 39"/>
                      <a:gd name="T7" fmla="*/ 34 h 70"/>
                      <a:gd name="T8" fmla="*/ 23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3" y="70"/>
                        </a:moveTo>
                        <a:lnTo>
                          <a:pt x="0" y="34"/>
                        </a:lnTo>
                        <a:lnTo>
                          <a:pt x="13" y="0"/>
                        </a:lnTo>
                        <a:lnTo>
                          <a:pt x="39" y="34"/>
                        </a:lnTo>
                        <a:lnTo>
                          <a:pt x="23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2" name="Freeform 494"/>
                  <p:cNvSpPr>
                    <a:spLocks/>
                  </p:cNvSpPr>
                  <p:nvPr/>
                </p:nvSpPr>
                <p:spPr bwMode="auto">
                  <a:xfrm>
                    <a:off x="1061" y="3685"/>
                    <a:ext cx="32" cy="12"/>
                  </a:xfrm>
                  <a:custGeom>
                    <a:avLst/>
                    <a:gdLst>
                      <a:gd name="T0" fmla="*/ 0 w 63"/>
                      <a:gd name="T1" fmla="*/ 0 h 35"/>
                      <a:gd name="T2" fmla="*/ 41 w 63"/>
                      <a:gd name="T3" fmla="*/ 0 h 35"/>
                      <a:gd name="T4" fmla="*/ 63 w 63"/>
                      <a:gd name="T5" fmla="*/ 35 h 35"/>
                      <a:gd name="T6" fmla="*/ 24 w 63"/>
                      <a:gd name="T7" fmla="*/ 35 h 35"/>
                      <a:gd name="T8" fmla="*/ 0 w 63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3" name="Freeform 495"/>
                  <p:cNvSpPr>
                    <a:spLocks/>
                  </p:cNvSpPr>
                  <p:nvPr/>
                </p:nvSpPr>
                <p:spPr bwMode="auto">
                  <a:xfrm>
                    <a:off x="1066" y="3697"/>
                    <a:ext cx="33" cy="10"/>
                  </a:xfrm>
                  <a:custGeom>
                    <a:avLst/>
                    <a:gdLst>
                      <a:gd name="T0" fmla="*/ 0 w 64"/>
                      <a:gd name="T1" fmla="*/ 30 h 30"/>
                      <a:gd name="T2" fmla="*/ 13 w 64"/>
                      <a:gd name="T3" fmla="*/ 0 h 30"/>
                      <a:gd name="T4" fmla="*/ 52 w 64"/>
                      <a:gd name="T5" fmla="*/ 0 h 30"/>
                      <a:gd name="T6" fmla="*/ 64 w 64"/>
                      <a:gd name="T7" fmla="*/ 30 h 30"/>
                      <a:gd name="T8" fmla="*/ 0 w 64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2" y="0"/>
                        </a:lnTo>
                        <a:lnTo>
                          <a:pt x="64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84" name="Group 496"/>
                <p:cNvGrpSpPr>
                  <a:grpSpLocks/>
                </p:cNvGrpSpPr>
                <p:nvPr/>
              </p:nvGrpSpPr>
              <p:grpSpPr bwMode="auto">
                <a:xfrm>
                  <a:off x="1067" y="3698"/>
                  <a:ext cx="45" cy="23"/>
                  <a:chOff x="1067" y="3698"/>
                  <a:chExt cx="45" cy="23"/>
                </a:xfrm>
              </p:grpSpPr>
              <p:sp>
                <p:nvSpPr>
                  <p:cNvPr id="396785" name="Freeform 497"/>
                  <p:cNvSpPr>
                    <a:spLocks/>
                  </p:cNvSpPr>
                  <p:nvPr/>
                </p:nvSpPr>
                <p:spPr bwMode="auto">
                  <a:xfrm>
                    <a:off x="1067" y="3698"/>
                    <a:ext cx="20" cy="23"/>
                  </a:xfrm>
                  <a:custGeom>
                    <a:avLst/>
                    <a:gdLst>
                      <a:gd name="T0" fmla="*/ 22 w 39"/>
                      <a:gd name="T1" fmla="*/ 69 h 69"/>
                      <a:gd name="T2" fmla="*/ 0 w 39"/>
                      <a:gd name="T3" fmla="*/ 34 h 69"/>
                      <a:gd name="T4" fmla="*/ 12 w 39"/>
                      <a:gd name="T5" fmla="*/ 0 h 69"/>
                      <a:gd name="T6" fmla="*/ 39 w 39"/>
                      <a:gd name="T7" fmla="*/ 34 h 69"/>
                      <a:gd name="T8" fmla="*/ 22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6" name="Freeform 498"/>
                  <p:cNvSpPr>
                    <a:spLocks/>
                  </p:cNvSpPr>
                  <p:nvPr/>
                </p:nvSpPr>
                <p:spPr bwMode="auto">
                  <a:xfrm>
                    <a:off x="1074" y="3699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7" name="Freeform 499"/>
                  <p:cNvSpPr>
                    <a:spLocks/>
                  </p:cNvSpPr>
                  <p:nvPr/>
                </p:nvSpPr>
                <p:spPr bwMode="auto">
                  <a:xfrm>
                    <a:off x="1079" y="3711"/>
                    <a:ext cx="33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1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1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88" name="Group 500"/>
                <p:cNvGrpSpPr>
                  <a:grpSpLocks/>
                </p:cNvGrpSpPr>
                <p:nvPr/>
              </p:nvGrpSpPr>
              <p:grpSpPr bwMode="auto">
                <a:xfrm>
                  <a:off x="1079" y="3712"/>
                  <a:ext cx="44" cy="23"/>
                  <a:chOff x="1079" y="3712"/>
                  <a:chExt cx="44" cy="23"/>
                </a:xfrm>
              </p:grpSpPr>
              <p:sp>
                <p:nvSpPr>
                  <p:cNvPr id="396789" name="Freeform 501"/>
                  <p:cNvSpPr>
                    <a:spLocks/>
                  </p:cNvSpPr>
                  <p:nvPr/>
                </p:nvSpPr>
                <p:spPr bwMode="auto">
                  <a:xfrm>
                    <a:off x="1079" y="3712"/>
                    <a:ext cx="21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3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3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0" name="Freeform 502"/>
                  <p:cNvSpPr>
                    <a:spLocks/>
                  </p:cNvSpPr>
                  <p:nvPr/>
                </p:nvSpPr>
                <p:spPr bwMode="auto">
                  <a:xfrm>
                    <a:off x="1087" y="3713"/>
                    <a:ext cx="31" cy="10"/>
                  </a:xfrm>
                  <a:custGeom>
                    <a:avLst/>
                    <a:gdLst>
                      <a:gd name="T0" fmla="*/ 0 w 63"/>
                      <a:gd name="T1" fmla="*/ 0 h 32"/>
                      <a:gd name="T2" fmla="*/ 40 w 63"/>
                      <a:gd name="T3" fmla="*/ 0 h 32"/>
                      <a:gd name="T4" fmla="*/ 63 w 63"/>
                      <a:gd name="T5" fmla="*/ 32 h 32"/>
                      <a:gd name="T6" fmla="*/ 23 w 63"/>
                      <a:gd name="T7" fmla="*/ 32 h 32"/>
                      <a:gd name="T8" fmla="*/ 0 w 63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2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3" y="32"/>
                        </a:lnTo>
                        <a:lnTo>
                          <a:pt x="23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1" name="Freeform 503"/>
                  <p:cNvSpPr>
                    <a:spLocks/>
                  </p:cNvSpPr>
                  <p:nvPr/>
                </p:nvSpPr>
                <p:spPr bwMode="auto">
                  <a:xfrm>
                    <a:off x="1092" y="3724"/>
                    <a:ext cx="31" cy="11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2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2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92" name="Group 504"/>
                <p:cNvGrpSpPr>
                  <a:grpSpLocks/>
                </p:cNvGrpSpPr>
                <p:nvPr/>
              </p:nvGrpSpPr>
              <p:grpSpPr bwMode="auto">
                <a:xfrm>
                  <a:off x="1093" y="3725"/>
                  <a:ext cx="45" cy="23"/>
                  <a:chOff x="1093" y="3725"/>
                  <a:chExt cx="45" cy="23"/>
                </a:xfrm>
              </p:grpSpPr>
              <p:sp>
                <p:nvSpPr>
                  <p:cNvPr id="396793" name="Freeform 505"/>
                  <p:cNvSpPr>
                    <a:spLocks/>
                  </p:cNvSpPr>
                  <p:nvPr/>
                </p:nvSpPr>
                <p:spPr bwMode="auto">
                  <a:xfrm>
                    <a:off x="1093" y="3725"/>
                    <a:ext cx="20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4" name="Freeform 506"/>
                  <p:cNvSpPr>
                    <a:spLocks/>
                  </p:cNvSpPr>
                  <p:nvPr/>
                </p:nvSpPr>
                <p:spPr bwMode="auto">
                  <a:xfrm>
                    <a:off x="1100" y="3726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5" name="Freeform 507"/>
                  <p:cNvSpPr>
                    <a:spLocks/>
                  </p:cNvSpPr>
                  <p:nvPr/>
                </p:nvSpPr>
                <p:spPr bwMode="auto">
                  <a:xfrm>
                    <a:off x="1106" y="3738"/>
                    <a:ext cx="32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2 w 65"/>
                      <a:gd name="T3" fmla="*/ 0 h 28"/>
                      <a:gd name="T4" fmla="*/ 53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96" name="Group 508"/>
                <p:cNvGrpSpPr>
                  <a:grpSpLocks/>
                </p:cNvGrpSpPr>
                <p:nvPr/>
              </p:nvGrpSpPr>
              <p:grpSpPr bwMode="auto">
                <a:xfrm>
                  <a:off x="1108" y="3739"/>
                  <a:ext cx="44" cy="23"/>
                  <a:chOff x="1108" y="3739"/>
                  <a:chExt cx="44" cy="23"/>
                </a:xfrm>
              </p:grpSpPr>
              <p:sp>
                <p:nvSpPr>
                  <p:cNvPr id="396797" name="Freeform 509"/>
                  <p:cNvSpPr>
                    <a:spLocks/>
                  </p:cNvSpPr>
                  <p:nvPr/>
                </p:nvSpPr>
                <p:spPr bwMode="auto">
                  <a:xfrm>
                    <a:off x="1108" y="3739"/>
                    <a:ext cx="19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4 h 69"/>
                      <a:gd name="T4" fmla="*/ 12 w 40"/>
                      <a:gd name="T5" fmla="*/ 0 h 69"/>
                      <a:gd name="T6" fmla="*/ 40 w 40"/>
                      <a:gd name="T7" fmla="*/ 34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40" y="34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8" name="Freeform 510"/>
                  <p:cNvSpPr>
                    <a:spLocks/>
                  </p:cNvSpPr>
                  <p:nvPr/>
                </p:nvSpPr>
                <p:spPr bwMode="auto">
                  <a:xfrm>
                    <a:off x="1114" y="37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2 w 64"/>
                      <a:gd name="T3" fmla="*/ 0 h 35"/>
                      <a:gd name="T4" fmla="*/ 64 w 64"/>
                      <a:gd name="T5" fmla="*/ 35 h 35"/>
                      <a:gd name="T6" fmla="*/ 25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4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9" name="Freeform 511"/>
                  <p:cNvSpPr>
                    <a:spLocks/>
                  </p:cNvSpPr>
                  <p:nvPr/>
                </p:nvSpPr>
                <p:spPr bwMode="auto">
                  <a:xfrm>
                    <a:off x="1120" y="3752"/>
                    <a:ext cx="32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5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5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00" name="Group 512"/>
                <p:cNvGrpSpPr>
                  <a:grpSpLocks/>
                </p:cNvGrpSpPr>
                <p:nvPr/>
              </p:nvGrpSpPr>
              <p:grpSpPr bwMode="auto">
                <a:xfrm>
                  <a:off x="1121" y="3753"/>
                  <a:ext cx="45" cy="23"/>
                  <a:chOff x="1121" y="3753"/>
                  <a:chExt cx="45" cy="23"/>
                </a:xfrm>
              </p:grpSpPr>
              <p:sp>
                <p:nvSpPr>
                  <p:cNvPr id="396801" name="Freeform 513"/>
                  <p:cNvSpPr>
                    <a:spLocks/>
                  </p:cNvSpPr>
                  <p:nvPr/>
                </p:nvSpPr>
                <p:spPr bwMode="auto">
                  <a:xfrm>
                    <a:off x="1121" y="3753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5 h 68"/>
                      <a:gd name="T4" fmla="*/ 12 w 39"/>
                      <a:gd name="T5" fmla="*/ 0 h 68"/>
                      <a:gd name="T6" fmla="*/ 39 w 39"/>
                      <a:gd name="T7" fmla="*/ 35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39" y="35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2" name="Freeform 514"/>
                  <p:cNvSpPr>
                    <a:spLocks/>
                  </p:cNvSpPr>
                  <p:nvPr/>
                </p:nvSpPr>
                <p:spPr bwMode="auto">
                  <a:xfrm>
                    <a:off x="1127" y="3753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39 w 64"/>
                      <a:gd name="T3" fmla="*/ 0 h 35"/>
                      <a:gd name="T4" fmla="*/ 64 w 64"/>
                      <a:gd name="T5" fmla="*/ 35 h 35"/>
                      <a:gd name="T6" fmla="*/ 24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3" name="Freeform 515"/>
                  <p:cNvSpPr>
                    <a:spLocks/>
                  </p:cNvSpPr>
                  <p:nvPr/>
                </p:nvSpPr>
                <p:spPr bwMode="auto">
                  <a:xfrm>
                    <a:off x="1133" y="3766"/>
                    <a:ext cx="33" cy="9"/>
                  </a:xfrm>
                  <a:custGeom>
                    <a:avLst/>
                    <a:gdLst>
                      <a:gd name="T0" fmla="*/ 0 w 66"/>
                      <a:gd name="T1" fmla="*/ 29 h 29"/>
                      <a:gd name="T2" fmla="*/ 12 w 66"/>
                      <a:gd name="T3" fmla="*/ 0 h 29"/>
                      <a:gd name="T4" fmla="*/ 54 w 66"/>
                      <a:gd name="T5" fmla="*/ 0 h 29"/>
                      <a:gd name="T6" fmla="*/ 66 w 66"/>
                      <a:gd name="T7" fmla="*/ 29 h 29"/>
                      <a:gd name="T8" fmla="*/ 0 w 66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04" name="Group 516"/>
                <p:cNvGrpSpPr>
                  <a:grpSpLocks/>
                </p:cNvGrpSpPr>
                <p:nvPr/>
              </p:nvGrpSpPr>
              <p:grpSpPr bwMode="auto">
                <a:xfrm>
                  <a:off x="1133" y="3767"/>
                  <a:ext cx="44" cy="23"/>
                  <a:chOff x="1133" y="3767"/>
                  <a:chExt cx="44" cy="23"/>
                </a:xfrm>
              </p:grpSpPr>
              <p:sp>
                <p:nvSpPr>
                  <p:cNvPr id="396805" name="Freeform 517"/>
                  <p:cNvSpPr>
                    <a:spLocks/>
                  </p:cNvSpPr>
                  <p:nvPr/>
                </p:nvSpPr>
                <p:spPr bwMode="auto">
                  <a:xfrm>
                    <a:off x="1133" y="3767"/>
                    <a:ext cx="20" cy="23"/>
                  </a:xfrm>
                  <a:custGeom>
                    <a:avLst/>
                    <a:gdLst>
                      <a:gd name="T0" fmla="*/ 23 w 39"/>
                      <a:gd name="T1" fmla="*/ 69 h 69"/>
                      <a:gd name="T2" fmla="*/ 0 w 39"/>
                      <a:gd name="T3" fmla="*/ 33 h 69"/>
                      <a:gd name="T4" fmla="*/ 12 w 39"/>
                      <a:gd name="T5" fmla="*/ 0 h 69"/>
                      <a:gd name="T6" fmla="*/ 39 w 39"/>
                      <a:gd name="T7" fmla="*/ 33 h 69"/>
                      <a:gd name="T8" fmla="*/ 23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6" name="Freeform 518"/>
                  <p:cNvSpPr>
                    <a:spLocks/>
                  </p:cNvSpPr>
                  <p:nvPr/>
                </p:nvSpPr>
                <p:spPr bwMode="auto">
                  <a:xfrm>
                    <a:off x="1140" y="3767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3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3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7" name="Freeform 519"/>
                  <p:cNvSpPr>
                    <a:spLocks/>
                  </p:cNvSpPr>
                  <p:nvPr/>
                </p:nvSpPr>
                <p:spPr bwMode="auto">
                  <a:xfrm>
                    <a:off x="1146" y="3779"/>
                    <a:ext cx="31" cy="10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1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1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808" name="Freeform 520"/>
                <p:cNvSpPr>
                  <a:spLocks/>
                </p:cNvSpPr>
                <p:nvPr/>
              </p:nvSpPr>
              <p:spPr bwMode="auto">
                <a:xfrm>
                  <a:off x="972" y="3556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7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09" name="Freeform 521"/>
                <p:cNvSpPr>
                  <a:spLocks/>
                </p:cNvSpPr>
                <p:nvPr/>
              </p:nvSpPr>
              <p:spPr bwMode="auto">
                <a:xfrm>
                  <a:off x="993" y="3576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0" name="Freeform 522"/>
                <p:cNvSpPr>
                  <a:spLocks/>
                </p:cNvSpPr>
                <p:nvPr/>
              </p:nvSpPr>
              <p:spPr bwMode="auto">
                <a:xfrm>
                  <a:off x="1012" y="3594"/>
                  <a:ext cx="39" cy="12"/>
                </a:xfrm>
                <a:custGeom>
                  <a:avLst/>
                  <a:gdLst>
                    <a:gd name="T0" fmla="*/ 0 w 78"/>
                    <a:gd name="T1" fmla="*/ 0 h 36"/>
                    <a:gd name="T2" fmla="*/ 27 w 78"/>
                    <a:gd name="T3" fmla="*/ 36 h 36"/>
                    <a:gd name="T4" fmla="*/ 78 w 78"/>
                    <a:gd name="T5" fmla="*/ 36 h 36"/>
                    <a:gd name="T6" fmla="*/ 49 w 78"/>
                    <a:gd name="T7" fmla="*/ 0 h 36"/>
                    <a:gd name="T8" fmla="*/ 0 w 78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8" y="36"/>
                      </a:lnTo>
                      <a:lnTo>
                        <a:pt x="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1" name="Freeform 523"/>
                <p:cNvSpPr>
                  <a:spLocks/>
                </p:cNvSpPr>
                <p:nvPr/>
              </p:nvSpPr>
              <p:spPr bwMode="auto">
                <a:xfrm>
                  <a:off x="1032" y="3613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2" name="Freeform 524"/>
                <p:cNvSpPr>
                  <a:spLocks/>
                </p:cNvSpPr>
                <p:nvPr/>
              </p:nvSpPr>
              <p:spPr bwMode="auto">
                <a:xfrm>
                  <a:off x="1053" y="3632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3" name="Freeform 525"/>
                <p:cNvSpPr>
                  <a:spLocks/>
                </p:cNvSpPr>
                <p:nvPr/>
              </p:nvSpPr>
              <p:spPr bwMode="auto">
                <a:xfrm>
                  <a:off x="1074" y="3651"/>
                  <a:ext cx="40" cy="12"/>
                </a:xfrm>
                <a:custGeom>
                  <a:avLst/>
                  <a:gdLst>
                    <a:gd name="T0" fmla="*/ 0 w 79"/>
                    <a:gd name="T1" fmla="*/ 0 h 35"/>
                    <a:gd name="T2" fmla="*/ 28 w 79"/>
                    <a:gd name="T3" fmla="*/ 35 h 35"/>
                    <a:gd name="T4" fmla="*/ 79 w 79"/>
                    <a:gd name="T5" fmla="*/ 35 h 35"/>
                    <a:gd name="T6" fmla="*/ 50 w 79"/>
                    <a:gd name="T7" fmla="*/ 0 h 35"/>
                    <a:gd name="T8" fmla="*/ 0 w 79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5">
                      <a:moveTo>
                        <a:pt x="0" y="0"/>
                      </a:moveTo>
                      <a:lnTo>
                        <a:pt x="28" y="35"/>
                      </a:lnTo>
                      <a:lnTo>
                        <a:pt x="79" y="35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4" name="Freeform 526"/>
                <p:cNvSpPr>
                  <a:spLocks/>
                </p:cNvSpPr>
                <p:nvPr/>
              </p:nvSpPr>
              <p:spPr bwMode="auto">
                <a:xfrm>
                  <a:off x="1095" y="3669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8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5" name="Freeform 527"/>
                <p:cNvSpPr>
                  <a:spLocks/>
                </p:cNvSpPr>
                <p:nvPr/>
              </p:nvSpPr>
              <p:spPr bwMode="auto">
                <a:xfrm>
                  <a:off x="1115" y="3688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6" name="Freeform 528"/>
                <p:cNvSpPr>
                  <a:spLocks/>
                </p:cNvSpPr>
                <p:nvPr/>
              </p:nvSpPr>
              <p:spPr bwMode="auto">
                <a:xfrm>
                  <a:off x="1134" y="3707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7" name="Freeform 529"/>
                <p:cNvSpPr>
                  <a:spLocks/>
                </p:cNvSpPr>
                <p:nvPr/>
              </p:nvSpPr>
              <p:spPr bwMode="auto">
                <a:xfrm>
                  <a:off x="1154" y="372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8" name="Freeform 530"/>
                <p:cNvSpPr>
                  <a:spLocks/>
                </p:cNvSpPr>
                <p:nvPr/>
              </p:nvSpPr>
              <p:spPr bwMode="auto">
                <a:xfrm>
                  <a:off x="1175" y="3745"/>
                  <a:ext cx="40" cy="12"/>
                </a:xfrm>
                <a:custGeom>
                  <a:avLst/>
                  <a:gdLst>
                    <a:gd name="T0" fmla="*/ 0 w 81"/>
                    <a:gd name="T1" fmla="*/ 0 h 36"/>
                    <a:gd name="T2" fmla="*/ 28 w 81"/>
                    <a:gd name="T3" fmla="*/ 36 h 36"/>
                    <a:gd name="T4" fmla="*/ 81 w 81"/>
                    <a:gd name="T5" fmla="*/ 36 h 36"/>
                    <a:gd name="T6" fmla="*/ 52 w 81"/>
                    <a:gd name="T7" fmla="*/ 0 h 36"/>
                    <a:gd name="T8" fmla="*/ 0 w 81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1" y="36"/>
                      </a:lnTo>
                      <a:lnTo>
                        <a:pt x="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819" name="Group 531"/>
                <p:cNvGrpSpPr>
                  <a:grpSpLocks/>
                </p:cNvGrpSpPr>
                <p:nvPr/>
              </p:nvGrpSpPr>
              <p:grpSpPr bwMode="auto">
                <a:xfrm>
                  <a:off x="700" y="3535"/>
                  <a:ext cx="49" cy="24"/>
                  <a:chOff x="700" y="3535"/>
                  <a:chExt cx="49" cy="24"/>
                </a:xfrm>
              </p:grpSpPr>
              <p:sp>
                <p:nvSpPr>
                  <p:cNvPr id="396820" name="Freeform 532"/>
                  <p:cNvSpPr>
                    <a:spLocks/>
                  </p:cNvSpPr>
                  <p:nvPr/>
                </p:nvSpPr>
                <p:spPr bwMode="auto">
                  <a:xfrm>
                    <a:off x="700" y="3535"/>
                    <a:ext cx="12" cy="24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10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1" name="Freeform 533"/>
                  <p:cNvSpPr>
                    <a:spLocks/>
                  </p:cNvSpPr>
                  <p:nvPr/>
                </p:nvSpPr>
                <p:spPr bwMode="auto">
                  <a:xfrm>
                    <a:off x="705" y="3536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2 w 73"/>
                      <a:gd name="T5" fmla="*/ 4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6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2" name="Freeform 534"/>
                  <p:cNvSpPr>
                    <a:spLocks/>
                  </p:cNvSpPr>
                  <p:nvPr/>
                </p:nvSpPr>
                <p:spPr bwMode="auto">
                  <a:xfrm>
                    <a:off x="708" y="354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6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6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23" name="Group 535"/>
                <p:cNvGrpSpPr>
                  <a:grpSpLocks/>
                </p:cNvGrpSpPr>
                <p:nvPr/>
              </p:nvGrpSpPr>
              <p:grpSpPr bwMode="auto">
                <a:xfrm>
                  <a:off x="714" y="3551"/>
                  <a:ext cx="49" cy="22"/>
                  <a:chOff x="714" y="3551"/>
                  <a:chExt cx="49" cy="22"/>
                </a:xfrm>
              </p:grpSpPr>
              <p:sp>
                <p:nvSpPr>
                  <p:cNvPr id="396824" name="Freeform 536"/>
                  <p:cNvSpPr>
                    <a:spLocks/>
                  </p:cNvSpPr>
                  <p:nvPr/>
                </p:nvSpPr>
                <p:spPr bwMode="auto">
                  <a:xfrm>
                    <a:off x="714" y="35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9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5" name="Freeform 537"/>
                  <p:cNvSpPr>
                    <a:spLocks/>
                  </p:cNvSpPr>
                  <p:nvPr/>
                </p:nvSpPr>
                <p:spPr bwMode="auto">
                  <a:xfrm>
                    <a:off x="719" y="3551"/>
                    <a:ext cx="36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50 w 74"/>
                      <a:gd name="T3" fmla="*/ 0 h 29"/>
                      <a:gd name="T4" fmla="*/ 52 w 74"/>
                      <a:gd name="T5" fmla="*/ 2 h 29"/>
                      <a:gd name="T6" fmla="*/ 57 w 74"/>
                      <a:gd name="T7" fmla="*/ 13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3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6" name="Freeform 538"/>
                  <p:cNvSpPr>
                    <a:spLocks/>
                  </p:cNvSpPr>
                  <p:nvPr/>
                </p:nvSpPr>
                <p:spPr bwMode="auto">
                  <a:xfrm>
                    <a:off x="722" y="35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27" name="Group 539"/>
                <p:cNvGrpSpPr>
                  <a:grpSpLocks/>
                </p:cNvGrpSpPr>
                <p:nvPr/>
              </p:nvGrpSpPr>
              <p:grpSpPr bwMode="auto">
                <a:xfrm>
                  <a:off x="728" y="3564"/>
                  <a:ext cx="48" cy="23"/>
                  <a:chOff x="728" y="3564"/>
                  <a:chExt cx="48" cy="23"/>
                </a:xfrm>
              </p:grpSpPr>
              <p:sp>
                <p:nvSpPr>
                  <p:cNvPr id="396828" name="Freeform 540"/>
                  <p:cNvSpPr>
                    <a:spLocks/>
                  </p:cNvSpPr>
                  <p:nvPr/>
                </p:nvSpPr>
                <p:spPr bwMode="auto">
                  <a:xfrm>
                    <a:off x="728" y="3564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9" name="Freeform 541"/>
                  <p:cNvSpPr>
                    <a:spLocks/>
                  </p:cNvSpPr>
                  <p:nvPr/>
                </p:nvSpPr>
                <p:spPr bwMode="auto">
                  <a:xfrm>
                    <a:off x="732" y="3565"/>
                    <a:ext cx="37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50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0" name="Freeform 542"/>
                  <p:cNvSpPr>
                    <a:spLocks/>
                  </p:cNvSpPr>
                  <p:nvPr/>
                </p:nvSpPr>
                <p:spPr bwMode="auto">
                  <a:xfrm>
                    <a:off x="735" y="3575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31" name="Group 543"/>
                <p:cNvGrpSpPr>
                  <a:grpSpLocks/>
                </p:cNvGrpSpPr>
                <p:nvPr/>
              </p:nvGrpSpPr>
              <p:grpSpPr bwMode="auto">
                <a:xfrm>
                  <a:off x="742" y="3582"/>
                  <a:ext cx="49" cy="23"/>
                  <a:chOff x="742" y="3582"/>
                  <a:chExt cx="49" cy="23"/>
                </a:xfrm>
              </p:grpSpPr>
              <p:sp>
                <p:nvSpPr>
                  <p:cNvPr id="396832" name="Freeform 544"/>
                  <p:cNvSpPr>
                    <a:spLocks/>
                  </p:cNvSpPr>
                  <p:nvPr/>
                </p:nvSpPr>
                <p:spPr bwMode="auto">
                  <a:xfrm>
                    <a:off x="742" y="3582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6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3" name="Freeform 545"/>
                  <p:cNvSpPr>
                    <a:spLocks/>
                  </p:cNvSpPr>
                  <p:nvPr/>
                </p:nvSpPr>
                <p:spPr bwMode="auto">
                  <a:xfrm>
                    <a:off x="747" y="3582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8 w 72"/>
                      <a:gd name="T3" fmla="*/ 0 h 30"/>
                      <a:gd name="T4" fmla="*/ 50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4" name="Freeform 546"/>
                  <p:cNvSpPr>
                    <a:spLocks/>
                  </p:cNvSpPr>
                  <p:nvPr/>
                </p:nvSpPr>
                <p:spPr bwMode="auto">
                  <a:xfrm>
                    <a:off x="750" y="359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35" name="Group 547"/>
                <p:cNvGrpSpPr>
                  <a:grpSpLocks/>
                </p:cNvGrpSpPr>
                <p:nvPr/>
              </p:nvGrpSpPr>
              <p:grpSpPr bwMode="auto">
                <a:xfrm>
                  <a:off x="752" y="3597"/>
                  <a:ext cx="133" cy="106"/>
                  <a:chOff x="752" y="3597"/>
                  <a:chExt cx="133" cy="106"/>
                </a:xfrm>
              </p:grpSpPr>
              <p:sp>
                <p:nvSpPr>
                  <p:cNvPr id="396836" name="Freeform 548"/>
                  <p:cNvSpPr>
                    <a:spLocks/>
                  </p:cNvSpPr>
                  <p:nvPr/>
                </p:nvSpPr>
                <p:spPr bwMode="auto">
                  <a:xfrm>
                    <a:off x="752" y="3598"/>
                    <a:ext cx="91" cy="105"/>
                  </a:xfrm>
                  <a:custGeom>
                    <a:avLst/>
                    <a:gdLst>
                      <a:gd name="T0" fmla="*/ 171 w 182"/>
                      <a:gd name="T1" fmla="*/ 314 h 314"/>
                      <a:gd name="T2" fmla="*/ 0 w 182"/>
                      <a:gd name="T3" fmla="*/ 27 h 314"/>
                      <a:gd name="T4" fmla="*/ 13 w 182"/>
                      <a:gd name="T5" fmla="*/ 0 h 314"/>
                      <a:gd name="T6" fmla="*/ 182 w 182"/>
                      <a:gd name="T7" fmla="*/ 278 h 314"/>
                      <a:gd name="T8" fmla="*/ 171 w 182"/>
                      <a:gd name="T9" fmla="*/ 314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314">
                        <a:moveTo>
                          <a:pt x="171" y="314"/>
                        </a:moveTo>
                        <a:lnTo>
                          <a:pt x="0" y="27"/>
                        </a:lnTo>
                        <a:lnTo>
                          <a:pt x="13" y="0"/>
                        </a:lnTo>
                        <a:lnTo>
                          <a:pt x="182" y="278"/>
                        </a:lnTo>
                        <a:lnTo>
                          <a:pt x="171" y="31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7" name="Freeform 549"/>
                  <p:cNvSpPr>
                    <a:spLocks/>
                  </p:cNvSpPr>
                  <p:nvPr/>
                </p:nvSpPr>
                <p:spPr bwMode="auto">
                  <a:xfrm>
                    <a:off x="759" y="3597"/>
                    <a:ext cx="118" cy="94"/>
                  </a:xfrm>
                  <a:custGeom>
                    <a:avLst/>
                    <a:gdLst>
                      <a:gd name="T0" fmla="*/ 1 w 235"/>
                      <a:gd name="T1" fmla="*/ 0 h 281"/>
                      <a:gd name="T2" fmla="*/ 56 w 235"/>
                      <a:gd name="T3" fmla="*/ 0 h 281"/>
                      <a:gd name="T4" fmla="*/ 58 w 235"/>
                      <a:gd name="T5" fmla="*/ 0 h 281"/>
                      <a:gd name="T6" fmla="*/ 65 w 235"/>
                      <a:gd name="T7" fmla="*/ 10 h 281"/>
                      <a:gd name="T8" fmla="*/ 235 w 235"/>
                      <a:gd name="T9" fmla="*/ 281 h 281"/>
                      <a:gd name="T10" fmla="*/ 165 w 235"/>
                      <a:gd name="T11" fmla="*/ 277 h 281"/>
                      <a:gd name="T12" fmla="*/ 9 w 235"/>
                      <a:gd name="T13" fmla="*/ 19 h 281"/>
                      <a:gd name="T14" fmla="*/ 0 w 235"/>
                      <a:gd name="T15" fmla="*/ 4 h 281"/>
                      <a:gd name="T16" fmla="*/ 1 w 235"/>
                      <a:gd name="T17" fmla="*/ 0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5" h="281">
                        <a:moveTo>
                          <a:pt x="1" y="0"/>
                        </a:moveTo>
                        <a:lnTo>
                          <a:pt x="56" y="0"/>
                        </a:lnTo>
                        <a:lnTo>
                          <a:pt x="58" y="0"/>
                        </a:lnTo>
                        <a:lnTo>
                          <a:pt x="65" y="10"/>
                        </a:lnTo>
                        <a:lnTo>
                          <a:pt x="235" y="281"/>
                        </a:lnTo>
                        <a:lnTo>
                          <a:pt x="165" y="277"/>
                        </a:lnTo>
                        <a:lnTo>
                          <a:pt x="9" y="19"/>
                        </a:lnTo>
                        <a:lnTo>
                          <a:pt x="0" y="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8" name="Freeform 550"/>
                  <p:cNvSpPr>
                    <a:spLocks/>
                  </p:cNvSpPr>
                  <p:nvPr/>
                </p:nvSpPr>
                <p:spPr bwMode="auto">
                  <a:xfrm>
                    <a:off x="838" y="3691"/>
                    <a:ext cx="47" cy="12"/>
                  </a:xfrm>
                  <a:custGeom>
                    <a:avLst/>
                    <a:gdLst>
                      <a:gd name="T0" fmla="*/ 0 w 95"/>
                      <a:gd name="T1" fmla="*/ 36 h 36"/>
                      <a:gd name="T2" fmla="*/ 2 w 95"/>
                      <a:gd name="T3" fmla="*/ 19 h 36"/>
                      <a:gd name="T4" fmla="*/ 8 w 95"/>
                      <a:gd name="T5" fmla="*/ 7 h 36"/>
                      <a:gd name="T6" fmla="*/ 12 w 95"/>
                      <a:gd name="T7" fmla="*/ 0 h 36"/>
                      <a:gd name="T8" fmla="*/ 76 w 95"/>
                      <a:gd name="T9" fmla="*/ 0 h 36"/>
                      <a:gd name="T10" fmla="*/ 95 w 95"/>
                      <a:gd name="T11" fmla="*/ 36 h 36"/>
                      <a:gd name="T12" fmla="*/ 0 w 95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5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76" y="0"/>
                        </a:lnTo>
                        <a:lnTo>
                          <a:pt x="95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39" name="Group 551"/>
                <p:cNvGrpSpPr>
                  <a:grpSpLocks/>
                </p:cNvGrpSpPr>
                <p:nvPr/>
              </p:nvGrpSpPr>
              <p:grpSpPr bwMode="auto">
                <a:xfrm>
                  <a:off x="844" y="3694"/>
                  <a:ext cx="48" cy="23"/>
                  <a:chOff x="844" y="3694"/>
                  <a:chExt cx="48" cy="23"/>
                </a:xfrm>
              </p:grpSpPr>
              <p:sp>
                <p:nvSpPr>
                  <p:cNvPr id="396840" name="Freeform 552"/>
                  <p:cNvSpPr>
                    <a:spLocks/>
                  </p:cNvSpPr>
                  <p:nvPr/>
                </p:nvSpPr>
                <p:spPr bwMode="auto">
                  <a:xfrm>
                    <a:off x="844" y="3694"/>
                    <a:ext cx="11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1" name="Freeform 553"/>
                  <p:cNvSpPr>
                    <a:spLocks/>
                  </p:cNvSpPr>
                  <p:nvPr/>
                </p:nvSpPr>
                <p:spPr bwMode="auto">
                  <a:xfrm>
                    <a:off x="848" y="3695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1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2" name="Freeform 554"/>
                  <p:cNvSpPr>
                    <a:spLocks/>
                  </p:cNvSpPr>
                  <p:nvPr/>
                </p:nvSpPr>
                <p:spPr bwMode="auto">
                  <a:xfrm>
                    <a:off x="851" y="3706"/>
                    <a:ext cx="41" cy="11"/>
                  </a:xfrm>
                  <a:custGeom>
                    <a:avLst/>
                    <a:gdLst>
                      <a:gd name="T0" fmla="*/ 0 w 81"/>
                      <a:gd name="T1" fmla="*/ 34 h 34"/>
                      <a:gd name="T2" fmla="*/ 1 w 81"/>
                      <a:gd name="T3" fmla="*/ 19 h 34"/>
                      <a:gd name="T4" fmla="*/ 5 w 81"/>
                      <a:gd name="T5" fmla="*/ 6 h 34"/>
                      <a:gd name="T6" fmla="*/ 10 w 81"/>
                      <a:gd name="T7" fmla="*/ 0 h 34"/>
                      <a:gd name="T8" fmla="*/ 67 w 81"/>
                      <a:gd name="T9" fmla="*/ 0 h 34"/>
                      <a:gd name="T10" fmla="*/ 81 w 81"/>
                      <a:gd name="T11" fmla="*/ 34 h 34"/>
                      <a:gd name="T12" fmla="*/ 0 w 81"/>
                      <a:gd name="T13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4">
                        <a:moveTo>
                          <a:pt x="0" y="34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4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43" name="Group 555"/>
                <p:cNvGrpSpPr>
                  <a:grpSpLocks/>
                </p:cNvGrpSpPr>
                <p:nvPr/>
              </p:nvGrpSpPr>
              <p:grpSpPr bwMode="auto">
                <a:xfrm>
                  <a:off x="857" y="3710"/>
                  <a:ext cx="49" cy="22"/>
                  <a:chOff x="857" y="3710"/>
                  <a:chExt cx="49" cy="22"/>
                </a:xfrm>
              </p:grpSpPr>
              <p:sp>
                <p:nvSpPr>
                  <p:cNvPr id="396844" name="Freeform 556"/>
                  <p:cNvSpPr>
                    <a:spLocks/>
                  </p:cNvSpPr>
                  <p:nvPr/>
                </p:nvSpPr>
                <p:spPr bwMode="auto">
                  <a:xfrm>
                    <a:off x="857" y="3710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5" name="Freeform 557"/>
                  <p:cNvSpPr>
                    <a:spLocks/>
                  </p:cNvSpPr>
                  <p:nvPr/>
                </p:nvSpPr>
                <p:spPr bwMode="auto">
                  <a:xfrm>
                    <a:off x="862" y="371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6" name="Freeform 558"/>
                  <p:cNvSpPr>
                    <a:spLocks/>
                  </p:cNvSpPr>
                  <p:nvPr/>
                </p:nvSpPr>
                <p:spPr bwMode="auto">
                  <a:xfrm>
                    <a:off x="865" y="3720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47" name="Group 559"/>
                <p:cNvGrpSpPr>
                  <a:grpSpLocks/>
                </p:cNvGrpSpPr>
                <p:nvPr/>
              </p:nvGrpSpPr>
              <p:grpSpPr bwMode="auto">
                <a:xfrm>
                  <a:off x="1086" y="3766"/>
                  <a:ext cx="49" cy="23"/>
                  <a:chOff x="1086" y="3766"/>
                  <a:chExt cx="49" cy="23"/>
                </a:xfrm>
              </p:grpSpPr>
              <p:sp>
                <p:nvSpPr>
                  <p:cNvPr id="396848" name="Freeform 560"/>
                  <p:cNvSpPr>
                    <a:spLocks/>
                  </p:cNvSpPr>
                  <p:nvPr/>
                </p:nvSpPr>
                <p:spPr bwMode="auto">
                  <a:xfrm>
                    <a:off x="1086" y="3766"/>
                    <a:ext cx="11" cy="23"/>
                  </a:xfrm>
                  <a:custGeom>
                    <a:avLst/>
                    <a:gdLst>
                      <a:gd name="T0" fmla="*/ 13 w 22"/>
                      <a:gd name="T1" fmla="*/ 69 h 69"/>
                      <a:gd name="T2" fmla="*/ 0 w 22"/>
                      <a:gd name="T3" fmla="*/ 27 h 69"/>
                      <a:gd name="T4" fmla="*/ 9 w 22"/>
                      <a:gd name="T5" fmla="*/ 0 h 69"/>
                      <a:gd name="T6" fmla="*/ 22 w 22"/>
                      <a:gd name="T7" fmla="*/ 32 h 69"/>
                      <a:gd name="T8" fmla="*/ 13 w 22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2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9" name="Freeform 561"/>
                  <p:cNvSpPr>
                    <a:spLocks/>
                  </p:cNvSpPr>
                  <p:nvPr/>
                </p:nvSpPr>
                <p:spPr bwMode="auto">
                  <a:xfrm>
                    <a:off x="1090" y="3767"/>
                    <a:ext cx="37" cy="10"/>
                  </a:xfrm>
                  <a:custGeom>
                    <a:avLst/>
                    <a:gdLst>
                      <a:gd name="T0" fmla="*/ 3 w 74"/>
                      <a:gd name="T1" fmla="*/ 0 h 31"/>
                      <a:gd name="T2" fmla="*/ 51 w 74"/>
                      <a:gd name="T3" fmla="*/ 0 h 31"/>
                      <a:gd name="T4" fmla="*/ 53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9 w 74"/>
                      <a:gd name="T13" fmla="*/ 22 h 31"/>
                      <a:gd name="T14" fmla="*/ 0 w 74"/>
                      <a:gd name="T15" fmla="*/ 6 h 31"/>
                      <a:gd name="T16" fmla="*/ 3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0" name="Freeform 562"/>
                  <p:cNvSpPr>
                    <a:spLocks/>
                  </p:cNvSpPr>
                  <p:nvPr/>
                </p:nvSpPr>
                <p:spPr bwMode="auto">
                  <a:xfrm>
                    <a:off x="1093" y="3777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6 h 36"/>
                      <a:gd name="T6" fmla="*/ 11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6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51" name="Group 563"/>
                <p:cNvGrpSpPr>
                  <a:grpSpLocks/>
                </p:cNvGrpSpPr>
                <p:nvPr/>
              </p:nvGrpSpPr>
              <p:grpSpPr bwMode="auto">
                <a:xfrm>
                  <a:off x="934" y="3740"/>
                  <a:ext cx="48" cy="23"/>
                  <a:chOff x="934" y="3740"/>
                  <a:chExt cx="48" cy="23"/>
                </a:xfrm>
              </p:grpSpPr>
              <p:sp>
                <p:nvSpPr>
                  <p:cNvPr id="396852" name="Freeform 564"/>
                  <p:cNvSpPr>
                    <a:spLocks/>
                  </p:cNvSpPr>
                  <p:nvPr/>
                </p:nvSpPr>
                <p:spPr bwMode="auto">
                  <a:xfrm>
                    <a:off x="934" y="3740"/>
                    <a:ext cx="11" cy="23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3" name="Freeform 565"/>
                  <p:cNvSpPr>
                    <a:spLocks/>
                  </p:cNvSpPr>
                  <p:nvPr/>
                </p:nvSpPr>
                <p:spPr bwMode="auto">
                  <a:xfrm>
                    <a:off x="938" y="3741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4 h 30"/>
                      <a:gd name="T6" fmla="*/ 57 w 74"/>
                      <a:gd name="T7" fmla="*/ 13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2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4" name="Freeform 566"/>
                  <p:cNvSpPr>
                    <a:spLocks/>
                  </p:cNvSpPr>
                  <p:nvPr/>
                </p:nvSpPr>
                <p:spPr bwMode="auto">
                  <a:xfrm>
                    <a:off x="941" y="375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6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55" name="Group 567"/>
                <p:cNvGrpSpPr>
                  <a:grpSpLocks/>
                </p:cNvGrpSpPr>
                <p:nvPr/>
              </p:nvGrpSpPr>
              <p:grpSpPr bwMode="auto">
                <a:xfrm>
                  <a:off x="943" y="3754"/>
                  <a:ext cx="49" cy="23"/>
                  <a:chOff x="943" y="3754"/>
                  <a:chExt cx="49" cy="23"/>
                </a:xfrm>
              </p:grpSpPr>
              <p:sp>
                <p:nvSpPr>
                  <p:cNvPr id="396856" name="Freeform 568"/>
                  <p:cNvSpPr>
                    <a:spLocks/>
                  </p:cNvSpPr>
                  <p:nvPr/>
                </p:nvSpPr>
                <p:spPr bwMode="auto">
                  <a:xfrm>
                    <a:off x="943" y="3754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7" name="Freeform 569"/>
                  <p:cNvSpPr>
                    <a:spLocks/>
                  </p:cNvSpPr>
                  <p:nvPr/>
                </p:nvSpPr>
                <p:spPr bwMode="auto">
                  <a:xfrm>
                    <a:off x="948" y="375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49 w 74"/>
                      <a:gd name="T3" fmla="*/ 0 h 30"/>
                      <a:gd name="T4" fmla="*/ 50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8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5 h 30"/>
                      <a:gd name="T16" fmla="*/ 1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8" name="Freeform 570"/>
                  <p:cNvSpPr>
                    <a:spLocks/>
                  </p:cNvSpPr>
                  <p:nvPr/>
                </p:nvSpPr>
                <p:spPr bwMode="auto">
                  <a:xfrm>
                    <a:off x="951" y="3765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859" name="Freeform 571"/>
                <p:cNvSpPr>
                  <a:spLocks/>
                </p:cNvSpPr>
                <p:nvPr/>
              </p:nvSpPr>
              <p:spPr bwMode="auto">
                <a:xfrm>
                  <a:off x="987" y="3753"/>
                  <a:ext cx="25" cy="43"/>
                </a:xfrm>
                <a:custGeom>
                  <a:avLst/>
                  <a:gdLst>
                    <a:gd name="T0" fmla="*/ 40 w 51"/>
                    <a:gd name="T1" fmla="*/ 128 h 128"/>
                    <a:gd name="T2" fmla="*/ 0 w 51"/>
                    <a:gd name="T3" fmla="*/ 29 h 128"/>
                    <a:gd name="T4" fmla="*/ 0 w 51"/>
                    <a:gd name="T5" fmla="*/ 20 h 128"/>
                    <a:gd name="T6" fmla="*/ 2 w 51"/>
                    <a:gd name="T7" fmla="*/ 11 h 128"/>
                    <a:gd name="T8" fmla="*/ 10 w 51"/>
                    <a:gd name="T9" fmla="*/ 0 h 128"/>
                    <a:gd name="T10" fmla="*/ 51 w 51"/>
                    <a:gd name="T11" fmla="*/ 91 h 128"/>
                    <a:gd name="T12" fmla="*/ 40 w 51"/>
                    <a:gd name="T13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1" h="128">
                      <a:moveTo>
                        <a:pt x="40" y="128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2" y="11"/>
                      </a:lnTo>
                      <a:lnTo>
                        <a:pt x="10" y="0"/>
                      </a:lnTo>
                      <a:lnTo>
                        <a:pt x="51" y="91"/>
                      </a:lnTo>
                      <a:lnTo>
                        <a:pt x="40" y="12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0" name="Freeform 572"/>
                <p:cNvSpPr>
                  <a:spLocks/>
                </p:cNvSpPr>
                <p:nvPr/>
              </p:nvSpPr>
              <p:spPr bwMode="auto">
                <a:xfrm>
                  <a:off x="992" y="3753"/>
                  <a:ext cx="91" cy="29"/>
                </a:xfrm>
                <a:custGeom>
                  <a:avLst/>
                  <a:gdLst>
                    <a:gd name="T0" fmla="*/ 0 w 183"/>
                    <a:gd name="T1" fmla="*/ 0 h 85"/>
                    <a:gd name="T2" fmla="*/ 64 w 183"/>
                    <a:gd name="T3" fmla="*/ 0 h 85"/>
                    <a:gd name="T4" fmla="*/ 67 w 183"/>
                    <a:gd name="T5" fmla="*/ 13 h 85"/>
                    <a:gd name="T6" fmla="*/ 75 w 183"/>
                    <a:gd name="T7" fmla="*/ 28 h 85"/>
                    <a:gd name="T8" fmla="*/ 84 w 183"/>
                    <a:gd name="T9" fmla="*/ 42 h 85"/>
                    <a:gd name="T10" fmla="*/ 158 w 183"/>
                    <a:gd name="T11" fmla="*/ 42 h 85"/>
                    <a:gd name="T12" fmla="*/ 163 w 183"/>
                    <a:gd name="T13" fmla="*/ 55 h 85"/>
                    <a:gd name="T14" fmla="*/ 172 w 183"/>
                    <a:gd name="T15" fmla="*/ 67 h 85"/>
                    <a:gd name="T16" fmla="*/ 183 w 183"/>
                    <a:gd name="T17" fmla="*/ 85 h 85"/>
                    <a:gd name="T18" fmla="*/ 64 w 183"/>
                    <a:gd name="T19" fmla="*/ 85 h 85"/>
                    <a:gd name="T20" fmla="*/ 41 w 183"/>
                    <a:gd name="T21" fmla="*/ 85 h 85"/>
                    <a:gd name="T22" fmla="*/ 0 w 183"/>
                    <a:gd name="T2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3" h="85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67" y="13"/>
                      </a:lnTo>
                      <a:lnTo>
                        <a:pt x="75" y="28"/>
                      </a:lnTo>
                      <a:lnTo>
                        <a:pt x="84" y="42"/>
                      </a:lnTo>
                      <a:lnTo>
                        <a:pt x="158" y="42"/>
                      </a:lnTo>
                      <a:lnTo>
                        <a:pt x="163" y="55"/>
                      </a:lnTo>
                      <a:lnTo>
                        <a:pt x="172" y="67"/>
                      </a:lnTo>
                      <a:lnTo>
                        <a:pt x="183" y="85"/>
                      </a:lnTo>
                      <a:lnTo>
                        <a:pt x="64" y="85"/>
                      </a:lnTo>
                      <a:lnTo>
                        <a:pt x="41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1" name="Freeform 573"/>
                <p:cNvSpPr>
                  <a:spLocks/>
                </p:cNvSpPr>
                <p:nvPr/>
              </p:nvSpPr>
              <p:spPr bwMode="auto">
                <a:xfrm>
                  <a:off x="1008" y="3782"/>
                  <a:ext cx="81" cy="12"/>
                </a:xfrm>
                <a:custGeom>
                  <a:avLst/>
                  <a:gdLst>
                    <a:gd name="T0" fmla="*/ 0 w 160"/>
                    <a:gd name="T1" fmla="*/ 36 h 36"/>
                    <a:gd name="T2" fmla="*/ 1 w 160"/>
                    <a:gd name="T3" fmla="*/ 20 h 36"/>
                    <a:gd name="T4" fmla="*/ 7 w 160"/>
                    <a:gd name="T5" fmla="*/ 8 h 36"/>
                    <a:gd name="T6" fmla="*/ 10 w 160"/>
                    <a:gd name="T7" fmla="*/ 0 h 36"/>
                    <a:gd name="T8" fmla="*/ 150 w 160"/>
                    <a:gd name="T9" fmla="*/ 0 h 36"/>
                    <a:gd name="T10" fmla="*/ 160 w 160"/>
                    <a:gd name="T11" fmla="*/ 36 h 36"/>
                    <a:gd name="T12" fmla="*/ 0 w 16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150" y="0"/>
                      </a:lnTo>
                      <a:lnTo>
                        <a:pt x="16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</p:grpSp>
          <p:grpSp>
            <p:nvGrpSpPr>
              <p:cNvPr id="396862" name="Group 574"/>
              <p:cNvGrpSpPr>
                <a:grpSpLocks/>
              </p:cNvGrpSpPr>
              <p:nvPr/>
            </p:nvGrpSpPr>
            <p:grpSpPr bwMode="auto">
              <a:xfrm>
                <a:off x="920" y="3821"/>
                <a:ext cx="413" cy="50"/>
                <a:chOff x="920" y="3821"/>
                <a:chExt cx="413" cy="50"/>
              </a:xfrm>
            </p:grpSpPr>
            <p:sp>
              <p:nvSpPr>
                <p:cNvPr id="396863" name="Freeform 575"/>
                <p:cNvSpPr>
                  <a:spLocks/>
                </p:cNvSpPr>
                <p:nvPr/>
              </p:nvSpPr>
              <p:spPr bwMode="auto">
                <a:xfrm>
                  <a:off x="920" y="3821"/>
                  <a:ext cx="413" cy="50"/>
                </a:xfrm>
                <a:custGeom>
                  <a:avLst/>
                  <a:gdLst>
                    <a:gd name="T0" fmla="*/ 35 w 825"/>
                    <a:gd name="T1" fmla="*/ 13 h 151"/>
                    <a:gd name="T2" fmla="*/ 17 w 825"/>
                    <a:gd name="T3" fmla="*/ 27 h 151"/>
                    <a:gd name="T4" fmla="*/ 9 w 825"/>
                    <a:gd name="T5" fmla="*/ 48 h 151"/>
                    <a:gd name="T6" fmla="*/ 0 w 825"/>
                    <a:gd name="T7" fmla="*/ 97 h 151"/>
                    <a:gd name="T8" fmla="*/ 4 w 825"/>
                    <a:gd name="T9" fmla="*/ 124 h 151"/>
                    <a:gd name="T10" fmla="*/ 13 w 825"/>
                    <a:gd name="T11" fmla="*/ 138 h 151"/>
                    <a:gd name="T12" fmla="*/ 26 w 825"/>
                    <a:gd name="T13" fmla="*/ 151 h 151"/>
                    <a:gd name="T14" fmla="*/ 783 w 825"/>
                    <a:gd name="T15" fmla="*/ 142 h 151"/>
                    <a:gd name="T16" fmla="*/ 807 w 825"/>
                    <a:gd name="T17" fmla="*/ 128 h 151"/>
                    <a:gd name="T18" fmla="*/ 816 w 825"/>
                    <a:gd name="T19" fmla="*/ 107 h 151"/>
                    <a:gd name="T20" fmla="*/ 825 w 825"/>
                    <a:gd name="T21" fmla="*/ 61 h 151"/>
                    <a:gd name="T22" fmla="*/ 821 w 825"/>
                    <a:gd name="T23" fmla="*/ 27 h 151"/>
                    <a:gd name="T24" fmla="*/ 806 w 825"/>
                    <a:gd name="T25" fmla="*/ 9 h 151"/>
                    <a:gd name="T26" fmla="*/ 785 w 825"/>
                    <a:gd name="T27" fmla="*/ 0 h 151"/>
                    <a:gd name="T28" fmla="*/ 35 w 825"/>
                    <a:gd name="T29" fmla="*/ 13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25" h="151">
                      <a:moveTo>
                        <a:pt x="35" y="13"/>
                      </a:moveTo>
                      <a:lnTo>
                        <a:pt x="17" y="27"/>
                      </a:lnTo>
                      <a:lnTo>
                        <a:pt x="9" y="48"/>
                      </a:lnTo>
                      <a:lnTo>
                        <a:pt x="0" y="97"/>
                      </a:lnTo>
                      <a:lnTo>
                        <a:pt x="4" y="124"/>
                      </a:lnTo>
                      <a:lnTo>
                        <a:pt x="13" y="138"/>
                      </a:lnTo>
                      <a:lnTo>
                        <a:pt x="26" y="151"/>
                      </a:lnTo>
                      <a:lnTo>
                        <a:pt x="783" y="142"/>
                      </a:lnTo>
                      <a:lnTo>
                        <a:pt x="807" y="128"/>
                      </a:lnTo>
                      <a:lnTo>
                        <a:pt x="816" y="107"/>
                      </a:lnTo>
                      <a:lnTo>
                        <a:pt x="825" y="61"/>
                      </a:lnTo>
                      <a:lnTo>
                        <a:pt x="821" y="27"/>
                      </a:lnTo>
                      <a:lnTo>
                        <a:pt x="806" y="9"/>
                      </a:lnTo>
                      <a:lnTo>
                        <a:pt x="785" y="0"/>
                      </a:lnTo>
                      <a:lnTo>
                        <a:pt x="35" y="1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4" name="Freeform 576"/>
                <p:cNvSpPr>
                  <a:spLocks/>
                </p:cNvSpPr>
                <p:nvPr/>
              </p:nvSpPr>
              <p:spPr bwMode="auto">
                <a:xfrm>
                  <a:off x="972" y="3833"/>
                  <a:ext cx="330" cy="27"/>
                </a:xfrm>
                <a:custGeom>
                  <a:avLst/>
                  <a:gdLst>
                    <a:gd name="T0" fmla="*/ 4 w 658"/>
                    <a:gd name="T1" fmla="*/ 23 h 79"/>
                    <a:gd name="T2" fmla="*/ 0 w 658"/>
                    <a:gd name="T3" fmla="*/ 50 h 79"/>
                    <a:gd name="T4" fmla="*/ 153 w 658"/>
                    <a:gd name="T5" fmla="*/ 50 h 79"/>
                    <a:gd name="T6" fmla="*/ 153 w 658"/>
                    <a:gd name="T7" fmla="*/ 79 h 79"/>
                    <a:gd name="T8" fmla="*/ 500 w 658"/>
                    <a:gd name="T9" fmla="*/ 73 h 79"/>
                    <a:gd name="T10" fmla="*/ 500 w 658"/>
                    <a:gd name="T11" fmla="*/ 50 h 79"/>
                    <a:gd name="T12" fmla="*/ 656 w 658"/>
                    <a:gd name="T13" fmla="*/ 50 h 79"/>
                    <a:gd name="T14" fmla="*/ 658 w 658"/>
                    <a:gd name="T15" fmla="*/ 23 h 79"/>
                    <a:gd name="T16" fmla="*/ 504 w 658"/>
                    <a:gd name="T17" fmla="*/ 23 h 79"/>
                    <a:gd name="T18" fmla="*/ 504 w 658"/>
                    <a:gd name="T19" fmla="*/ 0 h 79"/>
                    <a:gd name="T20" fmla="*/ 153 w 658"/>
                    <a:gd name="T21" fmla="*/ 8 h 79"/>
                    <a:gd name="T22" fmla="*/ 153 w 658"/>
                    <a:gd name="T23" fmla="*/ 23 h 79"/>
                    <a:gd name="T24" fmla="*/ 4 w 658"/>
                    <a:gd name="T25" fmla="*/ 2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8" h="79">
                      <a:moveTo>
                        <a:pt x="4" y="23"/>
                      </a:moveTo>
                      <a:lnTo>
                        <a:pt x="0" y="50"/>
                      </a:lnTo>
                      <a:lnTo>
                        <a:pt x="153" y="50"/>
                      </a:lnTo>
                      <a:lnTo>
                        <a:pt x="153" y="79"/>
                      </a:lnTo>
                      <a:lnTo>
                        <a:pt x="500" y="73"/>
                      </a:lnTo>
                      <a:lnTo>
                        <a:pt x="500" y="50"/>
                      </a:lnTo>
                      <a:lnTo>
                        <a:pt x="656" y="50"/>
                      </a:lnTo>
                      <a:lnTo>
                        <a:pt x="658" y="23"/>
                      </a:lnTo>
                      <a:lnTo>
                        <a:pt x="504" y="23"/>
                      </a:lnTo>
                      <a:lnTo>
                        <a:pt x="504" y="0"/>
                      </a:lnTo>
                      <a:lnTo>
                        <a:pt x="153" y="8"/>
                      </a:lnTo>
                      <a:lnTo>
                        <a:pt x="153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5" name="Rectangle 577"/>
                <p:cNvSpPr>
                  <a:spLocks noChangeArrowheads="1"/>
                </p:cNvSpPr>
                <p:nvPr/>
              </p:nvSpPr>
              <p:spPr bwMode="auto">
                <a:xfrm>
                  <a:off x="982" y="3856"/>
                  <a:ext cx="26" cy="7"/>
                </a:xfrm>
                <a:prstGeom prst="rect">
                  <a:avLst/>
                </a:prstGeom>
                <a:solidFill>
                  <a:srgbClr val="0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6" name="Rectangle 578"/>
                <p:cNvSpPr>
                  <a:spLocks noChangeArrowheads="1"/>
                </p:cNvSpPr>
                <p:nvPr/>
              </p:nvSpPr>
              <p:spPr bwMode="auto">
                <a:xfrm>
                  <a:off x="1237" y="3855"/>
                  <a:ext cx="53" cy="6"/>
                </a:xfrm>
                <a:prstGeom prst="rect">
                  <a:avLst/>
                </a:prstGeom>
                <a:solidFill>
                  <a:srgbClr val="20202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</p:grpSp>
          <p:grpSp>
            <p:nvGrpSpPr>
              <p:cNvPr id="396867" name="Group 579"/>
              <p:cNvGrpSpPr>
                <a:grpSpLocks/>
              </p:cNvGrpSpPr>
              <p:nvPr/>
            </p:nvGrpSpPr>
            <p:grpSpPr bwMode="auto">
              <a:xfrm>
                <a:off x="1227" y="3477"/>
                <a:ext cx="508" cy="321"/>
                <a:chOff x="1227" y="3477"/>
                <a:chExt cx="508" cy="321"/>
              </a:xfrm>
            </p:grpSpPr>
            <p:sp>
              <p:nvSpPr>
                <p:cNvPr id="396868" name="Freeform 580"/>
                <p:cNvSpPr>
                  <a:spLocks/>
                </p:cNvSpPr>
                <p:nvPr/>
              </p:nvSpPr>
              <p:spPr bwMode="auto">
                <a:xfrm>
                  <a:off x="1640" y="3731"/>
                  <a:ext cx="95" cy="66"/>
                </a:xfrm>
                <a:custGeom>
                  <a:avLst/>
                  <a:gdLst>
                    <a:gd name="T0" fmla="*/ 126 w 191"/>
                    <a:gd name="T1" fmla="*/ 9 h 200"/>
                    <a:gd name="T2" fmla="*/ 93 w 191"/>
                    <a:gd name="T3" fmla="*/ 0 h 200"/>
                    <a:gd name="T4" fmla="*/ 59 w 191"/>
                    <a:gd name="T5" fmla="*/ 5 h 200"/>
                    <a:gd name="T6" fmla="*/ 32 w 191"/>
                    <a:gd name="T7" fmla="*/ 17 h 200"/>
                    <a:gd name="T8" fmla="*/ 9 w 191"/>
                    <a:gd name="T9" fmla="*/ 45 h 200"/>
                    <a:gd name="T10" fmla="*/ 0 w 191"/>
                    <a:gd name="T11" fmla="*/ 94 h 200"/>
                    <a:gd name="T12" fmla="*/ 0 w 191"/>
                    <a:gd name="T13" fmla="*/ 137 h 200"/>
                    <a:gd name="T14" fmla="*/ 0 w 191"/>
                    <a:gd name="T15" fmla="*/ 200 h 200"/>
                    <a:gd name="T16" fmla="*/ 191 w 191"/>
                    <a:gd name="T17" fmla="*/ 200 h 200"/>
                    <a:gd name="T18" fmla="*/ 181 w 191"/>
                    <a:gd name="T19" fmla="*/ 81 h 200"/>
                    <a:gd name="T20" fmla="*/ 157 w 191"/>
                    <a:gd name="T21" fmla="*/ 30 h 200"/>
                    <a:gd name="T22" fmla="*/ 126 w 191"/>
                    <a:gd name="T23" fmla="*/ 9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1" h="200">
                      <a:moveTo>
                        <a:pt x="126" y="9"/>
                      </a:moveTo>
                      <a:lnTo>
                        <a:pt x="93" y="0"/>
                      </a:lnTo>
                      <a:lnTo>
                        <a:pt x="59" y="5"/>
                      </a:lnTo>
                      <a:lnTo>
                        <a:pt x="32" y="17"/>
                      </a:lnTo>
                      <a:lnTo>
                        <a:pt x="9" y="45"/>
                      </a:lnTo>
                      <a:lnTo>
                        <a:pt x="0" y="94"/>
                      </a:lnTo>
                      <a:lnTo>
                        <a:pt x="0" y="137"/>
                      </a:lnTo>
                      <a:lnTo>
                        <a:pt x="0" y="200"/>
                      </a:lnTo>
                      <a:lnTo>
                        <a:pt x="191" y="200"/>
                      </a:lnTo>
                      <a:lnTo>
                        <a:pt x="181" y="81"/>
                      </a:lnTo>
                      <a:lnTo>
                        <a:pt x="157" y="30"/>
                      </a:lnTo>
                      <a:lnTo>
                        <a:pt x="126" y="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40404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9" name="Freeform 581"/>
                <p:cNvSpPr>
                  <a:spLocks/>
                </p:cNvSpPr>
                <p:nvPr/>
              </p:nvSpPr>
              <p:spPr bwMode="auto">
                <a:xfrm>
                  <a:off x="1227" y="3477"/>
                  <a:ext cx="429" cy="264"/>
                </a:xfrm>
                <a:custGeom>
                  <a:avLst/>
                  <a:gdLst>
                    <a:gd name="T0" fmla="*/ 0 w 860"/>
                    <a:gd name="T1" fmla="*/ 0 h 791"/>
                    <a:gd name="T2" fmla="*/ 860 w 860"/>
                    <a:gd name="T3" fmla="*/ 764 h 791"/>
                    <a:gd name="T4" fmla="*/ 849 w 860"/>
                    <a:gd name="T5" fmla="*/ 777 h 791"/>
                    <a:gd name="T6" fmla="*/ 838 w 860"/>
                    <a:gd name="T7" fmla="*/ 791 h 791"/>
                    <a:gd name="T8" fmla="*/ 0 w 860"/>
                    <a:gd name="T9" fmla="*/ 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0" h="791">
                      <a:moveTo>
                        <a:pt x="0" y="0"/>
                      </a:moveTo>
                      <a:lnTo>
                        <a:pt x="860" y="764"/>
                      </a:lnTo>
                      <a:lnTo>
                        <a:pt x="849" y="777"/>
                      </a:lnTo>
                      <a:lnTo>
                        <a:pt x="838" y="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0" name="Freeform 582"/>
                <p:cNvSpPr>
                  <a:spLocks/>
                </p:cNvSpPr>
                <p:nvPr/>
              </p:nvSpPr>
              <p:spPr bwMode="auto">
                <a:xfrm>
                  <a:off x="1521" y="3650"/>
                  <a:ext cx="141" cy="122"/>
                </a:xfrm>
                <a:custGeom>
                  <a:avLst/>
                  <a:gdLst>
                    <a:gd name="T0" fmla="*/ 4 w 281"/>
                    <a:gd name="T1" fmla="*/ 95 h 366"/>
                    <a:gd name="T2" fmla="*/ 24 w 281"/>
                    <a:gd name="T3" fmla="*/ 62 h 366"/>
                    <a:gd name="T4" fmla="*/ 54 w 281"/>
                    <a:gd name="T5" fmla="*/ 43 h 366"/>
                    <a:gd name="T6" fmla="*/ 78 w 281"/>
                    <a:gd name="T7" fmla="*/ 42 h 366"/>
                    <a:gd name="T8" fmla="*/ 128 w 281"/>
                    <a:gd name="T9" fmla="*/ 43 h 366"/>
                    <a:gd name="T10" fmla="*/ 132 w 281"/>
                    <a:gd name="T11" fmla="*/ 0 h 366"/>
                    <a:gd name="T12" fmla="*/ 281 w 281"/>
                    <a:gd name="T13" fmla="*/ 130 h 366"/>
                    <a:gd name="T14" fmla="*/ 272 w 281"/>
                    <a:gd name="T15" fmla="*/ 179 h 366"/>
                    <a:gd name="T16" fmla="*/ 228 w 281"/>
                    <a:gd name="T17" fmla="*/ 170 h 366"/>
                    <a:gd name="T18" fmla="*/ 191 w 281"/>
                    <a:gd name="T19" fmla="*/ 184 h 366"/>
                    <a:gd name="T20" fmla="*/ 158 w 281"/>
                    <a:gd name="T21" fmla="*/ 210 h 366"/>
                    <a:gd name="T22" fmla="*/ 150 w 281"/>
                    <a:gd name="T23" fmla="*/ 232 h 366"/>
                    <a:gd name="T24" fmla="*/ 149 w 281"/>
                    <a:gd name="T25" fmla="*/ 295 h 366"/>
                    <a:gd name="T26" fmla="*/ 149 w 281"/>
                    <a:gd name="T27" fmla="*/ 338 h 366"/>
                    <a:gd name="T28" fmla="*/ 150 w 281"/>
                    <a:gd name="T29" fmla="*/ 366 h 366"/>
                    <a:gd name="T30" fmla="*/ 0 w 281"/>
                    <a:gd name="T31" fmla="*/ 229 h 366"/>
                    <a:gd name="T32" fmla="*/ 0 w 281"/>
                    <a:gd name="T33" fmla="*/ 139 h 366"/>
                    <a:gd name="T34" fmla="*/ 4 w 281"/>
                    <a:gd name="T35" fmla="*/ 95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1" h="366">
                      <a:moveTo>
                        <a:pt x="4" y="95"/>
                      </a:moveTo>
                      <a:lnTo>
                        <a:pt x="24" y="62"/>
                      </a:lnTo>
                      <a:lnTo>
                        <a:pt x="54" y="43"/>
                      </a:lnTo>
                      <a:lnTo>
                        <a:pt x="78" y="42"/>
                      </a:lnTo>
                      <a:lnTo>
                        <a:pt x="128" y="43"/>
                      </a:lnTo>
                      <a:lnTo>
                        <a:pt x="132" y="0"/>
                      </a:lnTo>
                      <a:lnTo>
                        <a:pt x="281" y="130"/>
                      </a:lnTo>
                      <a:lnTo>
                        <a:pt x="272" y="179"/>
                      </a:lnTo>
                      <a:lnTo>
                        <a:pt x="228" y="170"/>
                      </a:lnTo>
                      <a:lnTo>
                        <a:pt x="191" y="184"/>
                      </a:lnTo>
                      <a:lnTo>
                        <a:pt x="158" y="210"/>
                      </a:lnTo>
                      <a:lnTo>
                        <a:pt x="150" y="232"/>
                      </a:lnTo>
                      <a:lnTo>
                        <a:pt x="149" y="295"/>
                      </a:lnTo>
                      <a:lnTo>
                        <a:pt x="149" y="338"/>
                      </a:lnTo>
                      <a:lnTo>
                        <a:pt x="150" y="366"/>
                      </a:lnTo>
                      <a:lnTo>
                        <a:pt x="0" y="229"/>
                      </a:lnTo>
                      <a:lnTo>
                        <a:pt x="0" y="139"/>
                      </a:lnTo>
                      <a:lnTo>
                        <a:pt x="4" y="9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1" name="Line 583"/>
                <p:cNvSpPr>
                  <a:spLocks noChangeShapeType="1"/>
                </p:cNvSpPr>
                <p:nvPr/>
              </p:nvSpPr>
              <p:spPr bwMode="auto">
                <a:xfrm>
                  <a:off x="1586" y="3665"/>
                  <a:ext cx="76" cy="4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2" name="Freeform 584"/>
                <p:cNvSpPr>
                  <a:spLocks/>
                </p:cNvSpPr>
                <p:nvPr/>
              </p:nvSpPr>
              <p:spPr bwMode="auto">
                <a:xfrm>
                  <a:off x="1242" y="3486"/>
                  <a:ext cx="111" cy="96"/>
                </a:xfrm>
                <a:custGeom>
                  <a:avLst/>
                  <a:gdLst>
                    <a:gd name="T0" fmla="*/ 10 w 222"/>
                    <a:gd name="T1" fmla="*/ 98 h 289"/>
                    <a:gd name="T2" fmla="*/ 27 w 222"/>
                    <a:gd name="T3" fmla="*/ 64 h 289"/>
                    <a:gd name="T4" fmla="*/ 53 w 222"/>
                    <a:gd name="T5" fmla="*/ 45 h 289"/>
                    <a:gd name="T6" fmla="*/ 81 w 222"/>
                    <a:gd name="T7" fmla="*/ 41 h 289"/>
                    <a:gd name="T8" fmla="*/ 131 w 222"/>
                    <a:gd name="T9" fmla="*/ 42 h 289"/>
                    <a:gd name="T10" fmla="*/ 135 w 222"/>
                    <a:gd name="T11" fmla="*/ 0 h 289"/>
                    <a:gd name="T12" fmla="*/ 222 w 222"/>
                    <a:gd name="T13" fmla="*/ 80 h 289"/>
                    <a:gd name="T14" fmla="*/ 218 w 222"/>
                    <a:gd name="T15" fmla="*/ 120 h 289"/>
                    <a:gd name="T16" fmla="*/ 190 w 222"/>
                    <a:gd name="T17" fmla="*/ 118 h 289"/>
                    <a:gd name="T18" fmla="*/ 168 w 222"/>
                    <a:gd name="T19" fmla="*/ 116 h 289"/>
                    <a:gd name="T20" fmla="*/ 135 w 222"/>
                    <a:gd name="T21" fmla="*/ 125 h 289"/>
                    <a:gd name="T22" fmla="*/ 118 w 222"/>
                    <a:gd name="T23" fmla="*/ 137 h 289"/>
                    <a:gd name="T24" fmla="*/ 102 w 222"/>
                    <a:gd name="T25" fmla="*/ 161 h 289"/>
                    <a:gd name="T26" fmla="*/ 98 w 222"/>
                    <a:gd name="T27" fmla="*/ 192 h 289"/>
                    <a:gd name="T28" fmla="*/ 93 w 222"/>
                    <a:gd name="T29" fmla="*/ 289 h 289"/>
                    <a:gd name="T30" fmla="*/ 0 w 222"/>
                    <a:gd name="T31" fmla="*/ 197 h 289"/>
                    <a:gd name="T32" fmla="*/ 4 w 222"/>
                    <a:gd name="T33" fmla="*/ 138 h 289"/>
                    <a:gd name="T34" fmla="*/ 10 w 222"/>
                    <a:gd name="T35" fmla="*/ 9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2" h="289">
                      <a:moveTo>
                        <a:pt x="10" y="98"/>
                      </a:moveTo>
                      <a:lnTo>
                        <a:pt x="27" y="64"/>
                      </a:lnTo>
                      <a:lnTo>
                        <a:pt x="53" y="45"/>
                      </a:lnTo>
                      <a:lnTo>
                        <a:pt x="81" y="41"/>
                      </a:lnTo>
                      <a:lnTo>
                        <a:pt x="131" y="42"/>
                      </a:lnTo>
                      <a:lnTo>
                        <a:pt x="135" y="0"/>
                      </a:lnTo>
                      <a:lnTo>
                        <a:pt x="222" y="80"/>
                      </a:lnTo>
                      <a:lnTo>
                        <a:pt x="218" y="120"/>
                      </a:lnTo>
                      <a:lnTo>
                        <a:pt x="190" y="118"/>
                      </a:lnTo>
                      <a:lnTo>
                        <a:pt x="168" y="116"/>
                      </a:lnTo>
                      <a:lnTo>
                        <a:pt x="135" y="125"/>
                      </a:lnTo>
                      <a:lnTo>
                        <a:pt x="118" y="137"/>
                      </a:lnTo>
                      <a:lnTo>
                        <a:pt x="102" y="161"/>
                      </a:lnTo>
                      <a:lnTo>
                        <a:pt x="98" y="192"/>
                      </a:lnTo>
                      <a:lnTo>
                        <a:pt x="93" y="289"/>
                      </a:lnTo>
                      <a:lnTo>
                        <a:pt x="0" y="197"/>
                      </a:lnTo>
                      <a:lnTo>
                        <a:pt x="4" y="138"/>
                      </a:lnTo>
                      <a:lnTo>
                        <a:pt x="1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3" name="Freeform 585"/>
                <p:cNvSpPr>
                  <a:spLocks/>
                </p:cNvSpPr>
                <p:nvPr/>
              </p:nvSpPr>
              <p:spPr bwMode="auto">
                <a:xfrm>
                  <a:off x="1456" y="3626"/>
                  <a:ext cx="64" cy="62"/>
                </a:xfrm>
                <a:custGeom>
                  <a:avLst/>
                  <a:gdLst>
                    <a:gd name="T0" fmla="*/ 128 w 128"/>
                    <a:gd name="T1" fmla="*/ 5 h 186"/>
                    <a:gd name="T2" fmla="*/ 59 w 128"/>
                    <a:gd name="T3" fmla="*/ 0 h 186"/>
                    <a:gd name="T4" fmla="*/ 30 w 128"/>
                    <a:gd name="T5" fmla="*/ 14 h 186"/>
                    <a:gd name="T6" fmla="*/ 9 w 128"/>
                    <a:gd name="T7" fmla="*/ 40 h 186"/>
                    <a:gd name="T8" fmla="*/ 0 w 128"/>
                    <a:gd name="T9" fmla="*/ 89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4" name="Freeform 586"/>
                <p:cNvSpPr>
                  <a:spLocks/>
                </p:cNvSpPr>
                <p:nvPr/>
              </p:nvSpPr>
              <p:spPr bwMode="auto">
                <a:xfrm>
                  <a:off x="1440" y="3615"/>
                  <a:ext cx="63" cy="61"/>
                </a:xfrm>
                <a:custGeom>
                  <a:avLst/>
                  <a:gdLst>
                    <a:gd name="T0" fmla="*/ 126 w 126"/>
                    <a:gd name="T1" fmla="*/ 3 h 185"/>
                    <a:gd name="T2" fmla="*/ 59 w 126"/>
                    <a:gd name="T3" fmla="*/ 0 h 185"/>
                    <a:gd name="T4" fmla="*/ 24 w 126"/>
                    <a:gd name="T5" fmla="*/ 15 h 185"/>
                    <a:gd name="T6" fmla="*/ 9 w 126"/>
                    <a:gd name="T7" fmla="*/ 39 h 185"/>
                    <a:gd name="T8" fmla="*/ 0 w 126"/>
                    <a:gd name="T9" fmla="*/ 88 h 185"/>
                    <a:gd name="T10" fmla="*/ 0 w 126"/>
                    <a:gd name="T11" fmla="*/ 185 h 185"/>
                    <a:gd name="T12" fmla="*/ 0 w 126"/>
                    <a:gd name="T13" fmla="*/ 180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5">
                      <a:moveTo>
                        <a:pt x="126" y="3"/>
                      </a:moveTo>
                      <a:lnTo>
                        <a:pt x="59" y="0"/>
                      </a:lnTo>
                      <a:lnTo>
                        <a:pt x="24" y="15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5" name="Freeform 587"/>
                <p:cNvSpPr>
                  <a:spLocks/>
                </p:cNvSpPr>
                <p:nvPr/>
              </p:nvSpPr>
              <p:spPr bwMode="auto">
                <a:xfrm>
                  <a:off x="1422" y="3604"/>
                  <a:ext cx="64" cy="62"/>
                </a:xfrm>
                <a:custGeom>
                  <a:avLst/>
                  <a:gdLst>
                    <a:gd name="T0" fmla="*/ 127 w 127"/>
                    <a:gd name="T1" fmla="*/ 5 h 185"/>
                    <a:gd name="T2" fmla="*/ 59 w 127"/>
                    <a:gd name="T3" fmla="*/ 0 h 185"/>
                    <a:gd name="T4" fmla="*/ 30 w 127"/>
                    <a:gd name="T5" fmla="*/ 14 h 185"/>
                    <a:gd name="T6" fmla="*/ 9 w 127"/>
                    <a:gd name="T7" fmla="*/ 39 h 185"/>
                    <a:gd name="T8" fmla="*/ 0 w 127"/>
                    <a:gd name="T9" fmla="*/ 88 h 185"/>
                    <a:gd name="T10" fmla="*/ 0 w 127"/>
                    <a:gd name="T11" fmla="*/ 185 h 185"/>
                    <a:gd name="T12" fmla="*/ 0 w 127"/>
                    <a:gd name="T13" fmla="*/ 182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5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6" name="Freeform 588"/>
                <p:cNvSpPr>
                  <a:spLocks/>
                </p:cNvSpPr>
                <p:nvPr/>
              </p:nvSpPr>
              <p:spPr bwMode="auto">
                <a:xfrm>
                  <a:off x="1401" y="3594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2 w 127"/>
                    <a:gd name="T5" fmla="*/ 10 h 186"/>
                    <a:gd name="T6" fmla="*/ 9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2" y="10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7" name="Freeform 589"/>
                <p:cNvSpPr>
                  <a:spLocks/>
                </p:cNvSpPr>
                <p:nvPr/>
              </p:nvSpPr>
              <p:spPr bwMode="auto">
                <a:xfrm>
                  <a:off x="1383" y="3583"/>
                  <a:ext cx="64" cy="62"/>
                </a:xfrm>
                <a:custGeom>
                  <a:avLst/>
                  <a:gdLst>
                    <a:gd name="T0" fmla="*/ 128 w 128"/>
                    <a:gd name="T1" fmla="*/ 4 h 186"/>
                    <a:gd name="T2" fmla="*/ 59 w 128"/>
                    <a:gd name="T3" fmla="*/ 0 h 186"/>
                    <a:gd name="T4" fmla="*/ 32 w 128"/>
                    <a:gd name="T5" fmla="*/ 13 h 186"/>
                    <a:gd name="T6" fmla="*/ 9 w 128"/>
                    <a:gd name="T7" fmla="*/ 40 h 186"/>
                    <a:gd name="T8" fmla="*/ 0 w 128"/>
                    <a:gd name="T9" fmla="*/ 88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9" y="40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8" name="Freeform 590"/>
                <p:cNvSpPr>
                  <a:spLocks/>
                </p:cNvSpPr>
                <p:nvPr/>
              </p:nvSpPr>
              <p:spPr bwMode="auto">
                <a:xfrm>
                  <a:off x="1365" y="3570"/>
                  <a:ext cx="63" cy="62"/>
                </a:xfrm>
                <a:custGeom>
                  <a:avLst/>
                  <a:gdLst>
                    <a:gd name="T0" fmla="*/ 126 w 126"/>
                    <a:gd name="T1" fmla="*/ 4 h 186"/>
                    <a:gd name="T2" fmla="*/ 58 w 126"/>
                    <a:gd name="T3" fmla="*/ 0 h 186"/>
                    <a:gd name="T4" fmla="*/ 31 w 126"/>
                    <a:gd name="T5" fmla="*/ 14 h 186"/>
                    <a:gd name="T6" fmla="*/ 8 w 126"/>
                    <a:gd name="T7" fmla="*/ 40 h 186"/>
                    <a:gd name="T8" fmla="*/ 0 w 126"/>
                    <a:gd name="T9" fmla="*/ 89 h 186"/>
                    <a:gd name="T10" fmla="*/ 0 w 126"/>
                    <a:gd name="T11" fmla="*/ 186 h 186"/>
                    <a:gd name="T12" fmla="*/ 0 w 126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6">
                      <a:moveTo>
                        <a:pt x="126" y="4"/>
                      </a:moveTo>
                      <a:lnTo>
                        <a:pt x="58" y="0"/>
                      </a:lnTo>
                      <a:lnTo>
                        <a:pt x="31" y="14"/>
                      </a:lnTo>
                      <a:lnTo>
                        <a:pt x="8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9" name="Freeform 591"/>
                <p:cNvSpPr>
                  <a:spLocks/>
                </p:cNvSpPr>
                <p:nvPr/>
              </p:nvSpPr>
              <p:spPr bwMode="auto">
                <a:xfrm>
                  <a:off x="1349" y="3558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3 w 127"/>
                    <a:gd name="T5" fmla="*/ 16 h 186"/>
                    <a:gd name="T6" fmla="*/ 9 w 127"/>
                    <a:gd name="T7" fmla="*/ 40 h 186"/>
                    <a:gd name="T8" fmla="*/ 0 w 127"/>
                    <a:gd name="T9" fmla="*/ 89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3" y="16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0" name="Freeform 592"/>
                <p:cNvSpPr>
                  <a:spLocks/>
                </p:cNvSpPr>
                <p:nvPr/>
              </p:nvSpPr>
              <p:spPr bwMode="auto">
                <a:xfrm>
                  <a:off x="1331" y="3550"/>
                  <a:ext cx="63" cy="62"/>
                </a:xfrm>
                <a:custGeom>
                  <a:avLst/>
                  <a:gdLst>
                    <a:gd name="T0" fmla="*/ 127 w 127"/>
                    <a:gd name="T1" fmla="*/ 4 h 186"/>
                    <a:gd name="T2" fmla="*/ 59 w 127"/>
                    <a:gd name="T3" fmla="*/ 0 h 186"/>
                    <a:gd name="T4" fmla="*/ 32 w 127"/>
                    <a:gd name="T5" fmla="*/ 13 h 186"/>
                    <a:gd name="T6" fmla="*/ 10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10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1" name="Freeform 593"/>
                <p:cNvSpPr>
                  <a:spLocks/>
                </p:cNvSpPr>
                <p:nvPr/>
              </p:nvSpPr>
              <p:spPr bwMode="auto">
                <a:xfrm>
                  <a:off x="1308" y="3501"/>
                  <a:ext cx="47" cy="25"/>
                </a:xfrm>
                <a:custGeom>
                  <a:avLst/>
                  <a:gdLst>
                    <a:gd name="T0" fmla="*/ 0 w 96"/>
                    <a:gd name="T1" fmla="*/ 0 h 74"/>
                    <a:gd name="T2" fmla="*/ 89 w 96"/>
                    <a:gd name="T3" fmla="*/ 74 h 74"/>
                    <a:gd name="T4" fmla="*/ 96 w 96"/>
                    <a:gd name="T5" fmla="*/ 74 h 74"/>
                    <a:gd name="T6" fmla="*/ 93 w 96"/>
                    <a:gd name="T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74">
                      <a:moveTo>
                        <a:pt x="0" y="0"/>
                      </a:moveTo>
                      <a:lnTo>
                        <a:pt x="89" y="74"/>
                      </a:lnTo>
                      <a:lnTo>
                        <a:pt x="96" y="74"/>
                      </a:lnTo>
                      <a:lnTo>
                        <a:pt x="93" y="74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2" name="Oval 594"/>
                <p:cNvSpPr>
                  <a:spLocks noChangeArrowheads="1"/>
                </p:cNvSpPr>
                <p:nvPr/>
              </p:nvSpPr>
              <p:spPr bwMode="auto">
                <a:xfrm>
                  <a:off x="1339" y="3772"/>
                  <a:ext cx="78" cy="2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3" name="Oval 595"/>
                <p:cNvSpPr>
                  <a:spLocks noChangeArrowheads="1"/>
                </p:cNvSpPr>
                <p:nvPr/>
              </p:nvSpPr>
              <p:spPr bwMode="auto">
                <a:xfrm>
                  <a:off x="1432" y="3771"/>
                  <a:ext cx="78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4" name="Freeform 596"/>
                <p:cNvSpPr>
                  <a:spLocks/>
                </p:cNvSpPr>
                <p:nvPr/>
              </p:nvSpPr>
              <p:spPr bwMode="auto">
                <a:xfrm>
                  <a:off x="1511" y="3785"/>
                  <a:ext cx="94" cy="8"/>
                </a:xfrm>
                <a:custGeom>
                  <a:avLst/>
                  <a:gdLst>
                    <a:gd name="T0" fmla="*/ 0 w 188"/>
                    <a:gd name="T1" fmla="*/ 25 h 25"/>
                    <a:gd name="T2" fmla="*/ 6 w 188"/>
                    <a:gd name="T3" fmla="*/ 0 h 25"/>
                    <a:gd name="T4" fmla="*/ 175 w 188"/>
                    <a:gd name="T5" fmla="*/ 0 h 25"/>
                    <a:gd name="T6" fmla="*/ 188 w 188"/>
                    <a:gd name="T7" fmla="*/ 19 h 25"/>
                    <a:gd name="T8" fmla="*/ 0 w 188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" h="25">
                      <a:moveTo>
                        <a:pt x="0" y="25"/>
                      </a:moveTo>
                      <a:lnTo>
                        <a:pt x="6" y="0"/>
                      </a:lnTo>
                      <a:lnTo>
                        <a:pt x="175" y="0"/>
                      </a:lnTo>
                      <a:lnTo>
                        <a:pt x="188" y="1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5" name="Oval 597"/>
                <p:cNvSpPr>
                  <a:spLocks noChangeArrowheads="1"/>
                </p:cNvSpPr>
                <p:nvPr/>
              </p:nvSpPr>
              <p:spPr bwMode="auto">
                <a:xfrm>
                  <a:off x="1338" y="3767"/>
                  <a:ext cx="78" cy="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6" name="Oval 598"/>
                <p:cNvSpPr>
                  <a:spLocks noChangeArrowheads="1"/>
                </p:cNvSpPr>
                <p:nvPr/>
              </p:nvSpPr>
              <p:spPr bwMode="auto">
                <a:xfrm>
                  <a:off x="1431" y="3766"/>
                  <a:ext cx="77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</p:grpSp>
        </p:grpSp>
        <p:sp>
          <p:nvSpPr>
            <p:cNvPr id="396887" name="Text Box 599"/>
            <p:cNvSpPr txBox="1">
              <a:spLocks noChangeArrowheads="1"/>
            </p:cNvSpPr>
            <p:nvPr/>
          </p:nvSpPr>
          <p:spPr bwMode="auto">
            <a:xfrm>
              <a:off x="3203575" y="3259138"/>
              <a:ext cx="162576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a typeface="黑体" pitchFamily="49" charset="-122"/>
                </a:rPr>
                <a:t>中间人 </a:t>
              </a:r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</p:txBody>
        </p:sp>
        <p:sp>
          <p:nvSpPr>
            <p:cNvPr id="396888" name="Line 600"/>
            <p:cNvSpPr>
              <a:spLocks noChangeShapeType="1"/>
            </p:cNvSpPr>
            <p:nvPr/>
          </p:nvSpPr>
          <p:spPr bwMode="auto">
            <a:xfrm rot="5400000">
              <a:off x="3656806" y="5015707"/>
              <a:ext cx="1992313" cy="190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9450" y="4437211"/>
            <a:ext cx="3986213" cy="423862"/>
            <a:chOff x="679450" y="4005263"/>
            <a:chExt cx="3986213" cy="423862"/>
          </a:xfrm>
        </p:grpSpPr>
        <p:sp>
          <p:nvSpPr>
            <p:cNvPr id="396432" name="Line 144"/>
            <p:cNvSpPr>
              <a:spLocks noChangeShapeType="1"/>
            </p:cNvSpPr>
            <p:nvPr/>
          </p:nvSpPr>
          <p:spPr bwMode="auto">
            <a:xfrm>
              <a:off x="679450" y="4210050"/>
              <a:ext cx="3986213" cy="1746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931" name="Rectangle 643"/>
            <p:cNvSpPr>
              <a:spLocks noChangeArrowheads="1"/>
            </p:cNvSpPr>
            <p:nvPr/>
          </p:nvSpPr>
          <p:spPr bwMode="auto">
            <a:xfrm>
              <a:off x="1763713" y="4005263"/>
              <a:ext cx="1792287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 sz="2000" b="1" smtClean="0">
                  <a:solidFill>
                    <a:schemeClr val="tx2"/>
                  </a:solidFill>
                  <a:ea typeface="黑体" pitchFamily="49" charset="-122"/>
                </a:rPr>
                <a:t>DC</a:t>
              </a:r>
              <a:r>
                <a:rPr kumimoji="1" lang="en-US" altLang="zh-CN" sz="2000" b="1" baseline="-25000" smtClean="0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endParaRPr kumimoji="1"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65663" y="4365004"/>
            <a:ext cx="3987800" cy="423862"/>
            <a:chOff x="4665663" y="4005263"/>
            <a:chExt cx="3987800" cy="423862"/>
          </a:xfrm>
        </p:grpSpPr>
        <p:sp>
          <p:nvSpPr>
            <p:cNvPr id="396890" name="Line 602"/>
            <p:cNvSpPr>
              <a:spLocks noChangeShapeType="1"/>
            </p:cNvSpPr>
            <p:nvPr/>
          </p:nvSpPr>
          <p:spPr bwMode="auto">
            <a:xfrm>
              <a:off x="4665663" y="43053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932" name="Rectangle 644"/>
            <p:cNvSpPr>
              <a:spLocks noChangeArrowheads="1"/>
            </p:cNvSpPr>
            <p:nvPr/>
          </p:nvSpPr>
          <p:spPr bwMode="auto">
            <a:xfrm>
              <a:off x="5435600" y="4005263"/>
              <a:ext cx="1792288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 sz="2000" b="1" smtClean="0">
                  <a:solidFill>
                    <a:srgbClr val="C00000"/>
                  </a:solidFill>
                  <a:ea typeface="黑体" pitchFamily="49" charset="-122"/>
                </a:rPr>
                <a:t>DC</a:t>
              </a:r>
              <a:r>
                <a:rPr kumimoji="1" lang="en-US" altLang="zh-CN" sz="2000" b="1" baseline="-25000" smtClean="0">
                  <a:solidFill>
                    <a:srgbClr val="C00000"/>
                  </a:solidFill>
                  <a:ea typeface="黑体" pitchFamily="49" charset="-122"/>
                </a:rPr>
                <a:t>C</a:t>
              </a:r>
              <a:endParaRPr kumimoji="1" lang="en-US" altLang="zh-CN" sz="2000" b="1" baseline="-25000">
                <a:solidFill>
                  <a:srgbClr val="C00000"/>
                </a:solidFill>
                <a:ea typeface="黑体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0263" y="5157192"/>
            <a:ext cx="3987800" cy="765175"/>
            <a:chOff x="4640263" y="4679950"/>
            <a:chExt cx="3987800" cy="765175"/>
          </a:xfrm>
        </p:grpSpPr>
        <p:sp>
          <p:nvSpPr>
            <p:cNvPr id="396893" name="Line 605"/>
            <p:cNvSpPr>
              <a:spLocks noChangeShapeType="1"/>
            </p:cNvSpPr>
            <p:nvPr/>
          </p:nvSpPr>
          <p:spPr bwMode="auto">
            <a:xfrm flipH="1">
              <a:off x="4640263" y="5210175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933" name="Rectangle 645"/>
            <p:cNvSpPr>
              <a:spLocks noChangeArrowheads="1"/>
            </p:cNvSpPr>
            <p:nvPr/>
          </p:nvSpPr>
          <p:spPr bwMode="auto">
            <a:xfrm>
              <a:off x="6227763" y="5021263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sz="2000" b="1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396934" name="Text Box 646"/>
            <p:cNvSpPr txBox="1">
              <a:spLocks noChangeArrowheads="1"/>
            </p:cNvSpPr>
            <p:nvPr/>
          </p:nvSpPr>
          <p:spPr bwMode="auto">
            <a:xfrm>
              <a:off x="6265863" y="4679950"/>
              <a:ext cx="665567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C</a:t>
              </a:r>
            </a:p>
            <a:p>
              <a:endParaRPr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5" name="Picture 64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863" y="479742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8490"/>
          </a:xfrm>
        </p:spPr>
        <p:txBody>
          <a:bodyPr>
            <a:normAutofit/>
          </a:bodyPr>
          <a:lstStyle/>
          <a:p>
            <a:r>
              <a:rPr lang="zh-CN" altLang="en-US" smtClean="0"/>
              <a:t>基于证书的会话密钥交换</a:t>
            </a:r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435600" y="5157192"/>
            <a:ext cx="1944712" cy="1296144"/>
            <a:chOff x="5435600" y="5157192"/>
            <a:chExt cx="1944712" cy="1296144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73700" y="5157192"/>
              <a:ext cx="1624013" cy="12961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435600" y="5157192"/>
              <a:ext cx="1944712" cy="10801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8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dirty="0">
                <a:latin typeface="宋体" pitchFamily="2" charset="-122"/>
              </a:rPr>
              <a:t>一切秘密寓于</a:t>
            </a:r>
            <a:r>
              <a:rPr kumimoji="1" lang="zh-CN" altLang="en-US" dirty="0" smtClean="0">
                <a:latin typeface="宋体" pitchFamily="2" charset="-122"/>
              </a:rPr>
              <a:t>密钥</a:t>
            </a:r>
            <a:endParaRPr kumimoji="1" lang="zh-CN" altLang="en-US" dirty="0"/>
          </a:p>
          <a:p>
            <a:pPr lvl="1" eaLnBrk="0" hangingPunct="0">
              <a:spcBef>
                <a:spcPct val="50000"/>
              </a:spcBef>
            </a:pPr>
            <a:r>
              <a:rPr lang="zh-CN" altLang="en-US" dirty="0" smtClean="0"/>
              <a:t>近代密码体制密钥保密，安全性取决于</a:t>
            </a:r>
            <a:r>
              <a:rPr lang="zh-CN" altLang="en-US" dirty="0"/>
              <a:t>密钥的安全</a:t>
            </a:r>
            <a:endParaRPr lang="en-US" altLang="zh-CN" dirty="0"/>
          </a:p>
          <a:p>
            <a:pPr eaLnBrk="0" hangingPunct="0">
              <a:spcBef>
                <a:spcPct val="50000"/>
              </a:spcBef>
            </a:pPr>
            <a:r>
              <a:rPr kumimoji="1" lang="zh-CN" altLang="en-US" dirty="0" smtClean="0">
                <a:latin typeface="宋体" pitchFamily="2" charset="-122"/>
              </a:rPr>
              <a:t>窃取密钥代价远低于破译</a:t>
            </a:r>
            <a:r>
              <a:rPr kumimoji="1" lang="zh-CN" altLang="en-US" dirty="0">
                <a:latin typeface="宋体" pitchFamily="2" charset="-122"/>
              </a:rPr>
              <a:t>密码</a:t>
            </a:r>
            <a:r>
              <a:rPr kumimoji="1" lang="zh-CN" altLang="en-US" dirty="0" smtClean="0">
                <a:latin typeface="宋体" pitchFamily="2" charset="-122"/>
              </a:rPr>
              <a:t>算法</a:t>
            </a:r>
            <a:endParaRPr lang="en-US" altLang="zh-C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必要性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公钥公开</a:t>
            </a:r>
            <a:r>
              <a:rPr lang="en-US" altLang="zh-CN" smtClean="0"/>
              <a:t>——</a:t>
            </a:r>
            <a:r>
              <a:rPr lang="zh-CN" altLang="en-US" smtClean="0"/>
              <a:t>不需机密性保护</a:t>
            </a:r>
            <a:endParaRPr lang="en-US" altLang="zh-CN" smtClean="0"/>
          </a:p>
          <a:p>
            <a:r>
              <a:rPr lang="zh-CN" altLang="en-US" smtClean="0"/>
              <a:t>防中间人（假冒或篡改）攻击</a:t>
            </a:r>
            <a:r>
              <a:rPr lang="en-US" altLang="zh-CN" smtClean="0"/>
              <a:t>——</a:t>
            </a:r>
            <a:r>
              <a:rPr lang="zh-CN" altLang="en-US" smtClean="0"/>
              <a:t>完整性保护</a:t>
            </a:r>
            <a:endParaRPr lang="en-US" altLang="zh-CN" smtClean="0"/>
          </a:p>
          <a:p>
            <a:pPr lvl="1"/>
            <a:r>
              <a:rPr lang="zh-CN" altLang="en-US" smtClean="0"/>
              <a:t>公钥使用者（发送方）验证公钥真实性</a:t>
            </a:r>
          </a:p>
          <a:p>
            <a:pPr lvl="1"/>
            <a:r>
              <a:rPr lang="zh-CN" altLang="en-US" smtClean="0"/>
              <a:t>不能在公共媒体上直接不加保护地公布</a:t>
            </a:r>
            <a:endParaRPr lang="en-US" altLang="zh-CN" smtClean="0"/>
          </a:p>
          <a:p>
            <a:r>
              <a:rPr lang="zh-CN" altLang="en-US"/>
              <a:t>怎么公开</a:t>
            </a:r>
            <a:r>
              <a:rPr lang="zh-CN" altLang="en-US" smtClean="0"/>
              <a:t>？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公钥管理问题的提出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041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防</a:t>
            </a:r>
            <a:r>
              <a:rPr lang="zh-CN" altLang="en-US"/>
              <a:t>篡改数据</a:t>
            </a:r>
            <a:r>
              <a:rPr lang="zh-CN" altLang="en-US" smtClean="0"/>
              <a:t>集合</a:t>
            </a:r>
            <a:endParaRPr lang="en-US" altLang="zh-CN" smtClean="0"/>
          </a:p>
          <a:p>
            <a:r>
              <a:rPr lang="zh-CN" altLang="en-US"/>
              <a:t>可信第三方</a:t>
            </a:r>
            <a:r>
              <a:rPr lang="zh-CN" altLang="en-US" smtClean="0"/>
              <a:t>担保</a:t>
            </a:r>
            <a:endParaRPr lang="en-US" altLang="zh-CN" smtClean="0"/>
          </a:p>
          <a:p>
            <a:pPr lvl="1"/>
            <a:r>
              <a:rPr lang="zh-CN" altLang="en-US" smtClean="0"/>
              <a:t>公开密钥</a:t>
            </a:r>
            <a:r>
              <a:rPr lang="zh-CN" altLang="en-US"/>
              <a:t>与用户的捆绑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用户身份</a:t>
            </a:r>
            <a:endParaRPr lang="zh-CN" altLang="en-US"/>
          </a:p>
          <a:p>
            <a:r>
              <a:rPr lang="zh-CN" altLang="en-US" smtClean="0"/>
              <a:t>提供</a:t>
            </a:r>
            <a:endParaRPr lang="en-US" altLang="zh-CN" smtClean="0"/>
          </a:p>
          <a:p>
            <a:pPr lvl="1"/>
            <a:r>
              <a:rPr lang="zh-CN" altLang="en-US" smtClean="0"/>
              <a:t>系统化、</a:t>
            </a:r>
            <a:r>
              <a:rPr lang="zh-CN" altLang="en-US"/>
              <a:t>可</a:t>
            </a:r>
            <a:r>
              <a:rPr lang="zh-CN" altLang="en-US" smtClean="0"/>
              <a:t>扩展、统一、</a:t>
            </a:r>
            <a:r>
              <a:rPr lang="zh-CN" altLang="en-US"/>
              <a:t>容易控制的公钥分发</a:t>
            </a:r>
            <a:r>
              <a:rPr lang="zh-CN" altLang="en-US" smtClean="0"/>
              <a:t>方法</a:t>
            </a:r>
            <a:endParaRPr lang="en-US" altLang="zh-CN"/>
          </a:p>
          <a:p>
            <a:pPr lvl="1"/>
            <a:r>
              <a:rPr lang="zh-CN" altLang="en-US" smtClean="0"/>
              <a:t>网络</a:t>
            </a:r>
            <a:r>
              <a:rPr lang="zh-CN" altLang="en-US"/>
              <a:t>用户的身份</a:t>
            </a:r>
            <a:r>
              <a:rPr lang="zh-CN" altLang="en-US" smtClean="0"/>
              <a:t>证明（个人身份证）</a:t>
            </a:r>
            <a:endParaRPr lang="zh-CN" altLang="en-US"/>
          </a:p>
          <a:p>
            <a:r>
              <a:rPr lang="zh-CN" altLang="en-US" smtClean="0"/>
              <a:t>可信第三方：</a:t>
            </a:r>
            <a:r>
              <a:rPr lang="en-US" altLang="zh-CN" smtClean="0"/>
              <a:t>PKI</a:t>
            </a:r>
            <a:r>
              <a:rPr lang="zh-CN" altLang="en-US" smtClean="0"/>
              <a:t>中的证书</a:t>
            </a:r>
            <a:r>
              <a:rPr lang="zh-CN" altLang="en-US"/>
              <a:t>颁发机构</a:t>
            </a:r>
            <a:r>
              <a:rPr lang="en-US" altLang="zh-CN" smtClean="0"/>
              <a:t>CA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公钥证书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585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从证书的最终使用者看，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系统证书，</a:t>
            </a:r>
            <a:r>
              <a:rPr lang="en-US" altLang="zh-CN" dirty="0" smtClean="0"/>
              <a:t>CA</a:t>
            </a:r>
            <a:r>
              <a:rPr lang="zh-CN" altLang="en-US" dirty="0" smtClean="0"/>
              <a:t>系统自身的证书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用户证书，各种用户的证书</a:t>
            </a:r>
            <a:endParaRPr lang="en-US" altLang="zh-CN" dirty="0" smtClean="0"/>
          </a:p>
          <a:p>
            <a:r>
              <a:rPr lang="zh-CN" altLang="en-US" sz="2800" dirty="0">
                <a:latin typeface="宋体" pitchFamily="2" charset="-122"/>
              </a:rPr>
              <a:t>从证书的用途来看，</a:t>
            </a:r>
            <a:endParaRPr lang="en-US" altLang="zh-CN" sz="2800" dirty="0">
              <a:latin typeface="宋体" pitchFamily="2" charset="-122"/>
            </a:endParaRPr>
          </a:p>
          <a:p>
            <a:pPr lvl="1"/>
            <a:r>
              <a:rPr lang="zh-CN" altLang="en-US" sz="2400" dirty="0">
                <a:latin typeface="宋体" pitchFamily="2" charset="-122"/>
              </a:rPr>
              <a:t>签名证书，对用户信息进行签名，确保不可否认</a:t>
            </a:r>
            <a:r>
              <a:rPr lang="zh-CN" altLang="en-US" sz="2400" dirty="0" smtClean="0">
                <a:latin typeface="宋体" pitchFamily="2" charset="-122"/>
              </a:rPr>
              <a:t>性</a:t>
            </a:r>
            <a:endParaRPr lang="en-US" altLang="zh-CN" sz="2400" dirty="0">
              <a:latin typeface="宋体" pitchFamily="2" charset="-122"/>
            </a:endParaRPr>
          </a:p>
          <a:p>
            <a:pPr lvl="1"/>
            <a:r>
              <a:rPr lang="zh-CN" altLang="en-US" sz="2400" dirty="0">
                <a:latin typeface="宋体" pitchFamily="2" charset="-122"/>
              </a:rPr>
              <a:t>加密证书，对用户传输信息进行加密，确保真实性，完整性</a:t>
            </a:r>
            <a:endParaRPr lang="en-US" altLang="zh-CN" sz="2400" dirty="0">
              <a:latin typeface="宋体" pitchFamily="2" charset="-122"/>
            </a:endParaRPr>
          </a:p>
          <a:p>
            <a:r>
              <a:rPr lang="zh-CN" altLang="en-US" sz="2800" dirty="0">
                <a:latin typeface="宋体" pitchFamily="2" charset="-122"/>
              </a:rPr>
              <a:t>在使用中必须为用户配置两对密钥（加密、签名）和相应的</a:t>
            </a:r>
            <a:r>
              <a:rPr lang="zh-CN" altLang="en-US" sz="2800" dirty="0" smtClean="0">
                <a:latin typeface="宋体" pitchFamily="2" charset="-122"/>
              </a:rPr>
              <a:t>证书</a:t>
            </a:r>
            <a:endParaRPr lang="en-US" altLang="zh-CN" dirty="0" smtClean="0"/>
          </a:p>
        </p:txBody>
      </p:sp>
      <p:sp>
        <p:nvSpPr>
          <p:cNvPr id="796674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证书的类型 </a:t>
            </a:r>
            <a:endParaRPr lang="zh-CN" altLang="en-US"/>
          </a:p>
        </p:txBody>
      </p:sp>
      <p:sp>
        <p:nvSpPr>
          <p:cNvPr id="43012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0176-4B8E-43CD-9462-EA1C58E0A460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43013" name="Rectangle 3076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159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X.509</a:t>
            </a:r>
            <a:r>
              <a:rPr lang="zh-CN" altLang="en-US"/>
              <a:t>公钥证书</a:t>
            </a:r>
          </a:p>
          <a:p>
            <a:r>
              <a:rPr lang="zh-CN" altLang="en-US"/>
              <a:t>简单</a:t>
            </a:r>
            <a:r>
              <a:rPr lang="en-US" altLang="zh-CN"/>
              <a:t>PKI</a:t>
            </a:r>
            <a:r>
              <a:rPr lang="zh-CN" altLang="en-US"/>
              <a:t>证书</a:t>
            </a:r>
          </a:p>
          <a:p>
            <a:r>
              <a:rPr lang="en-US" altLang="zh-CN"/>
              <a:t>PGP</a:t>
            </a:r>
            <a:r>
              <a:rPr lang="zh-CN" altLang="en-US"/>
              <a:t>证书</a:t>
            </a:r>
          </a:p>
          <a:p>
            <a:r>
              <a:rPr lang="zh-CN" altLang="en-US"/>
              <a:t>属性</a:t>
            </a:r>
            <a:r>
              <a:rPr lang="zh-CN" altLang="en-US" smtClean="0"/>
              <a:t>证书</a:t>
            </a:r>
            <a:endParaRPr lang="en-US" altLang="zh-CN" smtClean="0"/>
          </a:p>
          <a:p>
            <a:r>
              <a:rPr lang="zh-CN" altLang="en-US" smtClean="0"/>
              <a:t>代理</a:t>
            </a:r>
            <a:r>
              <a:rPr lang="zh-CN" altLang="en-US"/>
              <a:t>证书等</a:t>
            </a:r>
          </a:p>
          <a:p>
            <a:endParaRPr lang="zh-CN" alt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公钥证书类型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一种类型的证书可定义几种不同版本</a:t>
            </a:r>
            <a:endParaRPr lang="en-US" altLang="zh-CN" smtClean="0"/>
          </a:p>
          <a:p>
            <a:r>
              <a:rPr lang="zh-CN" altLang="en-US" smtClean="0"/>
              <a:t>每一版本也可能以好几种不同的方式来具体实现。</a:t>
            </a:r>
          </a:p>
          <a:p>
            <a:r>
              <a:rPr lang="zh-CN" altLang="en-US" smtClean="0"/>
              <a:t>例如，</a:t>
            </a:r>
            <a:r>
              <a:rPr lang="en-US" altLang="zh-CN" smtClean="0"/>
              <a:t>X.509</a:t>
            </a:r>
            <a:r>
              <a:rPr lang="zh-CN" altLang="en-US" smtClean="0"/>
              <a:t>公钥证书有三种版本。</a:t>
            </a:r>
            <a:endParaRPr lang="en-US" altLang="zh-CN" smtClean="0"/>
          </a:p>
          <a:p>
            <a:pPr lvl="1"/>
            <a:r>
              <a:rPr lang="zh-CN" altLang="en-US" smtClean="0"/>
              <a:t>版本</a:t>
            </a:r>
            <a:r>
              <a:rPr lang="en-US" altLang="zh-CN" smtClean="0"/>
              <a:t>1</a:t>
            </a:r>
            <a:r>
              <a:rPr lang="zh-CN" altLang="en-US" smtClean="0"/>
              <a:t>是版本</a:t>
            </a:r>
            <a:r>
              <a:rPr lang="en-US" altLang="zh-CN" smtClean="0"/>
              <a:t>2</a:t>
            </a:r>
            <a:r>
              <a:rPr lang="zh-CN" altLang="en-US" smtClean="0"/>
              <a:t>的子集，</a:t>
            </a:r>
            <a:endParaRPr lang="en-US" altLang="zh-CN" smtClean="0"/>
          </a:p>
          <a:p>
            <a:pPr lvl="1"/>
            <a:r>
              <a:rPr lang="zh-CN" altLang="en-US" smtClean="0"/>
              <a:t>版本</a:t>
            </a:r>
            <a:r>
              <a:rPr lang="en-US" altLang="zh-CN" smtClean="0"/>
              <a:t>2</a:t>
            </a:r>
            <a:r>
              <a:rPr lang="zh-CN" altLang="en-US" smtClean="0"/>
              <a:t>又是版本</a:t>
            </a:r>
            <a:r>
              <a:rPr lang="en-US" altLang="zh-CN" smtClean="0"/>
              <a:t>3</a:t>
            </a:r>
            <a:r>
              <a:rPr lang="zh-CN" altLang="en-US" smtClean="0"/>
              <a:t>的子集。</a:t>
            </a:r>
            <a:endParaRPr lang="en-US" altLang="zh-CN" smtClean="0"/>
          </a:p>
          <a:p>
            <a:pPr lvl="1"/>
            <a:r>
              <a:rPr lang="zh-CN" altLang="en-US" smtClean="0"/>
              <a:t>版本</a:t>
            </a:r>
            <a:r>
              <a:rPr lang="en-US" altLang="zh-CN" smtClean="0"/>
              <a:t>3</a:t>
            </a:r>
            <a:r>
              <a:rPr lang="zh-CN" altLang="en-US" smtClean="0"/>
              <a:t>的公钥证书又包括好几种可选的不同扩展，</a:t>
            </a:r>
            <a:endParaRPr lang="en-US" altLang="zh-CN" smtClean="0"/>
          </a:p>
          <a:p>
            <a:pPr lvl="2"/>
            <a:r>
              <a:rPr lang="zh-CN" altLang="en-US" smtClean="0"/>
              <a:t>安全电子交易（</a:t>
            </a:r>
            <a:r>
              <a:rPr lang="en-US" altLang="zh-CN" smtClean="0"/>
              <a:t>SET</a:t>
            </a:r>
            <a:r>
              <a:rPr lang="zh-CN" altLang="en-US" smtClean="0"/>
              <a:t>）证书就是</a:t>
            </a:r>
            <a:r>
              <a:rPr lang="en-US" altLang="zh-CN" smtClean="0"/>
              <a:t>X.509</a:t>
            </a:r>
            <a:r>
              <a:rPr lang="zh-CN" altLang="en-US" smtClean="0"/>
              <a:t>版本</a:t>
            </a:r>
            <a:r>
              <a:rPr lang="en-US" altLang="zh-CN" smtClean="0"/>
              <a:t>3</a:t>
            </a:r>
            <a:r>
              <a:rPr lang="zh-CN" altLang="en-US" smtClean="0"/>
              <a:t>的公钥证书结合专门为</a:t>
            </a:r>
            <a:r>
              <a:rPr lang="en-US" altLang="zh-CN" smtClean="0"/>
              <a:t>SET</a:t>
            </a:r>
            <a:r>
              <a:rPr lang="zh-CN" altLang="en-US" smtClean="0"/>
              <a:t>交易制定的特别扩展而成的。</a:t>
            </a:r>
          </a:p>
        </p:txBody>
      </p:sp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证书格式</a:t>
            </a:r>
            <a:endParaRPr lang="zh-CN" altLang="en-US"/>
          </a:p>
        </p:txBody>
      </p:sp>
      <p:sp>
        <p:nvSpPr>
          <p:cNvPr id="45060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CF4E22-7818-4879-9B6A-F064E45C1C64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833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目前广泛采用的证书格式是国际电信联盟（</a:t>
            </a:r>
            <a:r>
              <a:rPr lang="en-US" altLang="zh-CN"/>
              <a:t>ITU</a:t>
            </a:r>
            <a:r>
              <a:rPr lang="zh-CN" altLang="en-US"/>
              <a:t>）提出的</a:t>
            </a:r>
            <a:r>
              <a:rPr lang="en-US" altLang="zh-CN"/>
              <a:t>X.509v3</a:t>
            </a:r>
            <a:r>
              <a:rPr lang="zh-CN" altLang="en-US" smtClean="0"/>
              <a:t>格式</a:t>
            </a:r>
            <a:endParaRPr lang="en-US" altLang="zh-CN" smtClean="0"/>
          </a:p>
          <a:p>
            <a:r>
              <a:rPr lang="zh-CN" altLang="en-US"/>
              <a:t>由许多个基本证书域和扩展域构成</a:t>
            </a:r>
          </a:p>
          <a:p>
            <a:r>
              <a:rPr lang="zh-CN" altLang="en-US"/>
              <a:t>扩展域</a:t>
            </a:r>
          </a:p>
          <a:p>
            <a:pPr lvl="1"/>
            <a:r>
              <a:rPr lang="zh-CN" altLang="en-US" sz="2200"/>
              <a:t>个人信息（身份证号码、社会保险号、驾驶证号码）</a:t>
            </a:r>
          </a:p>
          <a:p>
            <a:pPr lvl="1"/>
            <a:r>
              <a:rPr lang="zh-CN" altLang="en-US" sz="2200"/>
              <a:t>企业信息（企业工商注册号 、企业组织机构代码 、企业税号 ）</a:t>
            </a:r>
          </a:p>
          <a:p>
            <a:r>
              <a:rPr lang="zh-CN" altLang="en-US"/>
              <a:t>证书种类</a:t>
            </a:r>
          </a:p>
          <a:p>
            <a:pPr lvl="1"/>
            <a:r>
              <a:rPr lang="zh-CN" altLang="en-US" sz="2200"/>
              <a:t>应用：个人证书、企业证书、</a:t>
            </a:r>
            <a:r>
              <a:rPr lang="en-US" altLang="zh-CN" sz="2200"/>
              <a:t>VPN</a:t>
            </a:r>
            <a:r>
              <a:rPr lang="zh-CN" altLang="en-US" sz="2200"/>
              <a:t>证书、服务器证书</a:t>
            </a:r>
          </a:p>
          <a:p>
            <a:pPr lvl="1"/>
            <a:r>
              <a:rPr lang="zh-CN" altLang="en-US" sz="2200"/>
              <a:t>用途：签名证书、加密证书（双证书双密钥）</a:t>
            </a:r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证书结构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547664" y="1502271"/>
            <a:ext cx="5902325" cy="4911725"/>
            <a:chOff x="1917" y="912"/>
            <a:chExt cx="3718" cy="3094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920" y="912"/>
              <a:ext cx="3713" cy="307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rIns="36000"/>
            <a:lstStyle/>
            <a:p>
              <a:endParaRPr lang="zh-CN" altLang="en-US"/>
            </a:p>
          </p:txBody>
        </p: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920" y="912"/>
              <a:ext cx="1137" cy="220"/>
              <a:chOff x="0" y="0"/>
              <a:chExt cx="734" cy="374"/>
            </a:xfrm>
          </p:grpSpPr>
          <p:sp>
            <p:nvSpPr>
              <p:cNvPr id="88" name="Rectangle 8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ctr"/>
                <a:r>
                  <a:rPr lang="zh-CN" altLang="en-US" sz="1800" b="1">
                    <a:solidFill>
                      <a:srgbClr val="A50021"/>
                    </a:solidFill>
                  </a:rPr>
                  <a:t>内容</a:t>
                </a:r>
              </a:p>
            </p:txBody>
          </p:sp>
          <p:sp>
            <p:nvSpPr>
              <p:cNvPr id="89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3057" y="912"/>
              <a:ext cx="2578" cy="220"/>
              <a:chOff x="734" y="0"/>
              <a:chExt cx="1665" cy="374"/>
            </a:xfrm>
          </p:grpSpPr>
          <p:sp>
            <p:nvSpPr>
              <p:cNvPr id="86" name="Rectangle 11"/>
              <p:cNvSpPr>
                <a:spLocks noChangeArrowheads="1"/>
              </p:cNvSpPr>
              <p:nvPr/>
            </p:nvSpPr>
            <p:spPr bwMode="auto">
              <a:xfrm>
                <a:off x="777" y="0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ctr"/>
                <a:r>
                  <a:rPr lang="zh-CN" altLang="en-US" sz="1800" b="1">
                    <a:solidFill>
                      <a:srgbClr val="A50021"/>
                    </a:solidFill>
                  </a:rPr>
                  <a:t>说明</a:t>
                </a:r>
                <a:endParaRPr lang="zh-CN" altLang="en-US" sz="1800" b="1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734" y="0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920" y="1132"/>
              <a:ext cx="1137" cy="220"/>
              <a:chOff x="0" y="374"/>
              <a:chExt cx="734" cy="374"/>
            </a:xfrm>
          </p:grpSpPr>
          <p:sp>
            <p:nvSpPr>
              <p:cNvPr id="84" name="Rectangle 14"/>
              <p:cNvSpPr>
                <a:spLocks noChangeArrowheads="1"/>
              </p:cNvSpPr>
              <p:nvPr/>
            </p:nvSpPr>
            <p:spPr bwMode="auto">
              <a:xfrm>
                <a:off x="43" y="374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版本</a:t>
                </a:r>
                <a:r>
                  <a:rPr lang="en-US" altLang="zh-CN" sz="1800" b="1">
                    <a:solidFill>
                      <a:srgbClr val="0000CC"/>
                    </a:solidFill>
                  </a:rPr>
                  <a:t>V</a:t>
                </a:r>
              </a:p>
            </p:txBody>
          </p:sp>
          <p:sp>
            <p:nvSpPr>
              <p:cNvPr id="85" name="Rectangle 15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3057" y="1132"/>
              <a:ext cx="2578" cy="220"/>
              <a:chOff x="734" y="374"/>
              <a:chExt cx="1665" cy="374"/>
            </a:xfrm>
          </p:grpSpPr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777" y="374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en-US" altLang="zh-CN" sz="1800" b="1"/>
                  <a:t>X</a:t>
                </a:r>
                <a:r>
                  <a:rPr lang="zh-CN" altLang="en-US" sz="1800" b="1"/>
                  <a:t>．</a:t>
                </a:r>
                <a:r>
                  <a:rPr lang="en-US" altLang="zh-CN" sz="1800" b="1"/>
                  <a:t>509</a:t>
                </a:r>
                <a:r>
                  <a:rPr lang="zh-CN" altLang="en-US" sz="1800" b="1"/>
                  <a:t>版本号</a:t>
                </a: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734" y="374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920" y="1352"/>
              <a:ext cx="1137" cy="221"/>
              <a:chOff x="0" y="748"/>
              <a:chExt cx="734" cy="374"/>
            </a:xfrm>
          </p:grpSpPr>
          <p:sp>
            <p:nvSpPr>
              <p:cNvPr id="80" name="Rectangle 20"/>
              <p:cNvSpPr>
                <a:spLocks noChangeArrowheads="1"/>
              </p:cNvSpPr>
              <p:nvPr/>
            </p:nvSpPr>
            <p:spPr bwMode="auto">
              <a:xfrm>
                <a:off x="43" y="748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证书序列号</a:t>
                </a:r>
              </a:p>
            </p:txBody>
          </p:sp>
          <p:sp>
            <p:nvSpPr>
              <p:cNvPr id="81" name="Rectangle 2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3057" y="1352"/>
              <a:ext cx="2578" cy="221"/>
              <a:chOff x="734" y="748"/>
              <a:chExt cx="1665" cy="374"/>
            </a:xfrm>
          </p:grpSpPr>
          <p:sp>
            <p:nvSpPr>
              <p:cNvPr id="78" name="Rectangle 23"/>
              <p:cNvSpPr>
                <a:spLocks noChangeArrowheads="1"/>
              </p:cNvSpPr>
              <p:nvPr/>
            </p:nvSpPr>
            <p:spPr bwMode="auto">
              <a:xfrm>
                <a:off x="777" y="748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用于标识证书</a:t>
                </a:r>
              </a:p>
            </p:txBody>
          </p:sp>
          <p:sp>
            <p:nvSpPr>
              <p:cNvPr id="79" name="Rectangle 24"/>
              <p:cNvSpPr>
                <a:spLocks noChangeArrowheads="1"/>
              </p:cNvSpPr>
              <p:nvPr/>
            </p:nvSpPr>
            <p:spPr bwMode="auto">
              <a:xfrm>
                <a:off x="734" y="748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920" y="1573"/>
              <a:ext cx="1137" cy="220"/>
              <a:chOff x="0" y="1122"/>
              <a:chExt cx="734" cy="374"/>
            </a:xfrm>
          </p:grpSpPr>
          <p:sp>
            <p:nvSpPr>
              <p:cNvPr id="76" name="Rectangle 26"/>
              <p:cNvSpPr>
                <a:spLocks noChangeArrowheads="1"/>
              </p:cNvSpPr>
              <p:nvPr/>
            </p:nvSpPr>
            <p:spPr bwMode="auto">
              <a:xfrm>
                <a:off x="43" y="1122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算法标识符</a:t>
                </a:r>
              </a:p>
            </p:txBody>
          </p:sp>
          <p:sp>
            <p:nvSpPr>
              <p:cNvPr id="77" name="Rectangle 2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3" name="Group 28"/>
            <p:cNvGrpSpPr>
              <a:grpSpLocks/>
            </p:cNvGrpSpPr>
            <p:nvPr/>
          </p:nvGrpSpPr>
          <p:grpSpPr bwMode="auto">
            <a:xfrm>
              <a:off x="3057" y="1573"/>
              <a:ext cx="2578" cy="220"/>
              <a:chOff x="734" y="1122"/>
              <a:chExt cx="1665" cy="374"/>
            </a:xfrm>
          </p:grpSpPr>
          <p:sp>
            <p:nvSpPr>
              <p:cNvPr id="74" name="Rectangle 29"/>
              <p:cNvSpPr>
                <a:spLocks noChangeArrowheads="1"/>
              </p:cNvSpPr>
              <p:nvPr/>
            </p:nvSpPr>
            <p:spPr bwMode="auto">
              <a:xfrm>
                <a:off x="777" y="1122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签名证书的算法标识符</a:t>
                </a:r>
              </a:p>
            </p:txBody>
          </p:sp>
          <p:sp>
            <p:nvSpPr>
              <p:cNvPr id="75" name="Rectangle 30"/>
              <p:cNvSpPr>
                <a:spLocks noChangeArrowheads="1"/>
              </p:cNvSpPr>
              <p:nvPr/>
            </p:nvSpPr>
            <p:spPr bwMode="auto">
              <a:xfrm>
                <a:off x="734" y="1122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4" name="Group 31"/>
            <p:cNvGrpSpPr>
              <a:grpSpLocks/>
            </p:cNvGrpSpPr>
            <p:nvPr/>
          </p:nvGrpSpPr>
          <p:grpSpPr bwMode="auto">
            <a:xfrm>
              <a:off x="1920" y="1793"/>
              <a:ext cx="1137" cy="220"/>
              <a:chOff x="0" y="1496"/>
              <a:chExt cx="734" cy="374"/>
            </a:xfrm>
          </p:grpSpPr>
          <p:sp>
            <p:nvSpPr>
              <p:cNvPr id="72" name="Rectangle 32"/>
              <p:cNvSpPr>
                <a:spLocks noChangeArrowheads="1"/>
              </p:cNvSpPr>
              <p:nvPr/>
            </p:nvSpPr>
            <p:spPr bwMode="auto">
              <a:xfrm>
                <a:off x="43" y="1496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参数</a:t>
                </a:r>
              </a:p>
            </p:txBody>
          </p:sp>
          <p:sp>
            <p:nvSpPr>
              <p:cNvPr id="73" name="Rectangle 33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5" name="Group 34"/>
            <p:cNvGrpSpPr>
              <a:grpSpLocks/>
            </p:cNvGrpSpPr>
            <p:nvPr/>
          </p:nvGrpSpPr>
          <p:grpSpPr bwMode="auto">
            <a:xfrm>
              <a:off x="3057" y="1793"/>
              <a:ext cx="2578" cy="220"/>
              <a:chOff x="734" y="1496"/>
              <a:chExt cx="1665" cy="374"/>
            </a:xfrm>
          </p:grpSpPr>
          <p:sp>
            <p:nvSpPr>
              <p:cNvPr id="70" name="Rectangle 35"/>
              <p:cNvSpPr>
                <a:spLocks noChangeArrowheads="1"/>
              </p:cNvSpPr>
              <p:nvPr/>
            </p:nvSpPr>
            <p:spPr bwMode="auto">
              <a:xfrm>
                <a:off x="777" y="1496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算法规定的参数</a:t>
                </a:r>
              </a:p>
            </p:txBody>
          </p:sp>
          <p:sp>
            <p:nvSpPr>
              <p:cNvPr id="71" name="Rectangle 36"/>
              <p:cNvSpPr>
                <a:spLocks noChangeArrowheads="1"/>
              </p:cNvSpPr>
              <p:nvPr/>
            </p:nvSpPr>
            <p:spPr bwMode="auto">
              <a:xfrm>
                <a:off x="734" y="1496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6" name="Group 37"/>
            <p:cNvGrpSpPr>
              <a:grpSpLocks/>
            </p:cNvGrpSpPr>
            <p:nvPr/>
          </p:nvGrpSpPr>
          <p:grpSpPr bwMode="auto">
            <a:xfrm>
              <a:off x="1920" y="2013"/>
              <a:ext cx="1137" cy="220"/>
              <a:chOff x="0" y="1870"/>
              <a:chExt cx="734" cy="374"/>
            </a:xfrm>
          </p:grpSpPr>
          <p:sp>
            <p:nvSpPr>
              <p:cNvPr id="68" name="Rectangle 38"/>
              <p:cNvSpPr>
                <a:spLocks noChangeArrowheads="1"/>
              </p:cNvSpPr>
              <p:nvPr/>
            </p:nvSpPr>
            <p:spPr bwMode="auto">
              <a:xfrm>
                <a:off x="43" y="1870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颁发者</a:t>
                </a:r>
              </a:p>
            </p:txBody>
          </p:sp>
          <p:sp>
            <p:nvSpPr>
              <p:cNvPr id="69" name="Rectangle 3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7" name="Group 40"/>
            <p:cNvGrpSpPr>
              <a:grpSpLocks/>
            </p:cNvGrpSpPr>
            <p:nvPr/>
          </p:nvGrpSpPr>
          <p:grpSpPr bwMode="auto">
            <a:xfrm>
              <a:off x="3057" y="2013"/>
              <a:ext cx="2578" cy="220"/>
              <a:chOff x="734" y="1870"/>
              <a:chExt cx="1665" cy="374"/>
            </a:xfrm>
          </p:grpSpPr>
          <p:sp>
            <p:nvSpPr>
              <p:cNvPr id="66" name="Rectangle 41"/>
              <p:cNvSpPr>
                <a:spLocks noChangeArrowheads="1"/>
              </p:cNvSpPr>
              <p:nvPr/>
            </p:nvSpPr>
            <p:spPr bwMode="auto">
              <a:xfrm>
                <a:off x="777" y="1870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A50021"/>
                    </a:solidFill>
                  </a:rPr>
                  <a:t>证书颁发者的名称及标识符</a:t>
                </a:r>
                <a:r>
                  <a:rPr lang="en-US" altLang="zh-CN" sz="1800" b="1">
                    <a:solidFill>
                      <a:srgbClr val="A50021"/>
                    </a:solidFill>
                  </a:rPr>
                  <a:t>(X.500)</a:t>
                </a:r>
              </a:p>
            </p:txBody>
          </p:sp>
          <p:sp>
            <p:nvSpPr>
              <p:cNvPr id="67" name="Rectangle 42"/>
              <p:cNvSpPr>
                <a:spLocks noChangeArrowheads="1"/>
              </p:cNvSpPr>
              <p:nvPr/>
            </p:nvSpPr>
            <p:spPr bwMode="auto">
              <a:xfrm>
                <a:off x="734" y="1870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8" name="Group 43"/>
            <p:cNvGrpSpPr>
              <a:grpSpLocks/>
            </p:cNvGrpSpPr>
            <p:nvPr/>
          </p:nvGrpSpPr>
          <p:grpSpPr bwMode="auto">
            <a:xfrm>
              <a:off x="1920" y="2233"/>
              <a:ext cx="1137" cy="221"/>
              <a:chOff x="0" y="2244"/>
              <a:chExt cx="734" cy="374"/>
            </a:xfrm>
          </p:grpSpPr>
          <p:sp>
            <p:nvSpPr>
              <p:cNvPr id="64" name="Rectangle 44"/>
              <p:cNvSpPr>
                <a:spLocks noChangeArrowheads="1"/>
              </p:cNvSpPr>
              <p:nvPr/>
            </p:nvSpPr>
            <p:spPr bwMode="auto">
              <a:xfrm>
                <a:off x="43" y="2244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起始时间</a:t>
                </a:r>
              </a:p>
            </p:txBody>
          </p:sp>
          <p:sp>
            <p:nvSpPr>
              <p:cNvPr id="65" name="Rectangle 45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9" name="Group 46"/>
            <p:cNvGrpSpPr>
              <a:grpSpLocks/>
            </p:cNvGrpSpPr>
            <p:nvPr/>
          </p:nvGrpSpPr>
          <p:grpSpPr bwMode="auto">
            <a:xfrm>
              <a:off x="3057" y="2233"/>
              <a:ext cx="2578" cy="221"/>
              <a:chOff x="734" y="2244"/>
              <a:chExt cx="1665" cy="374"/>
            </a:xfrm>
          </p:grpSpPr>
          <p:sp>
            <p:nvSpPr>
              <p:cNvPr id="62" name="Rectangle 47"/>
              <p:cNvSpPr>
                <a:spLocks noChangeArrowheads="1"/>
              </p:cNvSpPr>
              <p:nvPr/>
            </p:nvSpPr>
            <p:spPr bwMode="auto">
              <a:xfrm>
                <a:off x="777" y="2244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证书的有效期 </a:t>
                </a:r>
              </a:p>
            </p:txBody>
          </p:sp>
          <p:sp>
            <p:nvSpPr>
              <p:cNvPr id="63" name="Rectangle 48"/>
              <p:cNvSpPr>
                <a:spLocks noChangeArrowheads="1"/>
              </p:cNvSpPr>
              <p:nvPr/>
            </p:nvSpPr>
            <p:spPr bwMode="auto">
              <a:xfrm>
                <a:off x="734" y="2244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0" name="Group 49"/>
            <p:cNvGrpSpPr>
              <a:grpSpLocks/>
            </p:cNvGrpSpPr>
            <p:nvPr/>
          </p:nvGrpSpPr>
          <p:grpSpPr bwMode="auto">
            <a:xfrm>
              <a:off x="1920" y="2454"/>
              <a:ext cx="1137" cy="220"/>
              <a:chOff x="0" y="2618"/>
              <a:chExt cx="734" cy="374"/>
            </a:xfrm>
          </p:grpSpPr>
          <p:sp>
            <p:nvSpPr>
              <p:cNvPr id="60" name="Rectangle 50"/>
              <p:cNvSpPr>
                <a:spLocks noChangeArrowheads="1"/>
              </p:cNvSpPr>
              <p:nvPr/>
            </p:nvSpPr>
            <p:spPr bwMode="auto">
              <a:xfrm>
                <a:off x="43" y="2618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终止时间</a:t>
                </a:r>
              </a:p>
            </p:txBody>
          </p:sp>
          <p:sp>
            <p:nvSpPr>
              <p:cNvPr id="61" name="Rectangle 51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1" name="Group 52"/>
            <p:cNvGrpSpPr>
              <a:grpSpLocks/>
            </p:cNvGrpSpPr>
            <p:nvPr/>
          </p:nvGrpSpPr>
          <p:grpSpPr bwMode="auto">
            <a:xfrm>
              <a:off x="3057" y="2454"/>
              <a:ext cx="2578" cy="220"/>
              <a:chOff x="734" y="2618"/>
              <a:chExt cx="1665" cy="374"/>
            </a:xfrm>
          </p:grpSpPr>
          <p:sp>
            <p:nvSpPr>
              <p:cNvPr id="58" name="Rectangle 53"/>
              <p:cNvSpPr>
                <a:spLocks noChangeArrowheads="1"/>
              </p:cNvSpPr>
              <p:nvPr/>
            </p:nvSpPr>
            <p:spPr bwMode="auto">
              <a:xfrm>
                <a:off x="777" y="2618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证书的有效期</a:t>
                </a:r>
              </a:p>
            </p:txBody>
          </p:sp>
          <p:sp>
            <p:nvSpPr>
              <p:cNvPr id="59" name="Rectangle 54"/>
              <p:cNvSpPr>
                <a:spLocks noChangeArrowheads="1"/>
              </p:cNvSpPr>
              <p:nvPr/>
            </p:nvSpPr>
            <p:spPr bwMode="auto">
              <a:xfrm>
                <a:off x="734" y="2618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2" name="Group 55"/>
            <p:cNvGrpSpPr>
              <a:grpSpLocks/>
            </p:cNvGrpSpPr>
            <p:nvPr/>
          </p:nvGrpSpPr>
          <p:grpSpPr bwMode="auto">
            <a:xfrm>
              <a:off x="1920" y="2674"/>
              <a:ext cx="1137" cy="226"/>
              <a:chOff x="0" y="2992"/>
              <a:chExt cx="734" cy="384"/>
            </a:xfrm>
          </p:grpSpPr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3" y="2992"/>
                <a:ext cx="64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持证者</a:t>
                </a: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7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3" name="Group 58"/>
            <p:cNvGrpSpPr>
              <a:grpSpLocks/>
            </p:cNvGrpSpPr>
            <p:nvPr/>
          </p:nvGrpSpPr>
          <p:grpSpPr bwMode="auto">
            <a:xfrm>
              <a:off x="3057" y="2674"/>
              <a:ext cx="2578" cy="226"/>
              <a:chOff x="734" y="2992"/>
              <a:chExt cx="1665" cy="384"/>
            </a:xfrm>
          </p:grpSpPr>
          <p:sp>
            <p:nvSpPr>
              <p:cNvPr id="54" name="Rectangle 59"/>
              <p:cNvSpPr>
                <a:spLocks noChangeArrowheads="1"/>
              </p:cNvSpPr>
              <p:nvPr/>
            </p:nvSpPr>
            <p:spPr bwMode="auto">
              <a:xfrm>
                <a:off x="777" y="2992"/>
                <a:ext cx="1579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A50021"/>
                    </a:solidFill>
                  </a:rPr>
                  <a:t>证书持有者的姓名及标识符 </a:t>
                </a:r>
              </a:p>
            </p:txBody>
          </p:sp>
          <p:sp>
            <p:nvSpPr>
              <p:cNvPr id="55" name="Rectangle 60"/>
              <p:cNvSpPr>
                <a:spLocks noChangeArrowheads="1"/>
              </p:cNvSpPr>
              <p:nvPr/>
            </p:nvSpPr>
            <p:spPr bwMode="auto">
              <a:xfrm>
                <a:off x="734" y="2992"/>
                <a:ext cx="16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4" name="Group 61"/>
            <p:cNvGrpSpPr>
              <a:grpSpLocks/>
            </p:cNvGrpSpPr>
            <p:nvPr/>
          </p:nvGrpSpPr>
          <p:grpSpPr bwMode="auto">
            <a:xfrm>
              <a:off x="1920" y="2900"/>
              <a:ext cx="1137" cy="220"/>
              <a:chOff x="0" y="3376"/>
              <a:chExt cx="734" cy="374"/>
            </a:xfrm>
          </p:grpSpPr>
          <p:sp>
            <p:nvSpPr>
              <p:cNvPr id="52" name="Rectangle 62"/>
              <p:cNvSpPr>
                <a:spLocks noChangeArrowheads="1"/>
              </p:cNvSpPr>
              <p:nvPr/>
            </p:nvSpPr>
            <p:spPr bwMode="auto">
              <a:xfrm>
                <a:off x="43" y="3376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算法</a:t>
                </a:r>
              </a:p>
            </p:txBody>
          </p:sp>
          <p:sp>
            <p:nvSpPr>
              <p:cNvPr id="53" name="Rectangle 63"/>
              <p:cNvSpPr>
                <a:spLocks noChangeArrowheads="1"/>
              </p:cNvSpPr>
              <p:nvPr/>
            </p:nvSpPr>
            <p:spPr bwMode="auto">
              <a:xfrm>
                <a:off x="0" y="3376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5" name="Group 64"/>
            <p:cNvGrpSpPr>
              <a:grpSpLocks/>
            </p:cNvGrpSpPr>
            <p:nvPr/>
          </p:nvGrpSpPr>
          <p:grpSpPr bwMode="auto">
            <a:xfrm>
              <a:off x="3057" y="2900"/>
              <a:ext cx="2578" cy="220"/>
              <a:chOff x="734" y="3376"/>
              <a:chExt cx="1665" cy="374"/>
            </a:xfrm>
          </p:grpSpPr>
          <p:sp>
            <p:nvSpPr>
              <p:cNvPr id="50" name="Rectangle 65"/>
              <p:cNvSpPr>
                <a:spLocks noChangeArrowheads="1"/>
              </p:cNvSpPr>
              <p:nvPr/>
            </p:nvSpPr>
            <p:spPr bwMode="auto">
              <a:xfrm>
                <a:off x="777" y="3376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证书的公钥算法</a:t>
                </a:r>
              </a:p>
            </p:txBody>
          </p:sp>
          <p:sp>
            <p:nvSpPr>
              <p:cNvPr id="51" name="Rectangle 66"/>
              <p:cNvSpPr>
                <a:spLocks noChangeArrowheads="1"/>
              </p:cNvSpPr>
              <p:nvPr/>
            </p:nvSpPr>
            <p:spPr bwMode="auto">
              <a:xfrm>
                <a:off x="734" y="3376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6" name="Group 67"/>
            <p:cNvGrpSpPr>
              <a:grpSpLocks/>
            </p:cNvGrpSpPr>
            <p:nvPr/>
          </p:nvGrpSpPr>
          <p:grpSpPr bwMode="auto">
            <a:xfrm>
              <a:off x="1920" y="3120"/>
              <a:ext cx="1137" cy="221"/>
              <a:chOff x="0" y="3750"/>
              <a:chExt cx="734" cy="374"/>
            </a:xfrm>
          </p:grpSpPr>
          <p:sp>
            <p:nvSpPr>
              <p:cNvPr id="48" name="Rectangle 68"/>
              <p:cNvSpPr>
                <a:spLocks noChangeArrowheads="1"/>
              </p:cNvSpPr>
              <p:nvPr/>
            </p:nvSpPr>
            <p:spPr bwMode="auto">
              <a:xfrm>
                <a:off x="43" y="3750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参数</a:t>
                </a:r>
              </a:p>
            </p:txBody>
          </p:sp>
          <p:sp>
            <p:nvSpPr>
              <p:cNvPr id="49" name="Rectangle 69"/>
              <p:cNvSpPr>
                <a:spLocks noChangeArrowheads="1"/>
              </p:cNvSpPr>
              <p:nvPr/>
            </p:nvSpPr>
            <p:spPr bwMode="auto">
              <a:xfrm>
                <a:off x="0" y="3750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7" name="Group 70"/>
            <p:cNvGrpSpPr>
              <a:grpSpLocks/>
            </p:cNvGrpSpPr>
            <p:nvPr/>
          </p:nvGrpSpPr>
          <p:grpSpPr bwMode="auto">
            <a:xfrm>
              <a:off x="3057" y="3120"/>
              <a:ext cx="2578" cy="221"/>
              <a:chOff x="734" y="3750"/>
              <a:chExt cx="1665" cy="374"/>
            </a:xfrm>
          </p:grpSpPr>
          <p:sp>
            <p:nvSpPr>
              <p:cNvPr id="46" name="Rectangle 71"/>
              <p:cNvSpPr>
                <a:spLocks noChangeArrowheads="1"/>
              </p:cNvSpPr>
              <p:nvPr/>
            </p:nvSpPr>
            <p:spPr bwMode="auto">
              <a:xfrm>
                <a:off x="777" y="3750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证书的公钥参数</a:t>
                </a:r>
              </a:p>
            </p:txBody>
          </p:sp>
          <p:sp>
            <p:nvSpPr>
              <p:cNvPr id="47" name="Rectangle 72"/>
              <p:cNvSpPr>
                <a:spLocks noChangeArrowheads="1"/>
              </p:cNvSpPr>
              <p:nvPr/>
            </p:nvSpPr>
            <p:spPr bwMode="auto">
              <a:xfrm>
                <a:off x="734" y="3750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8" name="Group 73"/>
            <p:cNvGrpSpPr>
              <a:grpSpLocks/>
            </p:cNvGrpSpPr>
            <p:nvPr/>
          </p:nvGrpSpPr>
          <p:grpSpPr bwMode="auto">
            <a:xfrm>
              <a:off x="1920" y="3341"/>
              <a:ext cx="1137" cy="220"/>
              <a:chOff x="0" y="4124"/>
              <a:chExt cx="734" cy="374"/>
            </a:xfrm>
          </p:grpSpPr>
          <p:sp>
            <p:nvSpPr>
              <p:cNvPr id="44" name="Rectangle 74"/>
              <p:cNvSpPr>
                <a:spLocks noChangeArrowheads="1"/>
              </p:cNvSpPr>
              <p:nvPr/>
            </p:nvSpPr>
            <p:spPr bwMode="auto">
              <a:xfrm>
                <a:off x="43" y="4124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持证书人公钥</a:t>
                </a:r>
              </a:p>
            </p:txBody>
          </p:sp>
          <p:sp>
            <p:nvSpPr>
              <p:cNvPr id="45" name="Rectangle 75"/>
              <p:cNvSpPr>
                <a:spLocks noChangeArrowheads="1"/>
              </p:cNvSpPr>
              <p:nvPr/>
            </p:nvSpPr>
            <p:spPr bwMode="auto">
              <a:xfrm>
                <a:off x="0" y="4124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9" name="Group 76"/>
            <p:cNvGrpSpPr>
              <a:grpSpLocks/>
            </p:cNvGrpSpPr>
            <p:nvPr/>
          </p:nvGrpSpPr>
          <p:grpSpPr bwMode="auto">
            <a:xfrm>
              <a:off x="3057" y="3341"/>
              <a:ext cx="2578" cy="220"/>
              <a:chOff x="734" y="4124"/>
              <a:chExt cx="1665" cy="374"/>
            </a:xfrm>
          </p:grpSpPr>
          <p:sp>
            <p:nvSpPr>
              <p:cNvPr id="42" name="Rectangle 77"/>
              <p:cNvSpPr>
                <a:spLocks noChangeArrowheads="1"/>
              </p:cNvSpPr>
              <p:nvPr/>
            </p:nvSpPr>
            <p:spPr bwMode="auto">
              <a:xfrm>
                <a:off x="777" y="4124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A50021"/>
                    </a:solidFill>
                  </a:rPr>
                  <a:t>证书的公钥</a:t>
                </a:r>
              </a:p>
            </p:txBody>
          </p:sp>
          <p:sp>
            <p:nvSpPr>
              <p:cNvPr id="43" name="Rectangle 78"/>
              <p:cNvSpPr>
                <a:spLocks noChangeArrowheads="1"/>
              </p:cNvSpPr>
              <p:nvPr/>
            </p:nvSpPr>
            <p:spPr bwMode="auto">
              <a:xfrm>
                <a:off x="734" y="4124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30" name="Group 79"/>
            <p:cNvGrpSpPr>
              <a:grpSpLocks/>
            </p:cNvGrpSpPr>
            <p:nvPr/>
          </p:nvGrpSpPr>
          <p:grpSpPr bwMode="auto">
            <a:xfrm>
              <a:off x="1920" y="3561"/>
              <a:ext cx="1137" cy="220"/>
              <a:chOff x="0" y="4498"/>
              <a:chExt cx="734" cy="374"/>
            </a:xfrm>
          </p:grpSpPr>
          <p:sp>
            <p:nvSpPr>
              <p:cNvPr id="40" name="Rectangle 80"/>
              <p:cNvSpPr>
                <a:spLocks noChangeArrowheads="1"/>
              </p:cNvSpPr>
              <p:nvPr/>
            </p:nvSpPr>
            <p:spPr bwMode="auto">
              <a:xfrm>
                <a:off x="43" y="4498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扩展部分</a:t>
                </a:r>
              </a:p>
            </p:txBody>
          </p:sp>
          <p:sp>
            <p:nvSpPr>
              <p:cNvPr id="41" name="Rectangle 81"/>
              <p:cNvSpPr>
                <a:spLocks noChangeArrowheads="1"/>
              </p:cNvSpPr>
              <p:nvPr/>
            </p:nvSpPr>
            <p:spPr bwMode="auto">
              <a:xfrm>
                <a:off x="0" y="4498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31" name="Group 82"/>
            <p:cNvGrpSpPr>
              <a:grpSpLocks/>
            </p:cNvGrpSpPr>
            <p:nvPr/>
          </p:nvGrpSpPr>
          <p:grpSpPr bwMode="auto">
            <a:xfrm>
              <a:off x="3057" y="3561"/>
              <a:ext cx="2578" cy="220"/>
              <a:chOff x="734" y="4498"/>
              <a:chExt cx="1665" cy="374"/>
            </a:xfrm>
          </p:grpSpPr>
          <p:sp>
            <p:nvSpPr>
              <p:cNvPr id="38" name="Rectangle 83"/>
              <p:cNvSpPr>
                <a:spLocks noChangeArrowheads="1"/>
              </p:cNvSpPr>
              <p:nvPr/>
            </p:nvSpPr>
            <p:spPr bwMode="auto">
              <a:xfrm>
                <a:off x="777" y="4498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en-US" altLang="zh-CN" sz="1600" b="1">
                    <a:solidFill>
                      <a:srgbClr val="A50021"/>
                    </a:solidFill>
                  </a:rPr>
                  <a:t>CA</a:t>
                </a:r>
                <a:r>
                  <a:rPr lang="zh-CN" altLang="en-US" sz="1600" b="1">
                    <a:solidFill>
                      <a:srgbClr val="A50021"/>
                    </a:solidFill>
                  </a:rPr>
                  <a:t>对该证书的附加信息，如密钥的用途</a:t>
                </a:r>
              </a:p>
            </p:txBody>
          </p:sp>
          <p:sp>
            <p:nvSpPr>
              <p:cNvPr id="39" name="Rectangle 84"/>
              <p:cNvSpPr>
                <a:spLocks noChangeArrowheads="1"/>
              </p:cNvSpPr>
              <p:nvPr/>
            </p:nvSpPr>
            <p:spPr bwMode="auto">
              <a:xfrm>
                <a:off x="734" y="4498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32" name="Group 85"/>
            <p:cNvGrpSpPr>
              <a:grpSpLocks/>
            </p:cNvGrpSpPr>
            <p:nvPr/>
          </p:nvGrpSpPr>
          <p:grpSpPr bwMode="auto">
            <a:xfrm>
              <a:off x="1917" y="3786"/>
              <a:ext cx="1137" cy="220"/>
              <a:chOff x="0" y="4498"/>
              <a:chExt cx="734" cy="374"/>
            </a:xfrm>
          </p:grpSpPr>
          <p:sp>
            <p:nvSpPr>
              <p:cNvPr id="36" name="Rectangle 86"/>
              <p:cNvSpPr>
                <a:spLocks noChangeArrowheads="1"/>
              </p:cNvSpPr>
              <p:nvPr/>
            </p:nvSpPr>
            <p:spPr bwMode="auto">
              <a:xfrm>
                <a:off x="43" y="4498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数字签名</a:t>
                </a:r>
              </a:p>
            </p:txBody>
          </p:sp>
          <p:sp>
            <p:nvSpPr>
              <p:cNvPr id="37" name="Rectangle 87"/>
              <p:cNvSpPr>
                <a:spLocks noChangeArrowheads="1"/>
              </p:cNvSpPr>
              <p:nvPr/>
            </p:nvSpPr>
            <p:spPr bwMode="auto">
              <a:xfrm>
                <a:off x="0" y="4498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33" name="Group 88"/>
            <p:cNvGrpSpPr>
              <a:grpSpLocks/>
            </p:cNvGrpSpPr>
            <p:nvPr/>
          </p:nvGrpSpPr>
          <p:grpSpPr bwMode="auto">
            <a:xfrm>
              <a:off x="3054" y="3786"/>
              <a:ext cx="2578" cy="220"/>
              <a:chOff x="734" y="4498"/>
              <a:chExt cx="1665" cy="374"/>
            </a:xfrm>
          </p:grpSpPr>
          <p:sp>
            <p:nvSpPr>
              <p:cNvPr id="34" name="Rectangle 89"/>
              <p:cNvSpPr>
                <a:spLocks noChangeArrowheads="1"/>
              </p:cNvSpPr>
              <p:nvPr/>
            </p:nvSpPr>
            <p:spPr bwMode="auto">
              <a:xfrm>
                <a:off x="777" y="4498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600" b="1">
                    <a:solidFill>
                      <a:srgbClr val="A50021"/>
                    </a:solidFill>
                  </a:rPr>
                  <a:t>证书所有数据经</a:t>
                </a:r>
                <a:r>
                  <a:rPr lang="en-US" altLang="zh-CN" sz="1600" b="1">
                    <a:solidFill>
                      <a:srgbClr val="A50021"/>
                    </a:solidFill>
                  </a:rPr>
                  <a:t>H</a:t>
                </a:r>
                <a:r>
                  <a:rPr lang="zh-CN" altLang="en-US" sz="1600" b="1">
                    <a:solidFill>
                      <a:srgbClr val="A50021"/>
                    </a:solidFill>
                  </a:rPr>
                  <a:t>运行后</a:t>
                </a:r>
                <a:r>
                  <a:rPr lang="en-US" altLang="zh-CN" sz="1600" b="1">
                    <a:solidFill>
                      <a:srgbClr val="A50021"/>
                    </a:solidFill>
                  </a:rPr>
                  <a:t>CA</a:t>
                </a:r>
                <a:r>
                  <a:rPr lang="zh-CN" altLang="en-US" sz="1600" b="1">
                    <a:solidFill>
                      <a:srgbClr val="A50021"/>
                    </a:solidFill>
                  </a:rPr>
                  <a:t>用私钥签名</a:t>
                </a:r>
              </a:p>
            </p:txBody>
          </p:sp>
          <p:sp>
            <p:nvSpPr>
              <p:cNvPr id="35" name="Rectangle 90"/>
              <p:cNvSpPr>
                <a:spLocks noChangeArrowheads="1"/>
              </p:cNvSpPr>
              <p:nvPr/>
            </p:nvSpPr>
            <p:spPr bwMode="auto">
              <a:xfrm>
                <a:off x="734" y="4498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使用证书颁发者</a:t>
            </a:r>
            <a:r>
              <a:rPr lang="zh-CN" altLang="en-US" sz="2800" smtClean="0"/>
              <a:t>（</a:t>
            </a:r>
            <a:r>
              <a:rPr lang="en-US" altLang="zh-CN" sz="2800" smtClean="0"/>
              <a:t>CA</a:t>
            </a:r>
            <a:r>
              <a:rPr lang="zh-CN" altLang="en-US" sz="2800" smtClean="0"/>
              <a:t>）公</a:t>
            </a:r>
            <a:r>
              <a:rPr lang="zh-CN" altLang="en-US" sz="2800"/>
              <a:t>钥</a:t>
            </a:r>
            <a:r>
              <a:rPr lang="zh-CN" altLang="en-US" sz="2800" smtClean="0"/>
              <a:t>验证</a:t>
            </a: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 smtClean="0"/>
              <a:t>确定以下内容</a:t>
            </a:r>
            <a:r>
              <a:rPr lang="zh-CN" altLang="en-US" sz="2800"/>
              <a:t>：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CA</a:t>
            </a:r>
            <a:r>
              <a:rPr lang="zh-CN" altLang="en-US" sz="2400" smtClean="0"/>
              <a:t>在</a:t>
            </a:r>
            <a:r>
              <a:rPr lang="zh-CN" altLang="en-US" sz="2400"/>
              <a:t>证书上签名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CA</a:t>
            </a:r>
            <a:r>
              <a:rPr lang="zh-CN" altLang="en-US" sz="2400" smtClean="0"/>
              <a:t>数字签名被验证是</a:t>
            </a:r>
            <a:r>
              <a:rPr lang="zh-CN" altLang="en-US" sz="2400"/>
              <a:t>正确的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证书有良好的完整性，证书</a:t>
            </a:r>
            <a:r>
              <a:rPr lang="en-US" altLang="zh-CN" sz="2400"/>
              <a:t>hash</a:t>
            </a:r>
            <a:r>
              <a:rPr lang="zh-CN" altLang="en-US" sz="2400"/>
              <a:t>值一致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证书处于有效期内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证书没有被撤消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证书的使用方式与声明的策略和使用限制相</a:t>
            </a:r>
            <a:r>
              <a:rPr lang="zh-CN" altLang="en-US" sz="2400" smtClean="0"/>
              <a:t>一致</a:t>
            </a:r>
            <a:endParaRPr lang="zh-CN" altLang="en-US" sz="2400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证书验证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证书的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基于证书的认证</a:t>
            </a:r>
            <a:endParaRPr lang="zh-CN" altLang="en-US" dirty="0"/>
          </a:p>
        </p:txBody>
      </p:sp>
      <p:grpSp>
        <p:nvGrpSpPr>
          <p:cNvPr id="3" name="组合 11"/>
          <p:cNvGrpSpPr/>
          <p:nvPr/>
        </p:nvGrpSpPr>
        <p:grpSpPr>
          <a:xfrm>
            <a:off x="971600" y="1594891"/>
            <a:ext cx="7062788" cy="4570413"/>
            <a:chOff x="1752600" y="1981200"/>
            <a:chExt cx="7062788" cy="4570413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505200" y="2667000"/>
              <a:ext cx="3505200" cy="457200"/>
              <a:chOff x="2208" y="1680"/>
              <a:chExt cx="2208" cy="288"/>
            </a:xfrm>
          </p:grpSpPr>
          <p:sp>
            <p:nvSpPr>
              <p:cNvPr id="39" name="Line 5"/>
              <p:cNvSpPr>
                <a:spLocks noChangeShapeType="1"/>
              </p:cNvSpPr>
              <p:nvPr/>
            </p:nvSpPr>
            <p:spPr bwMode="auto">
              <a:xfrm>
                <a:off x="2208" y="1968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15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</a:rPr>
                  <a:t>① </a:t>
                </a:r>
                <a:r>
                  <a:rPr lang="zh-CN" altLang="en-US" sz="2000" b="1">
                    <a:solidFill>
                      <a:srgbClr val="A50021"/>
                    </a:solidFill>
                  </a:rPr>
                  <a:t>请求访问</a:t>
                </a:r>
                <a:endParaRPr lang="zh-CN" altLang="en-US" sz="2000" b="1">
                  <a:solidFill>
                    <a:srgbClr val="A50021"/>
                  </a:solidFill>
                  <a:sym typeface="Symbol" pitchFamily="18" charset="2"/>
                </a:endParaRPr>
              </a:p>
            </p:txBody>
          </p:sp>
        </p:grp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3505200" y="3276600"/>
              <a:ext cx="3505200" cy="457200"/>
              <a:chOff x="2208" y="2064"/>
              <a:chExt cx="2208" cy="288"/>
            </a:xfrm>
          </p:grpSpPr>
          <p:sp>
            <p:nvSpPr>
              <p:cNvPr id="37" name="Line 8"/>
              <p:cNvSpPr>
                <a:spLocks noChangeShapeType="1"/>
              </p:cNvSpPr>
              <p:nvPr/>
            </p:nvSpPr>
            <p:spPr bwMode="auto">
              <a:xfrm flipH="1" flipV="1">
                <a:off x="2208" y="2352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15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</a:rPr>
                  <a:t>②  </a:t>
                </a:r>
                <a:r>
                  <a:rPr lang="zh-CN" altLang="en-US" sz="2000" b="1">
                    <a:solidFill>
                      <a:srgbClr val="A50021"/>
                    </a:solidFill>
                    <a:sym typeface="Symbol" pitchFamily="18" charset="2"/>
                  </a:rPr>
                  <a:t>要求出示证书*</a:t>
                </a:r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3505200" y="3810000"/>
              <a:ext cx="3505200" cy="457200"/>
              <a:chOff x="2208" y="2400"/>
              <a:chExt cx="2208" cy="288"/>
            </a:xfrm>
          </p:grpSpPr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2496" y="2400"/>
                <a:ext cx="1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</a:rPr>
                  <a:t>③  </a:t>
                </a:r>
                <a:r>
                  <a:rPr lang="zh-CN" altLang="en-US" sz="2000" b="1">
                    <a:solidFill>
                      <a:srgbClr val="A50021"/>
                    </a:solidFill>
                    <a:sym typeface="Symbol" pitchFamily="18" charset="2"/>
                  </a:rPr>
                  <a:t>提交数字证书*</a:t>
                </a:r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505200" y="4343400"/>
              <a:ext cx="3505200" cy="457200"/>
              <a:chOff x="2208" y="2736"/>
              <a:chExt cx="2208" cy="288"/>
            </a:xfrm>
          </p:grpSpPr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 flipH="1" flipV="1">
                <a:off x="2208" y="3024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15"/>
              <p:cNvSpPr>
                <a:spLocks noChangeArrowheads="1"/>
              </p:cNvSpPr>
              <p:nvPr/>
            </p:nvSpPr>
            <p:spPr bwMode="auto">
              <a:xfrm>
                <a:off x="2496" y="2736"/>
                <a:ext cx="17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  <a:latin typeface="宋体" pitchFamily="2" charset="-122"/>
                  </a:rPr>
                  <a:t>④</a:t>
                </a:r>
                <a:r>
                  <a:rPr lang="en-US" altLang="zh-CN" sz="2000" b="1">
                    <a:solidFill>
                      <a:srgbClr val="A50021"/>
                    </a:solidFill>
                  </a:rPr>
                  <a:t>  </a:t>
                </a:r>
                <a:r>
                  <a:rPr lang="zh-CN" altLang="en-US" sz="2000" b="1" smtClean="0">
                    <a:solidFill>
                      <a:srgbClr val="A50021"/>
                    </a:solidFill>
                    <a:sym typeface="Symbol" pitchFamily="18" charset="2"/>
                  </a:rPr>
                  <a:t>随机数</a:t>
                </a:r>
                <a:r>
                  <a:rPr lang="en-US" altLang="zh-CN" sz="2000" b="1">
                    <a:solidFill>
                      <a:srgbClr val="A50021"/>
                    </a:solidFill>
                    <a:sym typeface="Symbol" pitchFamily="18" charset="2"/>
                  </a:rPr>
                  <a:t>N(</a:t>
                </a:r>
                <a:r>
                  <a:rPr lang="zh-CN" altLang="en-US" sz="2000" b="1">
                    <a:solidFill>
                      <a:srgbClr val="A50021"/>
                    </a:solidFill>
                    <a:sym typeface="Symbol" pitchFamily="18" charset="2"/>
                  </a:rPr>
                  <a:t>质询</a:t>
                </a:r>
                <a:r>
                  <a:rPr lang="en-US" altLang="zh-CN" sz="2000" b="1">
                    <a:solidFill>
                      <a:srgbClr val="A50021"/>
                    </a:solidFill>
                    <a:sym typeface="Symbol" pitchFamily="18" charset="2"/>
                  </a:rPr>
                  <a:t>)</a:t>
                </a:r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3505200" y="4876800"/>
              <a:ext cx="3505200" cy="457200"/>
              <a:chOff x="2208" y="3072"/>
              <a:chExt cx="2208" cy="288"/>
            </a:xfrm>
          </p:grpSpPr>
          <p:sp>
            <p:nvSpPr>
              <p:cNvPr id="31" name="Line 17"/>
              <p:cNvSpPr>
                <a:spLocks noChangeShapeType="1"/>
              </p:cNvSpPr>
              <p:nvPr/>
            </p:nvSpPr>
            <p:spPr bwMode="auto">
              <a:xfrm>
                <a:off x="2208" y="3360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8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15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  <a:latin typeface="宋体" pitchFamily="2" charset="-122"/>
                  </a:rPr>
                  <a:t>⑤</a:t>
                </a:r>
                <a:r>
                  <a:rPr lang="en-US" altLang="zh-CN" sz="2000" b="1">
                    <a:solidFill>
                      <a:srgbClr val="A50021"/>
                    </a:solidFill>
                  </a:rPr>
                  <a:t>  </a:t>
                </a:r>
                <a:r>
                  <a:rPr lang="zh-CN" altLang="en-US" sz="2000" b="1">
                    <a:solidFill>
                      <a:srgbClr val="A50021"/>
                    </a:solidFill>
                    <a:sym typeface="Symbol" pitchFamily="18" charset="2"/>
                  </a:rPr>
                  <a:t>响应</a:t>
                </a:r>
              </a:p>
            </p:txBody>
          </p:sp>
        </p:grp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7086600" y="3810000"/>
              <a:ext cx="1728788" cy="915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 b="1"/>
                <a:t>用</a:t>
              </a:r>
              <a:r>
                <a:rPr lang="en-US" altLang="zh-CN" sz="1800" b="1" smtClean="0"/>
                <a:t>CA</a:t>
              </a:r>
              <a:r>
                <a:rPr lang="zh-CN" altLang="en-US" sz="1800" b="1" smtClean="0"/>
                <a:t>证书验证证书真实性，有效性</a:t>
              </a:r>
              <a:endParaRPr lang="zh-CN" altLang="en-US" sz="1800" b="1" i="1"/>
            </a:p>
          </p:txBody>
        </p: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752600" y="1981200"/>
              <a:ext cx="7010400" cy="4570413"/>
              <a:chOff x="1104" y="1248"/>
              <a:chExt cx="4416" cy="2879"/>
            </a:xfrm>
          </p:grpSpPr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1104" y="1584"/>
                <a:ext cx="4416" cy="2543"/>
                <a:chOff x="1104" y="1584"/>
                <a:chExt cx="4416" cy="2543"/>
              </a:xfrm>
            </p:grpSpPr>
            <p:sp>
              <p:nvSpPr>
                <p:cNvPr id="25" name="Rectangle 22"/>
                <p:cNvSpPr>
                  <a:spLocks noChangeArrowheads="1"/>
                </p:cNvSpPr>
                <p:nvPr/>
              </p:nvSpPr>
              <p:spPr bwMode="auto">
                <a:xfrm>
                  <a:off x="1104" y="1584"/>
                  <a:ext cx="1104" cy="225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Rectangle 23"/>
                <p:cNvSpPr>
                  <a:spLocks noChangeArrowheads="1"/>
                </p:cNvSpPr>
                <p:nvPr/>
              </p:nvSpPr>
              <p:spPr bwMode="auto">
                <a:xfrm>
                  <a:off x="4416" y="1584"/>
                  <a:ext cx="1104" cy="225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Rectangle 24"/>
                <p:cNvSpPr>
                  <a:spLocks noChangeArrowheads="1"/>
                </p:cNvSpPr>
                <p:nvPr/>
              </p:nvSpPr>
              <p:spPr bwMode="auto">
                <a:xfrm>
                  <a:off x="1296" y="3829"/>
                  <a:ext cx="5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CC"/>
                      </a:solidFill>
                    </a:rPr>
                    <a:t>客户端</a:t>
                  </a:r>
                </a:p>
              </p:txBody>
            </p:sp>
            <p:sp>
              <p:nvSpPr>
                <p:cNvPr id="28" name="Rectangle 25"/>
                <p:cNvSpPr>
                  <a:spLocks noChangeArrowheads="1"/>
                </p:cNvSpPr>
                <p:nvPr/>
              </p:nvSpPr>
              <p:spPr bwMode="auto">
                <a:xfrm>
                  <a:off x="4896" y="3877"/>
                  <a:ext cx="5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CC"/>
                      </a:solidFill>
                    </a:rPr>
                    <a:t>服务器</a:t>
                  </a:r>
                </a:p>
              </p:txBody>
            </p:sp>
            <p:graphicFrame>
              <p:nvGraphicFramePr>
                <p:cNvPr id="29" name="Object 26"/>
                <p:cNvGraphicFramePr>
                  <a:graphicFrameLocks noChangeAspect="1"/>
                </p:cNvGraphicFramePr>
                <p:nvPr/>
              </p:nvGraphicFramePr>
              <p:xfrm>
                <a:off x="1392" y="1680"/>
                <a:ext cx="474" cy="5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7306" name="位图图像" r:id="rId3" imgW="352474" imgH="600159" progId="PBrush">
                        <p:embed/>
                      </p:oleObj>
                    </mc:Choice>
                    <mc:Fallback>
                      <p:oleObj name="位图图像" r:id="rId3" imgW="352474" imgH="600159" progId="PBrush">
                        <p:embed/>
                        <p:pic>
                          <p:nvPicPr>
                            <p:cNvPr id="0" name="Picture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2" y="1680"/>
                              <a:ext cx="474" cy="57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30" name="Picture 27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0" y="1680"/>
                  <a:ext cx="432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4" name="Rectangle 28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32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000" b="1"/>
                  <a:t>客户端请求访问服务器的单向鉴别过程：</a:t>
                </a:r>
              </a:p>
            </p:txBody>
          </p:sp>
        </p:grp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4114800" y="5562600"/>
              <a:ext cx="1828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zh-CN" altLang="en-US" sz="1600">
                  <a:solidFill>
                    <a:srgbClr val="A50021"/>
                  </a:solidFill>
                  <a:latin typeface="宋体" pitchFamily="2" charset="-122"/>
                </a:rPr>
                <a:t>（*为可选方式）</a:t>
              </a:r>
              <a:endParaRPr lang="zh-CN" altLang="en-US" sz="1600">
                <a:solidFill>
                  <a:srgbClr val="A50021"/>
                </a:solidFill>
                <a:sym typeface="Symbol" pitchFamily="18" charset="2"/>
              </a:endParaRPr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1905000" y="4823421"/>
              <a:ext cx="1524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 b="1" smtClean="0"/>
                <a:t>用私钥运算</a:t>
              </a:r>
              <a:endParaRPr lang="zh-CN" altLang="en-US" sz="1800" b="1" i="1"/>
            </a:p>
          </p:txBody>
        </p:sp>
        <p:sp>
          <p:nvSpPr>
            <p:cNvPr id="22" name="Rectangle 31"/>
            <p:cNvSpPr>
              <a:spLocks noChangeArrowheads="1"/>
            </p:cNvSpPr>
            <p:nvPr/>
          </p:nvSpPr>
          <p:spPr bwMode="auto">
            <a:xfrm>
              <a:off x="7086600" y="5105400"/>
              <a:ext cx="1524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 b="1"/>
                <a:t>完成鉴别 </a:t>
              </a:r>
              <a:endParaRPr lang="zh-CN" altLang="en-US" sz="1800" b="1" i="1"/>
            </a:p>
          </p:txBody>
        </p:sp>
      </p:grpSp>
    </p:spTree>
    <p:extLst>
      <p:ext uri="{BB962C8B-B14F-4D97-AF65-F5344CB8AC3E}">
        <p14:creationId xmlns:p14="http://schemas.microsoft.com/office/powerpoint/2010/main" val="34738761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数字证书实例 </a:t>
            </a:r>
          </a:p>
        </p:txBody>
      </p:sp>
      <p:pic>
        <p:nvPicPr>
          <p:cNvPr id="184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619250"/>
            <a:ext cx="6192838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452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证书的使用实例</a:t>
            </a:r>
            <a:endParaRPr lang="zh-CN" altLang="en-US"/>
          </a:p>
        </p:txBody>
      </p:sp>
      <p:pic>
        <p:nvPicPr>
          <p:cNvPr id="328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41243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1243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Times New Roman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itchFamily="18" charset="0"/>
              </a:rPr>
              <a:t>电子科技大学计算机学院</a:t>
            </a: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1693C05-3A76-4605-8BB3-BD8205EECF74}" type="slidenum">
              <a:rPr lang="en-US" altLang="zh-CN" smtClean="0">
                <a:latin typeface="Times New Roman" pitchFamily="18" charset="0"/>
              </a:rPr>
              <a:pPr/>
              <a:t>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mtClean="0"/>
              <a:t>加密</a:t>
            </a:r>
            <a:r>
              <a:rPr lang="zh-CN" altLang="en-US"/>
              <a:t>通信的</a:t>
            </a:r>
            <a:r>
              <a:rPr lang="zh-CN" altLang="en-US" smtClean="0"/>
              <a:t>模型</a:t>
            </a:r>
            <a:endParaRPr lang="zh-CN" altLang="en-US"/>
          </a:p>
        </p:txBody>
      </p:sp>
      <p:grpSp>
        <p:nvGrpSpPr>
          <p:cNvPr id="2" name="组合 2"/>
          <p:cNvGrpSpPr/>
          <p:nvPr/>
        </p:nvGrpSpPr>
        <p:grpSpPr>
          <a:xfrm>
            <a:off x="905867" y="1449189"/>
            <a:ext cx="7626573" cy="2555875"/>
            <a:chOff x="251520" y="1428750"/>
            <a:chExt cx="7626573" cy="2555875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251520" y="2227263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信源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037458" y="3584575"/>
              <a:ext cx="100012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密钥源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966020" y="2227263"/>
              <a:ext cx="1143000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加密器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5037833" y="2227263"/>
              <a:ext cx="128587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解密器</a:t>
              </a:r>
              <a:r>
                <a:rPr lang="en-US" altLang="zh-CN" sz="2000" dirty="0">
                  <a:solidFill>
                    <a:schemeClr val="tx1"/>
                  </a:solidFill>
                </a:rPr>
                <a:t>D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/>
            <p:cNvCxnSpPr>
              <a:stCxn id="27" idx="3"/>
              <a:endCxn id="29" idx="1"/>
            </p:cNvCxnSpPr>
            <p:nvPr/>
          </p:nvCxnSpPr>
          <p:spPr bwMode="auto">
            <a:xfrm>
              <a:off x="1037333" y="2427288"/>
              <a:ext cx="928687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9"/>
            <p:cNvSpPr txBox="1">
              <a:spLocks noChangeArrowheads="1"/>
            </p:cNvSpPr>
            <p:nvPr/>
          </p:nvSpPr>
          <p:spPr bwMode="auto">
            <a:xfrm>
              <a:off x="1037286" y="2071814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明文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P</a:t>
              </a:r>
            </a:p>
          </p:txBody>
        </p:sp>
        <p:cxnSp>
          <p:nvCxnSpPr>
            <p:cNvPr id="33" name="直接箭头连接符 32"/>
            <p:cNvCxnSpPr>
              <a:stCxn id="28" idx="0"/>
              <a:endCxn id="29" idx="2"/>
            </p:cNvCxnSpPr>
            <p:nvPr/>
          </p:nvCxnSpPr>
          <p:spPr bwMode="auto">
            <a:xfrm rot="5400000" flipH="1" flipV="1">
              <a:off x="2058096" y="3105150"/>
              <a:ext cx="95726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1"/>
            <p:cNvSpPr txBox="1">
              <a:spLocks noChangeArrowheads="1"/>
            </p:cNvSpPr>
            <p:nvPr/>
          </p:nvSpPr>
          <p:spPr bwMode="auto">
            <a:xfrm>
              <a:off x="1770878" y="3096423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密钥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K</a:t>
              </a:r>
            </a:p>
          </p:txBody>
        </p:sp>
        <p:cxnSp>
          <p:nvCxnSpPr>
            <p:cNvPr id="35" name="直接箭头连接符 34"/>
            <p:cNvCxnSpPr>
              <a:endCxn id="30" idx="2"/>
            </p:cNvCxnSpPr>
            <p:nvPr/>
          </p:nvCxnSpPr>
          <p:spPr bwMode="auto">
            <a:xfrm rot="5400000" flipH="1" flipV="1">
              <a:off x="5379939" y="2926557"/>
              <a:ext cx="600075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 bwMode="auto">
            <a:xfrm>
              <a:off x="2537520" y="3227388"/>
              <a:ext cx="3143250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9" idx="3"/>
              <a:endCxn id="30" idx="1"/>
            </p:cNvCxnSpPr>
            <p:nvPr/>
          </p:nvCxnSpPr>
          <p:spPr bwMode="auto">
            <a:xfrm>
              <a:off x="3109020" y="2427288"/>
              <a:ext cx="1928813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5"/>
            <p:cNvSpPr txBox="1">
              <a:spLocks noChangeArrowheads="1"/>
            </p:cNvSpPr>
            <p:nvPr/>
          </p:nvSpPr>
          <p:spPr bwMode="auto">
            <a:xfrm>
              <a:off x="3108851" y="2000362"/>
              <a:ext cx="83382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C</a:t>
              </a:r>
            </a:p>
          </p:txBody>
        </p:sp>
        <p:cxnSp>
          <p:nvCxnSpPr>
            <p:cNvPr id="39" name="直接箭头连接符 38"/>
            <p:cNvCxnSpPr>
              <a:stCxn id="30" idx="3"/>
            </p:cNvCxnSpPr>
            <p:nvPr/>
          </p:nvCxnSpPr>
          <p:spPr bwMode="auto">
            <a:xfrm>
              <a:off x="6323708" y="2427288"/>
              <a:ext cx="78581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7"/>
            <p:cNvSpPr txBox="1">
              <a:spLocks noChangeArrowheads="1"/>
            </p:cNvSpPr>
            <p:nvPr/>
          </p:nvSpPr>
          <p:spPr bwMode="auto">
            <a:xfrm>
              <a:off x="6323348" y="2028885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明文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P</a:t>
              </a: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rot="5400000" flipH="1" flipV="1">
              <a:off x="3720208" y="2066925"/>
              <a:ext cx="681038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9"/>
            <p:cNvSpPr txBox="1">
              <a:spLocks noChangeArrowheads="1"/>
            </p:cNvSpPr>
            <p:nvPr/>
          </p:nvSpPr>
          <p:spPr bwMode="auto">
            <a:xfrm>
              <a:off x="3394584" y="1428750"/>
              <a:ext cx="1466971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密码分析员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3" name="圆柱形 42"/>
            <p:cNvSpPr/>
            <p:nvPr/>
          </p:nvSpPr>
          <p:spPr bwMode="auto">
            <a:xfrm rot="16200000">
              <a:off x="4073426" y="1977232"/>
              <a:ext cx="142875" cy="2500312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1"/>
            <p:cNvSpPr txBox="1">
              <a:spLocks noChangeArrowheads="1"/>
            </p:cNvSpPr>
            <p:nvPr/>
          </p:nvSpPr>
          <p:spPr bwMode="auto">
            <a:xfrm>
              <a:off x="3394584" y="2529046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公开信道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5" name="TextBox 42"/>
            <p:cNvSpPr txBox="1">
              <a:spLocks noChangeArrowheads="1"/>
            </p:cNvSpPr>
            <p:nvPr/>
          </p:nvSpPr>
          <p:spPr bwMode="auto">
            <a:xfrm>
              <a:off x="3572460" y="3286489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秘密信道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6" name="圆柱形 45"/>
            <p:cNvSpPr/>
            <p:nvPr/>
          </p:nvSpPr>
          <p:spPr bwMode="auto">
            <a:xfrm rot="16200000">
              <a:off x="3966270" y="1643063"/>
              <a:ext cx="142875" cy="1571625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092280" y="2236862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smtClean="0">
                  <a:solidFill>
                    <a:schemeClr val="tx1"/>
                  </a:solidFill>
                </a:rPr>
                <a:t>信</a:t>
              </a:r>
              <a:r>
                <a:rPr lang="zh-CN" altLang="en-US" sz="2000">
                  <a:solidFill>
                    <a:schemeClr val="tx1"/>
                  </a:solidFill>
                </a:rPr>
                <a:t>宿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9868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</a:t>
            </a:r>
            <a:r>
              <a:rPr lang="en-US" altLang="zh-CN" dirty="0" err="1" smtClean="0"/>
              <a:t>certmgr.msc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</a:t>
            </a:r>
            <a:r>
              <a:rPr lang="zh-CN" altLang="en-US" smtClean="0"/>
              <a:t>系统中证书管理</a:t>
            </a:r>
            <a:endParaRPr lang="zh-CN" altLang="en-US"/>
          </a:p>
        </p:txBody>
      </p:sp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43116"/>
            <a:ext cx="6096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785812"/>
            <a:ext cx="8543925" cy="5286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938212"/>
            <a:ext cx="8543925" cy="5286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308" y="116632"/>
            <a:ext cx="5591175" cy="747712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软件开发商对软件代码数字签名。</a:t>
            </a:r>
            <a:endParaRPr lang="en-US" altLang="zh-CN" smtClean="0"/>
          </a:p>
          <a:p>
            <a:r>
              <a:rPr lang="zh-CN" altLang="en-US" smtClean="0"/>
              <a:t>数字签名标识</a:t>
            </a:r>
            <a:r>
              <a:rPr lang="zh-CN" altLang="en-US"/>
              <a:t>软件</a:t>
            </a:r>
            <a:r>
              <a:rPr lang="zh-CN" altLang="en-US" smtClean="0"/>
              <a:t>来源、开发者真实</a:t>
            </a:r>
            <a:r>
              <a:rPr lang="zh-CN" altLang="en-US"/>
              <a:t>身份，</a:t>
            </a:r>
            <a:r>
              <a:rPr lang="zh-CN" altLang="en-US" smtClean="0"/>
              <a:t>保证</a:t>
            </a:r>
            <a:r>
              <a:rPr lang="zh-CN" altLang="en-US"/>
              <a:t>签名</a:t>
            </a:r>
            <a:r>
              <a:rPr lang="zh-CN" altLang="en-US" smtClean="0"/>
              <a:t>代码不</a:t>
            </a:r>
            <a:r>
              <a:rPr lang="zh-CN" altLang="en-US"/>
              <a:t>被恶意篡改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用户能验证代码可信度</a:t>
            </a:r>
            <a:r>
              <a:rPr lang="zh-CN" altLang="en-US"/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代码签名证书</a:t>
            </a:r>
            <a:endParaRPr lang="zh-CN" altLang="en-US"/>
          </a:p>
        </p:txBody>
      </p:sp>
      <p:pic>
        <p:nvPicPr>
          <p:cNvPr id="343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44386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30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40768"/>
            <a:ext cx="3990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30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3990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7226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代码签名证书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软件发表者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申请</a:t>
            </a:r>
            <a:r>
              <a:rPr lang="zh-CN" altLang="en-US" dirty="0"/>
              <a:t>数字证书</a:t>
            </a:r>
          </a:p>
          <a:p>
            <a:pPr lvl="2"/>
            <a:r>
              <a:rPr lang="zh-CN" altLang="en-US" dirty="0" smtClean="0"/>
              <a:t>发布者向</a:t>
            </a:r>
            <a:r>
              <a:rPr lang="en-US" altLang="zh-CN" dirty="0" smtClean="0"/>
              <a:t>CA</a:t>
            </a:r>
            <a:r>
              <a:rPr lang="zh-CN" altLang="en-US" dirty="0"/>
              <a:t>机构（如</a:t>
            </a:r>
            <a:r>
              <a:rPr lang="en-US" altLang="zh-CN" dirty="0"/>
              <a:t>VeriSign</a:t>
            </a:r>
            <a:r>
              <a:rPr lang="zh-CN" altLang="en-US" dirty="0"/>
              <a:t>）申请数字证书；</a:t>
            </a:r>
          </a:p>
          <a:p>
            <a:pPr lvl="1"/>
            <a:r>
              <a:rPr lang="zh-CN" altLang="en-US" dirty="0" smtClean="0"/>
              <a:t>签名代码</a:t>
            </a:r>
            <a:endParaRPr lang="zh-CN" altLang="en-US" dirty="0"/>
          </a:p>
          <a:p>
            <a:pPr lvl="2"/>
            <a:r>
              <a:rPr lang="zh-CN" altLang="en-US" dirty="0" smtClean="0"/>
              <a:t>借助</a:t>
            </a:r>
            <a:r>
              <a:rPr lang="zh-CN" altLang="en-US" dirty="0"/>
              <a:t>代码签名工具</a:t>
            </a:r>
            <a:r>
              <a:rPr lang="zh-CN" altLang="en-US" dirty="0" smtClean="0"/>
              <a:t>，计算代码摘要（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），证书</a:t>
            </a:r>
            <a:r>
              <a:rPr lang="zh-CN" altLang="en-US" dirty="0"/>
              <a:t>私钥</a:t>
            </a:r>
            <a:r>
              <a:rPr lang="zh-CN" altLang="en-US" dirty="0" smtClean="0"/>
              <a:t>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值签名，产生包含</a:t>
            </a:r>
            <a:r>
              <a:rPr lang="zh-CN" altLang="en-US" dirty="0"/>
              <a:t>代码签名</a:t>
            </a:r>
            <a:r>
              <a:rPr lang="zh-CN" altLang="en-US" dirty="0" smtClean="0"/>
              <a:t>和发布者签名</a:t>
            </a:r>
            <a:r>
              <a:rPr lang="zh-CN" altLang="en-US" dirty="0"/>
              <a:t>证书的</a:t>
            </a:r>
            <a:r>
              <a:rPr lang="zh-CN" altLang="en-US" dirty="0" smtClean="0"/>
              <a:t>软件包</a:t>
            </a:r>
            <a:endParaRPr lang="zh-CN" altLang="en-US" dirty="0"/>
          </a:p>
          <a:p>
            <a:r>
              <a:rPr lang="zh-CN" altLang="en-US" dirty="0" smtClean="0"/>
              <a:t>软件用户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验证代码签名证书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发布者可信性</a:t>
            </a:r>
            <a:endParaRPr lang="zh-CN" altLang="en-US" dirty="0"/>
          </a:p>
          <a:p>
            <a:pPr lvl="2"/>
            <a:r>
              <a:rPr lang="zh-CN" altLang="en-US" dirty="0" smtClean="0"/>
              <a:t>用</a:t>
            </a:r>
            <a:r>
              <a:rPr lang="en-US" altLang="zh-CN" dirty="0" smtClean="0"/>
              <a:t>CA</a:t>
            </a:r>
            <a:r>
              <a:rPr lang="zh-CN" altLang="en-US" dirty="0" smtClean="0"/>
              <a:t>证书（公钥）检验发表者签名证书有效性。</a:t>
            </a:r>
            <a:r>
              <a:rPr lang="en-US" altLang="zh-CN" dirty="0" smtClean="0"/>
              <a:t>CA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VeriSign</a:t>
            </a:r>
            <a:r>
              <a:rPr lang="zh-CN" altLang="en-US" dirty="0" smtClean="0"/>
              <a:t>）根证书嵌入用户可信</a:t>
            </a:r>
            <a:r>
              <a:rPr lang="zh-CN" altLang="en-US" dirty="0"/>
              <a:t>根证</a:t>
            </a:r>
            <a:r>
              <a:rPr lang="zh-CN" altLang="en-US" dirty="0" smtClean="0"/>
              <a:t>书库</a:t>
            </a:r>
            <a:endParaRPr lang="zh-CN" altLang="en-US" dirty="0"/>
          </a:p>
          <a:p>
            <a:pPr lvl="1"/>
            <a:r>
              <a:rPr lang="zh-CN" altLang="en-US" dirty="0" smtClean="0"/>
              <a:t>验证代码完整性</a:t>
            </a:r>
            <a:endParaRPr lang="zh-CN" altLang="en-US" dirty="0"/>
          </a:p>
          <a:p>
            <a:pPr lvl="2"/>
            <a:r>
              <a:rPr lang="zh-CN" altLang="en-US" dirty="0" smtClean="0"/>
              <a:t>使用签名证书公</a:t>
            </a:r>
            <a:r>
              <a:rPr lang="zh-CN" altLang="en-US" dirty="0"/>
              <a:t>钥解密被签名的哈希</a:t>
            </a:r>
            <a:r>
              <a:rPr lang="zh-CN" altLang="en-US" dirty="0" smtClean="0"/>
              <a:t>值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发布前摘要；</a:t>
            </a:r>
            <a:endParaRPr lang="zh-CN" altLang="en-US" dirty="0"/>
          </a:p>
          <a:p>
            <a:pPr lvl="2"/>
            <a:r>
              <a:rPr lang="zh-CN" altLang="en-US" dirty="0" smtClean="0"/>
              <a:t>使用同样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算法产生代码哈希值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发布后摘要；</a:t>
            </a:r>
            <a:endParaRPr lang="zh-CN" altLang="en-US" dirty="0"/>
          </a:p>
          <a:p>
            <a:pPr lvl="2"/>
            <a:r>
              <a:rPr lang="zh-CN" altLang="en-US" dirty="0" smtClean="0"/>
              <a:t>比较</a:t>
            </a:r>
            <a:r>
              <a:rPr lang="zh-CN" altLang="en-US" dirty="0"/>
              <a:t>两个哈希</a:t>
            </a:r>
            <a:r>
              <a:rPr lang="zh-CN" altLang="en-US" dirty="0" smtClean="0"/>
              <a:t>值。</a:t>
            </a:r>
            <a:endParaRPr lang="zh-CN" altLang="en-US" dirty="0"/>
          </a:p>
          <a:p>
            <a:r>
              <a:rPr lang="zh-CN" altLang="en-US" dirty="0" smtClean="0"/>
              <a:t>整个</a:t>
            </a:r>
            <a:r>
              <a:rPr lang="zh-CN" altLang="en-US" dirty="0"/>
              <a:t>过程对用户完全透明，用户将可以看到软件发布者提示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4917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7961313" y="3711352"/>
            <a:ext cx="685800" cy="914400"/>
          </a:xfrm>
          <a:prstGeom prst="can">
            <a:avLst>
              <a:gd name="adj" fmla="val 33333"/>
            </a:avLst>
          </a:prstGeom>
          <a:solidFill>
            <a:srgbClr val="339966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auto">
          <a:xfrm>
            <a:off x="798513" y="3666728"/>
            <a:ext cx="685800" cy="914400"/>
          </a:xfrm>
          <a:prstGeom prst="can">
            <a:avLst>
              <a:gd name="adj" fmla="val 33333"/>
            </a:avLst>
          </a:prstGeom>
          <a:solidFill>
            <a:srgbClr val="339966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338388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4528"/>
            <a:ext cx="8016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752600" y="1380728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数字签名</a:t>
            </a:r>
            <a:endParaRPr lang="zh-CN" altLang="en-US" sz="2000" b="1" dirty="0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1752600" y="2066528"/>
            <a:ext cx="1219200" cy="40011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加     </a:t>
            </a:r>
            <a:r>
              <a:rPr lang="zh-CN" altLang="en-US" sz="2000" b="1" dirty="0" smtClean="0"/>
              <a:t>密</a:t>
            </a:r>
            <a:endParaRPr lang="zh-CN" altLang="en-US" sz="2000" b="1" dirty="0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752600" y="2752328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数字信封</a:t>
            </a:r>
          </a:p>
        </p:txBody>
      </p:sp>
      <p:grpSp>
        <p:nvGrpSpPr>
          <p:cNvPr id="65546" name="Group 10"/>
          <p:cNvGrpSpPr>
            <a:grpSpLocks/>
          </p:cNvGrpSpPr>
          <p:nvPr/>
        </p:nvGrpSpPr>
        <p:grpSpPr bwMode="auto">
          <a:xfrm>
            <a:off x="3352800" y="1685528"/>
            <a:ext cx="687388" cy="1257300"/>
            <a:chOff x="2496" y="1344"/>
            <a:chExt cx="433" cy="792"/>
          </a:xfrm>
        </p:grpSpPr>
        <p:sp>
          <p:nvSpPr>
            <p:cNvPr id="65547" name="Freeform 11"/>
            <p:cNvSpPr>
              <a:spLocks noEditPoints="1"/>
            </p:cNvSpPr>
            <p:nvPr/>
          </p:nvSpPr>
          <p:spPr bwMode="auto">
            <a:xfrm>
              <a:off x="2496" y="1344"/>
              <a:ext cx="371" cy="705"/>
            </a:xfrm>
            <a:custGeom>
              <a:avLst/>
              <a:gdLst>
                <a:gd name="T0" fmla="*/ 164 w 655"/>
                <a:gd name="T1" fmla="*/ 0 h 1170"/>
                <a:gd name="T2" fmla="*/ 164 w 655"/>
                <a:gd name="T3" fmla="*/ 219 h 1170"/>
                <a:gd name="T4" fmla="*/ 0 w 655"/>
                <a:gd name="T5" fmla="*/ 219 h 1170"/>
                <a:gd name="T6" fmla="*/ 164 w 655"/>
                <a:gd name="T7" fmla="*/ 0 h 1170"/>
                <a:gd name="T8" fmla="*/ 655 w 655"/>
                <a:gd name="T9" fmla="*/ 0 h 1170"/>
                <a:gd name="T10" fmla="*/ 655 w 655"/>
                <a:gd name="T11" fmla="*/ 1170 h 1170"/>
                <a:gd name="T12" fmla="*/ 0 w 655"/>
                <a:gd name="T13" fmla="*/ 1170 h 1170"/>
                <a:gd name="T14" fmla="*/ 0 w 655"/>
                <a:gd name="T15" fmla="*/ 219 h 1170"/>
                <a:gd name="T16" fmla="*/ 164 w 655"/>
                <a:gd name="T17" fmla="*/ 219 h 1170"/>
                <a:gd name="T18" fmla="*/ 164 w 655"/>
                <a:gd name="T19" fmla="*/ 0 h 1170"/>
                <a:gd name="T20" fmla="*/ 655 w 655"/>
                <a:gd name="T21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5" h="1170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  <a:moveTo>
                    <a:pt x="655" y="0"/>
                  </a:moveTo>
                  <a:lnTo>
                    <a:pt x="655" y="1170"/>
                  </a:lnTo>
                  <a:lnTo>
                    <a:pt x="0" y="1170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FF99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Freeform 12"/>
            <p:cNvSpPr>
              <a:spLocks/>
            </p:cNvSpPr>
            <p:nvPr/>
          </p:nvSpPr>
          <p:spPr bwMode="auto">
            <a:xfrm>
              <a:off x="2496" y="1344"/>
              <a:ext cx="93" cy="132"/>
            </a:xfrm>
            <a:custGeom>
              <a:avLst/>
              <a:gdLst>
                <a:gd name="T0" fmla="*/ 164 w 164"/>
                <a:gd name="T1" fmla="*/ 0 h 219"/>
                <a:gd name="T2" fmla="*/ 164 w 164"/>
                <a:gd name="T3" fmla="*/ 219 h 219"/>
                <a:gd name="T4" fmla="*/ 0 w 164"/>
                <a:gd name="T5" fmla="*/ 219 h 219"/>
                <a:gd name="T6" fmla="*/ 164 w 164"/>
                <a:gd name="T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19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Freeform 13"/>
            <p:cNvSpPr>
              <a:spLocks/>
            </p:cNvSpPr>
            <p:nvPr/>
          </p:nvSpPr>
          <p:spPr bwMode="auto">
            <a:xfrm>
              <a:off x="2496" y="1344"/>
              <a:ext cx="371" cy="705"/>
            </a:xfrm>
            <a:custGeom>
              <a:avLst/>
              <a:gdLst>
                <a:gd name="T0" fmla="*/ 655 w 655"/>
                <a:gd name="T1" fmla="*/ 0 h 1170"/>
                <a:gd name="T2" fmla="*/ 655 w 655"/>
                <a:gd name="T3" fmla="*/ 1170 h 1170"/>
                <a:gd name="T4" fmla="*/ 0 w 655"/>
                <a:gd name="T5" fmla="*/ 1170 h 1170"/>
                <a:gd name="T6" fmla="*/ 0 w 655"/>
                <a:gd name="T7" fmla="*/ 219 h 1170"/>
                <a:gd name="T8" fmla="*/ 164 w 655"/>
                <a:gd name="T9" fmla="*/ 219 h 1170"/>
                <a:gd name="T10" fmla="*/ 164 w 655"/>
                <a:gd name="T11" fmla="*/ 0 h 1170"/>
                <a:gd name="T12" fmla="*/ 655 w 655"/>
                <a:gd name="T13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1170">
                  <a:moveTo>
                    <a:pt x="655" y="0"/>
                  </a:moveTo>
                  <a:lnTo>
                    <a:pt x="655" y="1170"/>
                  </a:lnTo>
                  <a:lnTo>
                    <a:pt x="0" y="1170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Freeform 14"/>
            <p:cNvSpPr>
              <a:spLocks noEditPoints="1"/>
            </p:cNvSpPr>
            <p:nvPr/>
          </p:nvSpPr>
          <p:spPr bwMode="auto">
            <a:xfrm>
              <a:off x="2558" y="1433"/>
              <a:ext cx="371" cy="703"/>
            </a:xfrm>
            <a:custGeom>
              <a:avLst/>
              <a:gdLst>
                <a:gd name="T0" fmla="*/ 164 w 655"/>
                <a:gd name="T1" fmla="*/ 0 h 1167"/>
                <a:gd name="T2" fmla="*/ 164 w 655"/>
                <a:gd name="T3" fmla="*/ 219 h 1167"/>
                <a:gd name="T4" fmla="*/ 0 w 655"/>
                <a:gd name="T5" fmla="*/ 219 h 1167"/>
                <a:gd name="T6" fmla="*/ 164 w 655"/>
                <a:gd name="T7" fmla="*/ 0 h 1167"/>
                <a:gd name="T8" fmla="*/ 655 w 655"/>
                <a:gd name="T9" fmla="*/ 0 h 1167"/>
                <a:gd name="T10" fmla="*/ 655 w 655"/>
                <a:gd name="T11" fmla="*/ 1167 h 1167"/>
                <a:gd name="T12" fmla="*/ 0 w 655"/>
                <a:gd name="T13" fmla="*/ 1167 h 1167"/>
                <a:gd name="T14" fmla="*/ 0 w 655"/>
                <a:gd name="T15" fmla="*/ 219 h 1167"/>
                <a:gd name="T16" fmla="*/ 164 w 655"/>
                <a:gd name="T17" fmla="*/ 219 h 1167"/>
                <a:gd name="T18" fmla="*/ 164 w 655"/>
                <a:gd name="T19" fmla="*/ 0 h 1167"/>
                <a:gd name="T20" fmla="*/ 655 w 655"/>
                <a:gd name="T21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5" h="1167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  <a:moveTo>
                    <a:pt x="655" y="0"/>
                  </a:moveTo>
                  <a:lnTo>
                    <a:pt x="655" y="1167"/>
                  </a:lnTo>
                  <a:lnTo>
                    <a:pt x="0" y="1167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FF99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Freeform 15"/>
            <p:cNvSpPr>
              <a:spLocks/>
            </p:cNvSpPr>
            <p:nvPr/>
          </p:nvSpPr>
          <p:spPr bwMode="auto">
            <a:xfrm>
              <a:off x="2558" y="1433"/>
              <a:ext cx="93" cy="131"/>
            </a:xfrm>
            <a:custGeom>
              <a:avLst/>
              <a:gdLst>
                <a:gd name="T0" fmla="*/ 164 w 164"/>
                <a:gd name="T1" fmla="*/ 0 h 219"/>
                <a:gd name="T2" fmla="*/ 164 w 164"/>
                <a:gd name="T3" fmla="*/ 219 h 219"/>
                <a:gd name="T4" fmla="*/ 0 w 164"/>
                <a:gd name="T5" fmla="*/ 219 h 219"/>
                <a:gd name="T6" fmla="*/ 164 w 164"/>
                <a:gd name="T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19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Freeform 16"/>
            <p:cNvSpPr>
              <a:spLocks/>
            </p:cNvSpPr>
            <p:nvPr/>
          </p:nvSpPr>
          <p:spPr bwMode="auto">
            <a:xfrm>
              <a:off x="2558" y="1433"/>
              <a:ext cx="371" cy="703"/>
            </a:xfrm>
            <a:custGeom>
              <a:avLst/>
              <a:gdLst>
                <a:gd name="T0" fmla="*/ 655 w 655"/>
                <a:gd name="T1" fmla="*/ 0 h 1167"/>
                <a:gd name="T2" fmla="*/ 655 w 655"/>
                <a:gd name="T3" fmla="*/ 1167 h 1167"/>
                <a:gd name="T4" fmla="*/ 0 w 655"/>
                <a:gd name="T5" fmla="*/ 1167 h 1167"/>
                <a:gd name="T6" fmla="*/ 0 w 655"/>
                <a:gd name="T7" fmla="*/ 219 h 1167"/>
                <a:gd name="T8" fmla="*/ 164 w 655"/>
                <a:gd name="T9" fmla="*/ 219 h 1167"/>
                <a:gd name="T10" fmla="*/ 164 w 655"/>
                <a:gd name="T11" fmla="*/ 0 h 1167"/>
                <a:gd name="T12" fmla="*/ 655 w 655"/>
                <a:gd name="T13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1167">
                  <a:moveTo>
                    <a:pt x="655" y="0"/>
                  </a:moveTo>
                  <a:lnTo>
                    <a:pt x="655" y="1167"/>
                  </a:lnTo>
                  <a:lnTo>
                    <a:pt x="0" y="1167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Rectangle 17"/>
            <p:cNvSpPr>
              <a:spLocks noChangeArrowheads="1"/>
            </p:cNvSpPr>
            <p:nvPr/>
          </p:nvSpPr>
          <p:spPr bwMode="auto">
            <a:xfrm>
              <a:off x="2581" y="1706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0" lang="zh-CN" altLang="en-US" sz="1800">
                  <a:solidFill>
                    <a:srgbClr val="000000"/>
                  </a:solidFill>
                  <a:latin typeface="宋体" pitchFamily="2" charset="-122"/>
                </a:rPr>
                <a:t>报文</a:t>
              </a:r>
              <a:endParaRPr kumimoji="0" lang="zh-CN" altLang="en-US" sz="1800"/>
            </a:p>
          </p:txBody>
        </p:sp>
      </p:grpSp>
      <p:grpSp>
        <p:nvGrpSpPr>
          <p:cNvPr id="65554" name="Group 18"/>
          <p:cNvGrpSpPr>
            <a:grpSpLocks/>
          </p:cNvGrpSpPr>
          <p:nvPr/>
        </p:nvGrpSpPr>
        <p:grpSpPr bwMode="auto">
          <a:xfrm>
            <a:off x="874713" y="4047728"/>
            <a:ext cx="495300" cy="382587"/>
            <a:chOff x="2105" y="3009"/>
            <a:chExt cx="815" cy="575"/>
          </a:xfrm>
        </p:grpSpPr>
        <p:sp>
          <p:nvSpPr>
            <p:cNvPr id="65555" name="AutoShape 19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556" name="Group 20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65557" name="Group 21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65558" name="AutoShape 22"/>
                <p:cNvSpPr>
                  <a:spLocks noChangeArrowheads="1"/>
                </p:cNvSpPr>
                <p:nvPr/>
              </p:nvSpPr>
              <p:spPr bwMode="auto">
                <a:xfrm rot="-6828994">
                  <a:off x="1896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59" name="AutoShape 23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800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560" name="AutoShape 24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1636713" y="3971528"/>
            <a:ext cx="1219200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证书管理</a:t>
            </a:r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>
            <a:off x="1143000" y="1533128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 flipV="1">
            <a:off x="1143000" y="2295128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>
            <a:off x="1143000" y="2980928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5" name="Line 29"/>
          <p:cNvSpPr>
            <a:spLocks noChangeShapeType="1"/>
          </p:cNvSpPr>
          <p:nvPr/>
        </p:nvSpPr>
        <p:spPr bwMode="auto">
          <a:xfrm>
            <a:off x="2971800" y="1533128"/>
            <a:ext cx="4572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6" name="Line 30"/>
          <p:cNvSpPr>
            <a:spLocks noChangeShapeType="1"/>
          </p:cNvSpPr>
          <p:nvPr/>
        </p:nvSpPr>
        <p:spPr bwMode="auto">
          <a:xfrm>
            <a:off x="2971800" y="2295128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7" name="Line 31"/>
          <p:cNvSpPr>
            <a:spLocks noChangeShapeType="1"/>
          </p:cNvSpPr>
          <p:nvPr/>
        </p:nvSpPr>
        <p:spPr bwMode="auto">
          <a:xfrm flipV="1">
            <a:off x="2971800" y="2752328"/>
            <a:ext cx="3810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8" name="AutoShape 32"/>
          <p:cNvSpPr>
            <a:spLocks noChangeArrowheads="1"/>
          </p:cNvSpPr>
          <p:nvPr/>
        </p:nvSpPr>
        <p:spPr bwMode="auto">
          <a:xfrm>
            <a:off x="4191000" y="2187352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99CC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569" name="Group 33"/>
          <p:cNvGrpSpPr>
            <a:grpSpLocks/>
          </p:cNvGrpSpPr>
          <p:nvPr/>
        </p:nvGrpSpPr>
        <p:grpSpPr bwMode="auto">
          <a:xfrm>
            <a:off x="5334000" y="1653952"/>
            <a:ext cx="687388" cy="1257300"/>
            <a:chOff x="2496" y="1344"/>
            <a:chExt cx="433" cy="792"/>
          </a:xfrm>
        </p:grpSpPr>
        <p:sp>
          <p:nvSpPr>
            <p:cNvPr id="65570" name="Freeform 34"/>
            <p:cNvSpPr>
              <a:spLocks noEditPoints="1"/>
            </p:cNvSpPr>
            <p:nvPr/>
          </p:nvSpPr>
          <p:spPr bwMode="auto">
            <a:xfrm>
              <a:off x="2496" y="1344"/>
              <a:ext cx="371" cy="705"/>
            </a:xfrm>
            <a:custGeom>
              <a:avLst/>
              <a:gdLst>
                <a:gd name="T0" fmla="*/ 164 w 655"/>
                <a:gd name="T1" fmla="*/ 0 h 1170"/>
                <a:gd name="T2" fmla="*/ 164 w 655"/>
                <a:gd name="T3" fmla="*/ 219 h 1170"/>
                <a:gd name="T4" fmla="*/ 0 w 655"/>
                <a:gd name="T5" fmla="*/ 219 h 1170"/>
                <a:gd name="T6" fmla="*/ 164 w 655"/>
                <a:gd name="T7" fmla="*/ 0 h 1170"/>
                <a:gd name="T8" fmla="*/ 655 w 655"/>
                <a:gd name="T9" fmla="*/ 0 h 1170"/>
                <a:gd name="T10" fmla="*/ 655 w 655"/>
                <a:gd name="T11" fmla="*/ 1170 h 1170"/>
                <a:gd name="T12" fmla="*/ 0 w 655"/>
                <a:gd name="T13" fmla="*/ 1170 h 1170"/>
                <a:gd name="T14" fmla="*/ 0 w 655"/>
                <a:gd name="T15" fmla="*/ 219 h 1170"/>
                <a:gd name="T16" fmla="*/ 164 w 655"/>
                <a:gd name="T17" fmla="*/ 219 h 1170"/>
                <a:gd name="T18" fmla="*/ 164 w 655"/>
                <a:gd name="T19" fmla="*/ 0 h 1170"/>
                <a:gd name="T20" fmla="*/ 655 w 655"/>
                <a:gd name="T21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5" h="1170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  <a:moveTo>
                    <a:pt x="655" y="0"/>
                  </a:moveTo>
                  <a:lnTo>
                    <a:pt x="655" y="1170"/>
                  </a:lnTo>
                  <a:lnTo>
                    <a:pt x="0" y="1170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FF99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Freeform 35"/>
            <p:cNvSpPr>
              <a:spLocks/>
            </p:cNvSpPr>
            <p:nvPr/>
          </p:nvSpPr>
          <p:spPr bwMode="auto">
            <a:xfrm>
              <a:off x="2496" y="1344"/>
              <a:ext cx="93" cy="132"/>
            </a:xfrm>
            <a:custGeom>
              <a:avLst/>
              <a:gdLst>
                <a:gd name="T0" fmla="*/ 164 w 164"/>
                <a:gd name="T1" fmla="*/ 0 h 219"/>
                <a:gd name="T2" fmla="*/ 164 w 164"/>
                <a:gd name="T3" fmla="*/ 219 h 219"/>
                <a:gd name="T4" fmla="*/ 0 w 164"/>
                <a:gd name="T5" fmla="*/ 219 h 219"/>
                <a:gd name="T6" fmla="*/ 164 w 164"/>
                <a:gd name="T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19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Freeform 36"/>
            <p:cNvSpPr>
              <a:spLocks/>
            </p:cNvSpPr>
            <p:nvPr/>
          </p:nvSpPr>
          <p:spPr bwMode="auto">
            <a:xfrm>
              <a:off x="2496" y="1344"/>
              <a:ext cx="371" cy="705"/>
            </a:xfrm>
            <a:custGeom>
              <a:avLst/>
              <a:gdLst>
                <a:gd name="T0" fmla="*/ 655 w 655"/>
                <a:gd name="T1" fmla="*/ 0 h 1170"/>
                <a:gd name="T2" fmla="*/ 655 w 655"/>
                <a:gd name="T3" fmla="*/ 1170 h 1170"/>
                <a:gd name="T4" fmla="*/ 0 w 655"/>
                <a:gd name="T5" fmla="*/ 1170 h 1170"/>
                <a:gd name="T6" fmla="*/ 0 w 655"/>
                <a:gd name="T7" fmla="*/ 219 h 1170"/>
                <a:gd name="T8" fmla="*/ 164 w 655"/>
                <a:gd name="T9" fmla="*/ 219 h 1170"/>
                <a:gd name="T10" fmla="*/ 164 w 655"/>
                <a:gd name="T11" fmla="*/ 0 h 1170"/>
                <a:gd name="T12" fmla="*/ 655 w 655"/>
                <a:gd name="T13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1170">
                  <a:moveTo>
                    <a:pt x="655" y="0"/>
                  </a:moveTo>
                  <a:lnTo>
                    <a:pt x="655" y="1170"/>
                  </a:lnTo>
                  <a:lnTo>
                    <a:pt x="0" y="1170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Freeform 37"/>
            <p:cNvSpPr>
              <a:spLocks noEditPoints="1"/>
            </p:cNvSpPr>
            <p:nvPr/>
          </p:nvSpPr>
          <p:spPr bwMode="auto">
            <a:xfrm>
              <a:off x="2558" y="1433"/>
              <a:ext cx="371" cy="703"/>
            </a:xfrm>
            <a:custGeom>
              <a:avLst/>
              <a:gdLst>
                <a:gd name="T0" fmla="*/ 164 w 655"/>
                <a:gd name="T1" fmla="*/ 0 h 1167"/>
                <a:gd name="T2" fmla="*/ 164 w 655"/>
                <a:gd name="T3" fmla="*/ 219 h 1167"/>
                <a:gd name="T4" fmla="*/ 0 w 655"/>
                <a:gd name="T5" fmla="*/ 219 h 1167"/>
                <a:gd name="T6" fmla="*/ 164 w 655"/>
                <a:gd name="T7" fmla="*/ 0 h 1167"/>
                <a:gd name="T8" fmla="*/ 655 w 655"/>
                <a:gd name="T9" fmla="*/ 0 h 1167"/>
                <a:gd name="T10" fmla="*/ 655 w 655"/>
                <a:gd name="T11" fmla="*/ 1167 h 1167"/>
                <a:gd name="T12" fmla="*/ 0 w 655"/>
                <a:gd name="T13" fmla="*/ 1167 h 1167"/>
                <a:gd name="T14" fmla="*/ 0 w 655"/>
                <a:gd name="T15" fmla="*/ 219 h 1167"/>
                <a:gd name="T16" fmla="*/ 164 w 655"/>
                <a:gd name="T17" fmla="*/ 219 h 1167"/>
                <a:gd name="T18" fmla="*/ 164 w 655"/>
                <a:gd name="T19" fmla="*/ 0 h 1167"/>
                <a:gd name="T20" fmla="*/ 655 w 655"/>
                <a:gd name="T21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5" h="1167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  <a:moveTo>
                    <a:pt x="655" y="0"/>
                  </a:moveTo>
                  <a:lnTo>
                    <a:pt x="655" y="1167"/>
                  </a:lnTo>
                  <a:lnTo>
                    <a:pt x="0" y="1167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FF99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4" name="Freeform 38"/>
            <p:cNvSpPr>
              <a:spLocks/>
            </p:cNvSpPr>
            <p:nvPr/>
          </p:nvSpPr>
          <p:spPr bwMode="auto">
            <a:xfrm>
              <a:off x="2558" y="1433"/>
              <a:ext cx="93" cy="131"/>
            </a:xfrm>
            <a:custGeom>
              <a:avLst/>
              <a:gdLst>
                <a:gd name="T0" fmla="*/ 164 w 164"/>
                <a:gd name="T1" fmla="*/ 0 h 219"/>
                <a:gd name="T2" fmla="*/ 164 w 164"/>
                <a:gd name="T3" fmla="*/ 219 h 219"/>
                <a:gd name="T4" fmla="*/ 0 w 164"/>
                <a:gd name="T5" fmla="*/ 219 h 219"/>
                <a:gd name="T6" fmla="*/ 164 w 164"/>
                <a:gd name="T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19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39"/>
            <p:cNvSpPr>
              <a:spLocks/>
            </p:cNvSpPr>
            <p:nvPr/>
          </p:nvSpPr>
          <p:spPr bwMode="auto">
            <a:xfrm>
              <a:off x="2558" y="1433"/>
              <a:ext cx="371" cy="703"/>
            </a:xfrm>
            <a:custGeom>
              <a:avLst/>
              <a:gdLst>
                <a:gd name="T0" fmla="*/ 655 w 655"/>
                <a:gd name="T1" fmla="*/ 0 h 1167"/>
                <a:gd name="T2" fmla="*/ 655 w 655"/>
                <a:gd name="T3" fmla="*/ 1167 h 1167"/>
                <a:gd name="T4" fmla="*/ 0 w 655"/>
                <a:gd name="T5" fmla="*/ 1167 h 1167"/>
                <a:gd name="T6" fmla="*/ 0 w 655"/>
                <a:gd name="T7" fmla="*/ 219 h 1167"/>
                <a:gd name="T8" fmla="*/ 164 w 655"/>
                <a:gd name="T9" fmla="*/ 219 h 1167"/>
                <a:gd name="T10" fmla="*/ 164 w 655"/>
                <a:gd name="T11" fmla="*/ 0 h 1167"/>
                <a:gd name="T12" fmla="*/ 655 w 655"/>
                <a:gd name="T13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1167">
                  <a:moveTo>
                    <a:pt x="655" y="0"/>
                  </a:moveTo>
                  <a:lnTo>
                    <a:pt x="655" y="1167"/>
                  </a:lnTo>
                  <a:lnTo>
                    <a:pt x="0" y="1167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Rectangle 40"/>
            <p:cNvSpPr>
              <a:spLocks noChangeArrowheads="1"/>
            </p:cNvSpPr>
            <p:nvPr/>
          </p:nvSpPr>
          <p:spPr bwMode="auto">
            <a:xfrm>
              <a:off x="2581" y="1706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0" lang="zh-CN" altLang="en-US" sz="1800">
                  <a:solidFill>
                    <a:srgbClr val="000000"/>
                  </a:solidFill>
                  <a:latin typeface="宋体" pitchFamily="2" charset="-122"/>
                </a:rPr>
                <a:t>报文</a:t>
              </a:r>
              <a:endParaRPr kumimoji="0" lang="zh-CN" altLang="en-US" sz="1800"/>
            </a:p>
          </p:txBody>
        </p:sp>
      </p:grpSp>
      <p:sp>
        <p:nvSpPr>
          <p:cNvPr id="65577" name="Rectangle 41"/>
          <p:cNvSpPr>
            <a:spLocks noChangeArrowheads="1"/>
          </p:cNvSpPr>
          <p:nvPr/>
        </p:nvSpPr>
        <p:spPr bwMode="auto">
          <a:xfrm>
            <a:off x="4191000" y="1871439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1600">
                <a:solidFill>
                  <a:srgbClr val="000000"/>
                </a:solidFill>
                <a:latin typeface="宋体" pitchFamily="2" charset="-122"/>
              </a:rPr>
              <a:t>传输信道</a:t>
            </a:r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auto">
          <a:xfrm>
            <a:off x="6477000" y="1425352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解    密</a:t>
            </a:r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auto">
          <a:xfrm>
            <a:off x="6477000" y="2111152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验证签名</a:t>
            </a:r>
          </a:p>
        </p:txBody>
      </p:sp>
      <p:sp>
        <p:nvSpPr>
          <p:cNvPr id="65580" name="Text Box 44"/>
          <p:cNvSpPr txBox="1">
            <a:spLocks noChangeArrowheads="1"/>
          </p:cNvSpPr>
          <p:nvPr/>
        </p:nvSpPr>
        <p:spPr bwMode="auto">
          <a:xfrm>
            <a:off x="6477000" y="2796952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拆解信封</a:t>
            </a:r>
          </a:p>
        </p:txBody>
      </p:sp>
      <p:grpSp>
        <p:nvGrpSpPr>
          <p:cNvPr id="65581" name="Group 45"/>
          <p:cNvGrpSpPr>
            <a:grpSpLocks/>
          </p:cNvGrpSpPr>
          <p:nvPr/>
        </p:nvGrpSpPr>
        <p:grpSpPr bwMode="auto">
          <a:xfrm>
            <a:off x="8037513" y="4092352"/>
            <a:ext cx="495300" cy="382587"/>
            <a:chOff x="2105" y="3009"/>
            <a:chExt cx="815" cy="575"/>
          </a:xfrm>
        </p:grpSpPr>
        <p:sp>
          <p:nvSpPr>
            <p:cNvPr id="65582" name="AutoShape 46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583" name="Group 47"/>
            <p:cNvGrpSpPr>
              <a:grpSpLocks/>
            </p:cNvGrpSpPr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65584" name="Group 48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65585" name="AutoShape 49"/>
                <p:cNvSpPr>
                  <a:spLocks noChangeArrowheads="1"/>
                </p:cNvSpPr>
                <p:nvPr/>
              </p:nvSpPr>
              <p:spPr bwMode="auto">
                <a:xfrm rot="-6828994">
                  <a:off x="1896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86" name="AutoShape 50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800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587" name="AutoShape 51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5588" name="Text Box 52"/>
          <p:cNvSpPr txBox="1">
            <a:spLocks noChangeArrowheads="1"/>
          </p:cNvSpPr>
          <p:nvPr/>
        </p:nvSpPr>
        <p:spPr bwMode="auto">
          <a:xfrm>
            <a:off x="6589713" y="3939952"/>
            <a:ext cx="1219200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证书管理</a:t>
            </a:r>
          </a:p>
        </p:txBody>
      </p:sp>
      <p:pic>
        <p:nvPicPr>
          <p:cNvPr id="65589" name="Picture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1349152"/>
            <a:ext cx="685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90" name="Line 54"/>
          <p:cNvSpPr>
            <a:spLocks noChangeShapeType="1"/>
          </p:cNvSpPr>
          <p:nvPr/>
        </p:nvSpPr>
        <p:spPr bwMode="auto">
          <a:xfrm>
            <a:off x="7732713" y="1653952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1" name="Line 55"/>
          <p:cNvSpPr>
            <a:spLocks noChangeShapeType="1"/>
          </p:cNvSpPr>
          <p:nvPr/>
        </p:nvSpPr>
        <p:spPr bwMode="auto">
          <a:xfrm>
            <a:off x="7732713" y="2339752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2" name="Line 56"/>
          <p:cNvSpPr>
            <a:spLocks noChangeShapeType="1"/>
          </p:cNvSpPr>
          <p:nvPr/>
        </p:nvSpPr>
        <p:spPr bwMode="auto">
          <a:xfrm>
            <a:off x="7732713" y="3025552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3" name="Line 57"/>
          <p:cNvSpPr>
            <a:spLocks noChangeShapeType="1"/>
          </p:cNvSpPr>
          <p:nvPr/>
        </p:nvSpPr>
        <p:spPr bwMode="auto">
          <a:xfrm flipV="1">
            <a:off x="6056313" y="1577752"/>
            <a:ext cx="4572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4" name="Line 58"/>
          <p:cNvSpPr>
            <a:spLocks noChangeShapeType="1"/>
          </p:cNvSpPr>
          <p:nvPr/>
        </p:nvSpPr>
        <p:spPr bwMode="auto">
          <a:xfrm>
            <a:off x="6056313" y="2339752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5" name="Line 59"/>
          <p:cNvSpPr>
            <a:spLocks noChangeShapeType="1"/>
          </p:cNvSpPr>
          <p:nvPr/>
        </p:nvSpPr>
        <p:spPr bwMode="auto">
          <a:xfrm>
            <a:off x="6056313" y="2873152"/>
            <a:ext cx="457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6" name="Line 60"/>
          <p:cNvSpPr>
            <a:spLocks noChangeShapeType="1"/>
          </p:cNvSpPr>
          <p:nvPr/>
        </p:nvSpPr>
        <p:spPr bwMode="auto">
          <a:xfrm flipV="1">
            <a:off x="1103313" y="2447528"/>
            <a:ext cx="762000" cy="12192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7" name="Line 61"/>
          <p:cNvSpPr>
            <a:spLocks noChangeShapeType="1"/>
          </p:cNvSpPr>
          <p:nvPr/>
        </p:nvSpPr>
        <p:spPr bwMode="auto">
          <a:xfrm flipV="1">
            <a:off x="1179513" y="3209528"/>
            <a:ext cx="609600" cy="4572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8" name="Line 62"/>
          <p:cNvSpPr>
            <a:spLocks noChangeShapeType="1"/>
          </p:cNvSpPr>
          <p:nvPr/>
        </p:nvSpPr>
        <p:spPr bwMode="auto">
          <a:xfrm flipH="1" flipV="1">
            <a:off x="7732713" y="2415952"/>
            <a:ext cx="609600" cy="12954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9" name="Line 63"/>
          <p:cNvSpPr>
            <a:spLocks noChangeShapeType="1"/>
          </p:cNvSpPr>
          <p:nvPr/>
        </p:nvSpPr>
        <p:spPr bwMode="auto">
          <a:xfrm flipH="1" flipV="1">
            <a:off x="7656513" y="3177952"/>
            <a:ext cx="609600" cy="5334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600" name="Rectangle 64"/>
          <p:cNvSpPr>
            <a:spLocks noChangeArrowheads="1"/>
          </p:cNvSpPr>
          <p:nvPr/>
        </p:nvSpPr>
        <p:spPr bwMode="auto">
          <a:xfrm>
            <a:off x="154323" y="4740820"/>
            <a:ext cx="8810165" cy="20005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L="228600" indent="-228600"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对称密码加密文件，公开密码签名并数字信封会话密钥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用自己的私钥签名文件（文件</a:t>
            </a:r>
            <a:r>
              <a:rPr lang="en-US" altLang="zh-CN" sz="2400" b="1" dirty="0">
                <a:solidFill>
                  <a:srgbClr val="C00000"/>
                </a:solidFill>
              </a:rPr>
              <a:t>hash</a:t>
            </a:r>
            <a:r>
              <a:rPr lang="zh-CN" altLang="en-US" sz="2400" b="1" dirty="0">
                <a:solidFill>
                  <a:srgbClr val="C00000"/>
                </a:solidFill>
              </a:rPr>
              <a:t>数字摘要）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2400" b="1" dirty="0" smtClean="0">
                <a:solidFill>
                  <a:srgbClr val="C00000"/>
                </a:solidFill>
              </a:rPr>
              <a:t>发送方生成</a:t>
            </a:r>
            <a:r>
              <a:rPr lang="zh-CN" altLang="en-US" sz="2400" b="1" dirty="0">
                <a:solidFill>
                  <a:srgbClr val="C00000"/>
                </a:solidFill>
              </a:rPr>
              <a:t>会话密钥</a:t>
            </a:r>
            <a:r>
              <a:rPr lang="en-US" altLang="zh-CN" sz="2400" b="1" dirty="0" err="1">
                <a:solidFill>
                  <a:srgbClr val="C00000"/>
                </a:solidFill>
              </a:rPr>
              <a:t>ks</a:t>
            </a:r>
            <a:r>
              <a:rPr lang="zh-CN" altLang="en-US" sz="2400" b="1" dirty="0">
                <a:solidFill>
                  <a:srgbClr val="C00000"/>
                </a:solidFill>
              </a:rPr>
              <a:t>，加密文件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2400" b="1" dirty="0" smtClean="0">
                <a:solidFill>
                  <a:srgbClr val="C00000"/>
                </a:solidFill>
              </a:rPr>
              <a:t>用</a:t>
            </a:r>
            <a:r>
              <a:rPr lang="zh-CN" altLang="en-US" sz="2400" b="1" dirty="0">
                <a:solidFill>
                  <a:srgbClr val="C00000"/>
                </a:solidFill>
              </a:rPr>
              <a:t>对方公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钥加密</a:t>
            </a:r>
            <a:r>
              <a:rPr lang="en-US" altLang="zh-CN" sz="2400" b="1" dirty="0" err="1">
                <a:solidFill>
                  <a:srgbClr val="C00000"/>
                </a:solidFill>
              </a:rPr>
              <a:t>ks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签名</a:t>
            </a:r>
            <a:r>
              <a:rPr lang="en-US" altLang="zh-CN" sz="2400" b="1" dirty="0">
                <a:solidFill>
                  <a:srgbClr val="C00000"/>
                </a:solidFill>
              </a:rPr>
              <a:t>+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密文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+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加密</a:t>
            </a:r>
            <a:r>
              <a:rPr lang="zh-CN" altLang="en-US" sz="2400" b="1" dirty="0">
                <a:solidFill>
                  <a:srgbClr val="C00000"/>
                </a:solidFill>
              </a:rPr>
              <a:t>的会话密码发送给对方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7043"/>
          </a:xfrm>
        </p:spPr>
        <p:txBody>
          <a:bodyPr>
            <a:normAutofit/>
          </a:bodyPr>
          <a:lstStyle/>
          <a:p>
            <a:r>
              <a:rPr lang="zh-CN" altLang="en-US"/>
              <a:t>数字</a:t>
            </a:r>
            <a:r>
              <a:rPr lang="zh-CN" altLang="en-US" smtClean="0"/>
              <a:t>信封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781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管理公开密钥和证书（</a:t>
            </a:r>
            <a:r>
              <a:rPr lang="zh-CN" altLang="en-US"/>
              <a:t>生成</a:t>
            </a:r>
            <a:r>
              <a:rPr lang="zh-CN" altLang="en-US" smtClean="0"/>
              <a:t>、存储、分发、使用、验证和撤销等</a:t>
            </a:r>
            <a:r>
              <a:rPr lang="zh-CN" altLang="en-US"/>
              <a:t>）的标准公开密钥管理</a:t>
            </a:r>
            <a:r>
              <a:rPr lang="zh-CN" altLang="en-US" smtClean="0"/>
              <a:t>平台。</a:t>
            </a:r>
            <a:endParaRPr lang="en-US" altLang="zh-CN" smtClean="0"/>
          </a:p>
          <a:p>
            <a:pPr lvl="1"/>
            <a:r>
              <a:rPr lang="zh-CN" altLang="en-US" smtClean="0"/>
              <a:t>为所有网络应用透明地提供加密和签名所需密钥和证书管理。</a:t>
            </a:r>
            <a:endParaRPr lang="en-US" altLang="zh-CN" smtClean="0"/>
          </a:p>
          <a:p>
            <a:r>
              <a:rPr lang="zh-CN" altLang="en-US" smtClean="0"/>
              <a:t>美国最早</a:t>
            </a:r>
            <a:r>
              <a:rPr lang="en-US" altLang="zh-CN" smtClean="0"/>
              <a:t>(1996)</a:t>
            </a:r>
            <a:r>
              <a:rPr lang="zh-CN" altLang="en-US" smtClean="0"/>
              <a:t>推动</a:t>
            </a:r>
            <a:r>
              <a:rPr lang="en-US" altLang="zh-CN" smtClean="0"/>
              <a:t>PKI</a:t>
            </a:r>
            <a:r>
              <a:rPr lang="zh-CN" altLang="en-US" smtClean="0"/>
              <a:t>建设。</a:t>
            </a:r>
          </a:p>
          <a:p>
            <a:r>
              <a:rPr lang="en-US" altLang="zh-CN" smtClean="0"/>
              <a:t>1998</a:t>
            </a:r>
            <a:r>
              <a:rPr lang="zh-CN" altLang="en-US" smtClean="0"/>
              <a:t>年电信行业建立了我国第一个行业</a:t>
            </a:r>
            <a:r>
              <a:rPr lang="en-US" altLang="zh-CN" smtClean="0"/>
              <a:t>CA</a:t>
            </a:r>
            <a:r>
              <a:rPr lang="zh-CN" altLang="en-US" smtClean="0"/>
              <a:t>，此后金融、工商、外贸、海关和一些省市也建立了自己的行业</a:t>
            </a:r>
            <a:r>
              <a:rPr lang="en-US" altLang="zh-CN" smtClean="0"/>
              <a:t>CA</a:t>
            </a:r>
            <a:r>
              <a:rPr lang="zh-CN" altLang="en-US" smtClean="0"/>
              <a:t>或地方</a:t>
            </a:r>
            <a:r>
              <a:rPr lang="en-US" altLang="zh-CN" smtClean="0"/>
              <a:t>CA</a:t>
            </a:r>
            <a:r>
              <a:rPr lang="zh-CN" altLang="en-US" smtClean="0"/>
              <a:t>。</a:t>
            </a:r>
          </a:p>
          <a:p>
            <a:endParaRPr lang="en-US" altLang="zh-CN" smtClean="0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PKI(Pubic </a:t>
            </a:r>
            <a:r>
              <a:rPr lang="en-US" altLang="zh-CN"/>
              <a:t>Key </a:t>
            </a:r>
            <a:r>
              <a:rPr lang="en-US" altLang="zh-CN" smtClean="0"/>
              <a:t>Infrastructure)</a:t>
            </a:r>
            <a:r>
              <a:rPr lang="zh-CN" altLang="en-US" smtClean="0"/>
              <a:t>公钥基础设施</a:t>
            </a:r>
            <a:endParaRPr lang="zh-CN" altLang="en-US"/>
          </a:p>
        </p:txBody>
      </p:sp>
      <p:sp>
        <p:nvSpPr>
          <p:cNvPr id="13316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2DE14C86-DA6F-4957-A763-CC4A4447DB8F}" type="slidenum">
              <a:rPr lang="en-US" altLang="zh-CN" sz="2000" smtClean="0"/>
              <a:pPr/>
              <a:t>64</a:t>
            </a:fld>
            <a:endParaRPr lang="en-US" altLang="zh-CN" smtClean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97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954" name="Picture 2" descr="thin gold 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35439">
            <a:off x="1238250" y="3594101"/>
            <a:ext cx="3817937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1955" name="Picture 3" descr="thin gold 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492375"/>
            <a:ext cx="16573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1956" name="Picture 4" descr="thin gold 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565400"/>
            <a:ext cx="16573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PKI</a:t>
            </a:r>
            <a:r>
              <a:rPr lang="zh-CN" altLang="en-US" smtClean="0"/>
              <a:t>基本组件</a:t>
            </a:r>
          </a:p>
        </p:txBody>
      </p:sp>
      <p:grpSp>
        <p:nvGrpSpPr>
          <p:cNvPr id="47110" name="Group 6"/>
          <p:cNvGrpSpPr>
            <a:grpSpLocks/>
          </p:cNvGrpSpPr>
          <p:nvPr/>
        </p:nvGrpSpPr>
        <p:grpSpPr bwMode="auto">
          <a:xfrm>
            <a:off x="6877050" y="1916113"/>
            <a:ext cx="1152525" cy="1296987"/>
            <a:chOff x="3742" y="1162"/>
            <a:chExt cx="726" cy="817"/>
          </a:xfrm>
        </p:grpSpPr>
        <p:sp>
          <p:nvSpPr>
            <p:cNvPr id="47119" name="AutoShape 7"/>
            <p:cNvSpPr>
              <a:spLocks noChangeArrowheads="1"/>
            </p:cNvSpPr>
            <p:nvPr/>
          </p:nvSpPr>
          <p:spPr bwMode="auto">
            <a:xfrm>
              <a:off x="3742" y="1162"/>
              <a:ext cx="726" cy="817"/>
            </a:xfrm>
            <a:prstGeom prst="can">
              <a:avLst>
                <a:gd name="adj" fmla="val 14926"/>
              </a:avLst>
            </a:prstGeom>
            <a:ln>
              <a:headEnd type="none" w="lg" len="sm"/>
              <a:tailEnd type="none" w="lg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47120" name="Text Box 8"/>
            <p:cNvSpPr txBox="1">
              <a:spLocks noChangeArrowheads="1"/>
            </p:cNvSpPr>
            <p:nvPr/>
          </p:nvSpPr>
          <p:spPr bwMode="auto">
            <a:xfrm>
              <a:off x="3833" y="1480"/>
              <a:ext cx="6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</a:rPr>
                <a:t>证书库</a:t>
              </a:r>
            </a:p>
          </p:txBody>
        </p:sp>
      </p:grpSp>
      <p:grpSp>
        <p:nvGrpSpPr>
          <p:cNvPr id="47111" name="Group 9"/>
          <p:cNvGrpSpPr>
            <a:grpSpLocks/>
          </p:cNvGrpSpPr>
          <p:nvPr/>
        </p:nvGrpSpPr>
        <p:grpSpPr bwMode="auto">
          <a:xfrm>
            <a:off x="1331913" y="1484313"/>
            <a:ext cx="1352550" cy="2016125"/>
            <a:chOff x="567" y="1026"/>
            <a:chExt cx="852" cy="1270"/>
          </a:xfrm>
        </p:grpSpPr>
        <p:pic>
          <p:nvPicPr>
            <p:cNvPr id="47117" name="Picture 10" descr="Serv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1026"/>
              <a:ext cx="852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8" name="Text Box 11"/>
            <p:cNvSpPr txBox="1">
              <a:spLocks noChangeArrowheads="1"/>
            </p:cNvSpPr>
            <p:nvPr/>
          </p:nvSpPr>
          <p:spPr bwMode="auto">
            <a:xfrm>
              <a:off x="703" y="1480"/>
              <a:ext cx="60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000000"/>
                  </a:solidFill>
                </a:rPr>
                <a:t>密钥</a:t>
              </a:r>
            </a:p>
            <a:p>
              <a:pPr eaLnBrk="1" hangingPunct="1"/>
              <a:r>
                <a:rPr lang="zh-CN" altLang="en-US" sz="2000" b="1">
                  <a:solidFill>
                    <a:srgbClr val="000000"/>
                  </a:solidFill>
                </a:rPr>
                <a:t>服务器</a:t>
              </a:r>
            </a:p>
          </p:txBody>
        </p:sp>
      </p:grpSp>
      <p:pic>
        <p:nvPicPr>
          <p:cNvPr id="47112" name="Picture 12" descr="Yellow User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5661025"/>
            <a:ext cx="6477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3" name="AutoShape 13"/>
          <p:cNvSpPr>
            <a:spLocks noChangeArrowheads="1"/>
          </p:cNvSpPr>
          <p:nvPr/>
        </p:nvSpPr>
        <p:spPr bwMode="auto">
          <a:xfrm>
            <a:off x="3851275" y="2205038"/>
            <a:ext cx="1800225" cy="798512"/>
          </a:xfrm>
          <a:prstGeom prst="cube">
            <a:avLst>
              <a:gd name="adj" fmla="val 513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b="1"/>
              <a:t>证书颁发机构</a:t>
            </a:r>
            <a:r>
              <a:rPr lang="en-US" altLang="zh-CN" b="1"/>
              <a:t>CA</a:t>
            </a:r>
          </a:p>
        </p:txBody>
      </p:sp>
      <p:sp>
        <p:nvSpPr>
          <p:cNvPr id="47114" name="AutoShape 14"/>
          <p:cNvSpPr>
            <a:spLocks noChangeArrowheads="1"/>
          </p:cNvSpPr>
          <p:nvPr/>
        </p:nvSpPr>
        <p:spPr bwMode="auto">
          <a:xfrm>
            <a:off x="1258888" y="4437063"/>
            <a:ext cx="1800225" cy="798512"/>
          </a:xfrm>
          <a:prstGeom prst="cube">
            <a:avLst>
              <a:gd name="adj" fmla="val 5139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b="1"/>
              <a:t>注册认证机构</a:t>
            </a:r>
            <a:r>
              <a:rPr lang="en-US" altLang="zh-CN" b="1"/>
              <a:t>RA</a:t>
            </a:r>
          </a:p>
        </p:txBody>
      </p:sp>
      <p:sp>
        <p:nvSpPr>
          <p:cNvPr id="47115" name="Line 15"/>
          <p:cNvSpPr>
            <a:spLocks noChangeShapeType="1"/>
          </p:cNvSpPr>
          <p:nvPr/>
        </p:nvSpPr>
        <p:spPr bwMode="auto">
          <a:xfrm flipH="1">
            <a:off x="5003800" y="3429000"/>
            <a:ext cx="2160588" cy="2449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Line 16"/>
          <p:cNvSpPr>
            <a:spLocks noChangeShapeType="1"/>
          </p:cNvSpPr>
          <p:nvPr/>
        </p:nvSpPr>
        <p:spPr bwMode="auto">
          <a:xfrm>
            <a:off x="2555875" y="5300663"/>
            <a:ext cx="1584325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182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PKI</a:t>
            </a:r>
            <a:r>
              <a:rPr lang="zh-CN" altLang="en-US" smtClean="0"/>
              <a:t>的逻辑结构 </a:t>
            </a:r>
          </a:p>
        </p:txBody>
      </p:sp>
      <p:grpSp>
        <p:nvGrpSpPr>
          <p:cNvPr id="48131" name="Group 5"/>
          <p:cNvGrpSpPr>
            <a:grpSpLocks/>
          </p:cNvGrpSpPr>
          <p:nvPr/>
        </p:nvGrpSpPr>
        <p:grpSpPr bwMode="auto">
          <a:xfrm>
            <a:off x="395288" y="2205038"/>
            <a:ext cx="7632700" cy="3806825"/>
            <a:chOff x="2340" y="11892"/>
            <a:chExt cx="7020" cy="3666"/>
          </a:xfrm>
        </p:grpSpPr>
        <p:sp>
          <p:nvSpPr>
            <p:cNvPr id="48132" name="Rectangle 6"/>
            <p:cNvSpPr>
              <a:spLocks noChangeArrowheads="1"/>
            </p:cNvSpPr>
            <p:nvPr/>
          </p:nvSpPr>
          <p:spPr bwMode="auto">
            <a:xfrm>
              <a:off x="3240" y="14622"/>
              <a:ext cx="522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3" name="Rectangle 7"/>
            <p:cNvSpPr>
              <a:spLocks noChangeArrowheads="1"/>
            </p:cNvSpPr>
            <p:nvPr/>
          </p:nvSpPr>
          <p:spPr bwMode="auto">
            <a:xfrm>
              <a:off x="2340" y="13062"/>
              <a:ext cx="702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4" name="Rectangle 8"/>
            <p:cNvSpPr>
              <a:spLocks noChangeArrowheads="1"/>
            </p:cNvSpPr>
            <p:nvPr/>
          </p:nvSpPr>
          <p:spPr bwMode="auto">
            <a:xfrm>
              <a:off x="4860" y="11892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  <a:latin typeface="Times New Roman" pitchFamily="18" charset="0"/>
                </a:rPr>
                <a:t>PKI</a:t>
              </a:r>
              <a:r>
                <a:rPr lang="zh-CN" altLang="en-US" sz="2400" b="1">
                  <a:solidFill>
                    <a:srgbClr val="000404"/>
                  </a:solidFill>
                  <a:latin typeface="Times New Roman" pitchFamily="18" charset="0"/>
                </a:rPr>
                <a:t>应用</a:t>
              </a:r>
              <a:endParaRPr lang="zh-CN" altLang="en-US" sz="4000" b="1">
                <a:solidFill>
                  <a:srgbClr val="000404"/>
                </a:solidFill>
              </a:endParaRPr>
            </a:p>
          </p:txBody>
        </p:sp>
        <p:sp>
          <p:nvSpPr>
            <p:cNvPr id="48135" name="Rectangle 9"/>
            <p:cNvSpPr>
              <a:spLocks noChangeArrowheads="1"/>
            </p:cNvSpPr>
            <p:nvPr/>
          </p:nvSpPr>
          <p:spPr bwMode="auto">
            <a:xfrm>
              <a:off x="7200" y="13218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证书发布系统</a:t>
              </a:r>
              <a:endParaRPr lang="zh-CN" altLang="en-US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36" name="Rectangle 10"/>
            <p:cNvSpPr>
              <a:spLocks noChangeArrowheads="1"/>
            </p:cNvSpPr>
            <p:nvPr/>
          </p:nvSpPr>
          <p:spPr bwMode="auto">
            <a:xfrm>
              <a:off x="4860" y="13218"/>
              <a:ext cx="1980" cy="546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 smtClean="0">
                  <a:solidFill>
                    <a:srgbClr val="C00000"/>
                  </a:solidFill>
                  <a:latin typeface="+mn-ea"/>
                </a:rPr>
                <a:t>证书机构</a:t>
              </a:r>
              <a:r>
                <a:rPr lang="en-US" altLang="zh-CN" sz="2400" b="1">
                  <a:solidFill>
                    <a:srgbClr val="C00000"/>
                  </a:solidFill>
                  <a:latin typeface="+mn-ea"/>
                </a:rPr>
                <a:t>C</a:t>
              </a:r>
              <a:r>
                <a:rPr lang="en-US" altLang="zh-CN" sz="2400" b="1" smtClean="0">
                  <a:solidFill>
                    <a:srgbClr val="C00000"/>
                  </a:solidFill>
                  <a:latin typeface="+mn-ea"/>
                </a:rPr>
                <a:t>A</a:t>
              </a:r>
              <a:endParaRPr lang="en-US" altLang="zh-CN" sz="4000" b="1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8137" name="Rectangle 11"/>
            <p:cNvSpPr>
              <a:spLocks noChangeArrowheads="1"/>
            </p:cNvSpPr>
            <p:nvPr/>
          </p:nvSpPr>
          <p:spPr bwMode="auto">
            <a:xfrm>
              <a:off x="2520" y="13218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注册</a:t>
              </a:r>
              <a:r>
                <a:rPr lang="zh-CN" altLang="en-US" sz="2400" b="1" smtClean="0">
                  <a:solidFill>
                    <a:srgbClr val="000404"/>
                  </a:solidFill>
                  <a:latin typeface="+mn-ea"/>
                </a:rPr>
                <a:t>机构</a:t>
              </a:r>
              <a:r>
                <a:rPr lang="en-US" altLang="zh-CN" sz="2400" b="1">
                  <a:solidFill>
                    <a:srgbClr val="000404"/>
                  </a:solidFill>
                  <a:latin typeface="+mn-ea"/>
                </a:rPr>
                <a:t>R</a:t>
              </a:r>
              <a:r>
                <a:rPr lang="en-US" altLang="zh-CN" sz="2400" b="1" smtClean="0">
                  <a:solidFill>
                    <a:srgbClr val="000404"/>
                  </a:solidFill>
                  <a:latin typeface="+mn-ea"/>
                </a:rPr>
                <a:t>A</a:t>
              </a:r>
              <a:endParaRPr lang="en-US" altLang="zh-CN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38" name="Rectangle 12"/>
            <p:cNvSpPr>
              <a:spLocks noChangeArrowheads="1"/>
            </p:cNvSpPr>
            <p:nvPr/>
          </p:nvSpPr>
          <p:spPr bwMode="auto">
            <a:xfrm>
              <a:off x="6120" y="14856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软硬件系统</a:t>
              </a:r>
              <a:endParaRPr lang="zh-CN" altLang="en-US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39" name="Rectangle 13"/>
            <p:cNvSpPr>
              <a:spLocks noChangeArrowheads="1"/>
            </p:cNvSpPr>
            <p:nvPr/>
          </p:nvSpPr>
          <p:spPr bwMode="auto">
            <a:xfrm>
              <a:off x="3600" y="14856"/>
              <a:ext cx="1980" cy="5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  <a:latin typeface="+mn-ea"/>
                </a:rPr>
                <a:t>PKI</a:t>
              </a:r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策略</a:t>
              </a:r>
              <a:endParaRPr lang="zh-CN" altLang="en-US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40" name="Rectangle 14"/>
            <p:cNvSpPr>
              <a:spLocks noChangeArrowheads="1"/>
            </p:cNvSpPr>
            <p:nvPr/>
          </p:nvSpPr>
          <p:spPr bwMode="auto">
            <a:xfrm>
              <a:off x="5940" y="12438"/>
              <a:ext cx="1260" cy="46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000">
                  <a:solidFill>
                    <a:srgbClr val="000404"/>
                  </a:solidFill>
                  <a:latin typeface="Times New Roman" pitchFamily="18" charset="0"/>
                </a:rPr>
                <a:t>数字证书</a:t>
              </a:r>
              <a:endParaRPr lang="zh-CN" altLang="en-US" sz="3600">
                <a:solidFill>
                  <a:srgbClr val="000404"/>
                </a:solidFill>
              </a:endParaRPr>
            </a:p>
          </p:txBody>
        </p:sp>
        <p:sp>
          <p:nvSpPr>
            <p:cNvPr id="48141" name="AutoShape 15"/>
            <p:cNvSpPr>
              <a:spLocks noChangeArrowheads="1"/>
            </p:cNvSpPr>
            <p:nvPr/>
          </p:nvSpPr>
          <p:spPr bwMode="auto">
            <a:xfrm>
              <a:off x="5580" y="12438"/>
              <a:ext cx="540" cy="624"/>
            </a:xfrm>
            <a:prstGeom prst="upArrow">
              <a:avLst>
                <a:gd name="adj1" fmla="val 50000"/>
                <a:gd name="adj2" fmla="val 28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AutoShape 16"/>
            <p:cNvSpPr>
              <a:spLocks noChangeArrowheads="1"/>
            </p:cNvSpPr>
            <p:nvPr/>
          </p:nvSpPr>
          <p:spPr bwMode="auto">
            <a:xfrm>
              <a:off x="5580" y="13998"/>
              <a:ext cx="540" cy="624"/>
            </a:xfrm>
            <a:prstGeom prst="upArrow">
              <a:avLst>
                <a:gd name="adj1" fmla="val 50000"/>
                <a:gd name="adj2" fmla="val 28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03871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CA</a:t>
            </a:r>
            <a:r>
              <a:rPr lang="zh-CN" altLang="en-US" smtClean="0"/>
              <a:t>，</a:t>
            </a:r>
            <a:r>
              <a:rPr lang="en-US" altLang="zh-CN" smtClean="0"/>
              <a:t>Certificate Authority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 smtClean="0"/>
              <a:t>PKI</a:t>
            </a:r>
            <a:r>
              <a:rPr lang="zh-CN" altLang="en-US" smtClean="0"/>
              <a:t>的核心</a:t>
            </a:r>
            <a:endParaRPr lang="en-US" altLang="zh-CN" smtClean="0"/>
          </a:p>
          <a:p>
            <a:pPr lvl="1"/>
            <a:r>
              <a:rPr lang="zh-CN" altLang="en-US" smtClean="0"/>
              <a:t>可信第三方实体：国家认定的权威机构。受用户信任。</a:t>
            </a:r>
          </a:p>
          <a:p>
            <a:r>
              <a:rPr lang="zh-CN" altLang="en-US" smtClean="0"/>
              <a:t>两类：</a:t>
            </a:r>
            <a:endParaRPr lang="en-US" altLang="zh-CN" smtClean="0"/>
          </a:p>
          <a:p>
            <a:pPr lvl="1"/>
            <a:r>
              <a:rPr lang="zh-CN" altLang="en-US" smtClean="0"/>
              <a:t>公共</a:t>
            </a:r>
            <a:r>
              <a:rPr lang="en-US" altLang="zh-CN" smtClean="0"/>
              <a:t>CA</a:t>
            </a:r>
            <a:r>
              <a:rPr lang="zh-CN" altLang="en-US" smtClean="0"/>
              <a:t>：通过</a:t>
            </a:r>
            <a:r>
              <a:rPr lang="en-US" altLang="zh-CN" smtClean="0"/>
              <a:t>internet</a:t>
            </a:r>
            <a:r>
              <a:rPr lang="zh-CN" altLang="en-US" smtClean="0"/>
              <a:t>为大众提供认证服务</a:t>
            </a:r>
            <a:endParaRPr lang="en-US" altLang="zh-CN" smtClean="0"/>
          </a:p>
          <a:p>
            <a:pPr lvl="1"/>
            <a:r>
              <a:rPr lang="zh-CN" altLang="en-US" smtClean="0"/>
              <a:t>私有</a:t>
            </a:r>
            <a:r>
              <a:rPr lang="en-US" altLang="zh-CN" smtClean="0"/>
              <a:t>CA</a:t>
            </a:r>
            <a:r>
              <a:rPr lang="zh-CN" altLang="en-US" smtClean="0"/>
              <a:t>：公司或组织内部</a:t>
            </a:r>
          </a:p>
        </p:txBody>
      </p:sp>
      <p:sp>
        <p:nvSpPr>
          <p:cNvPr id="70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证书机构</a:t>
            </a:r>
            <a:endParaRPr lang="zh-CN" altLang="en-US"/>
          </a:p>
        </p:txBody>
      </p:sp>
      <p:sp>
        <p:nvSpPr>
          <p:cNvPr id="14340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18EF7743-2EB7-4491-9C54-61B5DC795E6C}" type="slidenum">
              <a:rPr lang="en-US" altLang="zh-CN" sz="1800" smtClean="0"/>
              <a:pPr/>
              <a:t>67</a:t>
            </a:fld>
            <a:endParaRPr lang="en-US" altLang="zh-CN" sz="1800" smtClean="0"/>
          </a:p>
        </p:txBody>
      </p:sp>
      <p:sp>
        <p:nvSpPr>
          <p:cNvPr id="14341" name="Rectangle 1028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589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负责用户密钥或证书发放、更新、废止、认证等管理工作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）颁发证书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检验公钥是否合法</a:t>
            </a:r>
          </a:p>
          <a:p>
            <a:pPr lvl="2"/>
            <a:r>
              <a:rPr lang="zh-CN" altLang="en-US" dirty="0" smtClean="0"/>
              <a:t>审查认证实体的身份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）废除证书</a:t>
            </a:r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）证书更新：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私钥泄漏或证书过期，用户申请更新私钥和更新证书，并废除原证书。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）证书验证：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验证有效性、可用性与真实性。</a:t>
            </a:r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）密钥管理：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密钥产生、备份与恢复以及密钥更新。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</a:t>
            </a:r>
            <a:r>
              <a:rPr lang="zh-CN" altLang="en-US" smtClean="0"/>
              <a:t>功能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792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RA</a:t>
            </a:r>
            <a:r>
              <a:rPr lang="zh-CN" altLang="en-US" smtClean="0"/>
              <a:t>，</a:t>
            </a:r>
            <a:r>
              <a:rPr lang="en-US" altLang="zh-CN" smtClean="0"/>
              <a:t>Registration Authority</a:t>
            </a:r>
          </a:p>
          <a:p>
            <a:r>
              <a:rPr lang="zh-CN" altLang="en-US" smtClean="0"/>
              <a:t>当实体数量增加，充当</a:t>
            </a:r>
            <a:r>
              <a:rPr lang="en-US" altLang="zh-CN"/>
              <a:t>CA</a:t>
            </a:r>
            <a:r>
              <a:rPr lang="zh-CN" altLang="en-US" smtClean="0"/>
              <a:t>和用户的</a:t>
            </a:r>
            <a:r>
              <a:rPr lang="zh-CN" altLang="en-US"/>
              <a:t>中间实体，辅助</a:t>
            </a:r>
            <a:r>
              <a:rPr lang="en-US" altLang="zh-CN"/>
              <a:t>CA</a:t>
            </a:r>
            <a:r>
              <a:rPr lang="zh-CN" altLang="en-US"/>
              <a:t>来完成一些证书处理功能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/>
              <a:t>）接收和验证新注册用户的注册信息；</a:t>
            </a:r>
          </a:p>
          <a:p>
            <a:pPr lvl="1"/>
            <a:r>
              <a:rPr lang="en-US" altLang="zh-CN" smtClean="0"/>
              <a:t>2</a:t>
            </a:r>
            <a:r>
              <a:rPr lang="zh-CN" altLang="en-US"/>
              <a:t>）代表最终用户生成密钥；</a:t>
            </a:r>
          </a:p>
          <a:p>
            <a:pPr lvl="1"/>
            <a:r>
              <a:rPr lang="en-US" altLang="zh-CN" smtClean="0"/>
              <a:t>3</a:t>
            </a:r>
            <a:r>
              <a:rPr lang="zh-CN" altLang="en-US"/>
              <a:t>）接收和处理密钥备份和恢复请求；</a:t>
            </a:r>
          </a:p>
          <a:p>
            <a:pPr lvl="1"/>
            <a:r>
              <a:rPr lang="en-US" altLang="zh-CN" smtClean="0"/>
              <a:t>4</a:t>
            </a:r>
            <a:r>
              <a:rPr lang="zh-CN" altLang="en-US"/>
              <a:t>）接收和处理证书撤销请求。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注册机构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381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密钥管理是一种指导密钥生命期内相关技术问题的安全策略，以抵御各种潜在的威胁</a:t>
            </a:r>
          </a:p>
          <a:p>
            <a:pPr lvl="1"/>
            <a:r>
              <a:rPr lang="zh-CN" altLang="en-US" dirty="0" smtClean="0"/>
              <a:t>密钥生命期：密钥产生、存储、分配、使用、更换、撤销和销毁</a:t>
            </a:r>
          </a:p>
          <a:p>
            <a:pPr lvl="1"/>
            <a:r>
              <a:rPr lang="zh-CN" altLang="en-US" dirty="0" smtClean="0"/>
              <a:t>威胁：密钥泄漏，密钥失效，未授权滥用</a:t>
            </a:r>
          </a:p>
          <a:p>
            <a:r>
              <a:rPr lang="zh-CN" altLang="en-US" dirty="0" smtClean="0"/>
              <a:t>对称、非对称密码体制密钥管理完全不同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对称密钥的管理</a:t>
            </a:r>
          </a:p>
          <a:p>
            <a:pPr lvl="1"/>
            <a:r>
              <a:rPr lang="zh-CN" altLang="en-US" dirty="0" smtClean="0"/>
              <a:t>非对称密钥的管理</a:t>
            </a:r>
          </a:p>
          <a:p>
            <a:endParaRPr lang="zh-CN" alt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330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mtClean="0"/>
              <a:t>CDA,Certificate Distribution System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颁发证书</a:t>
            </a:r>
            <a:endParaRPr lang="en-US" altLang="zh-CN" smtClean="0"/>
          </a:p>
          <a:p>
            <a:pPr lvl="1"/>
            <a:r>
              <a:rPr lang="zh-CN" altLang="en-US" smtClean="0"/>
              <a:t>用户</a:t>
            </a:r>
            <a:r>
              <a:rPr lang="zh-CN" altLang="en-US"/>
              <a:t>自己发布，或通过目录服务器向外发布。</a:t>
            </a:r>
          </a:p>
          <a:p>
            <a:r>
              <a:rPr lang="zh-CN" altLang="en-US" smtClean="0"/>
              <a:t>证书库：</a:t>
            </a:r>
            <a:endParaRPr lang="en-US" altLang="zh-CN" smtClean="0"/>
          </a:p>
          <a:p>
            <a:pPr lvl="1"/>
            <a:r>
              <a:rPr lang="zh-CN" altLang="en-US" smtClean="0"/>
              <a:t>网上</a:t>
            </a:r>
            <a:r>
              <a:rPr lang="zh-CN" altLang="en-US"/>
              <a:t>公共信息库，集中</a:t>
            </a:r>
            <a:r>
              <a:rPr lang="zh-CN" altLang="en-US" smtClean="0"/>
              <a:t>存放证书，用户从</a:t>
            </a:r>
            <a:r>
              <a:rPr lang="zh-CN" altLang="en-US"/>
              <a:t>此处</a:t>
            </a:r>
            <a:r>
              <a:rPr lang="zh-CN" altLang="en-US" smtClean="0"/>
              <a:t>获得自己或其他</a:t>
            </a:r>
            <a:r>
              <a:rPr lang="zh-CN" altLang="en-US"/>
              <a:t>用户的</a:t>
            </a:r>
            <a:r>
              <a:rPr lang="zh-CN" altLang="en-US" smtClean="0"/>
              <a:t>证书。</a:t>
            </a:r>
            <a:endParaRPr lang="zh-CN" altLang="en-US"/>
          </a:p>
          <a:p>
            <a:r>
              <a:rPr lang="zh-CN" altLang="en-US"/>
              <a:t>证书库</a:t>
            </a:r>
            <a:r>
              <a:rPr lang="zh-CN" altLang="en-US" smtClean="0"/>
              <a:t>实现方式：</a:t>
            </a:r>
            <a:endParaRPr lang="en-US" altLang="zh-CN" smtClean="0"/>
          </a:p>
          <a:p>
            <a:pPr lvl="1"/>
            <a:r>
              <a:rPr lang="en-US" altLang="zh-CN" smtClean="0"/>
              <a:t>X.500</a:t>
            </a:r>
            <a:r>
              <a:rPr lang="zh-CN" altLang="en-US"/>
              <a:t>、轻量级目录访问协议</a:t>
            </a:r>
            <a:r>
              <a:rPr lang="en-US" altLang="zh-CN"/>
              <a:t>(LDAP)</a:t>
            </a:r>
            <a:r>
              <a:rPr lang="zh-CN" altLang="en-US"/>
              <a:t>、 </a:t>
            </a:r>
            <a:r>
              <a:rPr lang="en-US" altLang="zh-CN"/>
              <a:t>Web</a:t>
            </a:r>
            <a:r>
              <a:rPr lang="zh-CN" altLang="en-US"/>
              <a:t>服务器、</a:t>
            </a:r>
            <a:r>
              <a:rPr lang="en-US" altLang="zh-CN"/>
              <a:t>FTP</a:t>
            </a:r>
            <a:r>
              <a:rPr lang="zh-CN" altLang="en-US"/>
              <a:t>服务器、域名解析服务器</a:t>
            </a:r>
            <a:r>
              <a:rPr lang="en-US" altLang="zh-CN"/>
              <a:t>DNS</a:t>
            </a:r>
            <a:r>
              <a:rPr lang="zh-CN" altLang="en-US"/>
              <a:t>、数据库服务器</a:t>
            </a:r>
            <a:r>
              <a:rPr lang="zh-CN" altLang="en-US" smtClean="0"/>
              <a:t>等，根据</a:t>
            </a:r>
            <a:r>
              <a:rPr lang="zh-CN" altLang="en-US"/>
              <a:t>实际</a:t>
            </a:r>
            <a:r>
              <a:rPr lang="zh-CN" altLang="en-US" smtClean="0"/>
              <a:t>需要选用</a:t>
            </a:r>
            <a:endParaRPr lang="en-US" altLang="zh-CN" smtClean="0"/>
          </a:p>
          <a:p>
            <a:pPr lvl="1"/>
            <a:r>
              <a:rPr lang="zh-CN" altLang="en-US" smtClean="0"/>
              <a:t>大型企业</a:t>
            </a:r>
            <a:r>
              <a:rPr lang="zh-CN" altLang="en-US"/>
              <a:t>级</a:t>
            </a:r>
            <a:r>
              <a:rPr lang="en-US" altLang="zh-CN"/>
              <a:t>PKI</a:t>
            </a:r>
            <a:r>
              <a:rPr lang="zh-CN" altLang="en-US"/>
              <a:t>一般使用</a:t>
            </a:r>
            <a:r>
              <a:rPr lang="en-US" altLang="zh-CN"/>
              <a:t>X.500</a:t>
            </a:r>
            <a:r>
              <a:rPr lang="zh-CN" altLang="en-US"/>
              <a:t>目录服务和轻量级目录访问协议</a:t>
            </a:r>
            <a:r>
              <a:rPr lang="en-US" altLang="zh-CN"/>
              <a:t>LDAP</a:t>
            </a:r>
            <a:r>
              <a:rPr lang="zh-CN" altLang="en-US"/>
              <a:t>。</a:t>
            </a:r>
          </a:p>
          <a:p>
            <a:pPr lvl="1"/>
            <a:r>
              <a:rPr lang="en-US" altLang="zh-CN" smtClean="0"/>
              <a:t>X.500</a:t>
            </a:r>
            <a:r>
              <a:rPr lang="zh-CN" altLang="en-US" smtClean="0"/>
              <a:t>：被</a:t>
            </a:r>
            <a:r>
              <a:rPr lang="zh-CN" altLang="en-US"/>
              <a:t>国际标准化组织（</a:t>
            </a:r>
            <a:r>
              <a:rPr lang="en-US" altLang="zh-CN"/>
              <a:t>ISO</a:t>
            </a:r>
            <a:r>
              <a:rPr lang="zh-CN" altLang="en-US"/>
              <a:t>）接受的目录服务系统</a:t>
            </a:r>
            <a:r>
              <a:rPr lang="zh-CN" altLang="en-US" smtClean="0"/>
              <a:t>标准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证书颁发</a:t>
            </a:r>
            <a:r>
              <a:rPr lang="zh-CN" altLang="en-US" smtClean="0"/>
              <a:t>系统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357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证书的</a:t>
            </a:r>
            <a:r>
              <a:rPr lang="zh-CN" altLang="en-US" smtClean="0"/>
              <a:t>生命周期</a:t>
            </a:r>
            <a:endParaRPr lang="zh-CN" alt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331640" y="1981200"/>
            <a:ext cx="5867400" cy="4343400"/>
            <a:chOff x="1978" y="10800"/>
            <a:chExt cx="5308" cy="4055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40" y="11268"/>
              <a:ext cx="4597" cy="3276"/>
            </a:xfrm>
            <a:prstGeom prst="ellipse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rect">
                <a:fillToRect t="100000" r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4172" y="10800"/>
              <a:ext cx="1002" cy="968"/>
              <a:chOff x="4553" y="10583"/>
              <a:chExt cx="1053" cy="968"/>
            </a:xfrm>
          </p:grpSpPr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4553" y="10583"/>
                <a:ext cx="1053" cy="499"/>
              </a:xfrm>
              <a:prstGeom prst="rect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CCFFFF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公钥</a:t>
                </a:r>
                <a:r>
                  <a:rPr kumimoji="0" lang="en-US" altLang="zh-CN" sz="1600" b="1"/>
                  <a:t>/</a:t>
                </a:r>
                <a:r>
                  <a:rPr kumimoji="0" lang="zh-CN" altLang="en-US" sz="1600" b="1"/>
                  <a:t>私钥生成</a:t>
                </a:r>
              </a:p>
            </p:txBody>
          </p:sp>
          <p:graphicFrame>
            <p:nvGraphicFramePr>
              <p:cNvPr id="55" name="Object 8"/>
              <p:cNvGraphicFramePr>
                <a:graphicFrameLocks noChangeAspect="1"/>
              </p:cNvGraphicFramePr>
              <p:nvPr/>
            </p:nvGraphicFramePr>
            <p:xfrm>
              <a:off x="4763" y="11207"/>
              <a:ext cx="421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148" name="Clip" r:id="rId3" imgW="3235147" imgH="1217066" progId="">
                      <p:embed/>
                    </p:oleObj>
                  </mc:Choice>
                  <mc:Fallback>
                    <p:oleObj name="Clip" r:id="rId3" imgW="3235147" imgH="1217066" progId="">
                      <p:embed/>
                      <p:pic>
                        <p:nvPicPr>
                          <p:cNvPr id="0" name="Picture 1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3" y="11207"/>
                            <a:ext cx="421" cy="1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Object 9"/>
              <p:cNvGraphicFramePr>
                <a:graphicFrameLocks noChangeAspect="1"/>
              </p:cNvGraphicFramePr>
              <p:nvPr/>
            </p:nvGraphicFramePr>
            <p:xfrm>
              <a:off x="4763" y="11393"/>
              <a:ext cx="421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149" name="Clip" r:id="rId5" imgW="3235147" imgH="1217066" progId="">
                      <p:embed/>
                    </p:oleObj>
                  </mc:Choice>
                  <mc:Fallback>
                    <p:oleObj name="Clip" r:id="rId5" imgW="3235147" imgH="1217066" progId="">
                      <p:embed/>
                      <p:pic>
                        <p:nvPicPr>
                          <p:cNvPr id="0" name="Picture 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3" y="11393"/>
                            <a:ext cx="421" cy="1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 rot="-572827">
              <a:off x="5616" y="11307"/>
              <a:ext cx="784" cy="623"/>
            </a:xfrm>
            <a:prstGeom prst="verticalScroll">
              <a:avLst>
                <a:gd name="adj" fmla="val 15245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CCFFCC">
                    <a:gamma/>
                    <a:shade val="8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申请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证书</a:t>
              </a: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 rot="-572827">
              <a:off x="6502" y="12243"/>
              <a:ext cx="784" cy="623"/>
            </a:xfrm>
            <a:prstGeom prst="verticalScroll">
              <a:avLst>
                <a:gd name="adj" fmla="val 15245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CCFFCC">
                    <a:gamma/>
                    <a:shade val="8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审核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证书</a:t>
              </a:r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6216" y="13335"/>
              <a:ext cx="784" cy="623"/>
              <a:chOff x="7501" y="3942"/>
              <a:chExt cx="618" cy="623"/>
            </a:xfrm>
          </p:grpSpPr>
          <p:sp>
            <p:nvSpPr>
              <p:cNvPr id="48" name="AutoShape 13"/>
              <p:cNvSpPr>
                <a:spLocks noChangeArrowheads="1"/>
              </p:cNvSpPr>
              <p:nvPr/>
            </p:nvSpPr>
            <p:spPr bwMode="auto">
              <a:xfrm rot="-572827">
                <a:off x="7501" y="3942"/>
                <a:ext cx="618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签发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证书</a:t>
                </a:r>
              </a:p>
            </p:txBody>
          </p:sp>
          <p:grpSp>
            <p:nvGrpSpPr>
              <p:cNvPr id="49" name="Group 14"/>
              <p:cNvGrpSpPr>
                <a:grpSpLocks/>
              </p:cNvGrpSpPr>
              <p:nvPr/>
            </p:nvGrpSpPr>
            <p:grpSpPr bwMode="auto">
              <a:xfrm rot="-426541">
                <a:off x="7935" y="4230"/>
                <a:ext cx="180" cy="312"/>
                <a:chOff x="1824" y="3600"/>
                <a:chExt cx="192" cy="292"/>
              </a:xfrm>
            </p:grpSpPr>
            <p:grpSp>
              <p:nvGrpSpPr>
                <p:cNvPr id="50" name="Group 15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52" name="AutoShape 16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AutoShape 17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1" name="AutoShape 18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" name="AutoShape 19"/>
            <p:cNvSpPr>
              <a:spLocks noChangeArrowheads="1"/>
            </p:cNvSpPr>
            <p:nvPr/>
          </p:nvSpPr>
          <p:spPr bwMode="auto">
            <a:xfrm>
              <a:off x="3986" y="11931"/>
              <a:ext cx="2306" cy="1872"/>
            </a:xfrm>
            <a:prstGeom prst="curvedLeftArrow">
              <a:avLst>
                <a:gd name="adj1" fmla="val 8009"/>
                <a:gd name="adj2" fmla="val 39204"/>
                <a:gd name="adj3" fmla="val 307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AutoShape 20"/>
            <p:cNvSpPr>
              <a:spLocks noChangeArrowheads="1"/>
            </p:cNvSpPr>
            <p:nvPr/>
          </p:nvSpPr>
          <p:spPr bwMode="auto">
            <a:xfrm rot="-572827">
              <a:off x="1978" y="12397"/>
              <a:ext cx="900" cy="742"/>
            </a:xfrm>
            <a:prstGeom prst="verticalScroll">
              <a:avLst>
                <a:gd name="adj" fmla="val 15245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CCFFCC">
                    <a:gamma/>
                    <a:shade val="8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证书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撤销</a:t>
              </a:r>
            </a:p>
          </p:txBody>
        </p: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 rot="-426541">
              <a:off x="2700" y="12828"/>
              <a:ext cx="180" cy="312"/>
              <a:chOff x="1824" y="3600"/>
              <a:chExt cx="192" cy="292"/>
            </a:xfrm>
          </p:grpSpPr>
          <p:grpSp>
            <p:nvGrpSpPr>
              <p:cNvPr id="44" name="Group 22"/>
              <p:cNvGrpSpPr>
                <a:grpSpLocks/>
              </p:cNvGrpSpPr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46" name="AutoShape 23"/>
                <p:cNvSpPr>
                  <a:spLocks noChangeArrowheads="1"/>
                </p:cNvSpPr>
                <p:nvPr/>
              </p:nvSpPr>
              <p:spPr bwMode="auto">
                <a:xfrm rot="-6828994">
                  <a:off x="1896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AutoShape 24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800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5" name="AutoShape 25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26"/>
            <p:cNvGrpSpPr>
              <a:grpSpLocks/>
            </p:cNvGrpSpPr>
            <p:nvPr/>
          </p:nvGrpSpPr>
          <p:grpSpPr bwMode="auto">
            <a:xfrm>
              <a:off x="5220" y="14076"/>
              <a:ext cx="810" cy="623"/>
              <a:chOff x="7378" y="3942"/>
              <a:chExt cx="828" cy="623"/>
            </a:xfrm>
          </p:grpSpPr>
          <p:sp>
            <p:nvSpPr>
              <p:cNvPr id="38" name="AutoShape 27"/>
              <p:cNvSpPr>
                <a:spLocks noChangeArrowheads="1"/>
              </p:cNvSpPr>
              <p:nvPr/>
            </p:nvSpPr>
            <p:spPr bwMode="auto">
              <a:xfrm rot="-572827">
                <a:off x="7378" y="3942"/>
                <a:ext cx="828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>
                  <a:lnSpc>
                    <a:spcPct val="72000"/>
                  </a:lnSpc>
                </a:pPr>
                <a:endParaRPr kumimoji="0" lang="en-US" altLang="zh-CN" sz="1400" b="1"/>
              </a:p>
              <a:p>
                <a:pPr algn="ctr" eaLnBrk="0" hangingPunct="0">
                  <a:lnSpc>
                    <a:spcPct val="72000"/>
                  </a:lnSpc>
                </a:pPr>
                <a:endParaRPr kumimoji="0" lang="en-US" altLang="zh-CN" sz="1400" b="1"/>
              </a:p>
              <a:p>
                <a:pPr algn="ctr" eaLnBrk="0" hangingPunct="0">
                  <a:lnSpc>
                    <a:spcPct val="72000"/>
                  </a:lnSpc>
                </a:pPr>
                <a:r>
                  <a:rPr kumimoji="0" lang="zh-CN" altLang="en-US" sz="1600" b="1"/>
                  <a:t>安装</a:t>
                </a:r>
              </a:p>
              <a:p>
                <a:pPr algn="ctr" eaLnBrk="0" hangingPunct="0">
                  <a:lnSpc>
                    <a:spcPct val="72000"/>
                  </a:lnSpc>
                </a:pPr>
                <a:r>
                  <a:rPr kumimoji="0" lang="zh-CN" altLang="en-US" sz="1600" b="1"/>
                  <a:t>证书</a:t>
                </a:r>
              </a:p>
              <a:p>
                <a:pPr algn="just" eaLnBrk="0" hangingPunct="0">
                  <a:lnSpc>
                    <a:spcPct val="72000"/>
                  </a:lnSpc>
                </a:pPr>
                <a:endParaRPr kumimoji="0" lang="en-US" altLang="zh-CN" sz="1600" b="1"/>
              </a:p>
            </p:txBody>
          </p:sp>
          <p:grpSp>
            <p:nvGrpSpPr>
              <p:cNvPr id="39" name="Group 28"/>
              <p:cNvGrpSpPr>
                <a:grpSpLocks/>
              </p:cNvGrpSpPr>
              <p:nvPr/>
            </p:nvGrpSpPr>
            <p:grpSpPr bwMode="auto">
              <a:xfrm rot="-426541">
                <a:off x="7935" y="4230"/>
                <a:ext cx="180" cy="312"/>
                <a:chOff x="1824" y="3600"/>
                <a:chExt cx="192" cy="292"/>
              </a:xfrm>
            </p:grpSpPr>
            <p:grpSp>
              <p:nvGrpSpPr>
                <p:cNvPr id="40" name="Group 29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42" name="AutoShape 30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AutoShape 31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" name="AutoShape 32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33"/>
            <p:cNvGrpSpPr>
              <a:grpSpLocks/>
            </p:cNvGrpSpPr>
            <p:nvPr/>
          </p:nvGrpSpPr>
          <p:grpSpPr bwMode="auto">
            <a:xfrm>
              <a:off x="2520" y="13608"/>
              <a:ext cx="916" cy="623"/>
              <a:chOff x="2684" y="13491"/>
              <a:chExt cx="916" cy="623"/>
            </a:xfrm>
          </p:grpSpPr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 rot="-572827">
                <a:off x="2684" y="13491"/>
                <a:ext cx="916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废止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申请</a:t>
                </a:r>
              </a:p>
            </p:txBody>
          </p:sp>
          <p:grpSp>
            <p:nvGrpSpPr>
              <p:cNvPr id="33" name="Group 35"/>
              <p:cNvGrpSpPr>
                <a:grpSpLocks/>
              </p:cNvGrpSpPr>
              <p:nvPr/>
            </p:nvGrpSpPr>
            <p:grpSpPr bwMode="auto">
              <a:xfrm rot="-426541">
                <a:off x="3420" y="13764"/>
                <a:ext cx="180" cy="312"/>
                <a:chOff x="1824" y="3600"/>
                <a:chExt cx="192" cy="292"/>
              </a:xfrm>
            </p:grpSpPr>
            <p:grpSp>
              <p:nvGrpSpPr>
                <p:cNvPr id="34" name="Group 36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36" name="AutoShape 37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AutoShape 38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5" name="AutoShape 39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" name="Group 40"/>
            <p:cNvGrpSpPr>
              <a:grpSpLocks/>
            </p:cNvGrpSpPr>
            <p:nvPr/>
          </p:nvGrpSpPr>
          <p:grpSpPr bwMode="auto">
            <a:xfrm>
              <a:off x="3600" y="14232"/>
              <a:ext cx="916" cy="623"/>
              <a:chOff x="2684" y="13491"/>
              <a:chExt cx="916" cy="623"/>
            </a:xfrm>
          </p:grpSpPr>
          <p:sp>
            <p:nvSpPr>
              <p:cNvPr id="26" name="AutoShape 41"/>
              <p:cNvSpPr>
                <a:spLocks noChangeArrowheads="1"/>
              </p:cNvSpPr>
              <p:nvPr/>
            </p:nvSpPr>
            <p:spPr bwMode="auto">
              <a:xfrm rot="-572827">
                <a:off x="2684" y="13491"/>
                <a:ext cx="916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>
                  <a:lnSpc>
                    <a:spcPct val="80000"/>
                  </a:lnSpc>
                </a:pPr>
                <a:endParaRPr kumimoji="0" lang="en-US" altLang="zh-CN" sz="1400" b="1"/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en-US" altLang="zh-CN" sz="1400" b="1"/>
                  <a:t>  </a:t>
                </a:r>
                <a:r>
                  <a:rPr kumimoji="0" lang="zh-CN" altLang="en-US" sz="1600" b="1"/>
                  <a:t>证书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  使用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endParaRPr kumimoji="0" lang="en-US" altLang="zh-CN" sz="1600" b="1"/>
              </a:p>
            </p:txBody>
          </p:sp>
          <p:grpSp>
            <p:nvGrpSpPr>
              <p:cNvPr id="27" name="Group 42"/>
              <p:cNvGrpSpPr>
                <a:grpSpLocks/>
              </p:cNvGrpSpPr>
              <p:nvPr/>
            </p:nvGrpSpPr>
            <p:grpSpPr bwMode="auto">
              <a:xfrm rot="-426541">
                <a:off x="3420" y="13764"/>
                <a:ext cx="180" cy="312"/>
                <a:chOff x="1824" y="3600"/>
                <a:chExt cx="192" cy="292"/>
              </a:xfrm>
            </p:grpSpPr>
            <p:grpSp>
              <p:nvGrpSpPr>
                <p:cNvPr id="28" name="Group 43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30" name="AutoShape 44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AutoShape 45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9" name="AutoShape 46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" name="Group 47"/>
            <p:cNvGrpSpPr>
              <a:grpSpLocks/>
            </p:cNvGrpSpPr>
            <p:nvPr/>
          </p:nvGrpSpPr>
          <p:grpSpPr bwMode="auto">
            <a:xfrm>
              <a:off x="2520" y="11424"/>
              <a:ext cx="916" cy="623"/>
              <a:chOff x="2684" y="13491"/>
              <a:chExt cx="916" cy="623"/>
            </a:xfrm>
          </p:grpSpPr>
          <p:sp>
            <p:nvSpPr>
              <p:cNvPr id="20" name="AutoShape 48"/>
              <p:cNvSpPr>
                <a:spLocks noChangeArrowheads="1"/>
              </p:cNvSpPr>
              <p:nvPr/>
            </p:nvSpPr>
            <p:spPr bwMode="auto">
              <a:xfrm rot="-572827">
                <a:off x="2684" y="13491"/>
                <a:ext cx="916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过期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更新</a:t>
                </a:r>
              </a:p>
            </p:txBody>
          </p:sp>
          <p:grpSp>
            <p:nvGrpSpPr>
              <p:cNvPr id="21" name="Group 49"/>
              <p:cNvGrpSpPr>
                <a:grpSpLocks/>
              </p:cNvGrpSpPr>
              <p:nvPr/>
            </p:nvGrpSpPr>
            <p:grpSpPr bwMode="auto">
              <a:xfrm rot="-426541">
                <a:off x="3420" y="13764"/>
                <a:ext cx="180" cy="312"/>
                <a:chOff x="1824" y="3600"/>
                <a:chExt cx="192" cy="292"/>
              </a:xfrm>
            </p:grpSpPr>
            <p:grpSp>
              <p:nvGrpSpPr>
                <p:cNvPr id="22" name="Group 50"/>
                <p:cNvGrpSpPr>
                  <a:grpSpLocks/>
                </p:cNvGrpSpPr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24" name="AutoShape 51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AutoShape 52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" name="AutoShape 53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012338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2"/>
          <p:cNvGrpSpPr>
            <a:grpSpLocks noChangeAspect="1"/>
          </p:cNvGrpSpPr>
          <p:nvPr/>
        </p:nvGrpSpPr>
        <p:grpSpPr bwMode="auto">
          <a:xfrm>
            <a:off x="1295400" y="838200"/>
            <a:ext cx="1066800" cy="968375"/>
            <a:chOff x="4274" y="1387"/>
            <a:chExt cx="293" cy="266"/>
          </a:xfrm>
        </p:grpSpPr>
        <p:graphicFrame>
          <p:nvGraphicFramePr>
            <p:cNvPr id="1026" name="Object 3"/>
            <p:cNvGraphicFramePr>
              <a:graphicFrameLocks noChangeAspect="1"/>
            </p:cNvGraphicFramePr>
            <p:nvPr/>
          </p:nvGraphicFramePr>
          <p:xfrm>
            <a:off x="4394" y="1411"/>
            <a:ext cx="17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18" name="Clip" r:id="rId4" imgW="2735263" imgH="3825875" progId="">
                    <p:embed/>
                  </p:oleObj>
                </mc:Choice>
                <mc:Fallback>
                  <p:oleObj name="Clip" r:id="rId4" imgW="2735263" imgH="3825875" progId="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4" y="1411"/>
                          <a:ext cx="173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4"/>
            <p:cNvGraphicFramePr>
              <a:graphicFrameLocks noChangeAspect="1"/>
            </p:cNvGraphicFramePr>
            <p:nvPr/>
          </p:nvGraphicFramePr>
          <p:xfrm>
            <a:off x="4274" y="1387"/>
            <a:ext cx="17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19" name="Clip" r:id="rId6" imgW="2735263" imgH="3825875" progId="">
                    <p:embed/>
                  </p:oleObj>
                </mc:Choice>
                <mc:Fallback>
                  <p:oleObj name="Clip" r:id="rId6" imgW="2735263" imgH="3825875" progId="">
                    <p:embed/>
                    <p:pic>
                      <p:nvPicPr>
                        <p:cNvPr id="0" name="Picture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4" y="1387"/>
                          <a:ext cx="173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29" name="Picture 5" descr="clou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2806700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Line 6"/>
          <p:cNvSpPr>
            <a:spLocks noChangeShapeType="1"/>
          </p:cNvSpPr>
          <p:nvPr/>
        </p:nvSpPr>
        <p:spPr bwMode="auto">
          <a:xfrm flipH="1" flipV="1">
            <a:off x="4038600" y="1905000"/>
            <a:ext cx="2362200" cy="685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1" name="Picture 7" descr="databasedru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09600"/>
            <a:ext cx="1535113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8" name="Line 8"/>
          <p:cNvSpPr>
            <a:spLocks noChangeShapeType="1"/>
          </p:cNvSpPr>
          <p:nvPr/>
        </p:nvSpPr>
        <p:spPr bwMode="auto">
          <a:xfrm flipH="1">
            <a:off x="7010400" y="3352800"/>
            <a:ext cx="0" cy="1524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133600" y="5029200"/>
            <a:ext cx="876300" cy="690563"/>
            <a:chOff x="1344" y="3120"/>
            <a:chExt cx="552" cy="435"/>
          </a:xfrm>
        </p:grpSpPr>
        <p:pic>
          <p:nvPicPr>
            <p:cNvPr id="1160" name="Picture 10" descr="certificate-tran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3120"/>
              <a:ext cx="45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1" name="Picture 11" descr="redkey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344" y="3264"/>
              <a:ext cx="3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572" name="Line 12"/>
          <p:cNvSpPr>
            <a:spLocks noChangeShapeType="1"/>
          </p:cNvSpPr>
          <p:nvPr/>
        </p:nvSpPr>
        <p:spPr bwMode="auto">
          <a:xfrm flipV="1">
            <a:off x="7239000" y="3352800"/>
            <a:ext cx="0" cy="16764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5" name="Picture 13" descr="CRL-RSA-tran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1431925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1371600" y="25146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1800" b="1">
                <a:solidFill>
                  <a:srgbClr val="0066FF"/>
                </a:solidFill>
                <a:latin typeface="Arial" pitchFamily="34" charset="0"/>
              </a:rPr>
              <a:t>状态查询</a:t>
            </a:r>
          </a:p>
        </p:txBody>
      </p:sp>
      <p:grpSp>
        <p:nvGrpSpPr>
          <p:cNvPr id="1038" name="Group 16"/>
          <p:cNvGrpSpPr>
            <a:grpSpLocks/>
          </p:cNvGrpSpPr>
          <p:nvPr/>
        </p:nvGrpSpPr>
        <p:grpSpPr bwMode="auto">
          <a:xfrm>
            <a:off x="6096000" y="1295400"/>
            <a:ext cx="2057400" cy="2171700"/>
            <a:chOff x="3840" y="816"/>
            <a:chExt cx="1296" cy="1368"/>
          </a:xfrm>
        </p:grpSpPr>
        <p:pic>
          <p:nvPicPr>
            <p:cNvPr id="1158" name="Picture 17" descr="CA-RSA-trans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1056"/>
              <a:ext cx="1248" cy="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9" name="Text Box 18"/>
            <p:cNvSpPr txBox="1">
              <a:spLocks noChangeArrowheads="1"/>
            </p:cNvSpPr>
            <p:nvPr/>
          </p:nvSpPr>
          <p:spPr bwMode="auto">
            <a:xfrm>
              <a:off x="3840" y="816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b="1">
                  <a:latin typeface="Arial" pitchFamily="34" charset="0"/>
                </a:rPr>
                <a:t>认证机构</a:t>
              </a:r>
            </a:p>
          </p:txBody>
        </p:sp>
      </p:grpSp>
      <p:pic>
        <p:nvPicPr>
          <p:cNvPr id="1039" name="Picture 19" descr="Desktop-shadow-tra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953000"/>
            <a:ext cx="1198563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0" name="Line 20"/>
          <p:cNvSpPr>
            <a:spLocks noChangeShapeType="1"/>
          </p:cNvSpPr>
          <p:nvPr/>
        </p:nvSpPr>
        <p:spPr bwMode="auto">
          <a:xfrm flipV="1">
            <a:off x="3505200" y="5562600"/>
            <a:ext cx="3048000" cy="0"/>
          </a:xfrm>
          <a:prstGeom prst="line">
            <a:avLst/>
          </a:prstGeom>
          <a:noFill/>
          <a:ln w="57150">
            <a:solidFill>
              <a:srgbClr val="FF9900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 flipH="1">
            <a:off x="3581400" y="5257800"/>
            <a:ext cx="2819400" cy="0"/>
          </a:xfrm>
          <a:prstGeom prst="line">
            <a:avLst/>
          </a:prstGeom>
          <a:noFill/>
          <a:ln w="57150">
            <a:solidFill>
              <a:srgbClr val="FF9900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2" name="Text Box 22"/>
          <p:cNvSpPr txBox="1">
            <a:spLocks noChangeArrowheads="1"/>
          </p:cNvSpPr>
          <p:nvPr/>
        </p:nvSpPr>
        <p:spPr bwMode="auto">
          <a:xfrm>
            <a:off x="3200400" y="762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b="1">
                <a:latin typeface="Arial" pitchFamily="34" charset="0"/>
              </a:rPr>
              <a:t>证书资料库</a:t>
            </a:r>
          </a:p>
        </p:txBody>
      </p:sp>
      <p:sp>
        <p:nvSpPr>
          <p:cNvPr id="1043" name="Text Box 23"/>
          <p:cNvSpPr txBox="1">
            <a:spLocks noChangeArrowheads="1"/>
          </p:cNvSpPr>
          <p:nvPr/>
        </p:nvSpPr>
        <p:spPr bwMode="auto">
          <a:xfrm>
            <a:off x="7315200" y="5105400"/>
            <a:ext cx="182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b="1">
                <a:latin typeface="Arial" pitchFamily="34" charset="0"/>
              </a:rPr>
              <a:t>注册机构</a:t>
            </a:r>
            <a:r>
              <a:rPr kumimoji="0" lang="en-US" altLang="zh-CN" b="1">
                <a:latin typeface="Arial" pitchFamily="34" charset="0"/>
              </a:rPr>
              <a:t>RA</a:t>
            </a:r>
          </a:p>
        </p:txBody>
      </p:sp>
      <p:grpSp>
        <p:nvGrpSpPr>
          <p:cNvPr id="1044" name="Group 24"/>
          <p:cNvGrpSpPr>
            <a:grpSpLocks/>
          </p:cNvGrpSpPr>
          <p:nvPr/>
        </p:nvGrpSpPr>
        <p:grpSpPr bwMode="auto">
          <a:xfrm>
            <a:off x="2743200" y="4724400"/>
            <a:ext cx="685800" cy="1295400"/>
            <a:chOff x="204" y="1932"/>
            <a:chExt cx="713" cy="1511"/>
          </a:xfrm>
        </p:grpSpPr>
        <p:sp>
          <p:nvSpPr>
            <p:cNvPr id="1151" name="Freeform 25"/>
            <p:cNvSpPr>
              <a:spLocks/>
            </p:cNvSpPr>
            <p:nvPr/>
          </p:nvSpPr>
          <p:spPr bwMode="auto">
            <a:xfrm>
              <a:off x="541" y="1932"/>
              <a:ext cx="253" cy="242"/>
            </a:xfrm>
            <a:custGeom>
              <a:avLst/>
              <a:gdLst>
                <a:gd name="T0" fmla="*/ 240 w 253"/>
                <a:gd name="T1" fmla="*/ 24 h 242"/>
                <a:gd name="T2" fmla="*/ 213 w 253"/>
                <a:gd name="T3" fmla="*/ 10 h 242"/>
                <a:gd name="T4" fmla="*/ 178 w 253"/>
                <a:gd name="T5" fmla="*/ 3 h 242"/>
                <a:gd name="T6" fmla="*/ 156 w 253"/>
                <a:gd name="T7" fmla="*/ 0 h 242"/>
                <a:gd name="T8" fmla="*/ 136 w 253"/>
                <a:gd name="T9" fmla="*/ 3 h 242"/>
                <a:gd name="T10" fmla="*/ 109 w 253"/>
                <a:gd name="T11" fmla="*/ 10 h 242"/>
                <a:gd name="T12" fmla="*/ 86 w 253"/>
                <a:gd name="T13" fmla="*/ 24 h 242"/>
                <a:gd name="T14" fmla="*/ 0 w 253"/>
                <a:gd name="T15" fmla="*/ 241 h 242"/>
                <a:gd name="T16" fmla="*/ 47 w 253"/>
                <a:gd name="T17" fmla="*/ 228 h 242"/>
                <a:gd name="T18" fmla="*/ 62 w 253"/>
                <a:gd name="T19" fmla="*/ 224 h 242"/>
                <a:gd name="T20" fmla="*/ 80 w 253"/>
                <a:gd name="T21" fmla="*/ 153 h 242"/>
                <a:gd name="T22" fmla="*/ 73 w 253"/>
                <a:gd name="T23" fmla="*/ 226 h 242"/>
                <a:gd name="T24" fmla="*/ 97 w 253"/>
                <a:gd name="T25" fmla="*/ 140 h 242"/>
                <a:gd name="T26" fmla="*/ 86 w 253"/>
                <a:gd name="T27" fmla="*/ 226 h 242"/>
                <a:gd name="T28" fmla="*/ 120 w 253"/>
                <a:gd name="T29" fmla="*/ 109 h 242"/>
                <a:gd name="T30" fmla="*/ 102 w 253"/>
                <a:gd name="T31" fmla="*/ 226 h 242"/>
                <a:gd name="T32" fmla="*/ 140 w 253"/>
                <a:gd name="T33" fmla="*/ 86 h 242"/>
                <a:gd name="T34" fmla="*/ 118 w 253"/>
                <a:gd name="T35" fmla="*/ 226 h 242"/>
                <a:gd name="T36" fmla="*/ 166 w 253"/>
                <a:gd name="T37" fmla="*/ 62 h 242"/>
                <a:gd name="T38" fmla="*/ 131 w 253"/>
                <a:gd name="T39" fmla="*/ 228 h 242"/>
                <a:gd name="T40" fmla="*/ 149 w 253"/>
                <a:gd name="T41" fmla="*/ 231 h 242"/>
                <a:gd name="T42" fmla="*/ 156 w 253"/>
                <a:gd name="T43" fmla="*/ 200 h 242"/>
                <a:gd name="T44" fmla="*/ 172 w 253"/>
                <a:gd name="T45" fmla="*/ 195 h 242"/>
                <a:gd name="T46" fmla="*/ 196 w 253"/>
                <a:gd name="T47" fmla="*/ 77 h 242"/>
                <a:gd name="T48" fmla="*/ 186 w 253"/>
                <a:gd name="T49" fmla="*/ 41 h 242"/>
                <a:gd name="T50" fmla="*/ 205 w 253"/>
                <a:gd name="T51" fmla="*/ 80 h 242"/>
                <a:gd name="T52" fmla="*/ 207 w 253"/>
                <a:gd name="T53" fmla="*/ 57 h 242"/>
                <a:gd name="T54" fmla="*/ 216 w 253"/>
                <a:gd name="T55" fmla="*/ 76 h 242"/>
                <a:gd name="T56" fmla="*/ 239 w 253"/>
                <a:gd name="T57" fmla="*/ 73 h 242"/>
                <a:gd name="T58" fmla="*/ 234 w 253"/>
                <a:gd name="T59" fmla="*/ 40 h 242"/>
                <a:gd name="T60" fmla="*/ 248 w 253"/>
                <a:gd name="T61" fmla="*/ 73 h 242"/>
                <a:gd name="T62" fmla="*/ 252 w 253"/>
                <a:gd name="T63" fmla="*/ 66 h 242"/>
                <a:gd name="T64" fmla="*/ 240 w 253"/>
                <a:gd name="T65" fmla="*/ 24 h 2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3"/>
                <a:gd name="T100" fmla="*/ 0 h 242"/>
                <a:gd name="T101" fmla="*/ 253 w 253"/>
                <a:gd name="T102" fmla="*/ 242 h 2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3" h="242">
                  <a:moveTo>
                    <a:pt x="240" y="24"/>
                  </a:moveTo>
                  <a:lnTo>
                    <a:pt x="213" y="10"/>
                  </a:lnTo>
                  <a:lnTo>
                    <a:pt x="178" y="3"/>
                  </a:lnTo>
                  <a:lnTo>
                    <a:pt x="156" y="0"/>
                  </a:lnTo>
                  <a:lnTo>
                    <a:pt x="136" y="3"/>
                  </a:lnTo>
                  <a:lnTo>
                    <a:pt x="109" y="10"/>
                  </a:lnTo>
                  <a:lnTo>
                    <a:pt x="86" y="24"/>
                  </a:lnTo>
                  <a:lnTo>
                    <a:pt x="0" y="241"/>
                  </a:lnTo>
                  <a:lnTo>
                    <a:pt x="47" y="228"/>
                  </a:lnTo>
                  <a:lnTo>
                    <a:pt x="62" y="224"/>
                  </a:lnTo>
                  <a:lnTo>
                    <a:pt x="80" y="153"/>
                  </a:lnTo>
                  <a:lnTo>
                    <a:pt x="73" y="226"/>
                  </a:lnTo>
                  <a:lnTo>
                    <a:pt x="97" y="140"/>
                  </a:lnTo>
                  <a:lnTo>
                    <a:pt x="86" y="226"/>
                  </a:lnTo>
                  <a:lnTo>
                    <a:pt x="120" y="109"/>
                  </a:lnTo>
                  <a:lnTo>
                    <a:pt x="102" y="226"/>
                  </a:lnTo>
                  <a:lnTo>
                    <a:pt x="140" y="86"/>
                  </a:lnTo>
                  <a:lnTo>
                    <a:pt x="118" y="226"/>
                  </a:lnTo>
                  <a:lnTo>
                    <a:pt x="166" y="62"/>
                  </a:lnTo>
                  <a:lnTo>
                    <a:pt x="131" y="228"/>
                  </a:lnTo>
                  <a:lnTo>
                    <a:pt x="149" y="231"/>
                  </a:lnTo>
                  <a:lnTo>
                    <a:pt x="156" y="200"/>
                  </a:lnTo>
                  <a:lnTo>
                    <a:pt x="172" y="195"/>
                  </a:lnTo>
                  <a:lnTo>
                    <a:pt x="196" y="77"/>
                  </a:lnTo>
                  <a:lnTo>
                    <a:pt x="186" y="41"/>
                  </a:lnTo>
                  <a:lnTo>
                    <a:pt x="205" y="80"/>
                  </a:lnTo>
                  <a:lnTo>
                    <a:pt x="207" y="57"/>
                  </a:lnTo>
                  <a:lnTo>
                    <a:pt x="216" y="76"/>
                  </a:lnTo>
                  <a:lnTo>
                    <a:pt x="239" y="73"/>
                  </a:lnTo>
                  <a:lnTo>
                    <a:pt x="234" y="40"/>
                  </a:lnTo>
                  <a:lnTo>
                    <a:pt x="248" y="73"/>
                  </a:lnTo>
                  <a:lnTo>
                    <a:pt x="252" y="66"/>
                  </a:lnTo>
                  <a:lnTo>
                    <a:pt x="240" y="24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6"/>
            <p:cNvSpPr>
              <a:spLocks/>
            </p:cNvSpPr>
            <p:nvPr/>
          </p:nvSpPr>
          <p:spPr bwMode="auto">
            <a:xfrm>
              <a:off x="662" y="2013"/>
              <a:ext cx="126" cy="195"/>
            </a:xfrm>
            <a:custGeom>
              <a:avLst/>
              <a:gdLst>
                <a:gd name="T0" fmla="*/ 103 w 126"/>
                <a:gd name="T1" fmla="*/ 2 h 195"/>
                <a:gd name="T2" fmla="*/ 117 w 126"/>
                <a:gd name="T3" fmla="*/ 0 h 195"/>
                <a:gd name="T4" fmla="*/ 120 w 126"/>
                <a:gd name="T5" fmla="*/ 32 h 195"/>
                <a:gd name="T6" fmla="*/ 113 w 126"/>
                <a:gd name="T7" fmla="*/ 43 h 195"/>
                <a:gd name="T8" fmla="*/ 119 w 126"/>
                <a:gd name="T9" fmla="*/ 57 h 195"/>
                <a:gd name="T10" fmla="*/ 125 w 126"/>
                <a:gd name="T11" fmla="*/ 72 h 195"/>
                <a:gd name="T12" fmla="*/ 120 w 126"/>
                <a:gd name="T13" fmla="*/ 81 h 195"/>
                <a:gd name="T14" fmla="*/ 111 w 126"/>
                <a:gd name="T15" fmla="*/ 81 h 195"/>
                <a:gd name="T16" fmla="*/ 113 w 126"/>
                <a:gd name="T17" fmla="*/ 97 h 195"/>
                <a:gd name="T18" fmla="*/ 103 w 126"/>
                <a:gd name="T19" fmla="*/ 100 h 195"/>
                <a:gd name="T20" fmla="*/ 107 w 126"/>
                <a:gd name="T21" fmla="*/ 106 h 195"/>
                <a:gd name="T22" fmla="*/ 100 w 126"/>
                <a:gd name="T23" fmla="*/ 114 h 195"/>
                <a:gd name="T24" fmla="*/ 100 w 126"/>
                <a:gd name="T25" fmla="*/ 123 h 195"/>
                <a:gd name="T26" fmla="*/ 90 w 126"/>
                <a:gd name="T27" fmla="*/ 132 h 195"/>
                <a:gd name="T28" fmla="*/ 69 w 126"/>
                <a:gd name="T29" fmla="*/ 131 h 195"/>
                <a:gd name="T30" fmla="*/ 30 w 126"/>
                <a:gd name="T31" fmla="*/ 194 h 195"/>
                <a:gd name="T32" fmla="*/ 0 w 126"/>
                <a:gd name="T33" fmla="*/ 154 h 195"/>
                <a:gd name="T34" fmla="*/ 34 w 126"/>
                <a:gd name="T35" fmla="*/ 155 h 195"/>
                <a:gd name="T36" fmla="*/ 41 w 126"/>
                <a:gd name="T37" fmla="*/ 127 h 195"/>
                <a:gd name="T38" fmla="*/ 54 w 126"/>
                <a:gd name="T39" fmla="*/ 129 h 195"/>
                <a:gd name="T40" fmla="*/ 73 w 126"/>
                <a:gd name="T41" fmla="*/ 26 h 195"/>
                <a:gd name="T42" fmla="*/ 81 w 126"/>
                <a:gd name="T43" fmla="*/ 8 h 195"/>
                <a:gd name="T44" fmla="*/ 103 w 126"/>
                <a:gd name="T45" fmla="*/ 2 h 1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6"/>
                <a:gd name="T70" fmla="*/ 0 h 195"/>
                <a:gd name="T71" fmla="*/ 126 w 126"/>
                <a:gd name="T72" fmla="*/ 195 h 1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6" h="195">
                  <a:moveTo>
                    <a:pt x="103" y="2"/>
                  </a:moveTo>
                  <a:lnTo>
                    <a:pt x="117" y="0"/>
                  </a:lnTo>
                  <a:lnTo>
                    <a:pt x="120" y="32"/>
                  </a:lnTo>
                  <a:lnTo>
                    <a:pt x="113" y="43"/>
                  </a:lnTo>
                  <a:lnTo>
                    <a:pt x="119" y="57"/>
                  </a:lnTo>
                  <a:lnTo>
                    <a:pt x="125" y="72"/>
                  </a:lnTo>
                  <a:lnTo>
                    <a:pt x="120" y="81"/>
                  </a:lnTo>
                  <a:lnTo>
                    <a:pt x="111" y="81"/>
                  </a:lnTo>
                  <a:lnTo>
                    <a:pt x="113" y="97"/>
                  </a:lnTo>
                  <a:lnTo>
                    <a:pt x="103" y="100"/>
                  </a:lnTo>
                  <a:lnTo>
                    <a:pt x="107" y="106"/>
                  </a:lnTo>
                  <a:lnTo>
                    <a:pt x="100" y="114"/>
                  </a:lnTo>
                  <a:lnTo>
                    <a:pt x="100" y="123"/>
                  </a:lnTo>
                  <a:lnTo>
                    <a:pt x="90" y="132"/>
                  </a:lnTo>
                  <a:lnTo>
                    <a:pt x="69" y="131"/>
                  </a:lnTo>
                  <a:lnTo>
                    <a:pt x="30" y="194"/>
                  </a:lnTo>
                  <a:lnTo>
                    <a:pt x="0" y="154"/>
                  </a:lnTo>
                  <a:lnTo>
                    <a:pt x="34" y="155"/>
                  </a:lnTo>
                  <a:lnTo>
                    <a:pt x="41" y="127"/>
                  </a:lnTo>
                  <a:lnTo>
                    <a:pt x="54" y="129"/>
                  </a:lnTo>
                  <a:lnTo>
                    <a:pt x="73" y="26"/>
                  </a:lnTo>
                  <a:lnTo>
                    <a:pt x="81" y="8"/>
                  </a:lnTo>
                  <a:lnTo>
                    <a:pt x="103" y="2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7"/>
            <p:cNvSpPr>
              <a:spLocks/>
            </p:cNvSpPr>
            <p:nvPr/>
          </p:nvSpPr>
          <p:spPr bwMode="auto">
            <a:xfrm>
              <a:off x="427" y="2164"/>
              <a:ext cx="425" cy="1279"/>
            </a:xfrm>
            <a:custGeom>
              <a:avLst/>
              <a:gdLst>
                <a:gd name="T0" fmla="*/ 95 w 425"/>
                <a:gd name="T1" fmla="*/ 20 h 1279"/>
                <a:gd name="T2" fmla="*/ 14 w 425"/>
                <a:gd name="T3" fmla="*/ 194 h 1279"/>
                <a:gd name="T4" fmla="*/ 75 w 425"/>
                <a:gd name="T5" fmla="*/ 265 h 1279"/>
                <a:gd name="T6" fmla="*/ 0 w 425"/>
                <a:gd name="T7" fmla="*/ 633 h 1279"/>
                <a:gd name="T8" fmla="*/ 60 w 425"/>
                <a:gd name="T9" fmla="*/ 530 h 1279"/>
                <a:gd name="T10" fmla="*/ 54 w 425"/>
                <a:gd name="T11" fmla="*/ 649 h 1279"/>
                <a:gd name="T12" fmla="*/ 38 w 425"/>
                <a:gd name="T13" fmla="*/ 821 h 1279"/>
                <a:gd name="T14" fmla="*/ 79 w 425"/>
                <a:gd name="T15" fmla="*/ 691 h 1279"/>
                <a:gd name="T16" fmla="*/ 95 w 425"/>
                <a:gd name="T17" fmla="*/ 724 h 1279"/>
                <a:gd name="T18" fmla="*/ 115 w 425"/>
                <a:gd name="T19" fmla="*/ 809 h 1279"/>
                <a:gd name="T20" fmla="*/ 128 w 425"/>
                <a:gd name="T21" fmla="*/ 1081 h 1279"/>
                <a:gd name="T22" fmla="*/ 115 w 425"/>
                <a:gd name="T23" fmla="*/ 1278 h 1279"/>
                <a:gd name="T24" fmla="*/ 173 w 425"/>
                <a:gd name="T25" fmla="*/ 1196 h 1279"/>
                <a:gd name="T26" fmla="*/ 176 w 425"/>
                <a:gd name="T27" fmla="*/ 1090 h 1279"/>
                <a:gd name="T28" fmla="*/ 202 w 425"/>
                <a:gd name="T29" fmla="*/ 885 h 1279"/>
                <a:gd name="T30" fmla="*/ 202 w 425"/>
                <a:gd name="T31" fmla="*/ 814 h 1279"/>
                <a:gd name="T32" fmla="*/ 339 w 425"/>
                <a:gd name="T33" fmla="*/ 498 h 1279"/>
                <a:gd name="T34" fmla="*/ 230 w 425"/>
                <a:gd name="T35" fmla="*/ 814 h 1279"/>
                <a:gd name="T36" fmla="*/ 279 w 425"/>
                <a:gd name="T37" fmla="*/ 880 h 1279"/>
                <a:gd name="T38" fmla="*/ 321 w 425"/>
                <a:gd name="T39" fmla="*/ 1196 h 1279"/>
                <a:gd name="T40" fmla="*/ 339 w 425"/>
                <a:gd name="T41" fmla="*/ 1216 h 1279"/>
                <a:gd name="T42" fmla="*/ 377 w 425"/>
                <a:gd name="T43" fmla="*/ 1278 h 1279"/>
                <a:gd name="T44" fmla="*/ 374 w 425"/>
                <a:gd name="T45" fmla="*/ 1114 h 1279"/>
                <a:gd name="T46" fmla="*/ 359 w 425"/>
                <a:gd name="T47" fmla="*/ 930 h 1279"/>
                <a:gd name="T48" fmla="*/ 374 w 425"/>
                <a:gd name="T49" fmla="*/ 820 h 1279"/>
                <a:gd name="T50" fmla="*/ 393 w 425"/>
                <a:gd name="T51" fmla="*/ 820 h 1279"/>
                <a:gd name="T52" fmla="*/ 355 w 425"/>
                <a:gd name="T53" fmla="*/ 447 h 1279"/>
                <a:gd name="T54" fmla="*/ 300 w 425"/>
                <a:gd name="T55" fmla="*/ 334 h 1279"/>
                <a:gd name="T56" fmla="*/ 171 w 425"/>
                <a:gd name="T57" fmla="*/ 631 h 1279"/>
                <a:gd name="T58" fmla="*/ 296 w 425"/>
                <a:gd name="T59" fmla="*/ 330 h 1279"/>
                <a:gd name="T60" fmla="*/ 183 w 425"/>
                <a:gd name="T61" fmla="*/ 188 h 1279"/>
                <a:gd name="T62" fmla="*/ 209 w 425"/>
                <a:gd name="T63" fmla="*/ 31 h 12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25"/>
                <a:gd name="T97" fmla="*/ 0 h 1279"/>
                <a:gd name="T98" fmla="*/ 425 w 425"/>
                <a:gd name="T99" fmla="*/ 1279 h 127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25" h="1279">
                  <a:moveTo>
                    <a:pt x="185" y="0"/>
                  </a:moveTo>
                  <a:lnTo>
                    <a:pt x="95" y="20"/>
                  </a:lnTo>
                  <a:lnTo>
                    <a:pt x="79" y="53"/>
                  </a:lnTo>
                  <a:lnTo>
                    <a:pt x="14" y="194"/>
                  </a:lnTo>
                  <a:lnTo>
                    <a:pt x="21" y="226"/>
                  </a:lnTo>
                  <a:lnTo>
                    <a:pt x="75" y="265"/>
                  </a:lnTo>
                  <a:lnTo>
                    <a:pt x="45" y="388"/>
                  </a:lnTo>
                  <a:lnTo>
                    <a:pt x="0" y="633"/>
                  </a:lnTo>
                  <a:lnTo>
                    <a:pt x="37" y="641"/>
                  </a:lnTo>
                  <a:lnTo>
                    <a:pt x="60" y="530"/>
                  </a:lnTo>
                  <a:lnTo>
                    <a:pt x="79" y="518"/>
                  </a:lnTo>
                  <a:lnTo>
                    <a:pt x="54" y="649"/>
                  </a:lnTo>
                  <a:lnTo>
                    <a:pt x="38" y="756"/>
                  </a:lnTo>
                  <a:lnTo>
                    <a:pt x="38" y="821"/>
                  </a:lnTo>
                  <a:lnTo>
                    <a:pt x="70" y="821"/>
                  </a:lnTo>
                  <a:lnTo>
                    <a:pt x="79" y="691"/>
                  </a:lnTo>
                  <a:lnTo>
                    <a:pt x="103" y="583"/>
                  </a:lnTo>
                  <a:lnTo>
                    <a:pt x="95" y="724"/>
                  </a:lnTo>
                  <a:lnTo>
                    <a:pt x="95" y="810"/>
                  </a:lnTo>
                  <a:lnTo>
                    <a:pt x="115" y="809"/>
                  </a:lnTo>
                  <a:lnTo>
                    <a:pt x="107" y="874"/>
                  </a:lnTo>
                  <a:lnTo>
                    <a:pt x="128" y="1081"/>
                  </a:lnTo>
                  <a:lnTo>
                    <a:pt x="128" y="1177"/>
                  </a:lnTo>
                  <a:lnTo>
                    <a:pt x="115" y="1278"/>
                  </a:lnTo>
                  <a:lnTo>
                    <a:pt x="187" y="1278"/>
                  </a:lnTo>
                  <a:lnTo>
                    <a:pt x="173" y="1196"/>
                  </a:lnTo>
                  <a:lnTo>
                    <a:pt x="180" y="1142"/>
                  </a:lnTo>
                  <a:lnTo>
                    <a:pt x="176" y="1090"/>
                  </a:lnTo>
                  <a:lnTo>
                    <a:pt x="187" y="1026"/>
                  </a:lnTo>
                  <a:lnTo>
                    <a:pt x="202" y="885"/>
                  </a:lnTo>
                  <a:lnTo>
                    <a:pt x="194" y="841"/>
                  </a:lnTo>
                  <a:lnTo>
                    <a:pt x="202" y="814"/>
                  </a:lnTo>
                  <a:lnTo>
                    <a:pt x="263" y="789"/>
                  </a:lnTo>
                  <a:lnTo>
                    <a:pt x="339" y="498"/>
                  </a:lnTo>
                  <a:lnTo>
                    <a:pt x="313" y="814"/>
                  </a:lnTo>
                  <a:lnTo>
                    <a:pt x="230" y="814"/>
                  </a:lnTo>
                  <a:lnTo>
                    <a:pt x="259" y="821"/>
                  </a:lnTo>
                  <a:lnTo>
                    <a:pt x="279" y="880"/>
                  </a:lnTo>
                  <a:lnTo>
                    <a:pt x="328" y="1126"/>
                  </a:lnTo>
                  <a:lnTo>
                    <a:pt x="321" y="1196"/>
                  </a:lnTo>
                  <a:lnTo>
                    <a:pt x="331" y="1276"/>
                  </a:lnTo>
                  <a:lnTo>
                    <a:pt x="339" y="1216"/>
                  </a:lnTo>
                  <a:lnTo>
                    <a:pt x="358" y="1276"/>
                  </a:lnTo>
                  <a:lnTo>
                    <a:pt x="377" y="1278"/>
                  </a:lnTo>
                  <a:lnTo>
                    <a:pt x="424" y="1278"/>
                  </a:lnTo>
                  <a:lnTo>
                    <a:pt x="374" y="1114"/>
                  </a:lnTo>
                  <a:lnTo>
                    <a:pt x="359" y="1026"/>
                  </a:lnTo>
                  <a:lnTo>
                    <a:pt x="359" y="930"/>
                  </a:lnTo>
                  <a:lnTo>
                    <a:pt x="359" y="820"/>
                  </a:lnTo>
                  <a:lnTo>
                    <a:pt x="374" y="820"/>
                  </a:lnTo>
                  <a:lnTo>
                    <a:pt x="359" y="639"/>
                  </a:lnTo>
                  <a:lnTo>
                    <a:pt x="393" y="820"/>
                  </a:lnTo>
                  <a:lnTo>
                    <a:pt x="415" y="825"/>
                  </a:lnTo>
                  <a:lnTo>
                    <a:pt x="355" y="447"/>
                  </a:lnTo>
                  <a:lnTo>
                    <a:pt x="347" y="337"/>
                  </a:lnTo>
                  <a:lnTo>
                    <a:pt x="300" y="334"/>
                  </a:lnTo>
                  <a:lnTo>
                    <a:pt x="218" y="334"/>
                  </a:lnTo>
                  <a:lnTo>
                    <a:pt x="171" y="631"/>
                  </a:lnTo>
                  <a:lnTo>
                    <a:pt x="196" y="312"/>
                  </a:lnTo>
                  <a:lnTo>
                    <a:pt x="296" y="330"/>
                  </a:lnTo>
                  <a:lnTo>
                    <a:pt x="316" y="249"/>
                  </a:lnTo>
                  <a:lnTo>
                    <a:pt x="183" y="188"/>
                  </a:lnTo>
                  <a:lnTo>
                    <a:pt x="238" y="195"/>
                  </a:lnTo>
                  <a:lnTo>
                    <a:pt x="209" y="31"/>
                  </a:lnTo>
                  <a:lnTo>
                    <a:pt x="185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8"/>
            <p:cNvSpPr>
              <a:spLocks/>
            </p:cNvSpPr>
            <p:nvPr/>
          </p:nvSpPr>
          <p:spPr bwMode="auto">
            <a:xfrm>
              <a:off x="676" y="2199"/>
              <a:ext cx="122" cy="217"/>
            </a:xfrm>
            <a:custGeom>
              <a:avLst/>
              <a:gdLst>
                <a:gd name="T0" fmla="*/ 67 w 122"/>
                <a:gd name="T1" fmla="*/ 4 h 217"/>
                <a:gd name="T2" fmla="*/ 105 w 122"/>
                <a:gd name="T3" fmla="*/ 39 h 217"/>
                <a:gd name="T4" fmla="*/ 121 w 122"/>
                <a:gd name="T5" fmla="*/ 74 h 217"/>
                <a:gd name="T6" fmla="*/ 113 w 122"/>
                <a:gd name="T7" fmla="*/ 131 h 217"/>
                <a:gd name="T8" fmla="*/ 121 w 122"/>
                <a:gd name="T9" fmla="*/ 216 h 217"/>
                <a:gd name="T10" fmla="*/ 86 w 122"/>
                <a:gd name="T11" fmla="*/ 207 h 217"/>
                <a:gd name="T12" fmla="*/ 67 w 122"/>
                <a:gd name="T13" fmla="*/ 30 h 217"/>
                <a:gd name="T14" fmla="*/ 40 w 122"/>
                <a:gd name="T15" fmla="*/ 25 h 217"/>
                <a:gd name="T16" fmla="*/ 55 w 122"/>
                <a:gd name="T17" fmla="*/ 166 h 217"/>
                <a:gd name="T18" fmla="*/ 45 w 122"/>
                <a:gd name="T19" fmla="*/ 166 h 217"/>
                <a:gd name="T20" fmla="*/ 26 w 122"/>
                <a:gd name="T21" fmla="*/ 40 h 217"/>
                <a:gd name="T22" fmla="*/ 23 w 122"/>
                <a:gd name="T23" fmla="*/ 145 h 217"/>
                <a:gd name="T24" fmla="*/ 0 w 122"/>
                <a:gd name="T25" fmla="*/ 35 h 217"/>
                <a:gd name="T26" fmla="*/ 30 w 122"/>
                <a:gd name="T27" fmla="*/ 0 h 217"/>
                <a:gd name="T28" fmla="*/ 67 w 122"/>
                <a:gd name="T29" fmla="*/ 4 h 2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2"/>
                <a:gd name="T46" fmla="*/ 0 h 217"/>
                <a:gd name="T47" fmla="*/ 122 w 122"/>
                <a:gd name="T48" fmla="*/ 217 h 2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2" h="217">
                  <a:moveTo>
                    <a:pt x="67" y="4"/>
                  </a:moveTo>
                  <a:lnTo>
                    <a:pt x="105" y="39"/>
                  </a:lnTo>
                  <a:lnTo>
                    <a:pt x="121" y="74"/>
                  </a:lnTo>
                  <a:lnTo>
                    <a:pt x="113" y="131"/>
                  </a:lnTo>
                  <a:lnTo>
                    <a:pt x="121" y="216"/>
                  </a:lnTo>
                  <a:lnTo>
                    <a:pt x="86" y="207"/>
                  </a:lnTo>
                  <a:lnTo>
                    <a:pt x="67" y="30"/>
                  </a:lnTo>
                  <a:lnTo>
                    <a:pt x="40" y="25"/>
                  </a:lnTo>
                  <a:lnTo>
                    <a:pt x="55" y="166"/>
                  </a:lnTo>
                  <a:lnTo>
                    <a:pt x="45" y="166"/>
                  </a:lnTo>
                  <a:lnTo>
                    <a:pt x="26" y="40"/>
                  </a:lnTo>
                  <a:lnTo>
                    <a:pt x="23" y="145"/>
                  </a:lnTo>
                  <a:lnTo>
                    <a:pt x="0" y="35"/>
                  </a:lnTo>
                  <a:lnTo>
                    <a:pt x="30" y="0"/>
                  </a:lnTo>
                  <a:lnTo>
                    <a:pt x="67" y="4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Freeform 29"/>
            <p:cNvSpPr>
              <a:spLocks/>
            </p:cNvSpPr>
            <p:nvPr/>
          </p:nvSpPr>
          <p:spPr bwMode="auto">
            <a:xfrm>
              <a:off x="204" y="3088"/>
              <a:ext cx="324" cy="353"/>
            </a:xfrm>
            <a:custGeom>
              <a:avLst/>
              <a:gdLst>
                <a:gd name="T0" fmla="*/ 129 w 324"/>
                <a:gd name="T1" fmla="*/ 0 h 353"/>
                <a:gd name="T2" fmla="*/ 174 w 324"/>
                <a:gd name="T3" fmla="*/ 4 h 353"/>
                <a:gd name="T4" fmla="*/ 245 w 324"/>
                <a:gd name="T5" fmla="*/ 30 h 353"/>
                <a:gd name="T6" fmla="*/ 250 w 324"/>
                <a:gd name="T7" fmla="*/ 49 h 353"/>
                <a:gd name="T8" fmla="*/ 227 w 324"/>
                <a:gd name="T9" fmla="*/ 49 h 353"/>
                <a:gd name="T10" fmla="*/ 231 w 324"/>
                <a:gd name="T11" fmla="*/ 35 h 353"/>
                <a:gd name="T12" fmla="*/ 144 w 324"/>
                <a:gd name="T13" fmla="*/ 15 h 353"/>
                <a:gd name="T14" fmla="*/ 139 w 324"/>
                <a:gd name="T15" fmla="*/ 40 h 353"/>
                <a:gd name="T16" fmla="*/ 227 w 324"/>
                <a:gd name="T17" fmla="*/ 54 h 353"/>
                <a:gd name="T18" fmla="*/ 323 w 324"/>
                <a:gd name="T19" fmla="*/ 75 h 353"/>
                <a:gd name="T20" fmla="*/ 323 w 324"/>
                <a:gd name="T21" fmla="*/ 336 h 353"/>
                <a:gd name="T22" fmla="*/ 308 w 324"/>
                <a:gd name="T23" fmla="*/ 352 h 353"/>
                <a:gd name="T24" fmla="*/ 27 w 324"/>
                <a:gd name="T25" fmla="*/ 352 h 353"/>
                <a:gd name="T26" fmla="*/ 0 w 324"/>
                <a:gd name="T27" fmla="*/ 342 h 353"/>
                <a:gd name="T28" fmla="*/ 0 w 324"/>
                <a:gd name="T29" fmla="*/ 35 h 353"/>
                <a:gd name="T30" fmla="*/ 117 w 324"/>
                <a:gd name="T31" fmla="*/ 35 h 353"/>
                <a:gd name="T32" fmla="*/ 129 w 324"/>
                <a:gd name="T33" fmla="*/ 0 h 3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4"/>
                <a:gd name="T52" fmla="*/ 0 h 353"/>
                <a:gd name="T53" fmla="*/ 324 w 324"/>
                <a:gd name="T54" fmla="*/ 353 h 3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4" h="353">
                  <a:moveTo>
                    <a:pt x="129" y="0"/>
                  </a:moveTo>
                  <a:lnTo>
                    <a:pt x="174" y="4"/>
                  </a:lnTo>
                  <a:lnTo>
                    <a:pt x="245" y="30"/>
                  </a:lnTo>
                  <a:lnTo>
                    <a:pt x="250" y="49"/>
                  </a:lnTo>
                  <a:lnTo>
                    <a:pt x="227" y="49"/>
                  </a:lnTo>
                  <a:lnTo>
                    <a:pt x="231" y="35"/>
                  </a:lnTo>
                  <a:lnTo>
                    <a:pt x="144" y="15"/>
                  </a:lnTo>
                  <a:lnTo>
                    <a:pt x="139" y="40"/>
                  </a:lnTo>
                  <a:lnTo>
                    <a:pt x="227" y="54"/>
                  </a:lnTo>
                  <a:lnTo>
                    <a:pt x="323" y="75"/>
                  </a:lnTo>
                  <a:lnTo>
                    <a:pt x="323" y="336"/>
                  </a:lnTo>
                  <a:lnTo>
                    <a:pt x="308" y="352"/>
                  </a:lnTo>
                  <a:lnTo>
                    <a:pt x="27" y="352"/>
                  </a:lnTo>
                  <a:lnTo>
                    <a:pt x="0" y="342"/>
                  </a:lnTo>
                  <a:lnTo>
                    <a:pt x="0" y="35"/>
                  </a:lnTo>
                  <a:lnTo>
                    <a:pt x="117" y="35"/>
                  </a:lnTo>
                  <a:lnTo>
                    <a:pt x="12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6" name="Freeform 30"/>
            <p:cNvSpPr>
              <a:spLocks/>
            </p:cNvSpPr>
            <p:nvPr/>
          </p:nvSpPr>
          <p:spPr bwMode="auto">
            <a:xfrm>
              <a:off x="785" y="2516"/>
              <a:ext cx="89" cy="287"/>
            </a:xfrm>
            <a:custGeom>
              <a:avLst/>
              <a:gdLst>
                <a:gd name="T0" fmla="*/ 0 w 89"/>
                <a:gd name="T1" fmla="*/ 0 h 287"/>
                <a:gd name="T2" fmla="*/ 11 w 89"/>
                <a:gd name="T3" fmla="*/ 100 h 287"/>
                <a:gd name="T4" fmla="*/ 41 w 89"/>
                <a:gd name="T5" fmla="*/ 286 h 287"/>
                <a:gd name="T6" fmla="*/ 88 w 89"/>
                <a:gd name="T7" fmla="*/ 275 h 287"/>
                <a:gd name="T8" fmla="*/ 41 w 89"/>
                <a:gd name="T9" fmla="*/ 165 h 287"/>
                <a:gd name="T10" fmla="*/ 15 w 89"/>
                <a:gd name="T11" fmla="*/ 0 h 287"/>
                <a:gd name="T12" fmla="*/ 15 w 89"/>
                <a:gd name="T13" fmla="*/ 4 h 287"/>
                <a:gd name="T14" fmla="*/ 0 w 89"/>
                <a:gd name="T15" fmla="*/ 0 h 2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9"/>
                <a:gd name="T25" fmla="*/ 0 h 287"/>
                <a:gd name="T26" fmla="*/ 89 w 89"/>
                <a:gd name="T27" fmla="*/ 287 h 28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9" h="287">
                  <a:moveTo>
                    <a:pt x="0" y="0"/>
                  </a:moveTo>
                  <a:lnTo>
                    <a:pt x="11" y="100"/>
                  </a:lnTo>
                  <a:lnTo>
                    <a:pt x="41" y="286"/>
                  </a:lnTo>
                  <a:lnTo>
                    <a:pt x="88" y="275"/>
                  </a:lnTo>
                  <a:lnTo>
                    <a:pt x="41" y="165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" name="Freeform 31"/>
            <p:cNvSpPr>
              <a:spLocks/>
            </p:cNvSpPr>
            <p:nvPr/>
          </p:nvSpPr>
          <p:spPr bwMode="auto">
            <a:xfrm>
              <a:off x="758" y="2364"/>
              <a:ext cx="159" cy="102"/>
            </a:xfrm>
            <a:custGeom>
              <a:avLst/>
              <a:gdLst>
                <a:gd name="T0" fmla="*/ 81 w 159"/>
                <a:gd name="T1" fmla="*/ 42 h 102"/>
                <a:gd name="T2" fmla="*/ 102 w 159"/>
                <a:gd name="T3" fmla="*/ 40 h 102"/>
                <a:gd name="T4" fmla="*/ 62 w 159"/>
                <a:gd name="T5" fmla="*/ 0 h 102"/>
                <a:gd name="T6" fmla="*/ 111 w 159"/>
                <a:gd name="T7" fmla="*/ 30 h 102"/>
                <a:gd name="T8" fmla="*/ 158 w 159"/>
                <a:gd name="T9" fmla="*/ 59 h 102"/>
                <a:gd name="T10" fmla="*/ 58 w 159"/>
                <a:gd name="T11" fmla="*/ 101 h 102"/>
                <a:gd name="T12" fmla="*/ 0 w 159"/>
                <a:gd name="T13" fmla="*/ 93 h 102"/>
                <a:gd name="T14" fmla="*/ 9 w 159"/>
                <a:gd name="T15" fmla="*/ 59 h 102"/>
                <a:gd name="T16" fmla="*/ 51 w 159"/>
                <a:gd name="T17" fmla="*/ 71 h 102"/>
                <a:gd name="T18" fmla="*/ 81 w 159"/>
                <a:gd name="T19" fmla="*/ 42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9"/>
                <a:gd name="T31" fmla="*/ 0 h 102"/>
                <a:gd name="T32" fmla="*/ 159 w 159"/>
                <a:gd name="T33" fmla="*/ 102 h 1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9" h="102">
                  <a:moveTo>
                    <a:pt x="81" y="42"/>
                  </a:moveTo>
                  <a:lnTo>
                    <a:pt x="102" y="40"/>
                  </a:lnTo>
                  <a:lnTo>
                    <a:pt x="62" y="0"/>
                  </a:lnTo>
                  <a:lnTo>
                    <a:pt x="111" y="30"/>
                  </a:lnTo>
                  <a:lnTo>
                    <a:pt x="158" y="59"/>
                  </a:lnTo>
                  <a:lnTo>
                    <a:pt x="58" y="101"/>
                  </a:lnTo>
                  <a:lnTo>
                    <a:pt x="0" y="93"/>
                  </a:lnTo>
                  <a:lnTo>
                    <a:pt x="9" y="59"/>
                  </a:lnTo>
                  <a:lnTo>
                    <a:pt x="51" y="71"/>
                  </a:lnTo>
                  <a:lnTo>
                    <a:pt x="81" y="42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5" name="Group 32"/>
          <p:cNvGrpSpPr>
            <a:grpSpLocks noChangeAspect="1"/>
          </p:cNvGrpSpPr>
          <p:nvPr/>
        </p:nvGrpSpPr>
        <p:grpSpPr bwMode="auto">
          <a:xfrm>
            <a:off x="6019800" y="5943600"/>
            <a:ext cx="1143000" cy="727075"/>
            <a:chOff x="889" y="628"/>
            <a:chExt cx="4062" cy="2780"/>
          </a:xfrm>
        </p:grpSpPr>
        <p:sp>
          <p:nvSpPr>
            <p:cNvPr id="1089" name="Rectangle 33"/>
            <p:cNvSpPr>
              <a:spLocks noChangeAspect="1" noChangeArrowheads="1"/>
            </p:cNvSpPr>
            <p:nvPr/>
          </p:nvSpPr>
          <p:spPr bwMode="auto">
            <a:xfrm>
              <a:off x="889" y="3153"/>
              <a:ext cx="4062" cy="115"/>
            </a:xfrm>
            <a:prstGeom prst="rect">
              <a:avLst/>
            </a:prstGeom>
            <a:solidFill>
              <a:srgbClr val="402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34"/>
            <p:cNvSpPr>
              <a:spLocks noChangeAspect="1"/>
            </p:cNvSpPr>
            <p:nvPr/>
          </p:nvSpPr>
          <p:spPr bwMode="auto">
            <a:xfrm>
              <a:off x="1209" y="2353"/>
              <a:ext cx="382" cy="474"/>
            </a:xfrm>
            <a:custGeom>
              <a:avLst/>
              <a:gdLst>
                <a:gd name="T0" fmla="*/ 371 w 382"/>
                <a:gd name="T1" fmla="*/ 0 h 474"/>
                <a:gd name="T2" fmla="*/ 263 w 382"/>
                <a:gd name="T3" fmla="*/ 15 h 474"/>
                <a:gd name="T4" fmla="*/ 133 w 382"/>
                <a:gd name="T5" fmla="*/ 43 h 474"/>
                <a:gd name="T6" fmla="*/ 49 w 382"/>
                <a:gd name="T7" fmla="*/ 92 h 474"/>
                <a:gd name="T8" fmla="*/ 8 w 382"/>
                <a:gd name="T9" fmla="*/ 140 h 474"/>
                <a:gd name="T10" fmla="*/ 0 w 382"/>
                <a:gd name="T11" fmla="*/ 215 h 474"/>
                <a:gd name="T12" fmla="*/ 4 w 382"/>
                <a:gd name="T13" fmla="*/ 474 h 474"/>
                <a:gd name="T14" fmla="*/ 382 w 382"/>
                <a:gd name="T15" fmla="*/ 467 h 474"/>
                <a:gd name="T16" fmla="*/ 371 w 382"/>
                <a:gd name="T17" fmla="*/ 0 h 4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2"/>
                <a:gd name="T28" fmla="*/ 0 h 474"/>
                <a:gd name="T29" fmla="*/ 382 w 382"/>
                <a:gd name="T30" fmla="*/ 474 h 4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2" h="474">
                  <a:moveTo>
                    <a:pt x="371" y="0"/>
                  </a:moveTo>
                  <a:lnTo>
                    <a:pt x="263" y="15"/>
                  </a:lnTo>
                  <a:lnTo>
                    <a:pt x="133" y="43"/>
                  </a:lnTo>
                  <a:lnTo>
                    <a:pt x="49" y="92"/>
                  </a:lnTo>
                  <a:lnTo>
                    <a:pt x="8" y="140"/>
                  </a:lnTo>
                  <a:lnTo>
                    <a:pt x="0" y="215"/>
                  </a:lnTo>
                  <a:lnTo>
                    <a:pt x="4" y="474"/>
                  </a:lnTo>
                  <a:lnTo>
                    <a:pt x="382" y="4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91" name="Group 35"/>
            <p:cNvGrpSpPr>
              <a:grpSpLocks noChangeAspect="1"/>
            </p:cNvGrpSpPr>
            <p:nvPr/>
          </p:nvGrpSpPr>
          <p:grpSpPr bwMode="auto">
            <a:xfrm>
              <a:off x="1477" y="628"/>
              <a:ext cx="3277" cy="2780"/>
              <a:chOff x="1437" y="820"/>
              <a:chExt cx="3277" cy="2780"/>
            </a:xfrm>
          </p:grpSpPr>
          <p:grpSp>
            <p:nvGrpSpPr>
              <p:cNvPr id="1095" name="Group 36"/>
              <p:cNvGrpSpPr>
                <a:grpSpLocks noChangeAspect="1"/>
              </p:cNvGrpSpPr>
              <p:nvPr/>
            </p:nvGrpSpPr>
            <p:grpSpPr bwMode="auto">
              <a:xfrm>
                <a:off x="3453" y="2510"/>
                <a:ext cx="1261" cy="1090"/>
                <a:chOff x="3453" y="2510"/>
                <a:chExt cx="1261" cy="1090"/>
              </a:xfrm>
            </p:grpSpPr>
            <p:grpSp>
              <p:nvGrpSpPr>
                <p:cNvPr id="1138" name="Group 37"/>
                <p:cNvGrpSpPr>
                  <a:grpSpLocks noChangeAspect="1"/>
                </p:cNvGrpSpPr>
                <p:nvPr/>
              </p:nvGrpSpPr>
              <p:grpSpPr bwMode="auto">
                <a:xfrm>
                  <a:off x="3453" y="3004"/>
                  <a:ext cx="702" cy="348"/>
                  <a:chOff x="3453" y="3004"/>
                  <a:chExt cx="702" cy="348"/>
                </a:xfrm>
              </p:grpSpPr>
              <p:sp>
                <p:nvSpPr>
                  <p:cNvPr id="1146" name="Freeform 38"/>
                  <p:cNvSpPr>
                    <a:spLocks noChangeAspect="1"/>
                  </p:cNvSpPr>
                  <p:nvPr/>
                </p:nvSpPr>
                <p:spPr bwMode="auto">
                  <a:xfrm>
                    <a:off x="3453" y="3004"/>
                    <a:ext cx="702" cy="348"/>
                  </a:xfrm>
                  <a:custGeom>
                    <a:avLst/>
                    <a:gdLst>
                      <a:gd name="T0" fmla="*/ 120 w 702"/>
                      <a:gd name="T1" fmla="*/ 106 h 348"/>
                      <a:gd name="T2" fmla="*/ 193 w 702"/>
                      <a:gd name="T3" fmla="*/ 109 h 348"/>
                      <a:gd name="T4" fmla="*/ 263 w 702"/>
                      <a:gd name="T5" fmla="*/ 66 h 348"/>
                      <a:gd name="T6" fmla="*/ 301 w 702"/>
                      <a:gd name="T7" fmla="*/ 43 h 348"/>
                      <a:gd name="T8" fmla="*/ 331 w 702"/>
                      <a:gd name="T9" fmla="*/ 30 h 348"/>
                      <a:gd name="T10" fmla="*/ 393 w 702"/>
                      <a:gd name="T11" fmla="*/ 24 h 348"/>
                      <a:gd name="T12" fmla="*/ 457 w 702"/>
                      <a:gd name="T13" fmla="*/ 11 h 348"/>
                      <a:gd name="T14" fmla="*/ 498 w 702"/>
                      <a:gd name="T15" fmla="*/ 3 h 348"/>
                      <a:gd name="T16" fmla="*/ 527 w 702"/>
                      <a:gd name="T17" fmla="*/ 0 h 348"/>
                      <a:gd name="T18" fmla="*/ 577 w 702"/>
                      <a:gd name="T19" fmla="*/ 20 h 348"/>
                      <a:gd name="T20" fmla="*/ 623 w 702"/>
                      <a:gd name="T21" fmla="*/ 35 h 348"/>
                      <a:gd name="T22" fmla="*/ 664 w 702"/>
                      <a:gd name="T23" fmla="*/ 50 h 348"/>
                      <a:gd name="T24" fmla="*/ 683 w 702"/>
                      <a:gd name="T25" fmla="*/ 61 h 348"/>
                      <a:gd name="T26" fmla="*/ 687 w 702"/>
                      <a:gd name="T27" fmla="*/ 71 h 348"/>
                      <a:gd name="T28" fmla="*/ 687 w 702"/>
                      <a:gd name="T29" fmla="*/ 81 h 348"/>
                      <a:gd name="T30" fmla="*/ 681 w 702"/>
                      <a:gd name="T31" fmla="*/ 90 h 348"/>
                      <a:gd name="T32" fmla="*/ 660 w 702"/>
                      <a:gd name="T33" fmla="*/ 101 h 348"/>
                      <a:gd name="T34" fmla="*/ 685 w 702"/>
                      <a:gd name="T35" fmla="*/ 114 h 348"/>
                      <a:gd name="T36" fmla="*/ 699 w 702"/>
                      <a:gd name="T37" fmla="*/ 127 h 348"/>
                      <a:gd name="T38" fmla="*/ 702 w 702"/>
                      <a:gd name="T39" fmla="*/ 143 h 348"/>
                      <a:gd name="T40" fmla="*/ 695 w 702"/>
                      <a:gd name="T41" fmla="*/ 162 h 348"/>
                      <a:gd name="T42" fmla="*/ 682 w 702"/>
                      <a:gd name="T43" fmla="*/ 172 h 348"/>
                      <a:gd name="T44" fmla="*/ 667 w 702"/>
                      <a:gd name="T45" fmla="*/ 172 h 348"/>
                      <a:gd name="T46" fmla="*/ 651 w 702"/>
                      <a:gd name="T47" fmla="*/ 165 h 348"/>
                      <a:gd name="T48" fmla="*/ 672 w 702"/>
                      <a:gd name="T49" fmla="*/ 186 h 348"/>
                      <a:gd name="T50" fmla="*/ 683 w 702"/>
                      <a:gd name="T51" fmla="*/ 203 h 348"/>
                      <a:gd name="T52" fmla="*/ 683 w 702"/>
                      <a:gd name="T53" fmla="*/ 213 h 348"/>
                      <a:gd name="T54" fmla="*/ 679 w 702"/>
                      <a:gd name="T55" fmla="*/ 226 h 348"/>
                      <a:gd name="T56" fmla="*/ 675 w 702"/>
                      <a:gd name="T57" fmla="*/ 236 h 348"/>
                      <a:gd name="T58" fmla="*/ 664 w 702"/>
                      <a:gd name="T59" fmla="*/ 241 h 348"/>
                      <a:gd name="T60" fmla="*/ 645 w 702"/>
                      <a:gd name="T61" fmla="*/ 243 h 348"/>
                      <a:gd name="T62" fmla="*/ 600 w 702"/>
                      <a:gd name="T63" fmla="*/ 216 h 348"/>
                      <a:gd name="T64" fmla="*/ 604 w 702"/>
                      <a:gd name="T65" fmla="*/ 258 h 348"/>
                      <a:gd name="T66" fmla="*/ 601 w 702"/>
                      <a:gd name="T67" fmla="*/ 272 h 348"/>
                      <a:gd name="T68" fmla="*/ 594 w 702"/>
                      <a:gd name="T69" fmla="*/ 286 h 348"/>
                      <a:gd name="T70" fmla="*/ 581 w 702"/>
                      <a:gd name="T71" fmla="*/ 290 h 348"/>
                      <a:gd name="T72" fmla="*/ 568 w 702"/>
                      <a:gd name="T73" fmla="*/ 286 h 348"/>
                      <a:gd name="T74" fmla="*/ 545 w 702"/>
                      <a:gd name="T75" fmla="*/ 273 h 348"/>
                      <a:gd name="T76" fmla="*/ 519 w 702"/>
                      <a:gd name="T77" fmla="*/ 280 h 348"/>
                      <a:gd name="T78" fmla="*/ 493 w 702"/>
                      <a:gd name="T79" fmla="*/ 283 h 348"/>
                      <a:gd name="T80" fmla="*/ 474 w 702"/>
                      <a:gd name="T81" fmla="*/ 294 h 348"/>
                      <a:gd name="T82" fmla="*/ 442 w 702"/>
                      <a:gd name="T83" fmla="*/ 302 h 348"/>
                      <a:gd name="T84" fmla="*/ 412 w 702"/>
                      <a:gd name="T85" fmla="*/ 326 h 348"/>
                      <a:gd name="T86" fmla="*/ 338 w 702"/>
                      <a:gd name="T87" fmla="*/ 346 h 348"/>
                      <a:gd name="T88" fmla="*/ 263 w 702"/>
                      <a:gd name="T89" fmla="*/ 348 h 348"/>
                      <a:gd name="T90" fmla="*/ 212 w 702"/>
                      <a:gd name="T91" fmla="*/ 324 h 348"/>
                      <a:gd name="T92" fmla="*/ 142 w 702"/>
                      <a:gd name="T93" fmla="*/ 322 h 348"/>
                      <a:gd name="T94" fmla="*/ 30 w 702"/>
                      <a:gd name="T95" fmla="*/ 324 h 348"/>
                      <a:gd name="T96" fmla="*/ 0 w 702"/>
                      <a:gd name="T97" fmla="*/ 211 h 348"/>
                      <a:gd name="T98" fmla="*/ 30 w 702"/>
                      <a:gd name="T99" fmla="*/ 158 h 348"/>
                      <a:gd name="T100" fmla="*/ 120 w 702"/>
                      <a:gd name="T101" fmla="*/ 106 h 348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w 702"/>
                      <a:gd name="T154" fmla="*/ 0 h 348"/>
                      <a:gd name="T155" fmla="*/ 702 w 702"/>
                      <a:gd name="T156" fmla="*/ 348 h 348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T153" t="T154" r="T155" b="T156"/>
                    <a:pathLst>
                      <a:path w="702" h="348">
                        <a:moveTo>
                          <a:pt x="120" y="106"/>
                        </a:moveTo>
                        <a:lnTo>
                          <a:pt x="193" y="109"/>
                        </a:lnTo>
                        <a:lnTo>
                          <a:pt x="263" y="66"/>
                        </a:lnTo>
                        <a:lnTo>
                          <a:pt x="301" y="43"/>
                        </a:lnTo>
                        <a:lnTo>
                          <a:pt x="331" y="30"/>
                        </a:lnTo>
                        <a:lnTo>
                          <a:pt x="393" y="24"/>
                        </a:lnTo>
                        <a:lnTo>
                          <a:pt x="457" y="11"/>
                        </a:lnTo>
                        <a:lnTo>
                          <a:pt x="498" y="3"/>
                        </a:lnTo>
                        <a:lnTo>
                          <a:pt x="527" y="0"/>
                        </a:lnTo>
                        <a:lnTo>
                          <a:pt x="577" y="20"/>
                        </a:lnTo>
                        <a:lnTo>
                          <a:pt x="623" y="35"/>
                        </a:lnTo>
                        <a:lnTo>
                          <a:pt x="664" y="50"/>
                        </a:lnTo>
                        <a:lnTo>
                          <a:pt x="683" y="61"/>
                        </a:lnTo>
                        <a:lnTo>
                          <a:pt x="687" y="71"/>
                        </a:lnTo>
                        <a:lnTo>
                          <a:pt x="687" y="81"/>
                        </a:lnTo>
                        <a:lnTo>
                          <a:pt x="681" y="90"/>
                        </a:lnTo>
                        <a:lnTo>
                          <a:pt x="660" y="101"/>
                        </a:lnTo>
                        <a:lnTo>
                          <a:pt x="685" y="114"/>
                        </a:lnTo>
                        <a:lnTo>
                          <a:pt x="699" y="127"/>
                        </a:lnTo>
                        <a:lnTo>
                          <a:pt x="702" y="143"/>
                        </a:lnTo>
                        <a:lnTo>
                          <a:pt x="695" y="162"/>
                        </a:lnTo>
                        <a:lnTo>
                          <a:pt x="682" y="172"/>
                        </a:lnTo>
                        <a:lnTo>
                          <a:pt x="667" y="172"/>
                        </a:lnTo>
                        <a:lnTo>
                          <a:pt x="651" y="165"/>
                        </a:lnTo>
                        <a:lnTo>
                          <a:pt x="672" y="186"/>
                        </a:lnTo>
                        <a:lnTo>
                          <a:pt x="683" y="203"/>
                        </a:lnTo>
                        <a:lnTo>
                          <a:pt x="683" y="213"/>
                        </a:lnTo>
                        <a:lnTo>
                          <a:pt x="679" y="226"/>
                        </a:lnTo>
                        <a:lnTo>
                          <a:pt x="675" y="236"/>
                        </a:lnTo>
                        <a:lnTo>
                          <a:pt x="664" y="241"/>
                        </a:lnTo>
                        <a:lnTo>
                          <a:pt x="645" y="243"/>
                        </a:lnTo>
                        <a:lnTo>
                          <a:pt x="600" y="216"/>
                        </a:lnTo>
                        <a:lnTo>
                          <a:pt x="604" y="258"/>
                        </a:lnTo>
                        <a:lnTo>
                          <a:pt x="601" y="272"/>
                        </a:lnTo>
                        <a:lnTo>
                          <a:pt x="594" y="286"/>
                        </a:lnTo>
                        <a:lnTo>
                          <a:pt x="581" y="290"/>
                        </a:lnTo>
                        <a:lnTo>
                          <a:pt x="568" y="286"/>
                        </a:lnTo>
                        <a:lnTo>
                          <a:pt x="545" y="273"/>
                        </a:lnTo>
                        <a:lnTo>
                          <a:pt x="519" y="280"/>
                        </a:lnTo>
                        <a:lnTo>
                          <a:pt x="493" y="283"/>
                        </a:lnTo>
                        <a:lnTo>
                          <a:pt x="474" y="294"/>
                        </a:lnTo>
                        <a:lnTo>
                          <a:pt x="442" y="302"/>
                        </a:lnTo>
                        <a:lnTo>
                          <a:pt x="412" y="326"/>
                        </a:lnTo>
                        <a:lnTo>
                          <a:pt x="338" y="346"/>
                        </a:lnTo>
                        <a:lnTo>
                          <a:pt x="263" y="348"/>
                        </a:lnTo>
                        <a:lnTo>
                          <a:pt x="212" y="324"/>
                        </a:lnTo>
                        <a:lnTo>
                          <a:pt x="142" y="322"/>
                        </a:lnTo>
                        <a:lnTo>
                          <a:pt x="30" y="324"/>
                        </a:lnTo>
                        <a:lnTo>
                          <a:pt x="0" y="211"/>
                        </a:lnTo>
                        <a:lnTo>
                          <a:pt x="30" y="158"/>
                        </a:lnTo>
                        <a:lnTo>
                          <a:pt x="120" y="106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2700">
                    <a:solidFill>
                      <a:srgbClr val="402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39"/>
                  <p:cNvSpPr>
                    <a:spLocks noChangeAspect="1"/>
                  </p:cNvSpPr>
                  <p:nvPr/>
                </p:nvSpPr>
                <p:spPr bwMode="auto">
                  <a:xfrm>
                    <a:off x="4012" y="3083"/>
                    <a:ext cx="103" cy="25"/>
                  </a:xfrm>
                  <a:custGeom>
                    <a:avLst/>
                    <a:gdLst>
                      <a:gd name="T0" fmla="*/ 103 w 103"/>
                      <a:gd name="T1" fmla="*/ 18 h 25"/>
                      <a:gd name="T2" fmla="*/ 69 w 103"/>
                      <a:gd name="T3" fmla="*/ 18 h 25"/>
                      <a:gd name="T4" fmla="*/ 51 w 103"/>
                      <a:gd name="T5" fmla="*/ 16 h 25"/>
                      <a:gd name="T6" fmla="*/ 3 w 103"/>
                      <a:gd name="T7" fmla="*/ 0 h 25"/>
                      <a:gd name="T8" fmla="*/ 0 w 103"/>
                      <a:gd name="T9" fmla="*/ 7 h 25"/>
                      <a:gd name="T10" fmla="*/ 49 w 103"/>
                      <a:gd name="T11" fmla="*/ 22 h 25"/>
                      <a:gd name="T12" fmla="*/ 101 w 103"/>
                      <a:gd name="T13" fmla="*/ 25 h 25"/>
                      <a:gd name="T14" fmla="*/ 103 w 103"/>
                      <a:gd name="T15" fmla="*/ 18 h 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03"/>
                      <a:gd name="T25" fmla="*/ 0 h 25"/>
                      <a:gd name="T26" fmla="*/ 103 w 103"/>
                      <a:gd name="T27" fmla="*/ 25 h 2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03" h="25">
                        <a:moveTo>
                          <a:pt x="103" y="18"/>
                        </a:moveTo>
                        <a:lnTo>
                          <a:pt x="69" y="18"/>
                        </a:lnTo>
                        <a:lnTo>
                          <a:pt x="51" y="16"/>
                        </a:lnTo>
                        <a:lnTo>
                          <a:pt x="3" y="0"/>
                        </a:lnTo>
                        <a:lnTo>
                          <a:pt x="0" y="7"/>
                        </a:lnTo>
                        <a:lnTo>
                          <a:pt x="49" y="22"/>
                        </a:lnTo>
                        <a:lnTo>
                          <a:pt x="101" y="25"/>
                        </a:lnTo>
                        <a:lnTo>
                          <a:pt x="103" y="18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0"/>
                  <p:cNvSpPr>
                    <a:spLocks noChangeAspect="1"/>
                  </p:cNvSpPr>
                  <p:nvPr/>
                </p:nvSpPr>
                <p:spPr bwMode="auto">
                  <a:xfrm>
                    <a:off x="3874" y="3137"/>
                    <a:ext cx="233" cy="36"/>
                  </a:xfrm>
                  <a:custGeom>
                    <a:avLst/>
                    <a:gdLst>
                      <a:gd name="T0" fmla="*/ 228 w 233"/>
                      <a:gd name="T1" fmla="*/ 27 h 36"/>
                      <a:gd name="T2" fmla="*/ 186 w 233"/>
                      <a:gd name="T3" fmla="*/ 18 h 36"/>
                      <a:gd name="T4" fmla="*/ 148 w 233"/>
                      <a:gd name="T5" fmla="*/ 11 h 36"/>
                      <a:gd name="T6" fmla="*/ 114 w 233"/>
                      <a:gd name="T7" fmla="*/ 6 h 36"/>
                      <a:gd name="T8" fmla="*/ 53 w 233"/>
                      <a:gd name="T9" fmla="*/ 0 h 36"/>
                      <a:gd name="T10" fmla="*/ 0 w 233"/>
                      <a:gd name="T11" fmla="*/ 14 h 36"/>
                      <a:gd name="T12" fmla="*/ 99 w 233"/>
                      <a:gd name="T13" fmla="*/ 11 h 36"/>
                      <a:gd name="T14" fmla="*/ 142 w 233"/>
                      <a:gd name="T15" fmla="*/ 20 h 36"/>
                      <a:gd name="T16" fmla="*/ 188 w 233"/>
                      <a:gd name="T17" fmla="*/ 26 h 36"/>
                      <a:gd name="T18" fmla="*/ 233 w 233"/>
                      <a:gd name="T19" fmla="*/ 36 h 36"/>
                      <a:gd name="T20" fmla="*/ 228 w 233"/>
                      <a:gd name="T21" fmla="*/ 27 h 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33"/>
                      <a:gd name="T34" fmla="*/ 0 h 36"/>
                      <a:gd name="T35" fmla="*/ 233 w 233"/>
                      <a:gd name="T36" fmla="*/ 36 h 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33" h="36">
                        <a:moveTo>
                          <a:pt x="228" y="27"/>
                        </a:moveTo>
                        <a:lnTo>
                          <a:pt x="186" y="18"/>
                        </a:lnTo>
                        <a:lnTo>
                          <a:pt x="148" y="11"/>
                        </a:lnTo>
                        <a:lnTo>
                          <a:pt x="114" y="6"/>
                        </a:lnTo>
                        <a:lnTo>
                          <a:pt x="53" y="0"/>
                        </a:lnTo>
                        <a:lnTo>
                          <a:pt x="0" y="14"/>
                        </a:lnTo>
                        <a:lnTo>
                          <a:pt x="99" y="11"/>
                        </a:lnTo>
                        <a:lnTo>
                          <a:pt x="142" y="20"/>
                        </a:lnTo>
                        <a:lnTo>
                          <a:pt x="188" y="26"/>
                        </a:lnTo>
                        <a:lnTo>
                          <a:pt x="233" y="36"/>
                        </a:lnTo>
                        <a:lnTo>
                          <a:pt x="228" y="27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1"/>
                  <p:cNvSpPr>
                    <a:spLocks noChangeAspect="1"/>
                  </p:cNvSpPr>
                  <p:nvPr/>
                </p:nvSpPr>
                <p:spPr bwMode="auto">
                  <a:xfrm>
                    <a:off x="3908" y="3200"/>
                    <a:ext cx="143" cy="30"/>
                  </a:xfrm>
                  <a:custGeom>
                    <a:avLst/>
                    <a:gdLst>
                      <a:gd name="T0" fmla="*/ 143 w 143"/>
                      <a:gd name="T1" fmla="*/ 17 h 30"/>
                      <a:gd name="T2" fmla="*/ 119 w 143"/>
                      <a:gd name="T3" fmla="*/ 6 h 30"/>
                      <a:gd name="T4" fmla="*/ 80 w 143"/>
                      <a:gd name="T5" fmla="*/ 1 h 30"/>
                      <a:gd name="T6" fmla="*/ 50 w 143"/>
                      <a:gd name="T7" fmla="*/ 0 h 30"/>
                      <a:gd name="T8" fmla="*/ 28 w 143"/>
                      <a:gd name="T9" fmla="*/ 0 h 30"/>
                      <a:gd name="T10" fmla="*/ 4 w 143"/>
                      <a:gd name="T11" fmla="*/ 3 h 30"/>
                      <a:gd name="T12" fmla="*/ 0 w 143"/>
                      <a:gd name="T13" fmla="*/ 14 h 30"/>
                      <a:gd name="T14" fmla="*/ 44 w 143"/>
                      <a:gd name="T15" fmla="*/ 7 h 30"/>
                      <a:gd name="T16" fmla="*/ 82 w 143"/>
                      <a:gd name="T17" fmla="*/ 8 h 30"/>
                      <a:gd name="T18" fmla="*/ 120 w 143"/>
                      <a:gd name="T19" fmla="*/ 14 h 30"/>
                      <a:gd name="T20" fmla="*/ 143 w 143"/>
                      <a:gd name="T21" fmla="*/ 30 h 30"/>
                      <a:gd name="T22" fmla="*/ 143 w 143"/>
                      <a:gd name="T23" fmla="*/ 17 h 3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43"/>
                      <a:gd name="T37" fmla="*/ 0 h 30"/>
                      <a:gd name="T38" fmla="*/ 143 w 143"/>
                      <a:gd name="T39" fmla="*/ 30 h 30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43" h="30">
                        <a:moveTo>
                          <a:pt x="143" y="17"/>
                        </a:moveTo>
                        <a:lnTo>
                          <a:pt x="119" y="6"/>
                        </a:lnTo>
                        <a:lnTo>
                          <a:pt x="80" y="1"/>
                        </a:lnTo>
                        <a:lnTo>
                          <a:pt x="50" y="0"/>
                        </a:lnTo>
                        <a:lnTo>
                          <a:pt x="28" y="0"/>
                        </a:lnTo>
                        <a:lnTo>
                          <a:pt x="4" y="3"/>
                        </a:lnTo>
                        <a:lnTo>
                          <a:pt x="0" y="14"/>
                        </a:lnTo>
                        <a:lnTo>
                          <a:pt x="44" y="7"/>
                        </a:lnTo>
                        <a:lnTo>
                          <a:pt x="82" y="8"/>
                        </a:lnTo>
                        <a:lnTo>
                          <a:pt x="120" y="14"/>
                        </a:lnTo>
                        <a:lnTo>
                          <a:pt x="143" y="30"/>
                        </a:lnTo>
                        <a:lnTo>
                          <a:pt x="143" y="17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"/>
                  <p:cNvSpPr>
                    <a:spLocks noChangeAspect="1"/>
                  </p:cNvSpPr>
                  <p:nvPr/>
                </p:nvSpPr>
                <p:spPr bwMode="auto">
                  <a:xfrm>
                    <a:off x="3984" y="3236"/>
                    <a:ext cx="15" cy="41"/>
                  </a:xfrm>
                  <a:custGeom>
                    <a:avLst/>
                    <a:gdLst>
                      <a:gd name="T0" fmla="*/ 4 w 15"/>
                      <a:gd name="T1" fmla="*/ 0 h 41"/>
                      <a:gd name="T2" fmla="*/ 5 w 15"/>
                      <a:gd name="T3" fmla="*/ 20 h 41"/>
                      <a:gd name="T4" fmla="*/ 15 w 15"/>
                      <a:gd name="T5" fmla="*/ 39 h 41"/>
                      <a:gd name="T6" fmla="*/ 4 w 15"/>
                      <a:gd name="T7" fmla="*/ 41 h 41"/>
                      <a:gd name="T8" fmla="*/ 3 w 15"/>
                      <a:gd name="T9" fmla="*/ 31 h 41"/>
                      <a:gd name="T10" fmla="*/ 0 w 15"/>
                      <a:gd name="T11" fmla="*/ 20 h 41"/>
                      <a:gd name="T12" fmla="*/ 4 w 15"/>
                      <a:gd name="T13" fmla="*/ 0 h 4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"/>
                      <a:gd name="T22" fmla="*/ 0 h 41"/>
                      <a:gd name="T23" fmla="*/ 15 w 15"/>
                      <a:gd name="T24" fmla="*/ 41 h 4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" h="41">
                        <a:moveTo>
                          <a:pt x="4" y="0"/>
                        </a:moveTo>
                        <a:lnTo>
                          <a:pt x="5" y="20"/>
                        </a:lnTo>
                        <a:lnTo>
                          <a:pt x="15" y="39"/>
                        </a:lnTo>
                        <a:lnTo>
                          <a:pt x="4" y="41"/>
                        </a:lnTo>
                        <a:lnTo>
                          <a:pt x="3" y="31"/>
                        </a:lnTo>
                        <a:lnTo>
                          <a:pt x="0" y="2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9" name="Freeform 43"/>
                <p:cNvSpPr>
                  <a:spLocks noChangeAspect="1"/>
                </p:cNvSpPr>
                <p:nvPr/>
              </p:nvSpPr>
              <p:spPr bwMode="auto">
                <a:xfrm>
                  <a:off x="3815" y="2510"/>
                  <a:ext cx="899" cy="1090"/>
                </a:xfrm>
                <a:custGeom>
                  <a:avLst/>
                  <a:gdLst>
                    <a:gd name="T0" fmla="*/ 0 w 899"/>
                    <a:gd name="T1" fmla="*/ 899 h 1090"/>
                    <a:gd name="T2" fmla="*/ 236 w 899"/>
                    <a:gd name="T3" fmla="*/ 0 h 1090"/>
                    <a:gd name="T4" fmla="*/ 899 w 899"/>
                    <a:gd name="T5" fmla="*/ 161 h 1090"/>
                    <a:gd name="T6" fmla="*/ 673 w 899"/>
                    <a:gd name="T7" fmla="*/ 1090 h 1090"/>
                    <a:gd name="T8" fmla="*/ 0 w 899"/>
                    <a:gd name="T9" fmla="*/ 899 h 10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99"/>
                    <a:gd name="T16" fmla="*/ 0 h 1090"/>
                    <a:gd name="T17" fmla="*/ 899 w 899"/>
                    <a:gd name="T18" fmla="*/ 1090 h 10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99" h="1090">
                      <a:moveTo>
                        <a:pt x="0" y="899"/>
                      </a:moveTo>
                      <a:lnTo>
                        <a:pt x="236" y="0"/>
                      </a:lnTo>
                      <a:lnTo>
                        <a:pt x="899" y="161"/>
                      </a:lnTo>
                      <a:lnTo>
                        <a:pt x="673" y="1090"/>
                      </a:lnTo>
                      <a:lnTo>
                        <a:pt x="0" y="8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40" name="Group 44"/>
                <p:cNvGrpSpPr>
                  <a:grpSpLocks noChangeAspect="1"/>
                </p:cNvGrpSpPr>
                <p:nvPr/>
              </p:nvGrpSpPr>
              <p:grpSpPr bwMode="auto">
                <a:xfrm>
                  <a:off x="3690" y="3045"/>
                  <a:ext cx="333" cy="211"/>
                  <a:chOff x="3690" y="3045"/>
                  <a:chExt cx="333" cy="211"/>
                </a:xfrm>
              </p:grpSpPr>
              <p:grpSp>
                <p:nvGrpSpPr>
                  <p:cNvPr id="1141" name="Group 4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690" y="3045"/>
                    <a:ext cx="333" cy="211"/>
                    <a:chOff x="3690" y="3045"/>
                    <a:chExt cx="333" cy="211"/>
                  </a:xfrm>
                </p:grpSpPr>
                <p:sp>
                  <p:nvSpPr>
                    <p:cNvPr id="1143" name="Freeform 4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809" y="3053"/>
                      <a:ext cx="207" cy="124"/>
                    </a:xfrm>
                    <a:custGeom>
                      <a:avLst/>
                      <a:gdLst>
                        <a:gd name="T0" fmla="*/ 89 w 207"/>
                        <a:gd name="T1" fmla="*/ 5 h 124"/>
                        <a:gd name="T2" fmla="*/ 126 w 207"/>
                        <a:gd name="T3" fmla="*/ 3 h 124"/>
                        <a:gd name="T4" fmla="*/ 158 w 207"/>
                        <a:gd name="T5" fmla="*/ 0 h 124"/>
                        <a:gd name="T6" fmla="*/ 184 w 207"/>
                        <a:gd name="T7" fmla="*/ 0 h 124"/>
                        <a:gd name="T8" fmla="*/ 199 w 207"/>
                        <a:gd name="T9" fmla="*/ 4 h 124"/>
                        <a:gd name="T10" fmla="*/ 207 w 207"/>
                        <a:gd name="T11" fmla="*/ 10 h 124"/>
                        <a:gd name="T12" fmla="*/ 207 w 207"/>
                        <a:gd name="T13" fmla="*/ 21 h 124"/>
                        <a:gd name="T14" fmla="*/ 203 w 207"/>
                        <a:gd name="T15" fmla="*/ 31 h 124"/>
                        <a:gd name="T16" fmla="*/ 188 w 207"/>
                        <a:gd name="T17" fmla="*/ 46 h 124"/>
                        <a:gd name="T18" fmla="*/ 149 w 207"/>
                        <a:gd name="T19" fmla="*/ 66 h 124"/>
                        <a:gd name="T20" fmla="*/ 111 w 207"/>
                        <a:gd name="T21" fmla="*/ 78 h 124"/>
                        <a:gd name="T22" fmla="*/ 85 w 207"/>
                        <a:gd name="T23" fmla="*/ 80 h 124"/>
                        <a:gd name="T24" fmla="*/ 65 w 207"/>
                        <a:gd name="T25" fmla="*/ 93 h 124"/>
                        <a:gd name="T26" fmla="*/ 39 w 207"/>
                        <a:gd name="T27" fmla="*/ 100 h 124"/>
                        <a:gd name="T28" fmla="*/ 20 w 207"/>
                        <a:gd name="T29" fmla="*/ 124 h 124"/>
                        <a:gd name="T30" fmla="*/ 0 w 207"/>
                        <a:gd name="T31" fmla="*/ 24 h 124"/>
                        <a:gd name="T32" fmla="*/ 29 w 207"/>
                        <a:gd name="T33" fmla="*/ 20 h 124"/>
                        <a:gd name="T34" fmla="*/ 51 w 207"/>
                        <a:gd name="T35" fmla="*/ 12 h 124"/>
                        <a:gd name="T36" fmla="*/ 89 w 207"/>
                        <a:gd name="T37" fmla="*/ 5 h 124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207"/>
                        <a:gd name="T58" fmla="*/ 0 h 124"/>
                        <a:gd name="T59" fmla="*/ 207 w 207"/>
                        <a:gd name="T60" fmla="*/ 124 h 124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207" h="124">
                          <a:moveTo>
                            <a:pt x="89" y="5"/>
                          </a:moveTo>
                          <a:lnTo>
                            <a:pt x="126" y="3"/>
                          </a:lnTo>
                          <a:lnTo>
                            <a:pt x="158" y="0"/>
                          </a:lnTo>
                          <a:lnTo>
                            <a:pt x="184" y="0"/>
                          </a:lnTo>
                          <a:lnTo>
                            <a:pt x="199" y="4"/>
                          </a:lnTo>
                          <a:lnTo>
                            <a:pt x="207" y="10"/>
                          </a:lnTo>
                          <a:lnTo>
                            <a:pt x="207" y="21"/>
                          </a:lnTo>
                          <a:lnTo>
                            <a:pt x="203" y="31"/>
                          </a:lnTo>
                          <a:lnTo>
                            <a:pt x="188" y="46"/>
                          </a:lnTo>
                          <a:lnTo>
                            <a:pt x="149" y="66"/>
                          </a:lnTo>
                          <a:lnTo>
                            <a:pt x="111" y="78"/>
                          </a:lnTo>
                          <a:lnTo>
                            <a:pt x="85" y="80"/>
                          </a:lnTo>
                          <a:lnTo>
                            <a:pt x="65" y="93"/>
                          </a:lnTo>
                          <a:lnTo>
                            <a:pt x="39" y="100"/>
                          </a:lnTo>
                          <a:lnTo>
                            <a:pt x="20" y="124"/>
                          </a:lnTo>
                          <a:lnTo>
                            <a:pt x="0" y="24"/>
                          </a:lnTo>
                          <a:lnTo>
                            <a:pt x="29" y="20"/>
                          </a:lnTo>
                          <a:lnTo>
                            <a:pt x="51" y="12"/>
                          </a:lnTo>
                          <a:lnTo>
                            <a:pt x="89" y="5"/>
                          </a:lnTo>
                          <a:close/>
                        </a:path>
                      </a:pathLst>
                    </a:custGeom>
                    <a:solidFill>
                      <a:srgbClr val="FFC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4" name="Freeform 4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755" y="3045"/>
                      <a:ext cx="262" cy="34"/>
                    </a:xfrm>
                    <a:custGeom>
                      <a:avLst/>
                      <a:gdLst>
                        <a:gd name="T0" fmla="*/ 57 w 262"/>
                        <a:gd name="T1" fmla="*/ 34 h 34"/>
                        <a:gd name="T2" fmla="*/ 86 w 262"/>
                        <a:gd name="T3" fmla="*/ 30 h 34"/>
                        <a:gd name="T4" fmla="*/ 114 w 262"/>
                        <a:gd name="T5" fmla="*/ 20 h 34"/>
                        <a:gd name="T6" fmla="*/ 148 w 262"/>
                        <a:gd name="T7" fmla="*/ 14 h 34"/>
                        <a:gd name="T8" fmla="*/ 178 w 262"/>
                        <a:gd name="T9" fmla="*/ 14 h 34"/>
                        <a:gd name="T10" fmla="*/ 209 w 262"/>
                        <a:gd name="T11" fmla="*/ 9 h 34"/>
                        <a:gd name="T12" fmla="*/ 262 w 262"/>
                        <a:gd name="T13" fmla="*/ 14 h 34"/>
                        <a:gd name="T14" fmla="*/ 240 w 262"/>
                        <a:gd name="T15" fmla="*/ 6 h 34"/>
                        <a:gd name="T16" fmla="*/ 195 w 262"/>
                        <a:gd name="T17" fmla="*/ 0 h 34"/>
                        <a:gd name="T18" fmla="*/ 143 w 262"/>
                        <a:gd name="T19" fmla="*/ 4 h 34"/>
                        <a:gd name="T20" fmla="*/ 128 w 262"/>
                        <a:gd name="T21" fmla="*/ 10 h 34"/>
                        <a:gd name="T22" fmla="*/ 86 w 262"/>
                        <a:gd name="T23" fmla="*/ 9 h 34"/>
                        <a:gd name="T24" fmla="*/ 57 w 262"/>
                        <a:gd name="T25" fmla="*/ 9 h 34"/>
                        <a:gd name="T26" fmla="*/ 0 w 262"/>
                        <a:gd name="T27" fmla="*/ 34 h 34"/>
                        <a:gd name="T28" fmla="*/ 57 w 262"/>
                        <a:gd name="T29" fmla="*/ 34 h 34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262"/>
                        <a:gd name="T46" fmla="*/ 0 h 34"/>
                        <a:gd name="T47" fmla="*/ 262 w 262"/>
                        <a:gd name="T48" fmla="*/ 34 h 34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262" h="34">
                          <a:moveTo>
                            <a:pt x="57" y="34"/>
                          </a:moveTo>
                          <a:lnTo>
                            <a:pt x="86" y="30"/>
                          </a:lnTo>
                          <a:lnTo>
                            <a:pt x="114" y="20"/>
                          </a:lnTo>
                          <a:lnTo>
                            <a:pt x="148" y="14"/>
                          </a:lnTo>
                          <a:lnTo>
                            <a:pt x="178" y="14"/>
                          </a:lnTo>
                          <a:lnTo>
                            <a:pt x="209" y="9"/>
                          </a:lnTo>
                          <a:lnTo>
                            <a:pt x="262" y="14"/>
                          </a:lnTo>
                          <a:lnTo>
                            <a:pt x="240" y="6"/>
                          </a:lnTo>
                          <a:lnTo>
                            <a:pt x="195" y="0"/>
                          </a:lnTo>
                          <a:lnTo>
                            <a:pt x="143" y="4"/>
                          </a:lnTo>
                          <a:lnTo>
                            <a:pt x="128" y="10"/>
                          </a:lnTo>
                          <a:lnTo>
                            <a:pt x="86" y="9"/>
                          </a:lnTo>
                          <a:lnTo>
                            <a:pt x="57" y="9"/>
                          </a:lnTo>
                          <a:lnTo>
                            <a:pt x="0" y="34"/>
                          </a:lnTo>
                          <a:lnTo>
                            <a:pt x="57" y="34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5" name="Freeform 4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690" y="3056"/>
                      <a:ext cx="333" cy="200"/>
                    </a:xfrm>
                    <a:custGeom>
                      <a:avLst/>
                      <a:gdLst>
                        <a:gd name="T0" fmla="*/ 329 w 333"/>
                        <a:gd name="T1" fmla="*/ 4 h 200"/>
                        <a:gd name="T2" fmla="*/ 318 w 333"/>
                        <a:gd name="T3" fmla="*/ 0 h 200"/>
                        <a:gd name="T4" fmla="*/ 323 w 333"/>
                        <a:gd name="T5" fmla="*/ 19 h 200"/>
                        <a:gd name="T6" fmla="*/ 310 w 333"/>
                        <a:gd name="T7" fmla="*/ 38 h 200"/>
                        <a:gd name="T8" fmla="*/ 282 w 333"/>
                        <a:gd name="T9" fmla="*/ 52 h 200"/>
                        <a:gd name="T10" fmla="*/ 236 w 333"/>
                        <a:gd name="T11" fmla="*/ 69 h 200"/>
                        <a:gd name="T12" fmla="*/ 211 w 333"/>
                        <a:gd name="T13" fmla="*/ 71 h 200"/>
                        <a:gd name="T14" fmla="*/ 176 w 333"/>
                        <a:gd name="T15" fmla="*/ 90 h 200"/>
                        <a:gd name="T16" fmla="*/ 155 w 333"/>
                        <a:gd name="T17" fmla="*/ 95 h 200"/>
                        <a:gd name="T18" fmla="*/ 132 w 333"/>
                        <a:gd name="T19" fmla="*/ 124 h 200"/>
                        <a:gd name="T20" fmla="*/ 121 w 333"/>
                        <a:gd name="T21" fmla="*/ 144 h 200"/>
                        <a:gd name="T22" fmla="*/ 91 w 333"/>
                        <a:gd name="T23" fmla="*/ 172 h 200"/>
                        <a:gd name="T24" fmla="*/ 32 w 333"/>
                        <a:gd name="T25" fmla="*/ 192 h 200"/>
                        <a:gd name="T26" fmla="*/ 0 w 333"/>
                        <a:gd name="T27" fmla="*/ 196 h 200"/>
                        <a:gd name="T28" fmla="*/ 58 w 333"/>
                        <a:gd name="T29" fmla="*/ 200 h 200"/>
                        <a:gd name="T30" fmla="*/ 112 w 333"/>
                        <a:gd name="T31" fmla="*/ 200 h 200"/>
                        <a:gd name="T32" fmla="*/ 140 w 333"/>
                        <a:gd name="T33" fmla="*/ 174 h 200"/>
                        <a:gd name="T34" fmla="*/ 149 w 333"/>
                        <a:gd name="T35" fmla="*/ 143 h 200"/>
                        <a:gd name="T36" fmla="*/ 162 w 333"/>
                        <a:gd name="T37" fmla="*/ 118 h 200"/>
                        <a:gd name="T38" fmla="*/ 181 w 333"/>
                        <a:gd name="T39" fmla="*/ 99 h 200"/>
                        <a:gd name="T40" fmla="*/ 213 w 333"/>
                        <a:gd name="T41" fmla="*/ 86 h 200"/>
                        <a:gd name="T42" fmla="*/ 241 w 333"/>
                        <a:gd name="T43" fmla="*/ 82 h 200"/>
                        <a:gd name="T44" fmla="*/ 271 w 333"/>
                        <a:gd name="T45" fmla="*/ 71 h 200"/>
                        <a:gd name="T46" fmla="*/ 299 w 333"/>
                        <a:gd name="T47" fmla="*/ 56 h 200"/>
                        <a:gd name="T48" fmla="*/ 316 w 333"/>
                        <a:gd name="T49" fmla="*/ 42 h 200"/>
                        <a:gd name="T50" fmla="*/ 333 w 333"/>
                        <a:gd name="T51" fmla="*/ 27 h 200"/>
                        <a:gd name="T52" fmla="*/ 329 w 333"/>
                        <a:gd name="T53" fmla="*/ 4 h 200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w 333"/>
                        <a:gd name="T82" fmla="*/ 0 h 200"/>
                        <a:gd name="T83" fmla="*/ 333 w 333"/>
                        <a:gd name="T84" fmla="*/ 200 h 200"/>
                      </a:gdLst>
                      <a:ahLst/>
                      <a:cxnLst>
                        <a:cxn ang="T54">
                          <a:pos x="T0" y="T1"/>
                        </a:cxn>
                        <a:cxn ang="T55">
                          <a:pos x="T2" y="T3"/>
                        </a:cxn>
                        <a:cxn ang="T56">
                          <a:pos x="T4" y="T5"/>
                        </a:cxn>
                        <a:cxn ang="T57">
                          <a:pos x="T6" y="T7"/>
                        </a:cxn>
                        <a:cxn ang="T58">
                          <a:pos x="T8" y="T9"/>
                        </a:cxn>
                        <a:cxn ang="T59">
                          <a:pos x="T10" y="T11"/>
                        </a:cxn>
                        <a:cxn ang="T60">
                          <a:pos x="T12" y="T13"/>
                        </a:cxn>
                        <a:cxn ang="T61">
                          <a:pos x="T14" y="T15"/>
                        </a:cxn>
                        <a:cxn ang="T62">
                          <a:pos x="T16" y="T17"/>
                        </a:cxn>
                        <a:cxn ang="T63">
                          <a:pos x="T18" y="T19"/>
                        </a:cxn>
                        <a:cxn ang="T64">
                          <a:pos x="T20" y="T21"/>
                        </a:cxn>
                        <a:cxn ang="T65">
                          <a:pos x="T22" y="T23"/>
                        </a:cxn>
                        <a:cxn ang="T66">
                          <a:pos x="T24" y="T25"/>
                        </a:cxn>
                        <a:cxn ang="T67">
                          <a:pos x="T26" y="T27"/>
                        </a:cxn>
                        <a:cxn ang="T68">
                          <a:pos x="T28" y="T29"/>
                        </a:cxn>
                        <a:cxn ang="T69">
                          <a:pos x="T30" y="T31"/>
                        </a:cxn>
                        <a:cxn ang="T70">
                          <a:pos x="T32" y="T33"/>
                        </a:cxn>
                        <a:cxn ang="T71">
                          <a:pos x="T34" y="T35"/>
                        </a:cxn>
                        <a:cxn ang="T72">
                          <a:pos x="T36" y="T37"/>
                        </a:cxn>
                        <a:cxn ang="T73">
                          <a:pos x="T38" y="T39"/>
                        </a:cxn>
                        <a:cxn ang="T74">
                          <a:pos x="T40" y="T41"/>
                        </a:cxn>
                        <a:cxn ang="T75">
                          <a:pos x="T42" y="T43"/>
                        </a:cxn>
                        <a:cxn ang="T76">
                          <a:pos x="T44" y="T45"/>
                        </a:cxn>
                        <a:cxn ang="T77">
                          <a:pos x="T46" y="T47"/>
                        </a:cxn>
                        <a:cxn ang="T78">
                          <a:pos x="T48" y="T49"/>
                        </a:cxn>
                        <a:cxn ang="T79">
                          <a:pos x="T50" y="T51"/>
                        </a:cxn>
                        <a:cxn ang="T80">
                          <a:pos x="T52" y="T53"/>
                        </a:cxn>
                      </a:cxnLst>
                      <a:rect l="T81" t="T82" r="T83" b="T84"/>
                      <a:pathLst>
                        <a:path w="333" h="200">
                          <a:moveTo>
                            <a:pt x="329" y="4"/>
                          </a:moveTo>
                          <a:lnTo>
                            <a:pt x="318" y="0"/>
                          </a:lnTo>
                          <a:lnTo>
                            <a:pt x="323" y="19"/>
                          </a:lnTo>
                          <a:lnTo>
                            <a:pt x="310" y="38"/>
                          </a:lnTo>
                          <a:lnTo>
                            <a:pt x="282" y="52"/>
                          </a:lnTo>
                          <a:lnTo>
                            <a:pt x="236" y="69"/>
                          </a:lnTo>
                          <a:lnTo>
                            <a:pt x="211" y="71"/>
                          </a:lnTo>
                          <a:lnTo>
                            <a:pt x="176" y="90"/>
                          </a:lnTo>
                          <a:lnTo>
                            <a:pt x="155" y="95"/>
                          </a:lnTo>
                          <a:lnTo>
                            <a:pt x="132" y="124"/>
                          </a:lnTo>
                          <a:lnTo>
                            <a:pt x="121" y="144"/>
                          </a:lnTo>
                          <a:lnTo>
                            <a:pt x="91" y="172"/>
                          </a:lnTo>
                          <a:lnTo>
                            <a:pt x="32" y="192"/>
                          </a:lnTo>
                          <a:lnTo>
                            <a:pt x="0" y="196"/>
                          </a:lnTo>
                          <a:lnTo>
                            <a:pt x="58" y="200"/>
                          </a:lnTo>
                          <a:lnTo>
                            <a:pt x="112" y="200"/>
                          </a:lnTo>
                          <a:lnTo>
                            <a:pt x="140" y="174"/>
                          </a:lnTo>
                          <a:lnTo>
                            <a:pt x="149" y="143"/>
                          </a:lnTo>
                          <a:lnTo>
                            <a:pt x="162" y="118"/>
                          </a:lnTo>
                          <a:lnTo>
                            <a:pt x="181" y="99"/>
                          </a:lnTo>
                          <a:lnTo>
                            <a:pt x="213" y="86"/>
                          </a:lnTo>
                          <a:lnTo>
                            <a:pt x="241" y="82"/>
                          </a:lnTo>
                          <a:lnTo>
                            <a:pt x="271" y="71"/>
                          </a:lnTo>
                          <a:lnTo>
                            <a:pt x="299" y="56"/>
                          </a:lnTo>
                          <a:lnTo>
                            <a:pt x="316" y="42"/>
                          </a:lnTo>
                          <a:lnTo>
                            <a:pt x="333" y="27"/>
                          </a:lnTo>
                          <a:lnTo>
                            <a:pt x="329" y="4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42" name="Freeform 49"/>
                  <p:cNvSpPr>
                    <a:spLocks noChangeAspect="1"/>
                  </p:cNvSpPr>
                  <p:nvPr/>
                </p:nvSpPr>
                <p:spPr bwMode="auto">
                  <a:xfrm>
                    <a:off x="3959" y="3066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5 w 17"/>
                      <a:gd name="T3" fmla="*/ 13 h 17"/>
                      <a:gd name="T4" fmla="*/ 17 w 17"/>
                      <a:gd name="T5" fmla="*/ 17 h 17"/>
                      <a:gd name="T6" fmla="*/ 0 w 17"/>
                      <a:gd name="T7" fmla="*/ 17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5" y="13"/>
                        </a:lnTo>
                        <a:lnTo>
                          <a:pt x="17" y="17"/>
                        </a:lnTo>
                        <a:lnTo>
                          <a:pt x="0" y="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96" name="Freeform 50"/>
              <p:cNvSpPr>
                <a:spLocks noChangeAspect="1"/>
              </p:cNvSpPr>
              <p:nvPr/>
            </p:nvSpPr>
            <p:spPr bwMode="auto">
              <a:xfrm>
                <a:off x="1490" y="820"/>
                <a:ext cx="1291" cy="1652"/>
              </a:xfrm>
              <a:custGeom>
                <a:avLst/>
                <a:gdLst>
                  <a:gd name="T0" fmla="*/ 1291 w 1291"/>
                  <a:gd name="T1" fmla="*/ 417 h 1652"/>
                  <a:gd name="T2" fmla="*/ 1284 w 1291"/>
                  <a:gd name="T3" fmla="*/ 564 h 1652"/>
                  <a:gd name="T4" fmla="*/ 1247 w 1291"/>
                  <a:gd name="T5" fmla="*/ 665 h 1652"/>
                  <a:gd name="T6" fmla="*/ 751 w 1291"/>
                  <a:gd name="T7" fmla="*/ 1254 h 1652"/>
                  <a:gd name="T8" fmla="*/ 0 w 1291"/>
                  <a:gd name="T9" fmla="*/ 1652 h 1652"/>
                  <a:gd name="T10" fmla="*/ 105 w 1291"/>
                  <a:gd name="T11" fmla="*/ 1215 h 1652"/>
                  <a:gd name="T12" fmla="*/ 191 w 1291"/>
                  <a:gd name="T13" fmla="*/ 969 h 1652"/>
                  <a:gd name="T14" fmla="*/ 236 w 1291"/>
                  <a:gd name="T15" fmla="*/ 788 h 1652"/>
                  <a:gd name="T16" fmla="*/ 296 w 1291"/>
                  <a:gd name="T17" fmla="*/ 562 h 1652"/>
                  <a:gd name="T18" fmla="*/ 362 w 1291"/>
                  <a:gd name="T19" fmla="*/ 382 h 1652"/>
                  <a:gd name="T20" fmla="*/ 432 w 1291"/>
                  <a:gd name="T21" fmla="*/ 291 h 1652"/>
                  <a:gd name="T22" fmla="*/ 442 w 1291"/>
                  <a:gd name="T23" fmla="*/ 166 h 1652"/>
                  <a:gd name="T24" fmla="*/ 507 w 1291"/>
                  <a:gd name="T25" fmla="*/ 75 h 1652"/>
                  <a:gd name="T26" fmla="*/ 663 w 1291"/>
                  <a:gd name="T27" fmla="*/ 0 h 1652"/>
                  <a:gd name="T28" fmla="*/ 854 w 1291"/>
                  <a:gd name="T29" fmla="*/ 5 h 1652"/>
                  <a:gd name="T30" fmla="*/ 1004 w 1291"/>
                  <a:gd name="T31" fmla="*/ 40 h 1652"/>
                  <a:gd name="T32" fmla="*/ 1120 w 1291"/>
                  <a:gd name="T33" fmla="*/ 95 h 1652"/>
                  <a:gd name="T34" fmla="*/ 1225 w 1291"/>
                  <a:gd name="T35" fmla="*/ 191 h 1652"/>
                  <a:gd name="T36" fmla="*/ 1276 w 1291"/>
                  <a:gd name="T37" fmla="*/ 281 h 1652"/>
                  <a:gd name="T38" fmla="*/ 1291 w 1291"/>
                  <a:gd name="T39" fmla="*/ 417 h 165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91"/>
                  <a:gd name="T61" fmla="*/ 0 h 1652"/>
                  <a:gd name="T62" fmla="*/ 1291 w 1291"/>
                  <a:gd name="T63" fmla="*/ 1652 h 165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91" h="1652">
                    <a:moveTo>
                      <a:pt x="1291" y="417"/>
                    </a:moveTo>
                    <a:lnTo>
                      <a:pt x="1284" y="564"/>
                    </a:lnTo>
                    <a:lnTo>
                      <a:pt x="1247" y="665"/>
                    </a:lnTo>
                    <a:lnTo>
                      <a:pt x="751" y="1254"/>
                    </a:lnTo>
                    <a:lnTo>
                      <a:pt x="0" y="1652"/>
                    </a:lnTo>
                    <a:lnTo>
                      <a:pt x="105" y="1215"/>
                    </a:lnTo>
                    <a:lnTo>
                      <a:pt x="191" y="969"/>
                    </a:lnTo>
                    <a:lnTo>
                      <a:pt x="236" y="788"/>
                    </a:lnTo>
                    <a:lnTo>
                      <a:pt x="296" y="562"/>
                    </a:lnTo>
                    <a:lnTo>
                      <a:pt x="362" y="382"/>
                    </a:lnTo>
                    <a:lnTo>
                      <a:pt x="432" y="291"/>
                    </a:lnTo>
                    <a:lnTo>
                      <a:pt x="442" y="166"/>
                    </a:lnTo>
                    <a:lnTo>
                      <a:pt x="507" y="75"/>
                    </a:lnTo>
                    <a:lnTo>
                      <a:pt x="663" y="0"/>
                    </a:lnTo>
                    <a:lnTo>
                      <a:pt x="854" y="5"/>
                    </a:lnTo>
                    <a:lnTo>
                      <a:pt x="1004" y="40"/>
                    </a:lnTo>
                    <a:lnTo>
                      <a:pt x="1120" y="95"/>
                    </a:lnTo>
                    <a:lnTo>
                      <a:pt x="1225" y="191"/>
                    </a:lnTo>
                    <a:lnTo>
                      <a:pt x="1276" y="281"/>
                    </a:lnTo>
                    <a:lnTo>
                      <a:pt x="1291" y="417"/>
                    </a:lnTo>
                    <a:close/>
                  </a:path>
                </a:pathLst>
              </a:custGeom>
              <a:solidFill>
                <a:srgbClr val="402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7" name="Freeform 51"/>
              <p:cNvSpPr>
                <a:spLocks noChangeAspect="1"/>
              </p:cNvSpPr>
              <p:nvPr/>
            </p:nvSpPr>
            <p:spPr bwMode="auto">
              <a:xfrm>
                <a:off x="1535" y="855"/>
                <a:ext cx="1229" cy="1570"/>
              </a:xfrm>
              <a:custGeom>
                <a:avLst/>
                <a:gdLst>
                  <a:gd name="T0" fmla="*/ 981 w 1229"/>
                  <a:gd name="T1" fmla="*/ 509 h 1570"/>
                  <a:gd name="T2" fmla="*/ 972 w 1229"/>
                  <a:gd name="T3" fmla="*/ 322 h 1570"/>
                  <a:gd name="T4" fmla="*/ 918 w 1229"/>
                  <a:gd name="T5" fmla="*/ 505 h 1570"/>
                  <a:gd name="T6" fmla="*/ 913 w 1229"/>
                  <a:gd name="T7" fmla="*/ 281 h 1570"/>
                  <a:gd name="T8" fmla="*/ 869 w 1229"/>
                  <a:gd name="T9" fmla="*/ 505 h 1570"/>
                  <a:gd name="T10" fmla="*/ 888 w 1229"/>
                  <a:gd name="T11" fmla="*/ 261 h 1570"/>
                  <a:gd name="T12" fmla="*/ 828 w 1229"/>
                  <a:gd name="T13" fmla="*/ 490 h 1570"/>
                  <a:gd name="T14" fmla="*/ 823 w 1229"/>
                  <a:gd name="T15" fmla="*/ 266 h 1570"/>
                  <a:gd name="T16" fmla="*/ 808 w 1229"/>
                  <a:gd name="T17" fmla="*/ 241 h 1570"/>
                  <a:gd name="T18" fmla="*/ 767 w 1229"/>
                  <a:gd name="T19" fmla="*/ 406 h 1570"/>
                  <a:gd name="T20" fmla="*/ 737 w 1229"/>
                  <a:gd name="T21" fmla="*/ 256 h 1570"/>
                  <a:gd name="T22" fmla="*/ 702 w 1229"/>
                  <a:gd name="T23" fmla="*/ 306 h 1570"/>
                  <a:gd name="T24" fmla="*/ 712 w 1229"/>
                  <a:gd name="T25" fmla="*/ 396 h 1570"/>
                  <a:gd name="T26" fmla="*/ 658 w 1229"/>
                  <a:gd name="T27" fmla="*/ 227 h 1570"/>
                  <a:gd name="T28" fmla="*/ 572 w 1229"/>
                  <a:gd name="T29" fmla="*/ 175 h 1570"/>
                  <a:gd name="T30" fmla="*/ 632 w 1229"/>
                  <a:gd name="T31" fmla="*/ 242 h 1570"/>
                  <a:gd name="T32" fmla="*/ 647 w 1229"/>
                  <a:gd name="T33" fmla="*/ 306 h 1570"/>
                  <a:gd name="T34" fmla="*/ 662 w 1229"/>
                  <a:gd name="T35" fmla="*/ 475 h 1570"/>
                  <a:gd name="T36" fmla="*/ 624 w 1229"/>
                  <a:gd name="T37" fmla="*/ 475 h 1570"/>
                  <a:gd name="T38" fmla="*/ 590 w 1229"/>
                  <a:gd name="T39" fmla="*/ 494 h 1570"/>
                  <a:gd name="T40" fmla="*/ 531 w 1229"/>
                  <a:gd name="T41" fmla="*/ 582 h 1570"/>
                  <a:gd name="T42" fmla="*/ 496 w 1229"/>
                  <a:gd name="T43" fmla="*/ 506 h 1570"/>
                  <a:gd name="T44" fmla="*/ 426 w 1229"/>
                  <a:gd name="T45" fmla="*/ 521 h 1570"/>
                  <a:gd name="T46" fmla="*/ 396 w 1229"/>
                  <a:gd name="T47" fmla="*/ 577 h 1570"/>
                  <a:gd name="T48" fmla="*/ 436 w 1229"/>
                  <a:gd name="T49" fmla="*/ 813 h 1570"/>
                  <a:gd name="T50" fmla="*/ 421 w 1229"/>
                  <a:gd name="T51" fmla="*/ 911 h 1570"/>
                  <a:gd name="T52" fmla="*/ 383 w 1229"/>
                  <a:gd name="T53" fmla="*/ 982 h 1570"/>
                  <a:gd name="T54" fmla="*/ 353 w 1229"/>
                  <a:gd name="T55" fmla="*/ 1027 h 1570"/>
                  <a:gd name="T56" fmla="*/ 323 w 1229"/>
                  <a:gd name="T57" fmla="*/ 1046 h 1570"/>
                  <a:gd name="T58" fmla="*/ 251 w 1229"/>
                  <a:gd name="T59" fmla="*/ 1419 h 1570"/>
                  <a:gd name="T60" fmla="*/ 351 w 1229"/>
                  <a:gd name="T61" fmla="*/ 622 h 1570"/>
                  <a:gd name="T62" fmla="*/ 201 w 1229"/>
                  <a:gd name="T63" fmla="*/ 1444 h 1570"/>
                  <a:gd name="T64" fmla="*/ 306 w 1229"/>
                  <a:gd name="T65" fmla="*/ 647 h 1570"/>
                  <a:gd name="T66" fmla="*/ 156 w 1229"/>
                  <a:gd name="T67" fmla="*/ 1479 h 1570"/>
                  <a:gd name="T68" fmla="*/ 251 w 1229"/>
                  <a:gd name="T69" fmla="*/ 752 h 1570"/>
                  <a:gd name="T70" fmla="*/ 106 w 1229"/>
                  <a:gd name="T71" fmla="*/ 1515 h 1570"/>
                  <a:gd name="T72" fmla="*/ 186 w 1229"/>
                  <a:gd name="T73" fmla="*/ 968 h 1570"/>
                  <a:gd name="T74" fmla="*/ 0 w 1229"/>
                  <a:gd name="T75" fmla="*/ 1570 h 1570"/>
                  <a:gd name="T76" fmla="*/ 91 w 1229"/>
                  <a:gd name="T77" fmla="*/ 1164 h 1570"/>
                  <a:gd name="T78" fmla="*/ 161 w 1229"/>
                  <a:gd name="T79" fmla="*/ 918 h 1570"/>
                  <a:gd name="T80" fmla="*/ 236 w 1229"/>
                  <a:gd name="T81" fmla="*/ 652 h 1570"/>
                  <a:gd name="T82" fmla="*/ 331 w 1229"/>
                  <a:gd name="T83" fmla="*/ 372 h 1570"/>
                  <a:gd name="T84" fmla="*/ 416 w 1229"/>
                  <a:gd name="T85" fmla="*/ 241 h 1570"/>
                  <a:gd name="T86" fmla="*/ 416 w 1229"/>
                  <a:gd name="T87" fmla="*/ 161 h 1570"/>
                  <a:gd name="T88" fmla="*/ 491 w 1229"/>
                  <a:gd name="T89" fmla="*/ 45 h 1570"/>
                  <a:gd name="T90" fmla="*/ 592 w 1229"/>
                  <a:gd name="T91" fmla="*/ 15 h 1570"/>
                  <a:gd name="T92" fmla="*/ 737 w 1229"/>
                  <a:gd name="T93" fmla="*/ 0 h 1570"/>
                  <a:gd name="T94" fmla="*/ 868 w 1229"/>
                  <a:gd name="T95" fmla="*/ 10 h 1570"/>
                  <a:gd name="T96" fmla="*/ 997 w 1229"/>
                  <a:gd name="T97" fmla="*/ 60 h 1570"/>
                  <a:gd name="T98" fmla="*/ 1138 w 1229"/>
                  <a:gd name="T99" fmla="*/ 146 h 1570"/>
                  <a:gd name="T100" fmla="*/ 1198 w 1229"/>
                  <a:gd name="T101" fmla="*/ 231 h 1570"/>
                  <a:gd name="T102" fmla="*/ 1229 w 1229"/>
                  <a:gd name="T103" fmla="*/ 327 h 1570"/>
                  <a:gd name="T104" fmla="*/ 1229 w 1229"/>
                  <a:gd name="T105" fmla="*/ 396 h 1570"/>
                  <a:gd name="T106" fmla="*/ 1218 w 1229"/>
                  <a:gd name="T107" fmla="*/ 496 h 1570"/>
                  <a:gd name="T108" fmla="*/ 1192 w 1229"/>
                  <a:gd name="T109" fmla="*/ 371 h 1570"/>
                  <a:gd name="T110" fmla="*/ 1166 w 1229"/>
                  <a:gd name="T111" fmla="*/ 535 h 1570"/>
                  <a:gd name="T112" fmla="*/ 1148 w 1229"/>
                  <a:gd name="T113" fmla="*/ 372 h 1570"/>
                  <a:gd name="T114" fmla="*/ 1113 w 1229"/>
                  <a:gd name="T115" fmla="*/ 524 h 1570"/>
                  <a:gd name="T116" fmla="*/ 1093 w 1229"/>
                  <a:gd name="T117" fmla="*/ 337 h 1570"/>
                  <a:gd name="T118" fmla="*/ 1075 w 1229"/>
                  <a:gd name="T119" fmla="*/ 516 h 1570"/>
                  <a:gd name="T120" fmla="*/ 1048 w 1229"/>
                  <a:gd name="T121" fmla="*/ 347 h 1570"/>
                  <a:gd name="T122" fmla="*/ 1033 w 1229"/>
                  <a:gd name="T123" fmla="*/ 352 h 1570"/>
                  <a:gd name="T124" fmla="*/ 981 w 1229"/>
                  <a:gd name="T125" fmla="*/ 509 h 157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229"/>
                  <a:gd name="T190" fmla="*/ 0 h 1570"/>
                  <a:gd name="T191" fmla="*/ 1229 w 1229"/>
                  <a:gd name="T192" fmla="*/ 1570 h 157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229" h="1570">
                    <a:moveTo>
                      <a:pt x="981" y="509"/>
                    </a:moveTo>
                    <a:lnTo>
                      <a:pt x="972" y="322"/>
                    </a:lnTo>
                    <a:lnTo>
                      <a:pt x="918" y="505"/>
                    </a:lnTo>
                    <a:lnTo>
                      <a:pt x="913" y="281"/>
                    </a:lnTo>
                    <a:lnTo>
                      <a:pt x="869" y="505"/>
                    </a:lnTo>
                    <a:lnTo>
                      <a:pt x="888" y="261"/>
                    </a:lnTo>
                    <a:lnTo>
                      <a:pt x="828" y="490"/>
                    </a:lnTo>
                    <a:lnTo>
                      <a:pt x="823" y="266"/>
                    </a:lnTo>
                    <a:lnTo>
                      <a:pt x="808" y="241"/>
                    </a:lnTo>
                    <a:lnTo>
                      <a:pt x="767" y="406"/>
                    </a:lnTo>
                    <a:lnTo>
                      <a:pt x="737" y="256"/>
                    </a:lnTo>
                    <a:lnTo>
                      <a:pt x="702" y="306"/>
                    </a:lnTo>
                    <a:lnTo>
                      <a:pt x="712" y="396"/>
                    </a:lnTo>
                    <a:lnTo>
                      <a:pt x="658" y="227"/>
                    </a:lnTo>
                    <a:lnTo>
                      <a:pt x="572" y="175"/>
                    </a:lnTo>
                    <a:lnTo>
                      <a:pt x="632" y="242"/>
                    </a:lnTo>
                    <a:lnTo>
                      <a:pt x="647" y="306"/>
                    </a:lnTo>
                    <a:lnTo>
                      <a:pt x="662" y="475"/>
                    </a:lnTo>
                    <a:lnTo>
                      <a:pt x="624" y="475"/>
                    </a:lnTo>
                    <a:lnTo>
                      <a:pt x="590" y="494"/>
                    </a:lnTo>
                    <a:lnTo>
                      <a:pt x="531" y="582"/>
                    </a:lnTo>
                    <a:lnTo>
                      <a:pt x="496" y="506"/>
                    </a:lnTo>
                    <a:lnTo>
                      <a:pt x="426" y="521"/>
                    </a:lnTo>
                    <a:lnTo>
                      <a:pt x="396" y="577"/>
                    </a:lnTo>
                    <a:lnTo>
                      <a:pt x="436" y="813"/>
                    </a:lnTo>
                    <a:lnTo>
                      <a:pt x="421" y="911"/>
                    </a:lnTo>
                    <a:lnTo>
                      <a:pt x="383" y="982"/>
                    </a:lnTo>
                    <a:lnTo>
                      <a:pt x="353" y="1027"/>
                    </a:lnTo>
                    <a:lnTo>
                      <a:pt x="323" y="1046"/>
                    </a:lnTo>
                    <a:lnTo>
                      <a:pt x="251" y="1419"/>
                    </a:lnTo>
                    <a:lnTo>
                      <a:pt x="351" y="622"/>
                    </a:lnTo>
                    <a:lnTo>
                      <a:pt x="201" y="1444"/>
                    </a:lnTo>
                    <a:lnTo>
                      <a:pt x="306" y="647"/>
                    </a:lnTo>
                    <a:lnTo>
                      <a:pt x="156" y="1479"/>
                    </a:lnTo>
                    <a:lnTo>
                      <a:pt x="251" y="752"/>
                    </a:lnTo>
                    <a:lnTo>
                      <a:pt x="106" y="1515"/>
                    </a:lnTo>
                    <a:lnTo>
                      <a:pt x="186" y="968"/>
                    </a:lnTo>
                    <a:lnTo>
                      <a:pt x="0" y="1570"/>
                    </a:lnTo>
                    <a:lnTo>
                      <a:pt x="91" y="1164"/>
                    </a:lnTo>
                    <a:lnTo>
                      <a:pt x="161" y="918"/>
                    </a:lnTo>
                    <a:lnTo>
                      <a:pt x="236" y="652"/>
                    </a:lnTo>
                    <a:lnTo>
                      <a:pt x="331" y="372"/>
                    </a:lnTo>
                    <a:lnTo>
                      <a:pt x="416" y="241"/>
                    </a:lnTo>
                    <a:lnTo>
                      <a:pt x="416" y="161"/>
                    </a:lnTo>
                    <a:lnTo>
                      <a:pt x="491" y="45"/>
                    </a:lnTo>
                    <a:lnTo>
                      <a:pt x="592" y="15"/>
                    </a:lnTo>
                    <a:lnTo>
                      <a:pt x="737" y="0"/>
                    </a:lnTo>
                    <a:lnTo>
                      <a:pt x="868" y="10"/>
                    </a:lnTo>
                    <a:lnTo>
                      <a:pt x="997" y="60"/>
                    </a:lnTo>
                    <a:lnTo>
                      <a:pt x="1138" y="146"/>
                    </a:lnTo>
                    <a:lnTo>
                      <a:pt x="1198" y="231"/>
                    </a:lnTo>
                    <a:lnTo>
                      <a:pt x="1229" y="327"/>
                    </a:lnTo>
                    <a:lnTo>
                      <a:pt x="1229" y="396"/>
                    </a:lnTo>
                    <a:lnTo>
                      <a:pt x="1218" y="496"/>
                    </a:lnTo>
                    <a:lnTo>
                      <a:pt x="1192" y="371"/>
                    </a:lnTo>
                    <a:lnTo>
                      <a:pt x="1166" y="535"/>
                    </a:lnTo>
                    <a:lnTo>
                      <a:pt x="1148" y="372"/>
                    </a:lnTo>
                    <a:lnTo>
                      <a:pt x="1113" y="524"/>
                    </a:lnTo>
                    <a:lnTo>
                      <a:pt x="1093" y="337"/>
                    </a:lnTo>
                    <a:lnTo>
                      <a:pt x="1075" y="516"/>
                    </a:lnTo>
                    <a:lnTo>
                      <a:pt x="1048" y="347"/>
                    </a:lnTo>
                    <a:lnTo>
                      <a:pt x="1033" y="352"/>
                    </a:lnTo>
                    <a:lnTo>
                      <a:pt x="981" y="509"/>
                    </a:lnTo>
                    <a:close/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" name="Freeform 52"/>
              <p:cNvSpPr>
                <a:spLocks noChangeAspect="1"/>
              </p:cNvSpPr>
              <p:nvPr/>
            </p:nvSpPr>
            <p:spPr bwMode="auto">
              <a:xfrm>
                <a:off x="1437" y="1863"/>
                <a:ext cx="2185" cy="1657"/>
              </a:xfrm>
              <a:custGeom>
                <a:avLst/>
                <a:gdLst>
                  <a:gd name="T0" fmla="*/ 859 w 2185"/>
                  <a:gd name="T1" fmla="*/ 189 h 1657"/>
                  <a:gd name="T2" fmla="*/ 964 w 2185"/>
                  <a:gd name="T3" fmla="*/ 241 h 1657"/>
                  <a:gd name="T4" fmla="*/ 1032 w 2185"/>
                  <a:gd name="T5" fmla="*/ 302 h 1657"/>
                  <a:gd name="T6" fmla="*/ 1085 w 2185"/>
                  <a:gd name="T7" fmla="*/ 414 h 1657"/>
                  <a:gd name="T8" fmla="*/ 1115 w 2185"/>
                  <a:gd name="T9" fmla="*/ 580 h 1657"/>
                  <a:gd name="T10" fmla="*/ 1205 w 2185"/>
                  <a:gd name="T11" fmla="*/ 723 h 1657"/>
                  <a:gd name="T12" fmla="*/ 1266 w 2185"/>
                  <a:gd name="T13" fmla="*/ 829 h 1657"/>
                  <a:gd name="T14" fmla="*/ 1326 w 2185"/>
                  <a:gd name="T15" fmla="*/ 912 h 1657"/>
                  <a:gd name="T16" fmla="*/ 1371 w 2185"/>
                  <a:gd name="T17" fmla="*/ 987 h 1657"/>
                  <a:gd name="T18" fmla="*/ 1469 w 2185"/>
                  <a:gd name="T19" fmla="*/ 1040 h 1657"/>
                  <a:gd name="T20" fmla="*/ 1597 w 2185"/>
                  <a:gd name="T21" fmla="*/ 1107 h 1657"/>
                  <a:gd name="T22" fmla="*/ 1786 w 2185"/>
                  <a:gd name="T23" fmla="*/ 1160 h 1657"/>
                  <a:gd name="T24" fmla="*/ 1936 w 2185"/>
                  <a:gd name="T25" fmla="*/ 1190 h 1657"/>
                  <a:gd name="T26" fmla="*/ 2185 w 2185"/>
                  <a:gd name="T27" fmla="*/ 1235 h 1657"/>
                  <a:gd name="T28" fmla="*/ 2132 w 2185"/>
                  <a:gd name="T29" fmla="*/ 1288 h 1657"/>
                  <a:gd name="T30" fmla="*/ 2087 w 2185"/>
                  <a:gd name="T31" fmla="*/ 1364 h 1657"/>
                  <a:gd name="T32" fmla="*/ 2087 w 2185"/>
                  <a:gd name="T33" fmla="*/ 1446 h 1657"/>
                  <a:gd name="T34" fmla="*/ 2117 w 2185"/>
                  <a:gd name="T35" fmla="*/ 1507 h 1657"/>
                  <a:gd name="T36" fmla="*/ 1612 w 2185"/>
                  <a:gd name="T37" fmla="*/ 1461 h 1657"/>
                  <a:gd name="T38" fmla="*/ 1424 w 2185"/>
                  <a:gd name="T39" fmla="*/ 1439 h 1657"/>
                  <a:gd name="T40" fmla="*/ 1205 w 2185"/>
                  <a:gd name="T41" fmla="*/ 1409 h 1657"/>
                  <a:gd name="T42" fmla="*/ 1108 w 2185"/>
                  <a:gd name="T43" fmla="*/ 1364 h 1657"/>
                  <a:gd name="T44" fmla="*/ 1047 w 2185"/>
                  <a:gd name="T45" fmla="*/ 1522 h 1657"/>
                  <a:gd name="T46" fmla="*/ 1047 w 2185"/>
                  <a:gd name="T47" fmla="*/ 1657 h 1657"/>
                  <a:gd name="T48" fmla="*/ 23 w 2185"/>
                  <a:gd name="T49" fmla="*/ 1657 h 1657"/>
                  <a:gd name="T50" fmla="*/ 0 w 2185"/>
                  <a:gd name="T51" fmla="*/ 1424 h 1657"/>
                  <a:gd name="T52" fmla="*/ 0 w 2185"/>
                  <a:gd name="T53" fmla="*/ 1220 h 1657"/>
                  <a:gd name="T54" fmla="*/ 8 w 2185"/>
                  <a:gd name="T55" fmla="*/ 1100 h 1657"/>
                  <a:gd name="T56" fmla="*/ 15 w 2185"/>
                  <a:gd name="T57" fmla="*/ 919 h 1657"/>
                  <a:gd name="T58" fmla="*/ 30 w 2185"/>
                  <a:gd name="T59" fmla="*/ 809 h 1657"/>
                  <a:gd name="T60" fmla="*/ 60 w 2185"/>
                  <a:gd name="T61" fmla="*/ 686 h 1657"/>
                  <a:gd name="T62" fmla="*/ 91 w 2185"/>
                  <a:gd name="T63" fmla="*/ 583 h 1657"/>
                  <a:gd name="T64" fmla="*/ 128 w 2185"/>
                  <a:gd name="T65" fmla="*/ 470 h 1657"/>
                  <a:gd name="T66" fmla="*/ 151 w 2185"/>
                  <a:gd name="T67" fmla="*/ 372 h 1657"/>
                  <a:gd name="T68" fmla="*/ 189 w 2185"/>
                  <a:gd name="T69" fmla="*/ 286 h 1657"/>
                  <a:gd name="T70" fmla="*/ 234 w 2185"/>
                  <a:gd name="T71" fmla="*/ 202 h 1657"/>
                  <a:gd name="T72" fmla="*/ 290 w 2185"/>
                  <a:gd name="T73" fmla="*/ 142 h 1657"/>
                  <a:gd name="T74" fmla="*/ 399 w 2185"/>
                  <a:gd name="T75" fmla="*/ 83 h 1657"/>
                  <a:gd name="T76" fmla="*/ 497 w 2185"/>
                  <a:gd name="T77" fmla="*/ 0 h 1657"/>
                  <a:gd name="T78" fmla="*/ 859 w 2185"/>
                  <a:gd name="T79" fmla="*/ 189 h 165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185"/>
                  <a:gd name="T121" fmla="*/ 0 h 1657"/>
                  <a:gd name="T122" fmla="*/ 2185 w 2185"/>
                  <a:gd name="T123" fmla="*/ 1657 h 165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185" h="1657">
                    <a:moveTo>
                      <a:pt x="859" y="189"/>
                    </a:moveTo>
                    <a:lnTo>
                      <a:pt x="964" y="241"/>
                    </a:lnTo>
                    <a:lnTo>
                      <a:pt x="1032" y="302"/>
                    </a:lnTo>
                    <a:lnTo>
                      <a:pt x="1085" y="414"/>
                    </a:lnTo>
                    <a:lnTo>
                      <a:pt x="1115" y="580"/>
                    </a:lnTo>
                    <a:lnTo>
                      <a:pt x="1205" y="723"/>
                    </a:lnTo>
                    <a:lnTo>
                      <a:pt x="1266" y="829"/>
                    </a:lnTo>
                    <a:lnTo>
                      <a:pt x="1326" y="912"/>
                    </a:lnTo>
                    <a:lnTo>
                      <a:pt x="1371" y="987"/>
                    </a:lnTo>
                    <a:lnTo>
                      <a:pt x="1469" y="1040"/>
                    </a:lnTo>
                    <a:lnTo>
                      <a:pt x="1597" y="1107"/>
                    </a:lnTo>
                    <a:lnTo>
                      <a:pt x="1786" y="1160"/>
                    </a:lnTo>
                    <a:lnTo>
                      <a:pt x="1936" y="1190"/>
                    </a:lnTo>
                    <a:lnTo>
                      <a:pt x="2185" y="1235"/>
                    </a:lnTo>
                    <a:lnTo>
                      <a:pt x="2132" y="1288"/>
                    </a:lnTo>
                    <a:lnTo>
                      <a:pt x="2087" y="1364"/>
                    </a:lnTo>
                    <a:lnTo>
                      <a:pt x="2087" y="1446"/>
                    </a:lnTo>
                    <a:lnTo>
                      <a:pt x="2117" y="1507"/>
                    </a:lnTo>
                    <a:lnTo>
                      <a:pt x="1612" y="1461"/>
                    </a:lnTo>
                    <a:lnTo>
                      <a:pt x="1424" y="1439"/>
                    </a:lnTo>
                    <a:lnTo>
                      <a:pt x="1205" y="1409"/>
                    </a:lnTo>
                    <a:lnTo>
                      <a:pt x="1108" y="1364"/>
                    </a:lnTo>
                    <a:lnTo>
                      <a:pt x="1047" y="1522"/>
                    </a:lnTo>
                    <a:lnTo>
                      <a:pt x="1047" y="1657"/>
                    </a:lnTo>
                    <a:lnTo>
                      <a:pt x="23" y="1657"/>
                    </a:lnTo>
                    <a:lnTo>
                      <a:pt x="0" y="1424"/>
                    </a:lnTo>
                    <a:lnTo>
                      <a:pt x="0" y="1220"/>
                    </a:lnTo>
                    <a:lnTo>
                      <a:pt x="8" y="1100"/>
                    </a:lnTo>
                    <a:lnTo>
                      <a:pt x="15" y="919"/>
                    </a:lnTo>
                    <a:lnTo>
                      <a:pt x="30" y="809"/>
                    </a:lnTo>
                    <a:lnTo>
                      <a:pt x="60" y="686"/>
                    </a:lnTo>
                    <a:lnTo>
                      <a:pt x="91" y="583"/>
                    </a:lnTo>
                    <a:lnTo>
                      <a:pt x="128" y="470"/>
                    </a:lnTo>
                    <a:lnTo>
                      <a:pt x="151" y="372"/>
                    </a:lnTo>
                    <a:lnTo>
                      <a:pt x="189" y="286"/>
                    </a:lnTo>
                    <a:lnTo>
                      <a:pt x="234" y="202"/>
                    </a:lnTo>
                    <a:lnTo>
                      <a:pt x="290" y="142"/>
                    </a:lnTo>
                    <a:lnTo>
                      <a:pt x="399" y="83"/>
                    </a:lnTo>
                    <a:lnTo>
                      <a:pt x="497" y="0"/>
                    </a:lnTo>
                    <a:lnTo>
                      <a:pt x="859" y="189"/>
                    </a:lnTo>
                    <a:close/>
                  </a:path>
                </a:pathLst>
              </a:custGeom>
              <a:solidFill>
                <a:srgbClr val="008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99" name="Group 53"/>
              <p:cNvGrpSpPr>
                <a:grpSpLocks noChangeAspect="1"/>
              </p:cNvGrpSpPr>
              <p:nvPr/>
            </p:nvGrpSpPr>
            <p:grpSpPr bwMode="auto">
              <a:xfrm>
                <a:off x="1460" y="1984"/>
                <a:ext cx="2099" cy="1534"/>
                <a:chOff x="1460" y="1984"/>
                <a:chExt cx="2099" cy="1534"/>
              </a:xfrm>
            </p:grpSpPr>
            <p:sp>
              <p:nvSpPr>
                <p:cNvPr id="1129" name="Freeform 54"/>
                <p:cNvSpPr>
                  <a:spLocks noChangeAspect="1"/>
                </p:cNvSpPr>
                <p:nvPr/>
              </p:nvSpPr>
              <p:spPr bwMode="auto">
                <a:xfrm>
                  <a:off x="1585" y="2270"/>
                  <a:ext cx="792" cy="1248"/>
                </a:xfrm>
                <a:custGeom>
                  <a:avLst/>
                  <a:gdLst>
                    <a:gd name="T0" fmla="*/ 161 w 792"/>
                    <a:gd name="T1" fmla="*/ 10 h 1248"/>
                    <a:gd name="T2" fmla="*/ 245 w 792"/>
                    <a:gd name="T3" fmla="*/ 0 h 1248"/>
                    <a:gd name="T4" fmla="*/ 311 w 792"/>
                    <a:gd name="T5" fmla="*/ 30 h 1248"/>
                    <a:gd name="T6" fmla="*/ 376 w 792"/>
                    <a:gd name="T7" fmla="*/ 85 h 1248"/>
                    <a:gd name="T8" fmla="*/ 436 w 792"/>
                    <a:gd name="T9" fmla="*/ 196 h 1248"/>
                    <a:gd name="T10" fmla="*/ 426 w 792"/>
                    <a:gd name="T11" fmla="*/ 325 h 1248"/>
                    <a:gd name="T12" fmla="*/ 411 w 792"/>
                    <a:gd name="T13" fmla="*/ 451 h 1248"/>
                    <a:gd name="T14" fmla="*/ 431 w 792"/>
                    <a:gd name="T15" fmla="*/ 682 h 1248"/>
                    <a:gd name="T16" fmla="*/ 431 w 792"/>
                    <a:gd name="T17" fmla="*/ 827 h 1248"/>
                    <a:gd name="T18" fmla="*/ 371 w 792"/>
                    <a:gd name="T19" fmla="*/ 918 h 1248"/>
                    <a:gd name="T20" fmla="*/ 469 w 792"/>
                    <a:gd name="T21" fmla="*/ 910 h 1248"/>
                    <a:gd name="T22" fmla="*/ 391 w 792"/>
                    <a:gd name="T23" fmla="*/ 947 h 1248"/>
                    <a:gd name="T24" fmla="*/ 356 w 792"/>
                    <a:gd name="T25" fmla="*/ 1007 h 1248"/>
                    <a:gd name="T26" fmla="*/ 431 w 792"/>
                    <a:gd name="T27" fmla="*/ 982 h 1248"/>
                    <a:gd name="T28" fmla="*/ 512 w 792"/>
                    <a:gd name="T29" fmla="*/ 977 h 1248"/>
                    <a:gd name="T30" fmla="*/ 436 w 792"/>
                    <a:gd name="T31" fmla="*/ 1042 h 1248"/>
                    <a:gd name="T32" fmla="*/ 381 w 792"/>
                    <a:gd name="T33" fmla="*/ 1108 h 1248"/>
                    <a:gd name="T34" fmla="*/ 461 w 792"/>
                    <a:gd name="T35" fmla="*/ 1073 h 1248"/>
                    <a:gd name="T36" fmla="*/ 542 w 792"/>
                    <a:gd name="T37" fmla="*/ 1062 h 1248"/>
                    <a:gd name="T38" fmla="*/ 567 w 792"/>
                    <a:gd name="T39" fmla="*/ 1113 h 1248"/>
                    <a:gd name="T40" fmla="*/ 603 w 792"/>
                    <a:gd name="T41" fmla="*/ 1158 h 1248"/>
                    <a:gd name="T42" fmla="*/ 671 w 792"/>
                    <a:gd name="T43" fmla="*/ 1203 h 1248"/>
                    <a:gd name="T44" fmla="*/ 792 w 792"/>
                    <a:gd name="T45" fmla="*/ 1248 h 1248"/>
                    <a:gd name="T46" fmla="*/ 138 w 792"/>
                    <a:gd name="T47" fmla="*/ 1248 h 1248"/>
                    <a:gd name="T48" fmla="*/ 25 w 792"/>
                    <a:gd name="T49" fmla="*/ 1158 h 1248"/>
                    <a:gd name="T50" fmla="*/ 20 w 792"/>
                    <a:gd name="T51" fmla="*/ 1078 h 1248"/>
                    <a:gd name="T52" fmla="*/ 10 w 792"/>
                    <a:gd name="T53" fmla="*/ 767 h 1248"/>
                    <a:gd name="T54" fmla="*/ 0 w 792"/>
                    <a:gd name="T55" fmla="*/ 371 h 1248"/>
                    <a:gd name="T56" fmla="*/ 20 w 792"/>
                    <a:gd name="T57" fmla="*/ 216 h 1248"/>
                    <a:gd name="T58" fmla="*/ 76 w 792"/>
                    <a:gd name="T59" fmla="*/ 80 h 1248"/>
                    <a:gd name="T60" fmla="*/ 161 w 792"/>
                    <a:gd name="T61" fmla="*/ 10 h 1248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792"/>
                    <a:gd name="T94" fmla="*/ 0 h 1248"/>
                    <a:gd name="T95" fmla="*/ 792 w 792"/>
                    <a:gd name="T96" fmla="*/ 1248 h 1248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792" h="1248">
                      <a:moveTo>
                        <a:pt x="161" y="10"/>
                      </a:moveTo>
                      <a:lnTo>
                        <a:pt x="245" y="0"/>
                      </a:lnTo>
                      <a:lnTo>
                        <a:pt x="311" y="30"/>
                      </a:lnTo>
                      <a:lnTo>
                        <a:pt x="376" y="85"/>
                      </a:lnTo>
                      <a:lnTo>
                        <a:pt x="436" y="196"/>
                      </a:lnTo>
                      <a:lnTo>
                        <a:pt x="426" y="325"/>
                      </a:lnTo>
                      <a:lnTo>
                        <a:pt x="411" y="451"/>
                      </a:lnTo>
                      <a:lnTo>
                        <a:pt x="431" y="682"/>
                      </a:lnTo>
                      <a:lnTo>
                        <a:pt x="431" y="827"/>
                      </a:lnTo>
                      <a:lnTo>
                        <a:pt x="371" y="918"/>
                      </a:lnTo>
                      <a:lnTo>
                        <a:pt x="469" y="910"/>
                      </a:lnTo>
                      <a:lnTo>
                        <a:pt x="391" y="947"/>
                      </a:lnTo>
                      <a:lnTo>
                        <a:pt x="356" y="1007"/>
                      </a:lnTo>
                      <a:lnTo>
                        <a:pt x="431" y="982"/>
                      </a:lnTo>
                      <a:lnTo>
                        <a:pt x="512" y="977"/>
                      </a:lnTo>
                      <a:lnTo>
                        <a:pt x="436" y="1042"/>
                      </a:lnTo>
                      <a:lnTo>
                        <a:pt x="381" y="1108"/>
                      </a:lnTo>
                      <a:lnTo>
                        <a:pt x="461" y="1073"/>
                      </a:lnTo>
                      <a:lnTo>
                        <a:pt x="542" y="1062"/>
                      </a:lnTo>
                      <a:lnTo>
                        <a:pt x="567" y="1113"/>
                      </a:lnTo>
                      <a:lnTo>
                        <a:pt x="603" y="1158"/>
                      </a:lnTo>
                      <a:lnTo>
                        <a:pt x="671" y="1203"/>
                      </a:lnTo>
                      <a:lnTo>
                        <a:pt x="792" y="1248"/>
                      </a:lnTo>
                      <a:lnTo>
                        <a:pt x="138" y="1248"/>
                      </a:lnTo>
                      <a:lnTo>
                        <a:pt x="25" y="1158"/>
                      </a:lnTo>
                      <a:lnTo>
                        <a:pt x="20" y="1078"/>
                      </a:lnTo>
                      <a:lnTo>
                        <a:pt x="10" y="767"/>
                      </a:lnTo>
                      <a:lnTo>
                        <a:pt x="0" y="371"/>
                      </a:lnTo>
                      <a:lnTo>
                        <a:pt x="20" y="216"/>
                      </a:lnTo>
                      <a:lnTo>
                        <a:pt x="76" y="80"/>
                      </a:lnTo>
                      <a:lnTo>
                        <a:pt x="161" y="10"/>
                      </a:lnTo>
                      <a:close/>
                    </a:path>
                  </a:pathLst>
                </a:custGeom>
                <a:solidFill>
                  <a:srgbClr val="0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" name="Freeform 55"/>
                <p:cNvSpPr>
                  <a:spLocks noChangeAspect="1"/>
                </p:cNvSpPr>
                <p:nvPr/>
              </p:nvSpPr>
              <p:spPr bwMode="auto">
                <a:xfrm>
                  <a:off x="1460" y="1984"/>
                  <a:ext cx="1128" cy="1527"/>
                </a:xfrm>
                <a:custGeom>
                  <a:avLst/>
                  <a:gdLst>
                    <a:gd name="T0" fmla="*/ 775 w 1128"/>
                    <a:gd name="T1" fmla="*/ 339 h 1527"/>
                    <a:gd name="T2" fmla="*/ 747 w 1128"/>
                    <a:gd name="T3" fmla="*/ 471 h 1527"/>
                    <a:gd name="T4" fmla="*/ 672 w 1128"/>
                    <a:gd name="T5" fmla="*/ 431 h 1527"/>
                    <a:gd name="T6" fmla="*/ 611 w 1128"/>
                    <a:gd name="T7" fmla="*/ 385 h 1527"/>
                    <a:gd name="T8" fmla="*/ 541 w 1128"/>
                    <a:gd name="T9" fmla="*/ 321 h 1527"/>
                    <a:gd name="T10" fmla="*/ 476 w 1128"/>
                    <a:gd name="T11" fmla="*/ 246 h 1527"/>
                    <a:gd name="T12" fmla="*/ 426 w 1128"/>
                    <a:gd name="T13" fmla="*/ 181 h 1527"/>
                    <a:gd name="T14" fmla="*/ 391 w 1128"/>
                    <a:gd name="T15" fmla="*/ 105 h 1527"/>
                    <a:gd name="T16" fmla="*/ 375 w 1128"/>
                    <a:gd name="T17" fmla="*/ 0 h 1527"/>
                    <a:gd name="T18" fmla="*/ 279 w 1128"/>
                    <a:gd name="T19" fmla="*/ 52 h 1527"/>
                    <a:gd name="T20" fmla="*/ 203 w 1128"/>
                    <a:gd name="T21" fmla="*/ 165 h 1527"/>
                    <a:gd name="T22" fmla="*/ 145 w 1128"/>
                    <a:gd name="T23" fmla="*/ 316 h 1527"/>
                    <a:gd name="T24" fmla="*/ 55 w 1128"/>
                    <a:gd name="T25" fmla="*/ 561 h 1527"/>
                    <a:gd name="T26" fmla="*/ 20 w 1128"/>
                    <a:gd name="T27" fmla="*/ 772 h 1527"/>
                    <a:gd name="T28" fmla="*/ 0 w 1128"/>
                    <a:gd name="T29" fmla="*/ 1008 h 1527"/>
                    <a:gd name="T30" fmla="*/ 0 w 1128"/>
                    <a:gd name="T31" fmla="*/ 1223 h 1527"/>
                    <a:gd name="T32" fmla="*/ 5 w 1128"/>
                    <a:gd name="T33" fmla="*/ 1409 h 1527"/>
                    <a:gd name="T34" fmla="*/ 20 w 1128"/>
                    <a:gd name="T35" fmla="*/ 1519 h 1527"/>
                    <a:gd name="T36" fmla="*/ 211 w 1128"/>
                    <a:gd name="T37" fmla="*/ 1519 h 1527"/>
                    <a:gd name="T38" fmla="*/ 135 w 1128"/>
                    <a:gd name="T39" fmla="*/ 1469 h 1527"/>
                    <a:gd name="T40" fmla="*/ 120 w 1128"/>
                    <a:gd name="T41" fmla="*/ 1303 h 1527"/>
                    <a:gd name="T42" fmla="*/ 115 w 1128"/>
                    <a:gd name="T43" fmla="*/ 1088 h 1527"/>
                    <a:gd name="T44" fmla="*/ 120 w 1128"/>
                    <a:gd name="T45" fmla="*/ 737 h 1527"/>
                    <a:gd name="T46" fmla="*/ 150 w 1128"/>
                    <a:gd name="T47" fmla="*/ 526 h 1527"/>
                    <a:gd name="T48" fmla="*/ 196 w 1128"/>
                    <a:gd name="T49" fmla="*/ 361 h 1527"/>
                    <a:gd name="T50" fmla="*/ 279 w 1128"/>
                    <a:gd name="T51" fmla="*/ 271 h 1527"/>
                    <a:gd name="T52" fmla="*/ 335 w 1128"/>
                    <a:gd name="T53" fmla="*/ 261 h 1527"/>
                    <a:gd name="T54" fmla="*/ 426 w 1128"/>
                    <a:gd name="T55" fmla="*/ 281 h 1527"/>
                    <a:gd name="T56" fmla="*/ 481 w 1128"/>
                    <a:gd name="T57" fmla="*/ 316 h 1527"/>
                    <a:gd name="T58" fmla="*/ 531 w 1128"/>
                    <a:gd name="T59" fmla="*/ 361 h 1527"/>
                    <a:gd name="T60" fmla="*/ 571 w 1128"/>
                    <a:gd name="T61" fmla="*/ 441 h 1527"/>
                    <a:gd name="T62" fmla="*/ 586 w 1128"/>
                    <a:gd name="T63" fmla="*/ 541 h 1527"/>
                    <a:gd name="T64" fmla="*/ 561 w 1128"/>
                    <a:gd name="T65" fmla="*/ 702 h 1527"/>
                    <a:gd name="T66" fmla="*/ 571 w 1128"/>
                    <a:gd name="T67" fmla="*/ 832 h 1527"/>
                    <a:gd name="T68" fmla="*/ 581 w 1128"/>
                    <a:gd name="T69" fmla="*/ 993 h 1527"/>
                    <a:gd name="T70" fmla="*/ 586 w 1128"/>
                    <a:gd name="T71" fmla="*/ 1108 h 1527"/>
                    <a:gd name="T72" fmla="*/ 576 w 1128"/>
                    <a:gd name="T73" fmla="*/ 1163 h 1527"/>
                    <a:gd name="T74" fmla="*/ 624 w 1128"/>
                    <a:gd name="T75" fmla="*/ 1195 h 1527"/>
                    <a:gd name="T76" fmla="*/ 617 w 1128"/>
                    <a:gd name="T77" fmla="*/ 1238 h 1527"/>
                    <a:gd name="T78" fmla="*/ 672 w 1128"/>
                    <a:gd name="T79" fmla="*/ 1273 h 1527"/>
                    <a:gd name="T80" fmla="*/ 662 w 1128"/>
                    <a:gd name="T81" fmla="*/ 1308 h 1527"/>
                    <a:gd name="T82" fmla="*/ 729 w 1128"/>
                    <a:gd name="T83" fmla="*/ 1376 h 1527"/>
                    <a:gd name="T84" fmla="*/ 790 w 1128"/>
                    <a:gd name="T85" fmla="*/ 1436 h 1527"/>
                    <a:gd name="T86" fmla="*/ 992 w 1128"/>
                    <a:gd name="T87" fmla="*/ 1527 h 1527"/>
                    <a:gd name="T88" fmla="*/ 992 w 1128"/>
                    <a:gd name="T89" fmla="*/ 1424 h 1527"/>
                    <a:gd name="T90" fmla="*/ 1060 w 1128"/>
                    <a:gd name="T91" fmla="*/ 1233 h 1527"/>
                    <a:gd name="T92" fmla="*/ 1128 w 1128"/>
                    <a:gd name="T93" fmla="*/ 985 h 1527"/>
                    <a:gd name="T94" fmla="*/ 1105 w 1128"/>
                    <a:gd name="T95" fmla="*/ 805 h 1527"/>
                    <a:gd name="T96" fmla="*/ 1015 w 1128"/>
                    <a:gd name="T97" fmla="*/ 609 h 1527"/>
                    <a:gd name="T98" fmla="*/ 1000 w 1128"/>
                    <a:gd name="T99" fmla="*/ 390 h 1527"/>
                    <a:gd name="T100" fmla="*/ 970 w 1128"/>
                    <a:gd name="T101" fmla="*/ 241 h 1527"/>
                    <a:gd name="T102" fmla="*/ 922 w 1128"/>
                    <a:gd name="T103" fmla="*/ 130 h 1527"/>
                    <a:gd name="T104" fmla="*/ 862 w 1128"/>
                    <a:gd name="T105" fmla="*/ 105 h 1527"/>
                    <a:gd name="T106" fmla="*/ 907 w 1128"/>
                    <a:gd name="T107" fmla="*/ 175 h 1527"/>
                    <a:gd name="T108" fmla="*/ 922 w 1128"/>
                    <a:gd name="T109" fmla="*/ 256 h 1527"/>
                    <a:gd name="T110" fmla="*/ 924 w 1128"/>
                    <a:gd name="T111" fmla="*/ 331 h 1527"/>
                    <a:gd name="T112" fmla="*/ 902 w 1128"/>
                    <a:gd name="T113" fmla="*/ 405 h 1527"/>
                    <a:gd name="T114" fmla="*/ 775 w 1128"/>
                    <a:gd name="T115" fmla="*/ 339 h 1527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28"/>
                    <a:gd name="T175" fmla="*/ 0 h 1527"/>
                    <a:gd name="T176" fmla="*/ 1128 w 1128"/>
                    <a:gd name="T177" fmla="*/ 1527 h 1527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28" h="1527">
                      <a:moveTo>
                        <a:pt x="775" y="339"/>
                      </a:moveTo>
                      <a:lnTo>
                        <a:pt x="747" y="471"/>
                      </a:lnTo>
                      <a:lnTo>
                        <a:pt x="672" y="431"/>
                      </a:lnTo>
                      <a:lnTo>
                        <a:pt x="611" y="385"/>
                      </a:lnTo>
                      <a:lnTo>
                        <a:pt x="541" y="321"/>
                      </a:lnTo>
                      <a:lnTo>
                        <a:pt x="476" y="246"/>
                      </a:lnTo>
                      <a:lnTo>
                        <a:pt x="426" y="181"/>
                      </a:lnTo>
                      <a:lnTo>
                        <a:pt x="391" y="105"/>
                      </a:lnTo>
                      <a:lnTo>
                        <a:pt x="375" y="0"/>
                      </a:lnTo>
                      <a:lnTo>
                        <a:pt x="279" y="52"/>
                      </a:lnTo>
                      <a:lnTo>
                        <a:pt x="203" y="165"/>
                      </a:lnTo>
                      <a:lnTo>
                        <a:pt x="145" y="316"/>
                      </a:lnTo>
                      <a:lnTo>
                        <a:pt x="55" y="561"/>
                      </a:lnTo>
                      <a:lnTo>
                        <a:pt x="20" y="772"/>
                      </a:lnTo>
                      <a:lnTo>
                        <a:pt x="0" y="1008"/>
                      </a:lnTo>
                      <a:lnTo>
                        <a:pt x="0" y="1223"/>
                      </a:lnTo>
                      <a:lnTo>
                        <a:pt x="5" y="1409"/>
                      </a:lnTo>
                      <a:lnTo>
                        <a:pt x="20" y="1519"/>
                      </a:lnTo>
                      <a:lnTo>
                        <a:pt x="211" y="1519"/>
                      </a:lnTo>
                      <a:lnTo>
                        <a:pt x="135" y="1469"/>
                      </a:lnTo>
                      <a:lnTo>
                        <a:pt x="120" y="1303"/>
                      </a:lnTo>
                      <a:lnTo>
                        <a:pt x="115" y="1088"/>
                      </a:lnTo>
                      <a:lnTo>
                        <a:pt x="120" y="737"/>
                      </a:lnTo>
                      <a:lnTo>
                        <a:pt x="150" y="526"/>
                      </a:lnTo>
                      <a:lnTo>
                        <a:pt x="196" y="361"/>
                      </a:lnTo>
                      <a:lnTo>
                        <a:pt x="279" y="271"/>
                      </a:lnTo>
                      <a:lnTo>
                        <a:pt x="335" y="261"/>
                      </a:lnTo>
                      <a:lnTo>
                        <a:pt x="426" y="281"/>
                      </a:lnTo>
                      <a:lnTo>
                        <a:pt x="481" y="316"/>
                      </a:lnTo>
                      <a:lnTo>
                        <a:pt x="531" y="361"/>
                      </a:lnTo>
                      <a:lnTo>
                        <a:pt x="571" y="441"/>
                      </a:lnTo>
                      <a:lnTo>
                        <a:pt x="586" y="541"/>
                      </a:lnTo>
                      <a:lnTo>
                        <a:pt x="561" y="702"/>
                      </a:lnTo>
                      <a:lnTo>
                        <a:pt x="571" y="832"/>
                      </a:lnTo>
                      <a:lnTo>
                        <a:pt x="581" y="993"/>
                      </a:lnTo>
                      <a:lnTo>
                        <a:pt x="586" y="1108"/>
                      </a:lnTo>
                      <a:lnTo>
                        <a:pt x="576" y="1163"/>
                      </a:lnTo>
                      <a:lnTo>
                        <a:pt x="624" y="1195"/>
                      </a:lnTo>
                      <a:lnTo>
                        <a:pt x="617" y="1238"/>
                      </a:lnTo>
                      <a:lnTo>
                        <a:pt x="672" y="1273"/>
                      </a:lnTo>
                      <a:lnTo>
                        <a:pt x="662" y="1308"/>
                      </a:lnTo>
                      <a:lnTo>
                        <a:pt x="729" y="1376"/>
                      </a:lnTo>
                      <a:lnTo>
                        <a:pt x="790" y="1436"/>
                      </a:lnTo>
                      <a:lnTo>
                        <a:pt x="992" y="1527"/>
                      </a:lnTo>
                      <a:lnTo>
                        <a:pt x="992" y="1424"/>
                      </a:lnTo>
                      <a:lnTo>
                        <a:pt x="1060" y="1233"/>
                      </a:lnTo>
                      <a:lnTo>
                        <a:pt x="1128" y="985"/>
                      </a:lnTo>
                      <a:lnTo>
                        <a:pt x="1105" y="805"/>
                      </a:lnTo>
                      <a:lnTo>
                        <a:pt x="1015" y="609"/>
                      </a:lnTo>
                      <a:lnTo>
                        <a:pt x="1000" y="390"/>
                      </a:lnTo>
                      <a:lnTo>
                        <a:pt x="970" y="241"/>
                      </a:lnTo>
                      <a:lnTo>
                        <a:pt x="922" y="130"/>
                      </a:lnTo>
                      <a:lnTo>
                        <a:pt x="862" y="105"/>
                      </a:lnTo>
                      <a:lnTo>
                        <a:pt x="907" y="175"/>
                      </a:lnTo>
                      <a:lnTo>
                        <a:pt x="922" y="256"/>
                      </a:lnTo>
                      <a:lnTo>
                        <a:pt x="924" y="331"/>
                      </a:lnTo>
                      <a:lnTo>
                        <a:pt x="902" y="405"/>
                      </a:lnTo>
                      <a:lnTo>
                        <a:pt x="775" y="339"/>
                      </a:lnTo>
                      <a:close/>
                    </a:path>
                  </a:pathLst>
                </a:custGeom>
                <a:solidFill>
                  <a:srgbClr val="0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" name="Freeform 56"/>
                <p:cNvSpPr>
                  <a:spLocks noChangeAspect="1"/>
                </p:cNvSpPr>
                <p:nvPr/>
              </p:nvSpPr>
              <p:spPr bwMode="auto">
                <a:xfrm>
                  <a:off x="2386" y="2112"/>
                  <a:ext cx="1173" cy="1210"/>
                </a:xfrm>
                <a:custGeom>
                  <a:avLst/>
                  <a:gdLst>
                    <a:gd name="T0" fmla="*/ 1173 w 1173"/>
                    <a:gd name="T1" fmla="*/ 992 h 1210"/>
                    <a:gd name="T2" fmla="*/ 1128 w 1173"/>
                    <a:gd name="T3" fmla="*/ 1052 h 1210"/>
                    <a:gd name="T4" fmla="*/ 1113 w 1173"/>
                    <a:gd name="T5" fmla="*/ 1135 h 1210"/>
                    <a:gd name="T6" fmla="*/ 1113 w 1173"/>
                    <a:gd name="T7" fmla="*/ 1210 h 1210"/>
                    <a:gd name="T8" fmla="*/ 301 w 1173"/>
                    <a:gd name="T9" fmla="*/ 1135 h 1210"/>
                    <a:gd name="T10" fmla="*/ 211 w 1173"/>
                    <a:gd name="T11" fmla="*/ 1113 h 1210"/>
                    <a:gd name="T12" fmla="*/ 181 w 1173"/>
                    <a:gd name="T13" fmla="*/ 1075 h 1210"/>
                    <a:gd name="T14" fmla="*/ 211 w 1173"/>
                    <a:gd name="T15" fmla="*/ 947 h 1210"/>
                    <a:gd name="T16" fmla="*/ 241 w 1173"/>
                    <a:gd name="T17" fmla="*/ 857 h 1210"/>
                    <a:gd name="T18" fmla="*/ 226 w 1173"/>
                    <a:gd name="T19" fmla="*/ 737 h 1210"/>
                    <a:gd name="T20" fmla="*/ 196 w 1173"/>
                    <a:gd name="T21" fmla="*/ 631 h 1210"/>
                    <a:gd name="T22" fmla="*/ 151 w 1173"/>
                    <a:gd name="T23" fmla="*/ 549 h 1210"/>
                    <a:gd name="T24" fmla="*/ 128 w 1173"/>
                    <a:gd name="T25" fmla="*/ 503 h 1210"/>
                    <a:gd name="T26" fmla="*/ 151 w 1173"/>
                    <a:gd name="T27" fmla="*/ 413 h 1210"/>
                    <a:gd name="T28" fmla="*/ 143 w 1173"/>
                    <a:gd name="T29" fmla="*/ 383 h 1210"/>
                    <a:gd name="T30" fmla="*/ 128 w 1173"/>
                    <a:gd name="T31" fmla="*/ 443 h 1210"/>
                    <a:gd name="T32" fmla="*/ 121 w 1173"/>
                    <a:gd name="T33" fmla="*/ 466 h 1210"/>
                    <a:gd name="T34" fmla="*/ 106 w 1173"/>
                    <a:gd name="T35" fmla="*/ 353 h 1210"/>
                    <a:gd name="T36" fmla="*/ 98 w 1173"/>
                    <a:gd name="T37" fmla="*/ 256 h 1210"/>
                    <a:gd name="T38" fmla="*/ 83 w 1173"/>
                    <a:gd name="T39" fmla="*/ 135 h 1210"/>
                    <a:gd name="T40" fmla="*/ 30 w 1173"/>
                    <a:gd name="T41" fmla="*/ 53 h 1210"/>
                    <a:gd name="T42" fmla="*/ 23 w 1173"/>
                    <a:gd name="T43" fmla="*/ 37 h 1210"/>
                    <a:gd name="T44" fmla="*/ 0 w 1173"/>
                    <a:gd name="T45" fmla="*/ 0 h 1210"/>
                    <a:gd name="T46" fmla="*/ 68 w 1173"/>
                    <a:gd name="T47" fmla="*/ 60 h 1210"/>
                    <a:gd name="T48" fmla="*/ 91 w 1173"/>
                    <a:gd name="T49" fmla="*/ 113 h 1210"/>
                    <a:gd name="T50" fmla="*/ 136 w 1173"/>
                    <a:gd name="T51" fmla="*/ 188 h 1210"/>
                    <a:gd name="T52" fmla="*/ 128 w 1173"/>
                    <a:gd name="T53" fmla="*/ 233 h 1210"/>
                    <a:gd name="T54" fmla="*/ 143 w 1173"/>
                    <a:gd name="T55" fmla="*/ 308 h 1210"/>
                    <a:gd name="T56" fmla="*/ 174 w 1173"/>
                    <a:gd name="T57" fmla="*/ 383 h 1210"/>
                    <a:gd name="T58" fmla="*/ 241 w 1173"/>
                    <a:gd name="T59" fmla="*/ 488 h 1210"/>
                    <a:gd name="T60" fmla="*/ 316 w 1173"/>
                    <a:gd name="T61" fmla="*/ 616 h 1210"/>
                    <a:gd name="T62" fmla="*/ 353 w 1173"/>
                    <a:gd name="T63" fmla="*/ 647 h 1210"/>
                    <a:gd name="T64" fmla="*/ 316 w 1173"/>
                    <a:gd name="T65" fmla="*/ 677 h 1210"/>
                    <a:gd name="T66" fmla="*/ 279 w 1173"/>
                    <a:gd name="T67" fmla="*/ 729 h 1210"/>
                    <a:gd name="T68" fmla="*/ 256 w 1173"/>
                    <a:gd name="T69" fmla="*/ 790 h 1210"/>
                    <a:gd name="T70" fmla="*/ 301 w 1173"/>
                    <a:gd name="T71" fmla="*/ 729 h 1210"/>
                    <a:gd name="T72" fmla="*/ 338 w 1173"/>
                    <a:gd name="T73" fmla="*/ 692 h 1210"/>
                    <a:gd name="T74" fmla="*/ 368 w 1173"/>
                    <a:gd name="T75" fmla="*/ 677 h 1210"/>
                    <a:gd name="T76" fmla="*/ 406 w 1173"/>
                    <a:gd name="T77" fmla="*/ 729 h 1210"/>
                    <a:gd name="T78" fmla="*/ 361 w 1173"/>
                    <a:gd name="T79" fmla="*/ 760 h 1210"/>
                    <a:gd name="T80" fmla="*/ 293 w 1173"/>
                    <a:gd name="T81" fmla="*/ 797 h 1210"/>
                    <a:gd name="T82" fmla="*/ 256 w 1173"/>
                    <a:gd name="T83" fmla="*/ 850 h 1210"/>
                    <a:gd name="T84" fmla="*/ 241 w 1173"/>
                    <a:gd name="T85" fmla="*/ 888 h 1210"/>
                    <a:gd name="T86" fmla="*/ 293 w 1173"/>
                    <a:gd name="T87" fmla="*/ 835 h 1210"/>
                    <a:gd name="T88" fmla="*/ 346 w 1173"/>
                    <a:gd name="T89" fmla="*/ 790 h 1210"/>
                    <a:gd name="T90" fmla="*/ 406 w 1173"/>
                    <a:gd name="T91" fmla="*/ 760 h 1210"/>
                    <a:gd name="T92" fmla="*/ 481 w 1173"/>
                    <a:gd name="T93" fmla="*/ 797 h 1210"/>
                    <a:gd name="T94" fmla="*/ 542 w 1173"/>
                    <a:gd name="T95" fmla="*/ 842 h 1210"/>
                    <a:gd name="T96" fmla="*/ 617 w 1173"/>
                    <a:gd name="T97" fmla="*/ 872 h 1210"/>
                    <a:gd name="T98" fmla="*/ 534 w 1173"/>
                    <a:gd name="T99" fmla="*/ 880 h 1210"/>
                    <a:gd name="T100" fmla="*/ 399 w 1173"/>
                    <a:gd name="T101" fmla="*/ 954 h 1210"/>
                    <a:gd name="T102" fmla="*/ 519 w 1173"/>
                    <a:gd name="T103" fmla="*/ 917 h 1210"/>
                    <a:gd name="T104" fmla="*/ 602 w 1173"/>
                    <a:gd name="T105" fmla="*/ 895 h 1210"/>
                    <a:gd name="T106" fmla="*/ 685 w 1173"/>
                    <a:gd name="T107" fmla="*/ 895 h 1210"/>
                    <a:gd name="T108" fmla="*/ 798 w 1173"/>
                    <a:gd name="T109" fmla="*/ 917 h 1210"/>
                    <a:gd name="T110" fmla="*/ 932 w 1173"/>
                    <a:gd name="T111" fmla="*/ 947 h 1210"/>
                    <a:gd name="T112" fmla="*/ 1173 w 1173"/>
                    <a:gd name="T113" fmla="*/ 992 h 121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73"/>
                    <a:gd name="T172" fmla="*/ 0 h 1210"/>
                    <a:gd name="T173" fmla="*/ 1173 w 1173"/>
                    <a:gd name="T174" fmla="*/ 1210 h 121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73" h="1210">
                      <a:moveTo>
                        <a:pt x="1173" y="992"/>
                      </a:moveTo>
                      <a:lnTo>
                        <a:pt x="1128" y="1052"/>
                      </a:lnTo>
                      <a:lnTo>
                        <a:pt x="1113" y="1135"/>
                      </a:lnTo>
                      <a:lnTo>
                        <a:pt x="1113" y="1210"/>
                      </a:lnTo>
                      <a:lnTo>
                        <a:pt x="301" y="1135"/>
                      </a:lnTo>
                      <a:lnTo>
                        <a:pt x="211" y="1113"/>
                      </a:lnTo>
                      <a:lnTo>
                        <a:pt x="181" y="1075"/>
                      </a:lnTo>
                      <a:lnTo>
                        <a:pt x="211" y="947"/>
                      </a:lnTo>
                      <a:lnTo>
                        <a:pt x="241" y="857"/>
                      </a:lnTo>
                      <a:lnTo>
                        <a:pt x="226" y="737"/>
                      </a:lnTo>
                      <a:lnTo>
                        <a:pt x="196" y="631"/>
                      </a:lnTo>
                      <a:lnTo>
                        <a:pt x="151" y="549"/>
                      </a:lnTo>
                      <a:lnTo>
                        <a:pt x="128" y="503"/>
                      </a:lnTo>
                      <a:lnTo>
                        <a:pt x="151" y="413"/>
                      </a:lnTo>
                      <a:lnTo>
                        <a:pt x="143" y="383"/>
                      </a:lnTo>
                      <a:lnTo>
                        <a:pt x="128" y="443"/>
                      </a:lnTo>
                      <a:lnTo>
                        <a:pt x="121" y="466"/>
                      </a:lnTo>
                      <a:lnTo>
                        <a:pt x="106" y="353"/>
                      </a:lnTo>
                      <a:lnTo>
                        <a:pt x="98" y="256"/>
                      </a:lnTo>
                      <a:lnTo>
                        <a:pt x="83" y="135"/>
                      </a:lnTo>
                      <a:lnTo>
                        <a:pt x="30" y="53"/>
                      </a:lnTo>
                      <a:lnTo>
                        <a:pt x="23" y="37"/>
                      </a:lnTo>
                      <a:lnTo>
                        <a:pt x="0" y="0"/>
                      </a:lnTo>
                      <a:lnTo>
                        <a:pt x="68" y="60"/>
                      </a:lnTo>
                      <a:lnTo>
                        <a:pt x="91" y="113"/>
                      </a:lnTo>
                      <a:lnTo>
                        <a:pt x="136" y="188"/>
                      </a:lnTo>
                      <a:lnTo>
                        <a:pt x="128" y="233"/>
                      </a:lnTo>
                      <a:lnTo>
                        <a:pt x="143" y="308"/>
                      </a:lnTo>
                      <a:lnTo>
                        <a:pt x="174" y="383"/>
                      </a:lnTo>
                      <a:lnTo>
                        <a:pt x="241" y="488"/>
                      </a:lnTo>
                      <a:lnTo>
                        <a:pt x="316" y="616"/>
                      </a:lnTo>
                      <a:lnTo>
                        <a:pt x="353" y="647"/>
                      </a:lnTo>
                      <a:lnTo>
                        <a:pt x="316" y="677"/>
                      </a:lnTo>
                      <a:lnTo>
                        <a:pt x="279" y="729"/>
                      </a:lnTo>
                      <a:lnTo>
                        <a:pt x="256" y="790"/>
                      </a:lnTo>
                      <a:lnTo>
                        <a:pt x="301" y="729"/>
                      </a:lnTo>
                      <a:lnTo>
                        <a:pt x="338" y="692"/>
                      </a:lnTo>
                      <a:lnTo>
                        <a:pt x="368" y="677"/>
                      </a:lnTo>
                      <a:lnTo>
                        <a:pt x="406" y="729"/>
                      </a:lnTo>
                      <a:lnTo>
                        <a:pt x="361" y="760"/>
                      </a:lnTo>
                      <a:lnTo>
                        <a:pt x="293" y="797"/>
                      </a:lnTo>
                      <a:lnTo>
                        <a:pt x="256" y="850"/>
                      </a:lnTo>
                      <a:lnTo>
                        <a:pt x="241" y="888"/>
                      </a:lnTo>
                      <a:lnTo>
                        <a:pt x="293" y="835"/>
                      </a:lnTo>
                      <a:lnTo>
                        <a:pt x="346" y="790"/>
                      </a:lnTo>
                      <a:lnTo>
                        <a:pt x="406" y="760"/>
                      </a:lnTo>
                      <a:lnTo>
                        <a:pt x="481" y="797"/>
                      </a:lnTo>
                      <a:lnTo>
                        <a:pt x="542" y="842"/>
                      </a:lnTo>
                      <a:lnTo>
                        <a:pt x="617" y="872"/>
                      </a:lnTo>
                      <a:lnTo>
                        <a:pt x="534" y="880"/>
                      </a:lnTo>
                      <a:lnTo>
                        <a:pt x="399" y="954"/>
                      </a:lnTo>
                      <a:lnTo>
                        <a:pt x="519" y="917"/>
                      </a:lnTo>
                      <a:lnTo>
                        <a:pt x="602" y="895"/>
                      </a:lnTo>
                      <a:lnTo>
                        <a:pt x="685" y="895"/>
                      </a:lnTo>
                      <a:lnTo>
                        <a:pt x="798" y="917"/>
                      </a:lnTo>
                      <a:lnTo>
                        <a:pt x="932" y="947"/>
                      </a:lnTo>
                      <a:lnTo>
                        <a:pt x="1173" y="992"/>
                      </a:lnTo>
                      <a:close/>
                    </a:path>
                  </a:pathLst>
                </a:custGeom>
                <a:solidFill>
                  <a:srgbClr val="0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" name="Oval 57"/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2466"/>
                  <a:ext cx="60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" name="Oval 58"/>
                <p:cNvSpPr>
                  <a:spLocks noChangeAspect="1" noChangeArrowheads="1"/>
                </p:cNvSpPr>
                <p:nvPr/>
              </p:nvSpPr>
              <p:spPr bwMode="auto">
                <a:xfrm>
                  <a:off x="2354" y="2637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" name="Oval 59"/>
                <p:cNvSpPr>
                  <a:spLocks noChangeAspect="1" noChangeArrowheads="1"/>
                </p:cNvSpPr>
                <p:nvPr/>
              </p:nvSpPr>
              <p:spPr bwMode="auto">
                <a:xfrm>
                  <a:off x="2399" y="2802"/>
                  <a:ext cx="59" cy="75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5" name="Oval 60"/>
                <p:cNvSpPr>
                  <a:spLocks noChangeAspect="1" noChangeArrowheads="1"/>
                </p:cNvSpPr>
                <p:nvPr/>
              </p:nvSpPr>
              <p:spPr bwMode="auto">
                <a:xfrm>
                  <a:off x="2414" y="2963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" name="Oval 61"/>
                <p:cNvSpPr>
                  <a:spLocks noChangeAspect="1" noChangeArrowheads="1"/>
                </p:cNvSpPr>
                <p:nvPr/>
              </p:nvSpPr>
              <p:spPr bwMode="auto">
                <a:xfrm>
                  <a:off x="2389" y="3159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2344" y="3350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00" name="Group 63"/>
              <p:cNvGrpSpPr>
                <a:grpSpLocks noChangeAspect="1"/>
              </p:cNvGrpSpPr>
              <p:nvPr/>
            </p:nvGrpSpPr>
            <p:grpSpPr bwMode="auto">
              <a:xfrm>
                <a:off x="1912" y="1099"/>
                <a:ext cx="879" cy="1173"/>
                <a:chOff x="1912" y="1099"/>
                <a:chExt cx="879" cy="1173"/>
              </a:xfrm>
            </p:grpSpPr>
            <p:sp>
              <p:nvSpPr>
                <p:cNvPr id="1101" name="Freeform 64"/>
                <p:cNvSpPr>
                  <a:spLocks noChangeAspect="1"/>
                </p:cNvSpPr>
                <p:nvPr/>
              </p:nvSpPr>
              <p:spPr bwMode="auto">
                <a:xfrm>
                  <a:off x="1912" y="1576"/>
                  <a:ext cx="452" cy="696"/>
                </a:xfrm>
                <a:custGeom>
                  <a:avLst/>
                  <a:gdLst>
                    <a:gd name="T0" fmla="*/ 452 w 452"/>
                    <a:gd name="T1" fmla="*/ 422 h 696"/>
                    <a:gd name="T2" fmla="*/ 403 w 452"/>
                    <a:gd name="T3" fmla="*/ 486 h 696"/>
                    <a:gd name="T4" fmla="*/ 380 w 452"/>
                    <a:gd name="T5" fmla="*/ 546 h 696"/>
                    <a:gd name="T6" fmla="*/ 391 w 452"/>
                    <a:gd name="T7" fmla="*/ 629 h 696"/>
                    <a:gd name="T8" fmla="*/ 373 w 452"/>
                    <a:gd name="T9" fmla="*/ 678 h 696"/>
                    <a:gd name="T10" fmla="*/ 331 w 452"/>
                    <a:gd name="T11" fmla="*/ 696 h 696"/>
                    <a:gd name="T12" fmla="*/ 271 w 452"/>
                    <a:gd name="T13" fmla="*/ 696 h 696"/>
                    <a:gd name="T14" fmla="*/ 207 w 452"/>
                    <a:gd name="T15" fmla="*/ 674 h 696"/>
                    <a:gd name="T16" fmla="*/ 154 w 452"/>
                    <a:gd name="T17" fmla="*/ 644 h 696"/>
                    <a:gd name="T18" fmla="*/ 101 w 452"/>
                    <a:gd name="T19" fmla="*/ 595 h 696"/>
                    <a:gd name="T20" fmla="*/ 71 w 452"/>
                    <a:gd name="T21" fmla="*/ 557 h 696"/>
                    <a:gd name="T22" fmla="*/ 37 w 452"/>
                    <a:gd name="T23" fmla="*/ 497 h 696"/>
                    <a:gd name="T24" fmla="*/ 15 w 452"/>
                    <a:gd name="T25" fmla="*/ 437 h 696"/>
                    <a:gd name="T26" fmla="*/ 0 w 452"/>
                    <a:gd name="T27" fmla="*/ 380 h 696"/>
                    <a:gd name="T28" fmla="*/ 4 w 452"/>
                    <a:gd name="T29" fmla="*/ 316 h 696"/>
                    <a:gd name="T30" fmla="*/ 45 w 452"/>
                    <a:gd name="T31" fmla="*/ 241 h 696"/>
                    <a:gd name="T32" fmla="*/ 64 w 452"/>
                    <a:gd name="T33" fmla="*/ 181 h 696"/>
                    <a:gd name="T34" fmla="*/ 71 w 452"/>
                    <a:gd name="T35" fmla="*/ 113 h 696"/>
                    <a:gd name="T36" fmla="*/ 79 w 452"/>
                    <a:gd name="T37" fmla="*/ 0 h 696"/>
                    <a:gd name="T38" fmla="*/ 207 w 452"/>
                    <a:gd name="T39" fmla="*/ 181 h 696"/>
                    <a:gd name="T40" fmla="*/ 384 w 452"/>
                    <a:gd name="T41" fmla="*/ 358 h 696"/>
                    <a:gd name="T42" fmla="*/ 452 w 452"/>
                    <a:gd name="T43" fmla="*/ 422 h 69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52"/>
                    <a:gd name="T67" fmla="*/ 0 h 696"/>
                    <a:gd name="T68" fmla="*/ 452 w 452"/>
                    <a:gd name="T69" fmla="*/ 696 h 69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52" h="696">
                      <a:moveTo>
                        <a:pt x="452" y="422"/>
                      </a:moveTo>
                      <a:lnTo>
                        <a:pt x="403" y="486"/>
                      </a:lnTo>
                      <a:lnTo>
                        <a:pt x="380" y="546"/>
                      </a:lnTo>
                      <a:lnTo>
                        <a:pt x="391" y="629"/>
                      </a:lnTo>
                      <a:lnTo>
                        <a:pt x="373" y="678"/>
                      </a:lnTo>
                      <a:lnTo>
                        <a:pt x="331" y="696"/>
                      </a:lnTo>
                      <a:lnTo>
                        <a:pt x="271" y="696"/>
                      </a:lnTo>
                      <a:lnTo>
                        <a:pt x="207" y="674"/>
                      </a:lnTo>
                      <a:lnTo>
                        <a:pt x="154" y="644"/>
                      </a:lnTo>
                      <a:lnTo>
                        <a:pt x="101" y="595"/>
                      </a:lnTo>
                      <a:lnTo>
                        <a:pt x="71" y="557"/>
                      </a:lnTo>
                      <a:lnTo>
                        <a:pt x="37" y="497"/>
                      </a:lnTo>
                      <a:lnTo>
                        <a:pt x="15" y="437"/>
                      </a:lnTo>
                      <a:lnTo>
                        <a:pt x="0" y="380"/>
                      </a:lnTo>
                      <a:lnTo>
                        <a:pt x="4" y="316"/>
                      </a:lnTo>
                      <a:lnTo>
                        <a:pt x="45" y="241"/>
                      </a:lnTo>
                      <a:lnTo>
                        <a:pt x="64" y="181"/>
                      </a:lnTo>
                      <a:lnTo>
                        <a:pt x="71" y="113"/>
                      </a:lnTo>
                      <a:lnTo>
                        <a:pt x="79" y="0"/>
                      </a:lnTo>
                      <a:lnTo>
                        <a:pt x="207" y="181"/>
                      </a:lnTo>
                      <a:lnTo>
                        <a:pt x="384" y="358"/>
                      </a:lnTo>
                      <a:lnTo>
                        <a:pt x="452" y="422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2" name="Freeform 65"/>
                <p:cNvSpPr>
                  <a:spLocks noChangeAspect="1"/>
                </p:cNvSpPr>
                <p:nvPr/>
              </p:nvSpPr>
              <p:spPr bwMode="auto">
                <a:xfrm>
                  <a:off x="1951" y="1177"/>
                  <a:ext cx="783" cy="864"/>
                </a:xfrm>
                <a:custGeom>
                  <a:avLst/>
                  <a:gdLst>
                    <a:gd name="T0" fmla="*/ 783 w 783"/>
                    <a:gd name="T1" fmla="*/ 233 h 864"/>
                    <a:gd name="T2" fmla="*/ 772 w 783"/>
                    <a:gd name="T3" fmla="*/ 305 h 864"/>
                    <a:gd name="T4" fmla="*/ 742 w 783"/>
                    <a:gd name="T5" fmla="*/ 376 h 864"/>
                    <a:gd name="T6" fmla="*/ 733 w 783"/>
                    <a:gd name="T7" fmla="*/ 449 h 864"/>
                    <a:gd name="T8" fmla="*/ 733 w 783"/>
                    <a:gd name="T9" fmla="*/ 521 h 864"/>
                    <a:gd name="T10" fmla="*/ 710 w 783"/>
                    <a:gd name="T11" fmla="*/ 577 h 864"/>
                    <a:gd name="T12" fmla="*/ 680 w 783"/>
                    <a:gd name="T13" fmla="*/ 622 h 864"/>
                    <a:gd name="T14" fmla="*/ 635 w 783"/>
                    <a:gd name="T15" fmla="*/ 671 h 864"/>
                    <a:gd name="T16" fmla="*/ 563 w 783"/>
                    <a:gd name="T17" fmla="*/ 826 h 864"/>
                    <a:gd name="T18" fmla="*/ 499 w 783"/>
                    <a:gd name="T19" fmla="*/ 861 h 864"/>
                    <a:gd name="T20" fmla="*/ 430 w 783"/>
                    <a:gd name="T21" fmla="*/ 861 h 864"/>
                    <a:gd name="T22" fmla="*/ 356 w 783"/>
                    <a:gd name="T23" fmla="*/ 838 h 864"/>
                    <a:gd name="T24" fmla="*/ 256 w 783"/>
                    <a:gd name="T25" fmla="*/ 789 h 864"/>
                    <a:gd name="T26" fmla="*/ 183 w 783"/>
                    <a:gd name="T27" fmla="*/ 744 h 864"/>
                    <a:gd name="T28" fmla="*/ 113 w 783"/>
                    <a:gd name="T29" fmla="*/ 680 h 864"/>
                    <a:gd name="T30" fmla="*/ 81 w 783"/>
                    <a:gd name="T31" fmla="*/ 581 h 864"/>
                    <a:gd name="T32" fmla="*/ 74 w 783"/>
                    <a:gd name="T33" fmla="*/ 468 h 864"/>
                    <a:gd name="T34" fmla="*/ 36 w 783"/>
                    <a:gd name="T35" fmla="*/ 445 h 864"/>
                    <a:gd name="T36" fmla="*/ 21 w 783"/>
                    <a:gd name="T37" fmla="*/ 396 h 864"/>
                    <a:gd name="T38" fmla="*/ 6 w 783"/>
                    <a:gd name="T39" fmla="*/ 336 h 864"/>
                    <a:gd name="T40" fmla="*/ 4 w 783"/>
                    <a:gd name="T41" fmla="*/ 281 h 864"/>
                    <a:gd name="T42" fmla="*/ 17 w 783"/>
                    <a:gd name="T43" fmla="*/ 229 h 864"/>
                    <a:gd name="T44" fmla="*/ 64 w 783"/>
                    <a:gd name="T45" fmla="*/ 217 h 864"/>
                    <a:gd name="T46" fmla="*/ 98 w 783"/>
                    <a:gd name="T47" fmla="*/ 251 h 864"/>
                    <a:gd name="T48" fmla="*/ 202 w 783"/>
                    <a:gd name="T49" fmla="*/ 188 h 864"/>
                    <a:gd name="T50" fmla="*/ 269 w 783"/>
                    <a:gd name="T51" fmla="*/ 46 h 864"/>
                    <a:gd name="T52" fmla="*/ 322 w 783"/>
                    <a:gd name="T53" fmla="*/ 3 h 864"/>
                    <a:gd name="T54" fmla="*/ 394 w 783"/>
                    <a:gd name="T55" fmla="*/ 0 h 864"/>
                    <a:gd name="T56" fmla="*/ 458 w 783"/>
                    <a:gd name="T57" fmla="*/ 203 h 864"/>
                    <a:gd name="T58" fmla="*/ 597 w 783"/>
                    <a:gd name="T59" fmla="*/ 210 h 864"/>
                    <a:gd name="T60" fmla="*/ 635 w 783"/>
                    <a:gd name="T61" fmla="*/ 214 h 864"/>
                    <a:gd name="T62" fmla="*/ 763 w 783"/>
                    <a:gd name="T63" fmla="*/ 241 h 86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783"/>
                    <a:gd name="T97" fmla="*/ 0 h 864"/>
                    <a:gd name="T98" fmla="*/ 783 w 783"/>
                    <a:gd name="T99" fmla="*/ 864 h 86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783" h="864">
                      <a:moveTo>
                        <a:pt x="778" y="159"/>
                      </a:moveTo>
                      <a:lnTo>
                        <a:pt x="783" y="233"/>
                      </a:lnTo>
                      <a:lnTo>
                        <a:pt x="780" y="271"/>
                      </a:lnTo>
                      <a:lnTo>
                        <a:pt x="772" y="305"/>
                      </a:lnTo>
                      <a:lnTo>
                        <a:pt x="757" y="343"/>
                      </a:lnTo>
                      <a:lnTo>
                        <a:pt x="742" y="376"/>
                      </a:lnTo>
                      <a:lnTo>
                        <a:pt x="735" y="407"/>
                      </a:lnTo>
                      <a:lnTo>
                        <a:pt x="733" y="449"/>
                      </a:lnTo>
                      <a:lnTo>
                        <a:pt x="735" y="492"/>
                      </a:lnTo>
                      <a:lnTo>
                        <a:pt x="733" y="521"/>
                      </a:lnTo>
                      <a:lnTo>
                        <a:pt x="723" y="550"/>
                      </a:lnTo>
                      <a:lnTo>
                        <a:pt x="710" y="577"/>
                      </a:lnTo>
                      <a:lnTo>
                        <a:pt x="699" y="599"/>
                      </a:lnTo>
                      <a:lnTo>
                        <a:pt x="680" y="622"/>
                      </a:lnTo>
                      <a:lnTo>
                        <a:pt x="658" y="642"/>
                      </a:lnTo>
                      <a:lnTo>
                        <a:pt x="635" y="671"/>
                      </a:lnTo>
                      <a:lnTo>
                        <a:pt x="590" y="743"/>
                      </a:lnTo>
                      <a:lnTo>
                        <a:pt x="563" y="826"/>
                      </a:lnTo>
                      <a:lnTo>
                        <a:pt x="539" y="849"/>
                      </a:lnTo>
                      <a:lnTo>
                        <a:pt x="499" y="861"/>
                      </a:lnTo>
                      <a:lnTo>
                        <a:pt x="462" y="864"/>
                      </a:lnTo>
                      <a:lnTo>
                        <a:pt x="430" y="861"/>
                      </a:lnTo>
                      <a:lnTo>
                        <a:pt x="392" y="851"/>
                      </a:lnTo>
                      <a:lnTo>
                        <a:pt x="356" y="838"/>
                      </a:lnTo>
                      <a:lnTo>
                        <a:pt x="302" y="812"/>
                      </a:lnTo>
                      <a:lnTo>
                        <a:pt x="256" y="789"/>
                      </a:lnTo>
                      <a:lnTo>
                        <a:pt x="221" y="770"/>
                      </a:lnTo>
                      <a:lnTo>
                        <a:pt x="183" y="744"/>
                      </a:lnTo>
                      <a:lnTo>
                        <a:pt x="143" y="714"/>
                      </a:lnTo>
                      <a:lnTo>
                        <a:pt x="113" y="680"/>
                      </a:lnTo>
                      <a:lnTo>
                        <a:pt x="93" y="645"/>
                      </a:lnTo>
                      <a:lnTo>
                        <a:pt x="81" y="581"/>
                      </a:lnTo>
                      <a:lnTo>
                        <a:pt x="74" y="517"/>
                      </a:lnTo>
                      <a:lnTo>
                        <a:pt x="74" y="468"/>
                      </a:lnTo>
                      <a:lnTo>
                        <a:pt x="55" y="458"/>
                      </a:lnTo>
                      <a:lnTo>
                        <a:pt x="36" y="445"/>
                      </a:lnTo>
                      <a:lnTo>
                        <a:pt x="27" y="424"/>
                      </a:lnTo>
                      <a:lnTo>
                        <a:pt x="21" y="396"/>
                      </a:lnTo>
                      <a:lnTo>
                        <a:pt x="10" y="366"/>
                      </a:lnTo>
                      <a:lnTo>
                        <a:pt x="6" y="336"/>
                      </a:lnTo>
                      <a:lnTo>
                        <a:pt x="0" y="302"/>
                      </a:lnTo>
                      <a:lnTo>
                        <a:pt x="4" y="281"/>
                      </a:lnTo>
                      <a:lnTo>
                        <a:pt x="6" y="255"/>
                      </a:lnTo>
                      <a:lnTo>
                        <a:pt x="17" y="229"/>
                      </a:lnTo>
                      <a:lnTo>
                        <a:pt x="40" y="217"/>
                      </a:lnTo>
                      <a:lnTo>
                        <a:pt x="64" y="217"/>
                      </a:lnTo>
                      <a:lnTo>
                        <a:pt x="83" y="229"/>
                      </a:lnTo>
                      <a:lnTo>
                        <a:pt x="98" y="251"/>
                      </a:lnTo>
                      <a:lnTo>
                        <a:pt x="113" y="296"/>
                      </a:lnTo>
                      <a:lnTo>
                        <a:pt x="202" y="188"/>
                      </a:lnTo>
                      <a:lnTo>
                        <a:pt x="270" y="199"/>
                      </a:lnTo>
                      <a:lnTo>
                        <a:pt x="269" y="46"/>
                      </a:lnTo>
                      <a:lnTo>
                        <a:pt x="307" y="192"/>
                      </a:lnTo>
                      <a:lnTo>
                        <a:pt x="322" y="3"/>
                      </a:lnTo>
                      <a:lnTo>
                        <a:pt x="356" y="192"/>
                      </a:lnTo>
                      <a:lnTo>
                        <a:pt x="394" y="0"/>
                      </a:lnTo>
                      <a:lnTo>
                        <a:pt x="386" y="199"/>
                      </a:lnTo>
                      <a:lnTo>
                        <a:pt x="458" y="203"/>
                      </a:lnTo>
                      <a:lnTo>
                        <a:pt x="522" y="203"/>
                      </a:lnTo>
                      <a:lnTo>
                        <a:pt x="597" y="210"/>
                      </a:lnTo>
                      <a:lnTo>
                        <a:pt x="620" y="65"/>
                      </a:lnTo>
                      <a:lnTo>
                        <a:pt x="635" y="214"/>
                      </a:lnTo>
                      <a:lnTo>
                        <a:pt x="707" y="229"/>
                      </a:lnTo>
                      <a:lnTo>
                        <a:pt x="763" y="241"/>
                      </a:lnTo>
                      <a:lnTo>
                        <a:pt x="778" y="1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66"/>
                <p:cNvSpPr>
                  <a:spLocks noChangeAspect="1"/>
                </p:cNvSpPr>
                <p:nvPr/>
              </p:nvSpPr>
              <p:spPr bwMode="auto">
                <a:xfrm>
                  <a:off x="1970" y="1416"/>
                  <a:ext cx="58" cy="154"/>
                </a:xfrm>
                <a:custGeom>
                  <a:avLst/>
                  <a:gdLst>
                    <a:gd name="T0" fmla="*/ 58 w 58"/>
                    <a:gd name="T1" fmla="*/ 37 h 154"/>
                    <a:gd name="T2" fmla="*/ 47 w 58"/>
                    <a:gd name="T3" fmla="*/ 2 h 154"/>
                    <a:gd name="T4" fmla="*/ 33 w 58"/>
                    <a:gd name="T5" fmla="*/ 0 h 154"/>
                    <a:gd name="T6" fmla="*/ 4 w 58"/>
                    <a:gd name="T7" fmla="*/ 37 h 154"/>
                    <a:gd name="T8" fmla="*/ 0 w 58"/>
                    <a:gd name="T9" fmla="*/ 95 h 154"/>
                    <a:gd name="T10" fmla="*/ 11 w 58"/>
                    <a:gd name="T11" fmla="*/ 148 h 154"/>
                    <a:gd name="T12" fmla="*/ 22 w 58"/>
                    <a:gd name="T13" fmla="*/ 154 h 154"/>
                    <a:gd name="T14" fmla="*/ 8 w 58"/>
                    <a:gd name="T15" fmla="*/ 110 h 154"/>
                    <a:gd name="T16" fmla="*/ 10 w 58"/>
                    <a:gd name="T17" fmla="*/ 65 h 154"/>
                    <a:gd name="T18" fmla="*/ 22 w 58"/>
                    <a:gd name="T19" fmla="*/ 37 h 154"/>
                    <a:gd name="T20" fmla="*/ 58 w 58"/>
                    <a:gd name="T21" fmla="*/ 37 h 15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58"/>
                    <a:gd name="T34" fmla="*/ 0 h 154"/>
                    <a:gd name="T35" fmla="*/ 58 w 58"/>
                    <a:gd name="T36" fmla="*/ 154 h 15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58" h="154">
                      <a:moveTo>
                        <a:pt x="58" y="37"/>
                      </a:moveTo>
                      <a:lnTo>
                        <a:pt x="47" y="2"/>
                      </a:lnTo>
                      <a:lnTo>
                        <a:pt x="33" y="0"/>
                      </a:lnTo>
                      <a:lnTo>
                        <a:pt x="4" y="37"/>
                      </a:lnTo>
                      <a:lnTo>
                        <a:pt x="0" y="95"/>
                      </a:lnTo>
                      <a:lnTo>
                        <a:pt x="11" y="148"/>
                      </a:lnTo>
                      <a:lnTo>
                        <a:pt x="22" y="154"/>
                      </a:lnTo>
                      <a:lnTo>
                        <a:pt x="8" y="110"/>
                      </a:lnTo>
                      <a:lnTo>
                        <a:pt x="10" y="65"/>
                      </a:lnTo>
                      <a:lnTo>
                        <a:pt x="22" y="37"/>
                      </a:lnTo>
                      <a:lnTo>
                        <a:pt x="58" y="3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67"/>
                <p:cNvSpPr>
                  <a:spLocks noChangeAspect="1"/>
                </p:cNvSpPr>
                <p:nvPr/>
              </p:nvSpPr>
              <p:spPr bwMode="auto">
                <a:xfrm>
                  <a:off x="2017" y="1482"/>
                  <a:ext cx="30" cy="79"/>
                </a:xfrm>
                <a:custGeom>
                  <a:avLst/>
                  <a:gdLst>
                    <a:gd name="T0" fmla="*/ 30 w 30"/>
                    <a:gd name="T1" fmla="*/ 25 h 79"/>
                    <a:gd name="T2" fmla="*/ 14 w 30"/>
                    <a:gd name="T3" fmla="*/ 29 h 79"/>
                    <a:gd name="T4" fmla="*/ 6 w 30"/>
                    <a:gd name="T5" fmla="*/ 49 h 79"/>
                    <a:gd name="T6" fmla="*/ 12 w 30"/>
                    <a:gd name="T7" fmla="*/ 79 h 79"/>
                    <a:gd name="T8" fmla="*/ 0 w 30"/>
                    <a:gd name="T9" fmla="*/ 57 h 79"/>
                    <a:gd name="T10" fmla="*/ 2 w 30"/>
                    <a:gd name="T11" fmla="*/ 32 h 79"/>
                    <a:gd name="T12" fmla="*/ 16 w 30"/>
                    <a:gd name="T13" fmla="*/ 0 h 79"/>
                    <a:gd name="T14" fmla="*/ 30 w 30"/>
                    <a:gd name="T15" fmla="*/ 25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0"/>
                    <a:gd name="T25" fmla="*/ 0 h 79"/>
                    <a:gd name="T26" fmla="*/ 30 w 30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0" h="79">
                      <a:moveTo>
                        <a:pt x="30" y="25"/>
                      </a:moveTo>
                      <a:lnTo>
                        <a:pt x="14" y="29"/>
                      </a:lnTo>
                      <a:lnTo>
                        <a:pt x="6" y="49"/>
                      </a:lnTo>
                      <a:lnTo>
                        <a:pt x="12" y="79"/>
                      </a:lnTo>
                      <a:lnTo>
                        <a:pt x="0" y="57"/>
                      </a:lnTo>
                      <a:lnTo>
                        <a:pt x="2" y="32"/>
                      </a:lnTo>
                      <a:lnTo>
                        <a:pt x="16" y="0"/>
                      </a:lnTo>
                      <a:lnTo>
                        <a:pt x="30" y="2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68"/>
                <p:cNvSpPr>
                  <a:spLocks noChangeAspect="1"/>
                </p:cNvSpPr>
                <p:nvPr/>
              </p:nvSpPr>
              <p:spPr bwMode="auto">
                <a:xfrm>
                  <a:off x="2470" y="1715"/>
                  <a:ext cx="120" cy="65"/>
                </a:xfrm>
                <a:custGeom>
                  <a:avLst/>
                  <a:gdLst>
                    <a:gd name="T0" fmla="*/ 120 w 120"/>
                    <a:gd name="T1" fmla="*/ 25 h 65"/>
                    <a:gd name="T2" fmla="*/ 106 w 120"/>
                    <a:gd name="T3" fmla="*/ 36 h 65"/>
                    <a:gd name="T4" fmla="*/ 89 w 120"/>
                    <a:gd name="T5" fmla="*/ 48 h 65"/>
                    <a:gd name="T6" fmla="*/ 78 w 120"/>
                    <a:gd name="T7" fmla="*/ 49 h 65"/>
                    <a:gd name="T8" fmla="*/ 67 w 120"/>
                    <a:gd name="T9" fmla="*/ 46 h 65"/>
                    <a:gd name="T10" fmla="*/ 48 w 120"/>
                    <a:gd name="T11" fmla="*/ 34 h 65"/>
                    <a:gd name="T12" fmla="*/ 38 w 120"/>
                    <a:gd name="T13" fmla="*/ 24 h 65"/>
                    <a:gd name="T14" fmla="*/ 26 w 120"/>
                    <a:gd name="T15" fmla="*/ 22 h 65"/>
                    <a:gd name="T16" fmla="*/ 9 w 120"/>
                    <a:gd name="T17" fmla="*/ 16 h 65"/>
                    <a:gd name="T18" fmla="*/ 0 w 120"/>
                    <a:gd name="T19" fmla="*/ 0 h 65"/>
                    <a:gd name="T20" fmla="*/ 5 w 120"/>
                    <a:gd name="T21" fmla="*/ 24 h 65"/>
                    <a:gd name="T22" fmla="*/ 17 w 120"/>
                    <a:gd name="T23" fmla="*/ 33 h 65"/>
                    <a:gd name="T24" fmla="*/ 38 w 120"/>
                    <a:gd name="T25" fmla="*/ 50 h 65"/>
                    <a:gd name="T26" fmla="*/ 62 w 120"/>
                    <a:gd name="T27" fmla="*/ 65 h 65"/>
                    <a:gd name="T28" fmla="*/ 85 w 120"/>
                    <a:gd name="T29" fmla="*/ 61 h 65"/>
                    <a:gd name="T30" fmla="*/ 106 w 120"/>
                    <a:gd name="T31" fmla="*/ 49 h 65"/>
                    <a:gd name="T32" fmla="*/ 120 w 120"/>
                    <a:gd name="T33" fmla="*/ 25 h 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20"/>
                    <a:gd name="T52" fmla="*/ 0 h 65"/>
                    <a:gd name="T53" fmla="*/ 120 w 120"/>
                    <a:gd name="T54" fmla="*/ 65 h 6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20" h="65">
                      <a:moveTo>
                        <a:pt x="120" y="25"/>
                      </a:moveTo>
                      <a:lnTo>
                        <a:pt x="106" y="36"/>
                      </a:lnTo>
                      <a:lnTo>
                        <a:pt x="89" y="48"/>
                      </a:lnTo>
                      <a:lnTo>
                        <a:pt x="78" y="49"/>
                      </a:lnTo>
                      <a:lnTo>
                        <a:pt x="67" y="46"/>
                      </a:lnTo>
                      <a:lnTo>
                        <a:pt x="48" y="34"/>
                      </a:lnTo>
                      <a:lnTo>
                        <a:pt x="38" y="24"/>
                      </a:lnTo>
                      <a:lnTo>
                        <a:pt x="26" y="22"/>
                      </a:lnTo>
                      <a:lnTo>
                        <a:pt x="9" y="16"/>
                      </a:lnTo>
                      <a:lnTo>
                        <a:pt x="0" y="0"/>
                      </a:lnTo>
                      <a:lnTo>
                        <a:pt x="5" y="24"/>
                      </a:lnTo>
                      <a:lnTo>
                        <a:pt x="17" y="33"/>
                      </a:lnTo>
                      <a:lnTo>
                        <a:pt x="38" y="50"/>
                      </a:lnTo>
                      <a:lnTo>
                        <a:pt x="62" y="65"/>
                      </a:lnTo>
                      <a:lnTo>
                        <a:pt x="85" y="61"/>
                      </a:lnTo>
                      <a:lnTo>
                        <a:pt x="106" y="49"/>
                      </a:lnTo>
                      <a:lnTo>
                        <a:pt x="120" y="2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69"/>
                <p:cNvSpPr>
                  <a:spLocks noChangeAspect="1"/>
                </p:cNvSpPr>
                <p:nvPr/>
              </p:nvSpPr>
              <p:spPr bwMode="auto">
                <a:xfrm>
                  <a:off x="2313" y="1423"/>
                  <a:ext cx="194" cy="45"/>
                </a:xfrm>
                <a:custGeom>
                  <a:avLst/>
                  <a:gdLst>
                    <a:gd name="T0" fmla="*/ 194 w 194"/>
                    <a:gd name="T1" fmla="*/ 31 h 45"/>
                    <a:gd name="T2" fmla="*/ 184 w 194"/>
                    <a:gd name="T3" fmla="*/ 41 h 45"/>
                    <a:gd name="T4" fmla="*/ 166 w 194"/>
                    <a:gd name="T5" fmla="*/ 45 h 45"/>
                    <a:gd name="T6" fmla="*/ 142 w 194"/>
                    <a:gd name="T7" fmla="*/ 29 h 45"/>
                    <a:gd name="T8" fmla="*/ 118 w 194"/>
                    <a:gd name="T9" fmla="*/ 19 h 45"/>
                    <a:gd name="T10" fmla="*/ 93 w 194"/>
                    <a:gd name="T11" fmla="*/ 16 h 45"/>
                    <a:gd name="T12" fmla="*/ 57 w 194"/>
                    <a:gd name="T13" fmla="*/ 12 h 45"/>
                    <a:gd name="T14" fmla="*/ 0 w 194"/>
                    <a:gd name="T15" fmla="*/ 14 h 45"/>
                    <a:gd name="T16" fmla="*/ 72 w 194"/>
                    <a:gd name="T17" fmla="*/ 0 h 45"/>
                    <a:gd name="T18" fmla="*/ 114 w 194"/>
                    <a:gd name="T19" fmla="*/ 0 h 45"/>
                    <a:gd name="T20" fmla="*/ 140 w 194"/>
                    <a:gd name="T21" fmla="*/ 1 h 45"/>
                    <a:gd name="T22" fmla="*/ 166 w 194"/>
                    <a:gd name="T23" fmla="*/ 14 h 45"/>
                    <a:gd name="T24" fmla="*/ 188 w 194"/>
                    <a:gd name="T25" fmla="*/ 17 h 45"/>
                    <a:gd name="T26" fmla="*/ 194 w 194"/>
                    <a:gd name="T27" fmla="*/ 31 h 4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94"/>
                    <a:gd name="T43" fmla="*/ 0 h 45"/>
                    <a:gd name="T44" fmla="*/ 194 w 194"/>
                    <a:gd name="T45" fmla="*/ 45 h 4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94" h="45">
                      <a:moveTo>
                        <a:pt x="194" y="31"/>
                      </a:moveTo>
                      <a:lnTo>
                        <a:pt x="184" y="41"/>
                      </a:lnTo>
                      <a:lnTo>
                        <a:pt x="166" y="45"/>
                      </a:lnTo>
                      <a:lnTo>
                        <a:pt x="142" y="29"/>
                      </a:lnTo>
                      <a:lnTo>
                        <a:pt x="118" y="19"/>
                      </a:lnTo>
                      <a:lnTo>
                        <a:pt x="93" y="16"/>
                      </a:lnTo>
                      <a:lnTo>
                        <a:pt x="57" y="12"/>
                      </a:lnTo>
                      <a:lnTo>
                        <a:pt x="0" y="14"/>
                      </a:lnTo>
                      <a:lnTo>
                        <a:pt x="72" y="0"/>
                      </a:lnTo>
                      <a:lnTo>
                        <a:pt x="114" y="0"/>
                      </a:lnTo>
                      <a:lnTo>
                        <a:pt x="140" y="1"/>
                      </a:lnTo>
                      <a:lnTo>
                        <a:pt x="166" y="14"/>
                      </a:lnTo>
                      <a:lnTo>
                        <a:pt x="188" y="17"/>
                      </a:lnTo>
                      <a:lnTo>
                        <a:pt x="194" y="31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70"/>
                <p:cNvSpPr>
                  <a:spLocks noChangeAspect="1"/>
                </p:cNvSpPr>
                <p:nvPr/>
              </p:nvSpPr>
              <p:spPr bwMode="auto">
                <a:xfrm>
                  <a:off x="2601" y="1460"/>
                  <a:ext cx="100" cy="40"/>
                </a:xfrm>
                <a:custGeom>
                  <a:avLst/>
                  <a:gdLst>
                    <a:gd name="T0" fmla="*/ 0 w 100"/>
                    <a:gd name="T1" fmla="*/ 40 h 40"/>
                    <a:gd name="T2" fmla="*/ 2 w 100"/>
                    <a:gd name="T3" fmla="*/ 14 h 40"/>
                    <a:gd name="T4" fmla="*/ 27 w 100"/>
                    <a:gd name="T5" fmla="*/ 4 h 40"/>
                    <a:gd name="T6" fmla="*/ 54 w 100"/>
                    <a:gd name="T7" fmla="*/ 0 h 40"/>
                    <a:gd name="T8" fmla="*/ 77 w 100"/>
                    <a:gd name="T9" fmla="*/ 11 h 40"/>
                    <a:gd name="T10" fmla="*/ 100 w 100"/>
                    <a:gd name="T11" fmla="*/ 32 h 40"/>
                    <a:gd name="T12" fmla="*/ 79 w 100"/>
                    <a:gd name="T13" fmla="*/ 22 h 40"/>
                    <a:gd name="T14" fmla="*/ 44 w 100"/>
                    <a:gd name="T15" fmla="*/ 24 h 40"/>
                    <a:gd name="T16" fmla="*/ 19 w 100"/>
                    <a:gd name="T17" fmla="*/ 28 h 40"/>
                    <a:gd name="T18" fmla="*/ 0 w 100"/>
                    <a:gd name="T19" fmla="*/ 40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0"/>
                    <a:gd name="T31" fmla="*/ 0 h 40"/>
                    <a:gd name="T32" fmla="*/ 100 w 100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0" h="40">
                      <a:moveTo>
                        <a:pt x="0" y="40"/>
                      </a:moveTo>
                      <a:lnTo>
                        <a:pt x="2" y="14"/>
                      </a:lnTo>
                      <a:lnTo>
                        <a:pt x="27" y="4"/>
                      </a:lnTo>
                      <a:lnTo>
                        <a:pt x="54" y="0"/>
                      </a:lnTo>
                      <a:lnTo>
                        <a:pt x="77" y="11"/>
                      </a:lnTo>
                      <a:lnTo>
                        <a:pt x="100" y="32"/>
                      </a:lnTo>
                      <a:lnTo>
                        <a:pt x="79" y="22"/>
                      </a:lnTo>
                      <a:lnTo>
                        <a:pt x="44" y="24"/>
                      </a:lnTo>
                      <a:lnTo>
                        <a:pt x="19" y="28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71"/>
                <p:cNvSpPr>
                  <a:spLocks noChangeAspect="1"/>
                </p:cNvSpPr>
                <p:nvPr/>
              </p:nvSpPr>
              <p:spPr bwMode="auto">
                <a:xfrm>
                  <a:off x="2409" y="1824"/>
                  <a:ext cx="145" cy="44"/>
                </a:xfrm>
                <a:custGeom>
                  <a:avLst/>
                  <a:gdLst>
                    <a:gd name="T0" fmla="*/ 145 w 145"/>
                    <a:gd name="T1" fmla="*/ 33 h 44"/>
                    <a:gd name="T2" fmla="*/ 138 w 145"/>
                    <a:gd name="T3" fmla="*/ 33 h 44"/>
                    <a:gd name="T4" fmla="*/ 130 w 145"/>
                    <a:gd name="T5" fmla="*/ 21 h 44"/>
                    <a:gd name="T6" fmla="*/ 118 w 145"/>
                    <a:gd name="T7" fmla="*/ 12 h 44"/>
                    <a:gd name="T8" fmla="*/ 108 w 145"/>
                    <a:gd name="T9" fmla="*/ 19 h 44"/>
                    <a:gd name="T10" fmla="*/ 93 w 145"/>
                    <a:gd name="T11" fmla="*/ 5 h 44"/>
                    <a:gd name="T12" fmla="*/ 81 w 145"/>
                    <a:gd name="T13" fmla="*/ 7 h 44"/>
                    <a:gd name="T14" fmla="*/ 63 w 145"/>
                    <a:gd name="T15" fmla="*/ 11 h 44"/>
                    <a:gd name="T16" fmla="*/ 36 w 145"/>
                    <a:gd name="T17" fmla="*/ 16 h 44"/>
                    <a:gd name="T18" fmla="*/ 21 w 145"/>
                    <a:gd name="T19" fmla="*/ 16 h 44"/>
                    <a:gd name="T20" fmla="*/ 10 w 145"/>
                    <a:gd name="T21" fmla="*/ 16 h 44"/>
                    <a:gd name="T22" fmla="*/ 1 w 145"/>
                    <a:gd name="T23" fmla="*/ 0 h 44"/>
                    <a:gd name="T24" fmla="*/ 0 w 145"/>
                    <a:gd name="T25" fmla="*/ 14 h 44"/>
                    <a:gd name="T26" fmla="*/ 1 w 145"/>
                    <a:gd name="T27" fmla="*/ 21 h 44"/>
                    <a:gd name="T28" fmla="*/ 6 w 145"/>
                    <a:gd name="T29" fmla="*/ 24 h 44"/>
                    <a:gd name="T30" fmla="*/ 33 w 145"/>
                    <a:gd name="T31" fmla="*/ 28 h 44"/>
                    <a:gd name="T32" fmla="*/ 50 w 145"/>
                    <a:gd name="T33" fmla="*/ 33 h 44"/>
                    <a:gd name="T34" fmla="*/ 67 w 145"/>
                    <a:gd name="T35" fmla="*/ 33 h 44"/>
                    <a:gd name="T36" fmla="*/ 82 w 145"/>
                    <a:gd name="T37" fmla="*/ 38 h 44"/>
                    <a:gd name="T38" fmla="*/ 101 w 145"/>
                    <a:gd name="T39" fmla="*/ 44 h 44"/>
                    <a:gd name="T40" fmla="*/ 123 w 145"/>
                    <a:gd name="T41" fmla="*/ 42 h 44"/>
                    <a:gd name="T42" fmla="*/ 140 w 145"/>
                    <a:gd name="T43" fmla="*/ 42 h 44"/>
                    <a:gd name="T44" fmla="*/ 145 w 145"/>
                    <a:gd name="T45" fmla="*/ 33 h 4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45"/>
                    <a:gd name="T70" fmla="*/ 0 h 44"/>
                    <a:gd name="T71" fmla="*/ 145 w 145"/>
                    <a:gd name="T72" fmla="*/ 44 h 4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45" h="44">
                      <a:moveTo>
                        <a:pt x="145" y="33"/>
                      </a:moveTo>
                      <a:lnTo>
                        <a:pt x="138" y="33"/>
                      </a:lnTo>
                      <a:lnTo>
                        <a:pt x="130" y="21"/>
                      </a:lnTo>
                      <a:lnTo>
                        <a:pt x="118" y="12"/>
                      </a:lnTo>
                      <a:lnTo>
                        <a:pt x="108" y="19"/>
                      </a:lnTo>
                      <a:lnTo>
                        <a:pt x="93" y="5"/>
                      </a:lnTo>
                      <a:lnTo>
                        <a:pt x="81" y="7"/>
                      </a:lnTo>
                      <a:lnTo>
                        <a:pt x="63" y="11"/>
                      </a:lnTo>
                      <a:lnTo>
                        <a:pt x="36" y="16"/>
                      </a:lnTo>
                      <a:lnTo>
                        <a:pt x="21" y="16"/>
                      </a:lnTo>
                      <a:lnTo>
                        <a:pt x="10" y="16"/>
                      </a:lnTo>
                      <a:lnTo>
                        <a:pt x="1" y="0"/>
                      </a:lnTo>
                      <a:lnTo>
                        <a:pt x="0" y="14"/>
                      </a:lnTo>
                      <a:lnTo>
                        <a:pt x="1" y="21"/>
                      </a:lnTo>
                      <a:lnTo>
                        <a:pt x="6" y="24"/>
                      </a:lnTo>
                      <a:lnTo>
                        <a:pt x="33" y="28"/>
                      </a:lnTo>
                      <a:lnTo>
                        <a:pt x="50" y="33"/>
                      </a:lnTo>
                      <a:lnTo>
                        <a:pt x="67" y="33"/>
                      </a:lnTo>
                      <a:lnTo>
                        <a:pt x="82" y="38"/>
                      </a:lnTo>
                      <a:lnTo>
                        <a:pt x="101" y="44"/>
                      </a:lnTo>
                      <a:lnTo>
                        <a:pt x="123" y="42"/>
                      </a:lnTo>
                      <a:lnTo>
                        <a:pt x="140" y="42"/>
                      </a:lnTo>
                      <a:lnTo>
                        <a:pt x="145" y="33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72"/>
                <p:cNvSpPr>
                  <a:spLocks noChangeAspect="1"/>
                </p:cNvSpPr>
                <p:nvPr/>
              </p:nvSpPr>
              <p:spPr bwMode="auto">
                <a:xfrm>
                  <a:off x="2443" y="1890"/>
                  <a:ext cx="91" cy="19"/>
                </a:xfrm>
                <a:custGeom>
                  <a:avLst/>
                  <a:gdLst>
                    <a:gd name="T0" fmla="*/ 91 w 91"/>
                    <a:gd name="T1" fmla="*/ 7 h 19"/>
                    <a:gd name="T2" fmla="*/ 64 w 91"/>
                    <a:gd name="T3" fmla="*/ 17 h 19"/>
                    <a:gd name="T4" fmla="*/ 48 w 91"/>
                    <a:gd name="T5" fmla="*/ 19 h 19"/>
                    <a:gd name="T6" fmla="*/ 33 w 91"/>
                    <a:gd name="T7" fmla="*/ 17 h 19"/>
                    <a:gd name="T8" fmla="*/ 0 w 91"/>
                    <a:gd name="T9" fmla="*/ 0 h 19"/>
                    <a:gd name="T10" fmla="*/ 37 w 91"/>
                    <a:gd name="T11" fmla="*/ 11 h 19"/>
                    <a:gd name="T12" fmla="*/ 56 w 91"/>
                    <a:gd name="T13" fmla="*/ 12 h 19"/>
                    <a:gd name="T14" fmla="*/ 91 w 91"/>
                    <a:gd name="T15" fmla="*/ 7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1"/>
                    <a:gd name="T25" fmla="*/ 0 h 19"/>
                    <a:gd name="T26" fmla="*/ 91 w 91"/>
                    <a:gd name="T27" fmla="*/ 19 h 1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1" h="19">
                      <a:moveTo>
                        <a:pt x="91" y="7"/>
                      </a:moveTo>
                      <a:lnTo>
                        <a:pt x="64" y="17"/>
                      </a:lnTo>
                      <a:lnTo>
                        <a:pt x="48" y="19"/>
                      </a:lnTo>
                      <a:lnTo>
                        <a:pt x="33" y="17"/>
                      </a:lnTo>
                      <a:lnTo>
                        <a:pt x="0" y="0"/>
                      </a:lnTo>
                      <a:lnTo>
                        <a:pt x="37" y="11"/>
                      </a:lnTo>
                      <a:lnTo>
                        <a:pt x="56" y="12"/>
                      </a:lnTo>
                      <a:lnTo>
                        <a:pt x="91" y="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10" name="Group 73"/>
                <p:cNvGrpSpPr>
                  <a:grpSpLocks noChangeAspect="1"/>
                </p:cNvGrpSpPr>
                <p:nvPr/>
              </p:nvGrpSpPr>
              <p:grpSpPr bwMode="auto">
                <a:xfrm>
                  <a:off x="2049" y="1431"/>
                  <a:ext cx="742" cy="217"/>
                  <a:chOff x="2049" y="1431"/>
                  <a:chExt cx="742" cy="217"/>
                </a:xfrm>
              </p:grpSpPr>
              <p:sp>
                <p:nvSpPr>
                  <p:cNvPr id="1125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2281" y="1431"/>
                    <a:ext cx="252" cy="187"/>
                  </a:xfrm>
                  <a:custGeom>
                    <a:avLst/>
                    <a:gdLst>
                      <a:gd name="T0" fmla="*/ 252 w 252"/>
                      <a:gd name="T1" fmla="*/ 64 h 187"/>
                      <a:gd name="T2" fmla="*/ 250 w 252"/>
                      <a:gd name="T3" fmla="*/ 104 h 187"/>
                      <a:gd name="T4" fmla="*/ 235 w 252"/>
                      <a:gd name="T5" fmla="*/ 134 h 187"/>
                      <a:gd name="T6" fmla="*/ 222 w 252"/>
                      <a:gd name="T7" fmla="*/ 155 h 187"/>
                      <a:gd name="T8" fmla="*/ 201 w 252"/>
                      <a:gd name="T9" fmla="*/ 170 h 187"/>
                      <a:gd name="T10" fmla="*/ 173 w 252"/>
                      <a:gd name="T11" fmla="*/ 179 h 187"/>
                      <a:gd name="T12" fmla="*/ 149 w 252"/>
                      <a:gd name="T13" fmla="*/ 187 h 187"/>
                      <a:gd name="T14" fmla="*/ 117 w 252"/>
                      <a:gd name="T15" fmla="*/ 187 h 187"/>
                      <a:gd name="T16" fmla="*/ 79 w 252"/>
                      <a:gd name="T17" fmla="*/ 181 h 187"/>
                      <a:gd name="T18" fmla="*/ 47 w 252"/>
                      <a:gd name="T19" fmla="*/ 172 h 187"/>
                      <a:gd name="T20" fmla="*/ 28 w 252"/>
                      <a:gd name="T21" fmla="*/ 159 h 187"/>
                      <a:gd name="T22" fmla="*/ 13 w 252"/>
                      <a:gd name="T23" fmla="*/ 136 h 187"/>
                      <a:gd name="T24" fmla="*/ 4 w 252"/>
                      <a:gd name="T25" fmla="*/ 108 h 187"/>
                      <a:gd name="T26" fmla="*/ 0 w 252"/>
                      <a:gd name="T27" fmla="*/ 81 h 187"/>
                      <a:gd name="T28" fmla="*/ 0 w 252"/>
                      <a:gd name="T29" fmla="*/ 44 h 187"/>
                      <a:gd name="T30" fmla="*/ 6 w 252"/>
                      <a:gd name="T31" fmla="*/ 21 h 187"/>
                      <a:gd name="T32" fmla="*/ 30 w 252"/>
                      <a:gd name="T33" fmla="*/ 14 h 187"/>
                      <a:gd name="T34" fmla="*/ 62 w 252"/>
                      <a:gd name="T35" fmla="*/ 10 h 187"/>
                      <a:gd name="T36" fmla="*/ 94 w 252"/>
                      <a:gd name="T37" fmla="*/ 4 h 187"/>
                      <a:gd name="T38" fmla="*/ 128 w 252"/>
                      <a:gd name="T39" fmla="*/ 0 h 187"/>
                      <a:gd name="T40" fmla="*/ 160 w 252"/>
                      <a:gd name="T41" fmla="*/ 6 h 187"/>
                      <a:gd name="T42" fmla="*/ 192 w 252"/>
                      <a:gd name="T43" fmla="*/ 15 h 187"/>
                      <a:gd name="T44" fmla="*/ 216 w 252"/>
                      <a:gd name="T45" fmla="*/ 25 h 187"/>
                      <a:gd name="T46" fmla="*/ 248 w 252"/>
                      <a:gd name="T47" fmla="*/ 46 h 187"/>
                      <a:gd name="T48" fmla="*/ 252 w 252"/>
                      <a:gd name="T49" fmla="*/ 64 h 187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52"/>
                      <a:gd name="T76" fmla="*/ 0 h 187"/>
                      <a:gd name="T77" fmla="*/ 252 w 252"/>
                      <a:gd name="T78" fmla="*/ 187 h 187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52" h="187">
                        <a:moveTo>
                          <a:pt x="252" y="64"/>
                        </a:moveTo>
                        <a:lnTo>
                          <a:pt x="250" y="104"/>
                        </a:lnTo>
                        <a:lnTo>
                          <a:pt x="235" y="134"/>
                        </a:lnTo>
                        <a:lnTo>
                          <a:pt x="222" y="155"/>
                        </a:lnTo>
                        <a:lnTo>
                          <a:pt x="201" y="170"/>
                        </a:lnTo>
                        <a:lnTo>
                          <a:pt x="173" y="179"/>
                        </a:lnTo>
                        <a:lnTo>
                          <a:pt x="149" y="187"/>
                        </a:lnTo>
                        <a:lnTo>
                          <a:pt x="117" y="187"/>
                        </a:lnTo>
                        <a:lnTo>
                          <a:pt x="79" y="181"/>
                        </a:lnTo>
                        <a:lnTo>
                          <a:pt x="47" y="172"/>
                        </a:lnTo>
                        <a:lnTo>
                          <a:pt x="28" y="159"/>
                        </a:lnTo>
                        <a:lnTo>
                          <a:pt x="13" y="136"/>
                        </a:lnTo>
                        <a:lnTo>
                          <a:pt x="4" y="108"/>
                        </a:lnTo>
                        <a:lnTo>
                          <a:pt x="0" y="81"/>
                        </a:lnTo>
                        <a:lnTo>
                          <a:pt x="0" y="44"/>
                        </a:lnTo>
                        <a:lnTo>
                          <a:pt x="6" y="21"/>
                        </a:lnTo>
                        <a:lnTo>
                          <a:pt x="30" y="14"/>
                        </a:lnTo>
                        <a:lnTo>
                          <a:pt x="62" y="10"/>
                        </a:lnTo>
                        <a:lnTo>
                          <a:pt x="94" y="4"/>
                        </a:lnTo>
                        <a:lnTo>
                          <a:pt x="128" y="0"/>
                        </a:lnTo>
                        <a:lnTo>
                          <a:pt x="160" y="6"/>
                        </a:lnTo>
                        <a:lnTo>
                          <a:pt x="192" y="15"/>
                        </a:lnTo>
                        <a:lnTo>
                          <a:pt x="216" y="25"/>
                        </a:lnTo>
                        <a:lnTo>
                          <a:pt x="248" y="46"/>
                        </a:lnTo>
                        <a:lnTo>
                          <a:pt x="252" y="64"/>
                        </a:lnTo>
                      </a:path>
                    </a:pathLst>
                  </a:cu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6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2588" y="1480"/>
                    <a:ext cx="203" cy="168"/>
                  </a:xfrm>
                  <a:custGeom>
                    <a:avLst/>
                    <a:gdLst>
                      <a:gd name="T0" fmla="*/ 6 w 203"/>
                      <a:gd name="T1" fmla="*/ 30 h 168"/>
                      <a:gd name="T2" fmla="*/ 0 w 203"/>
                      <a:gd name="T3" fmla="*/ 64 h 168"/>
                      <a:gd name="T4" fmla="*/ 6 w 203"/>
                      <a:gd name="T5" fmla="*/ 100 h 168"/>
                      <a:gd name="T6" fmla="*/ 13 w 203"/>
                      <a:gd name="T7" fmla="*/ 121 h 168"/>
                      <a:gd name="T8" fmla="*/ 24 w 203"/>
                      <a:gd name="T9" fmla="*/ 145 h 168"/>
                      <a:gd name="T10" fmla="*/ 51 w 203"/>
                      <a:gd name="T11" fmla="*/ 162 h 168"/>
                      <a:gd name="T12" fmla="*/ 79 w 203"/>
                      <a:gd name="T13" fmla="*/ 168 h 168"/>
                      <a:gd name="T14" fmla="*/ 107 w 203"/>
                      <a:gd name="T15" fmla="*/ 168 h 168"/>
                      <a:gd name="T16" fmla="*/ 134 w 203"/>
                      <a:gd name="T17" fmla="*/ 162 h 168"/>
                      <a:gd name="T18" fmla="*/ 159 w 203"/>
                      <a:gd name="T19" fmla="*/ 147 h 168"/>
                      <a:gd name="T20" fmla="*/ 177 w 203"/>
                      <a:gd name="T21" fmla="*/ 128 h 168"/>
                      <a:gd name="T22" fmla="*/ 190 w 203"/>
                      <a:gd name="T23" fmla="*/ 104 h 168"/>
                      <a:gd name="T24" fmla="*/ 198 w 203"/>
                      <a:gd name="T25" fmla="*/ 74 h 168"/>
                      <a:gd name="T26" fmla="*/ 203 w 203"/>
                      <a:gd name="T27" fmla="*/ 47 h 168"/>
                      <a:gd name="T28" fmla="*/ 173 w 203"/>
                      <a:gd name="T29" fmla="*/ 25 h 168"/>
                      <a:gd name="T30" fmla="*/ 147 w 203"/>
                      <a:gd name="T31" fmla="*/ 10 h 168"/>
                      <a:gd name="T32" fmla="*/ 118 w 203"/>
                      <a:gd name="T33" fmla="*/ 2 h 168"/>
                      <a:gd name="T34" fmla="*/ 86 w 203"/>
                      <a:gd name="T35" fmla="*/ 0 h 168"/>
                      <a:gd name="T36" fmla="*/ 52 w 203"/>
                      <a:gd name="T37" fmla="*/ 8 h 168"/>
                      <a:gd name="T38" fmla="*/ 27 w 203"/>
                      <a:gd name="T39" fmla="*/ 15 h 168"/>
                      <a:gd name="T40" fmla="*/ 6 w 203"/>
                      <a:gd name="T41" fmla="*/ 30 h 168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203"/>
                      <a:gd name="T64" fmla="*/ 0 h 168"/>
                      <a:gd name="T65" fmla="*/ 203 w 203"/>
                      <a:gd name="T66" fmla="*/ 168 h 168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203" h="168">
                        <a:moveTo>
                          <a:pt x="6" y="30"/>
                        </a:moveTo>
                        <a:lnTo>
                          <a:pt x="0" y="64"/>
                        </a:lnTo>
                        <a:lnTo>
                          <a:pt x="6" y="100"/>
                        </a:lnTo>
                        <a:lnTo>
                          <a:pt x="13" y="121"/>
                        </a:lnTo>
                        <a:lnTo>
                          <a:pt x="24" y="145"/>
                        </a:lnTo>
                        <a:lnTo>
                          <a:pt x="51" y="162"/>
                        </a:lnTo>
                        <a:lnTo>
                          <a:pt x="79" y="168"/>
                        </a:lnTo>
                        <a:lnTo>
                          <a:pt x="107" y="168"/>
                        </a:lnTo>
                        <a:lnTo>
                          <a:pt x="134" y="162"/>
                        </a:lnTo>
                        <a:lnTo>
                          <a:pt x="159" y="147"/>
                        </a:lnTo>
                        <a:lnTo>
                          <a:pt x="177" y="128"/>
                        </a:lnTo>
                        <a:lnTo>
                          <a:pt x="190" y="104"/>
                        </a:lnTo>
                        <a:lnTo>
                          <a:pt x="198" y="74"/>
                        </a:lnTo>
                        <a:lnTo>
                          <a:pt x="203" y="47"/>
                        </a:lnTo>
                        <a:lnTo>
                          <a:pt x="173" y="25"/>
                        </a:lnTo>
                        <a:lnTo>
                          <a:pt x="147" y="10"/>
                        </a:lnTo>
                        <a:lnTo>
                          <a:pt x="118" y="2"/>
                        </a:lnTo>
                        <a:lnTo>
                          <a:pt x="86" y="0"/>
                        </a:lnTo>
                        <a:lnTo>
                          <a:pt x="52" y="8"/>
                        </a:lnTo>
                        <a:lnTo>
                          <a:pt x="27" y="15"/>
                        </a:lnTo>
                        <a:lnTo>
                          <a:pt x="6" y="30"/>
                        </a:lnTo>
                      </a:path>
                    </a:pathLst>
                  </a:cu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7" name="Freeform 76"/>
                  <p:cNvSpPr>
                    <a:spLocks noChangeAspect="1"/>
                  </p:cNvSpPr>
                  <p:nvPr/>
                </p:nvSpPr>
                <p:spPr bwMode="auto">
                  <a:xfrm>
                    <a:off x="2533" y="1503"/>
                    <a:ext cx="55" cy="17"/>
                  </a:xfrm>
                  <a:custGeom>
                    <a:avLst/>
                    <a:gdLst>
                      <a:gd name="T0" fmla="*/ 55 w 55"/>
                      <a:gd name="T1" fmla="*/ 17 h 17"/>
                      <a:gd name="T2" fmla="*/ 34 w 55"/>
                      <a:gd name="T3" fmla="*/ 0 h 17"/>
                      <a:gd name="T4" fmla="*/ 0 w 55"/>
                      <a:gd name="T5" fmla="*/ 7 h 17"/>
                      <a:gd name="T6" fmla="*/ 0 60000 65536"/>
                      <a:gd name="T7" fmla="*/ 0 60000 65536"/>
                      <a:gd name="T8" fmla="*/ 0 60000 65536"/>
                      <a:gd name="T9" fmla="*/ 0 w 55"/>
                      <a:gd name="T10" fmla="*/ 0 h 17"/>
                      <a:gd name="T11" fmla="*/ 55 w 55"/>
                      <a:gd name="T12" fmla="*/ 17 h 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5" h="17">
                        <a:moveTo>
                          <a:pt x="55" y="17"/>
                        </a:moveTo>
                        <a:lnTo>
                          <a:pt x="34" y="0"/>
                        </a:lnTo>
                        <a:lnTo>
                          <a:pt x="0" y="7"/>
                        </a:lnTo>
                      </a:path>
                    </a:pathLst>
                  </a:cu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" name="Freeform 77"/>
                  <p:cNvSpPr>
                    <a:spLocks noChangeAspect="1"/>
                  </p:cNvSpPr>
                  <p:nvPr/>
                </p:nvSpPr>
                <p:spPr bwMode="auto">
                  <a:xfrm>
                    <a:off x="2049" y="1433"/>
                    <a:ext cx="228" cy="70"/>
                  </a:xfrm>
                  <a:custGeom>
                    <a:avLst/>
                    <a:gdLst>
                      <a:gd name="T0" fmla="*/ 228 w 228"/>
                      <a:gd name="T1" fmla="*/ 35 h 70"/>
                      <a:gd name="T2" fmla="*/ 0 w 228"/>
                      <a:gd name="T3" fmla="*/ 0 h 70"/>
                      <a:gd name="T4" fmla="*/ 6 w 228"/>
                      <a:gd name="T5" fmla="*/ 18 h 70"/>
                      <a:gd name="T6" fmla="*/ 169 w 228"/>
                      <a:gd name="T7" fmla="*/ 43 h 70"/>
                      <a:gd name="T8" fmla="*/ 226 w 228"/>
                      <a:gd name="T9" fmla="*/ 70 h 70"/>
                      <a:gd name="T10" fmla="*/ 228 w 228"/>
                      <a:gd name="T11" fmla="*/ 35 h 7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28"/>
                      <a:gd name="T19" fmla="*/ 0 h 70"/>
                      <a:gd name="T20" fmla="*/ 228 w 228"/>
                      <a:gd name="T21" fmla="*/ 70 h 7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28" h="70">
                        <a:moveTo>
                          <a:pt x="228" y="35"/>
                        </a:moveTo>
                        <a:lnTo>
                          <a:pt x="0" y="0"/>
                        </a:lnTo>
                        <a:lnTo>
                          <a:pt x="6" y="18"/>
                        </a:lnTo>
                        <a:lnTo>
                          <a:pt x="169" y="43"/>
                        </a:lnTo>
                        <a:lnTo>
                          <a:pt x="226" y="70"/>
                        </a:lnTo>
                        <a:lnTo>
                          <a:pt x="228" y="3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11" name="Group 78"/>
                <p:cNvGrpSpPr>
                  <a:grpSpLocks noChangeAspect="1"/>
                </p:cNvGrpSpPr>
                <p:nvPr/>
              </p:nvGrpSpPr>
              <p:grpSpPr bwMode="auto">
                <a:xfrm>
                  <a:off x="2607" y="1530"/>
                  <a:ext cx="81" cy="49"/>
                  <a:chOff x="2607" y="1530"/>
                  <a:chExt cx="81" cy="49"/>
                </a:xfrm>
              </p:grpSpPr>
              <p:sp>
                <p:nvSpPr>
                  <p:cNvPr id="1121" name="Freeform 79"/>
                  <p:cNvSpPr>
                    <a:spLocks noChangeAspect="1"/>
                  </p:cNvSpPr>
                  <p:nvPr/>
                </p:nvSpPr>
                <p:spPr bwMode="auto">
                  <a:xfrm>
                    <a:off x="2607" y="1530"/>
                    <a:ext cx="81" cy="49"/>
                  </a:xfrm>
                  <a:custGeom>
                    <a:avLst/>
                    <a:gdLst>
                      <a:gd name="T0" fmla="*/ 81 w 81"/>
                      <a:gd name="T1" fmla="*/ 22 h 49"/>
                      <a:gd name="T2" fmla="*/ 65 w 81"/>
                      <a:gd name="T3" fmla="*/ 41 h 49"/>
                      <a:gd name="T4" fmla="*/ 42 w 81"/>
                      <a:gd name="T5" fmla="*/ 49 h 49"/>
                      <a:gd name="T6" fmla="*/ 17 w 81"/>
                      <a:gd name="T7" fmla="*/ 39 h 49"/>
                      <a:gd name="T8" fmla="*/ 0 w 81"/>
                      <a:gd name="T9" fmla="*/ 12 h 49"/>
                      <a:gd name="T10" fmla="*/ 31 w 81"/>
                      <a:gd name="T11" fmla="*/ 0 h 49"/>
                      <a:gd name="T12" fmla="*/ 57 w 81"/>
                      <a:gd name="T13" fmla="*/ 2 h 49"/>
                      <a:gd name="T14" fmla="*/ 81 w 81"/>
                      <a:gd name="T15" fmla="*/ 22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81"/>
                      <a:gd name="T25" fmla="*/ 0 h 49"/>
                      <a:gd name="T26" fmla="*/ 81 w 81"/>
                      <a:gd name="T27" fmla="*/ 49 h 4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81" h="49">
                        <a:moveTo>
                          <a:pt x="81" y="22"/>
                        </a:moveTo>
                        <a:lnTo>
                          <a:pt x="65" y="41"/>
                        </a:lnTo>
                        <a:lnTo>
                          <a:pt x="42" y="49"/>
                        </a:lnTo>
                        <a:lnTo>
                          <a:pt x="17" y="39"/>
                        </a:lnTo>
                        <a:lnTo>
                          <a:pt x="0" y="12"/>
                        </a:lnTo>
                        <a:lnTo>
                          <a:pt x="31" y="0"/>
                        </a:lnTo>
                        <a:lnTo>
                          <a:pt x="57" y="2"/>
                        </a:lnTo>
                        <a:lnTo>
                          <a:pt x="81" y="22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2" name="Freeform 80"/>
                  <p:cNvSpPr>
                    <a:spLocks noChangeAspect="1"/>
                  </p:cNvSpPr>
                  <p:nvPr/>
                </p:nvSpPr>
                <p:spPr bwMode="auto">
                  <a:xfrm>
                    <a:off x="2620" y="1544"/>
                    <a:ext cx="10" cy="22"/>
                  </a:xfrm>
                  <a:custGeom>
                    <a:avLst/>
                    <a:gdLst>
                      <a:gd name="T0" fmla="*/ 7 w 10"/>
                      <a:gd name="T1" fmla="*/ 8 h 22"/>
                      <a:gd name="T2" fmla="*/ 8 w 10"/>
                      <a:gd name="T3" fmla="*/ 22 h 22"/>
                      <a:gd name="T4" fmla="*/ 3 w 10"/>
                      <a:gd name="T5" fmla="*/ 11 h 22"/>
                      <a:gd name="T6" fmla="*/ 0 w 10"/>
                      <a:gd name="T7" fmla="*/ 4 h 22"/>
                      <a:gd name="T8" fmla="*/ 10 w 10"/>
                      <a:gd name="T9" fmla="*/ 0 h 22"/>
                      <a:gd name="T10" fmla="*/ 7 w 10"/>
                      <a:gd name="T11" fmla="*/ 8 h 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0"/>
                      <a:gd name="T19" fmla="*/ 0 h 22"/>
                      <a:gd name="T20" fmla="*/ 10 w 10"/>
                      <a:gd name="T21" fmla="*/ 22 h 2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0" h="22">
                        <a:moveTo>
                          <a:pt x="7" y="8"/>
                        </a:moveTo>
                        <a:lnTo>
                          <a:pt x="8" y="22"/>
                        </a:lnTo>
                        <a:lnTo>
                          <a:pt x="3" y="11"/>
                        </a:lnTo>
                        <a:lnTo>
                          <a:pt x="0" y="4"/>
                        </a:lnTo>
                        <a:lnTo>
                          <a:pt x="10" y="0"/>
                        </a:lnTo>
                        <a:lnTo>
                          <a:pt x="7" y="8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3" name="Freeform 81"/>
                  <p:cNvSpPr>
                    <a:spLocks noChangeAspect="1"/>
                  </p:cNvSpPr>
                  <p:nvPr/>
                </p:nvSpPr>
                <p:spPr bwMode="auto">
                  <a:xfrm>
                    <a:off x="2658" y="1546"/>
                    <a:ext cx="24" cy="25"/>
                  </a:xfrm>
                  <a:custGeom>
                    <a:avLst/>
                    <a:gdLst>
                      <a:gd name="T0" fmla="*/ 15 w 24"/>
                      <a:gd name="T1" fmla="*/ 4 h 25"/>
                      <a:gd name="T2" fmla="*/ 4 w 24"/>
                      <a:gd name="T3" fmla="*/ 0 h 25"/>
                      <a:gd name="T4" fmla="*/ 8 w 24"/>
                      <a:gd name="T5" fmla="*/ 11 h 25"/>
                      <a:gd name="T6" fmla="*/ 0 w 24"/>
                      <a:gd name="T7" fmla="*/ 25 h 25"/>
                      <a:gd name="T8" fmla="*/ 12 w 24"/>
                      <a:gd name="T9" fmla="*/ 19 h 25"/>
                      <a:gd name="T10" fmla="*/ 24 w 24"/>
                      <a:gd name="T11" fmla="*/ 9 h 25"/>
                      <a:gd name="T12" fmla="*/ 15 w 24"/>
                      <a:gd name="T13" fmla="*/ 4 h 2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4"/>
                      <a:gd name="T22" fmla="*/ 0 h 25"/>
                      <a:gd name="T23" fmla="*/ 24 w 24"/>
                      <a:gd name="T24" fmla="*/ 25 h 2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4" h="25">
                        <a:moveTo>
                          <a:pt x="15" y="4"/>
                        </a:moveTo>
                        <a:lnTo>
                          <a:pt x="4" y="0"/>
                        </a:lnTo>
                        <a:lnTo>
                          <a:pt x="8" y="11"/>
                        </a:lnTo>
                        <a:lnTo>
                          <a:pt x="0" y="25"/>
                        </a:lnTo>
                        <a:lnTo>
                          <a:pt x="12" y="19"/>
                        </a:lnTo>
                        <a:lnTo>
                          <a:pt x="24" y="9"/>
                        </a:lnTo>
                        <a:lnTo>
                          <a:pt x="15" y="4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4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34" y="1547"/>
                    <a:ext cx="7" cy="6"/>
                  </a:xfrm>
                  <a:prstGeom prst="ellipse">
                    <a:avLst/>
                  </a:pr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12" name="Group 83"/>
                <p:cNvGrpSpPr>
                  <a:grpSpLocks noChangeAspect="1"/>
                </p:cNvGrpSpPr>
                <p:nvPr/>
              </p:nvGrpSpPr>
              <p:grpSpPr bwMode="auto">
                <a:xfrm>
                  <a:off x="2354" y="1489"/>
                  <a:ext cx="125" cy="56"/>
                  <a:chOff x="2354" y="1489"/>
                  <a:chExt cx="125" cy="56"/>
                </a:xfrm>
              </p:grpSpPr>
              <p:sp>
                <p:nvSpPr>
                  <p:cNvPr id="1117" name="Freeform 84"/>
                  <p:cNvSpPr>
                    <a:spLocks noChangeAspect="1"/>
                  </p:cNvSpPr>
                  <p:nvPr/>
                </p:nvSpPr>
                <p:spPr bwMode="auto">
                  <a:xfrm>
                    <a:off x="2354" y="1489"/>
                    <a:ext cx="125" cy="56"/>
                  </a:xfrm>
                  <a:custGeom>
                    <a:avLst/>
                    <a:gdLst>
                      <a:gd name="T0" fmla="*/ 125 w 125"/>
                      <a:gd name="T1" fmla="*/ 23 h 56"/>
                      <a:gd name="T2" fmla="*/ 125 w 125"/>
                      <a:gd name="T3" fmla="*/ 36 h 56"/>
                      <a:gd name="T4" fmla="*/ 108 w 125"/>
                      <a:gd name="T5" fmla="*/ 43 h 56"/>
                      <a:gd name="T6" fmla="*/ 90 w 125"/>
                      <a:gd name="T7" fmla="*/ 52 h 56"/>
                      <a:gd name="T8" fmla="*/ 63 w 125"/>
                      <a:gd name="T9" fmla="*/ 56 h 56"/>
                      <a:gd name="T10" fmla="*/ 39 w 125"/>
                      <a:gd name="T11" fmla="*/ 46 h 56"/>
                      <a:gd name="T12" fmla="*/ 0 w 125"/>
                      <a:gd name="T13" fmla="*/ 15 h 56"/>
                      <a:gd name="T14" fmla="*/ 43 w 125"/>
                      <a:gd name="T15" fmla="*/ 0 h 56"/>
                      <a:gd name="T16" fmla="*/ 75 w 125"/>
                      <a:gd name="T17" fmla="*/ 0 h 56"/>
                      <a:gd name="T18" fmla="*/ 98 w 125"/>
                      <a:gd name="T19" fmla="*/ 9 h 56"/>
                      <a:gd name="T20" fmla="*/ 125 w 125"/>
                      <a:gd name="T21" fmla="*/ 23 h 5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56"/>
                      <a:gd name="T35" fmla="*/ 125 w 125"/>
                      <a:gd name="T36" fmla="*/ 56 h 5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56">
                        <a:moveTo>
                          <a:pt x="125" y="23"/>
                        </a:moveTo>
                        <a:lnTo>
                          <a:pt x="125" y="36"/>
                        </a:lnTo>
                        <a:lnTo>
                          <a:pt x="108" y="43"/>
                        </a:lnTo>
                        <a:lnTo>
                          <a:pt x="90" y="52"/>
                        </a:lnTo>
                        <a:lnTo>
                          <a:pt x="63" y="56"/>
                        </a:lnTo>
                        <a:lnTo>
                          <a:pt x="39" y="46"/>
                        </a:lnTo>
                        <a:lnTo>
                          <a:pt x="0" y="15"/>
                        </a:lnTo>
                        <a:lnTo>
                          <a:pt x="43" y="0"/>
                        </a:lnTo>
                        <a:lnTo>
                          <a:pt x="75" y="0"/>
                        </a:lnTo>
                        <a:lnTo>
                          <a:pt x="98" y="9"/>
                        </a:lnTo>
                        <a:lnTo>
                          <a:pt x="125" y="23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8" name="Freeform 85"/>
                  <p:cNvSpPr>
                    <a:spLocks noChangeAspect="1"/>
                  </p:cNvSpPr>
                  <p:nvPr/>
                </p:nvSpPr>
                <p:spPr bwMode="auto">
                  <a:xfrm>
                    <a:off x="2432" y="1501"/>
                    <a:ext cx="32" cy="38"/>
                  </a:xfrm>
                  <a:custGeom>
                    <a:avLst/>
                    <a:gdLst>
                      <a:gd name="T0" fmla="*/ 32 w 32"/>
                      <a:gd name="T1" fmla="*/ 16 h 38"/>
                      <a:gd name="T2" fmla="*/ 30 w 32"/>
                      <a:gd name="T3" fmla="*/ 25 h 38"/>
                      <a:gd name="T4" fmla="*/ 16 w 32"/>
                      <a:gd name="T5" fmla="*/ 31 h 38"/>
                      <a:gd name="T6" fmla="*/ 0 w 32"/>
                      <a:gd name="T7" fmla="*/ 38 h 38"/>
                      <a:gd name="T8" fmla="*/ 8 w 32"/>
                      <a:gd name="T9" fmla="*/ 25 h 38"/>
                      <a:gd name="T10" fmla="*/ 9 w 32"/>
                      <a:gd name="T11" fmla="*/ 12 h 38"/>
                      <a:gd name="T12" fmla="*/ 3 w 32"/>
                      <a:gd name="T13" fmla="*/ 0 h 38"/>
                      <a:gd name="T14" fmla="*/ 32 w 32"/>
                      <a:gd name="T15" fmla="*/ 16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2"/>
                      <a:gd name="T25" fmla="*/ 0 h 38"/>
                      <a:gd name="T26" fmla="*/ 32 w 32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2" h="38">
                        <a:moveTo>
                          <a:pt x="32" y="16"/>
                        </a:moveTo>
                        <a:lnTo>
                          <a:pt x="30" y="25"/>
                        </a:lnTo>
                        <a:lnTo>
                          <a:pt x="16" y="31"/>
                        </a:lnTo>
                        <a:lnTo>
                          <a:pt x="0" y="38"/>
                        </a:lnTo>
                        <a:lnTo>
                          <a:pt x="8" y="25"/>
                        </a:lnTo>
                        <a:lnTo>
                          <a:pt x="9" y="12"/>
                        </a:lnTo>
                        <a:lnTo>
                          <a:pt x="3" y="0"/>
                        </a:lnTo>
                        <a:lnTo>
                          <a:pt x="32" y="16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9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2373" y="1501"/>
                    <a:ext cx="20" cy="27"/>
                  </a:xfrm>
                  <a:custGeom>
                    <a:avLst/>
                    <a:gdLst>
                      <a:gd name="T0" fmla="*/ 20 w 20"/>
                      <a:gd name="T1" fmla="*/ 0 h 27"/>
                      <a:gd name="T2" fmla="*/ 15 w 20"/>
                      <a:gd name="T3" fmla="*/ 10 h 27"/>
                      <a:gd name="T4" fmla="*/ 17 w 20"/>
                      <a:gd name="T5" fmla="*/ 27 h 27"/>
                      <a:gd name="T6" fmla="*/ 7 w 20"/>
                      <a:gd name="T7" fmla="*/ 19 h 27"/>
                      <a:gd name="T8" fmla="*/ 0 w 20"/>
                      <a:gd name="T9" fmla="*/ 12 h 27"/>
                      <a:gd name="T10" fmla="*/ 1 w 20"/>
                      <a:gd name="T11" fmla="*/ 6 h 27"/>
                      <a:gd name="T12" fmla="*/ 11 w 20"/>
                      <a:gd name="T13" fmla="*/ 2 h 27"/>
                      <a:gd name="T14" fmla="*/ 20 w 20"/>
                      <a:gd name="T15" fmla="*/ 0 h 2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0"/>
                      <a:gd name="T25" fmla="*/ 0 h 27"/>
                      <a:gd name="T26" fmla="*/ 20 w 20"/>
                      <a:gd name="T27" fmla="*/ 27 h 2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0" h="27">
                        <a:moveTo>
                          <a:pt x="20" y="0"/>
                        </a:moveTo>
                        <a:lnTo>
                          <a:pt x="15" y="10"/>
                        </a:lnTo>
                        <a:lnTo>
                          <a:pt x="17" y="27"/>
                        </a:lnTo>
                        <a:lnTo>
                          <a:pt x="7" y="19"/>
                        </a:lnTo>
                        <a:lnTo>
                          <a:pt x="0" y="12"/>
                        </a:lnTo>
                        <a:lnTo>
                          <a:pt x="1" y="6"/>
                        </a:lnTo>
                        <a:lnTo>
                          <a:pt x="11" y="2"/>
                        </a:ln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0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9" y="1505"/>
                    <a:ext cx="10" cy="10"/>
                  </a:xfrm>
                  <a:prstGeom prst="ellipse">
                    <a:avLst/>
                  </a:pr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13" name="Group 88"/>
                <p:cNvGrpSpPr>
                  <a:grpSpLocks noChangeAspect="1"/>
                </p:cNvGrpSpPr>
                <p:nvPr/>
              </p:nvGrpSpPr>
              <p:grpSpPr bwMode="auto">
                <a:xfrm>
                  <a:off x="1916" y="1099"/>
                  <a:ext cx="553" cy="878"/>
                  <a:chOff x="1916" y="1099"/>
                  <a:chExt cx="553" cy="878"/>
                </a:xfrm>
              </p:grpSpPr>
              <p:sp>
                <p:nvSpPr>
                  <p:cNvPr id="11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1916" y="1099"/>
                    <a:ext cx="553" cy="878"/>
                  </a:xfrm>
                  <a:custGeom>
                    <a:avLst/>
                    <a:gdLst>
                      <a:gd name="T0" fmla="*/ 184 w 553"/>
                      <a:gd name="T1" fmla="*/ 422 h 878"/>
                      <a:gd name="T2" fmla="*/ 180 w 553"/>
                      <a:gd name="T3" fmla="*/ 482 h 878"/>
                      <a:gd name="T4" fmla="*/ 139 w 553"/>
                      <a:gd name="T5" fmla="*/ 526 h 878"/>
                      <a:gd name="T6" fmla="*/ 160 w 553"/>
                      <a:gd name="T7" fmla="*/ 599 h 878"/>
                      <a:gd name="T8" fmla="*/ 199 w 553"/>
                      <a:gd name="T9" fmla="*/ 676 h 878"/>
                      <a:gd name="T10" fmla="*/ 248 w 553"/>
                      <a:gd name="T11" fmla="*/ 730 h 878"/>
                      <a:gd name="T12" fmla="*/ 316 w 553"/>
                      <a:gd name="T13" fmla="*/ 772 h 878"/>
                      <a:gd name="T14" fmla="*/ 391 w 553"/>
                      <a:gd name="T15" fmla="*/ 806 h 878"/>
                      <a:gd name="T16" fmla="*/ 480 w 553"/>
                      <a:gd name="T17" fmla="*/ 835 h 878"/>
                      <a:gd name="T18" fmla="*/ 536 w 553"/>
                      <a:gd name="T19" fmla="*/ 842 h 878"/>
                      <a:gd name="T20" fmla="*/ 544 w 553"/>
                      <a:gd name="T21" fmla="*/ 878 h 878"/>
                      <a:gd name="T22" fmla="*/ 455 w 553"/>
                      <a:gd name="T23" fmla="*/ 857 h 878"/>
                      <a:gd name="T24" fmla="*/ 386 w 553"/>
                      <a:gd name="T25" fmla="*/ 835 h 878"/>
                      <a:gd name="T26" fmla="*/ 323 w 553"/>
                      <a:gd name="T27" fmla="*/ 808 h 878"/>
                      <a:gd name="T28" fmla="*/ 259 w 553"/>
                      <a:gd name="T29" fmla="*/ 774 h 878"/>
                      <a:gd name="T30" fmla="*/ 201 w 553"/>
                      <a:gd name="T31" fmla="*/ 731 h 878"/>
                      <a:gd name="T32" fmla="*/ 154 w 553"/>
                      <a:gd name="T33" fmla="*/ 674 h 878"/>
                      <a:gd name="T34" fmla="*/ 97 w 553"/>
                      <a:gd name="T35" fmla="*/ 595 h 878"/>
                      <a:gd name="T36" fmla="*/ 28 w 553"/>
                      <a:gd name="T37" fmla="*/ 499 h 878"/>
                      <a:gd name="T38" fmla="*/ 9 w 553"/>
                      <a:gd name="T39" fmla="*/ 445 h 878"/>
                      <a:gd name="T40" fmla="*/ 13 w 553"/>
                      <a:gd name="T41" fmla="*/ 349 h 878"/>
                      <a:gd name="T42" fmla="*/ 7 w 553"/>
                      <a:gd name="T43" fmla="*/ 232 h 878"/>
                      <a:gd name="T44" fmla="*/ 0 w 553"/>
                      <a:gd name="T45" fmla="*/ 147 h 878"/>
                      <a:gd name="T46" fmla="*/ 5 w 553"/>
                      <a:gd name="T47" fmla="*/ 68 h 878"/>
                      <a:gd name="T48" fmla="*/ 18 w 553"/>
                      <a:gd name="T49" fmla="*/ 0 h 878"/>
                      <a:gd name="T50" fmla="*/ 20 w 553"/>
                      <a:gd name="T51" fmla="*/ 72 h 878"/>
                      <a:gd name="T52" fmla="*/ 22 w 553"/>
                      <a:gd name="T53" fmla="*/ 147 h 878"/>
                      <a:gd name="T54" fmla="*/ 33 w 553"/>
                      <a:gd name="T55" fmla="*/ 228 h 878"/>
                      <a:gd name="T56" fmla="*/ 52 w 553"/>
                      <a:gd name="T57" fmla="*/ 304 h 878"/>
                      <a:gd name="T58" fmla="*/ 86 w 553"/>
                      <a:gd name="T59" fmla="*/ 337 h 878"/>
                      <a:gd name="T60" fmla="*/ 133 w 553"/>
                      <a:gd name="T61" fmla="*/ 354 h 878"/>
                      <a:gd name="T62" fmla="*/ 173 w 553"/>
                      <a:gd name="T63" fmla="*/ 392 h 878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553"/>
                      <a:gd name="T97" fmla="*/ 0 h 878"/>
                      <a:gd name="T98" fmla="*/ 553 w 553"/>
                      <a:gd name="T99" fmla="*/ 878 h 878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553" h="878">
                        <a:moveTo>
                          <a:pt x="173" y="392"/>
                        </a:moveTo>
                        <a:lnTo>
                          <a:pt x="184" y="422"/>
                        </a:lnTo>
                        <a:lnTo>
                          <a:pt x="188" y="452"/>
                        </a:lnTo>
                        <a:lnTo>
                          <a:pt x="180" y="482"/>
                        </a:lnTo>
                        <a:lnTo>
                          <a:pt x="163" y="509"/>
                        </a:lnTo>
                        <a:lnTo>
                          <a:pt x="139" y="526"/>
                        </a:lnTo>
                        <a:lnTo>
                          <a:pt x="148" y="561"/>
                        </a:lnTo>
                        <a:lnTo>
                          <a:pt x="160" y="599"/>
                        </a:lnTo>
                        <a:lnTo>
                          <a:pt x="177" y="640"/>
                        </a:lnTo>
                        <a:lnTo>
                          <a:pt x="199" y="676"/>
                        </a:lnTo>
                        <a:lnTo>
                          <a:pt x="222" y="705"/>
                        </a:lnTo>
                        <a:lnTo>
                          <a:pt x="248" y="730"/>
                        </a:lnTo>
                        <a:lnTo>
                          <a:pt x="282" y="754"/>
                        </a:lnTo>
                        <a:lnTo>
                          <a:pt x="316" y="772"/>
                        </a:lnTo>
                        <a:lnTo>
                          <a:pt x="350" y="789"/>
                        </a:lnTo>
                        <a:lnTo>
                          <a:pt x="391" y="806"/>
                        </a:lnTo>
                        <a:lnTo>
                          <a:pt x="433" y="819"/>
                        </a:lnTo>
                        <a:lnTo>
                          <a:pt x="480" y="835"/>
                        </a:lnTo>
                        <a:lnTo>
                          <a:pt x="516" y="844"/>
                        </a:lnTo>
                        <a:lnTo>
                          <a:pt x="536" y="842"/>
                        </a:lnTo>
                        <a:lnTo>
                          <a:pt x="553" y="855"/>
                        </a:lnTo>
                        <a:lnTo>
                          <a:pt x="544" y="878"/>
                        </a:lnTo>
                        <a:lnTo>
                          <a:pt x="489" y="868"/>
                        </a:lnTo>
                        <a:lnTo>
                          <a:pt x="455" y="857"/>
                        </a:lnTo>
                        <a:lnTo>
                          <a:pt x="421" y="848"/>
                        </a:lnTo>
                        <a:lnTo>
                          <a:pt x="386" y="835"/>
                        </a:lnTo>
                        <a:lnTo>
                          <a:pt x="352" y="821"/>
                        </a:lnTo>
                        <a:lnTo>
                          <a:pt x="323" y="808"/>
                        </a:lnTo>
                        <a:lnTo>
                          <a:pt x="293" y="793"/>
                        </a:lnTo>
                        <a:lnTo>
                          <a:pt x="259" y="774"/>
                        </a:lnTo>
                        <a:lnTo>
                          <a:pt x="229" y="757"/>
                        </a:lnTo>
                        <a:lnTo>
                          <a:pt x="201" y="731"/>
                        </a:lnTo>
                        <a:lnTo>
                          <a:pt x="180" y="706"/>
                        </a:lnTo>
                        <a:lnTo>
                          <a:pt x="154" y="674"/>
                        </a:lnTo>
                        <a:lnTo>
                          <a:pt x="126" y="635"/>
                        </a:lnTo>
                        <a:lnTo>
                          <a:pt x="97" y="595"/>
                        </a:lnTo>
                        <a:lnTo>
                          <a:pt x="52" y="535"/>
                        </a:lnTo>
                        <a:lnTo>
                          <a:pt x="28" y="499"/>
                        </a:lnTo>
                        <a:lnTo>
                          <a:pt x="15" y="471"/>
                        </a:lnTo>
                        <a:lnTo>
                          <a:pt x="9" y="445"/>
                        </a:lnTo>
                        <a:lnTo>
                          <a:pt x="9" y="403"/>
                        </a:lnTo>
                        <a:lnTo>
                          <a:pt x="13" y="349"/>
                        </a:lnTo>
                        <a:lnTo>
                          <a:pt x="13" y="287"/>
                        </a:lnTo>
                        <a:lnTo>
                          <a:pt x="7" y="232"/>
                        </a:lnTo>
                        <a:lnTo>
                          <a:pt x="1" y="183"/>
                        </a:lnTo>
                        <a:lnTo>
                          <a:pt x="0" y="147"/>
                        </a:lnTo>
                        <a:lnTo>
                          <a:pt x="0" y="108"/>
                        </a:lnTo>
                        <a:lnTo>
                          <a:pt x="5" y="68"/>
                        </a:lnTo>
                        <a:lnTo>
                          <a:pt x="11" y="38"/>
                        </a:lnTo>
                        <a:lnTo>
                          <a:pt x="18" y="0"/>
                        </a:lnTo>
                        <a:lnTo>
                          <a:pt x="24" y="27"/>
                        </a:lnTo>
                        <a:lnTo>
                          <a:pt x="20" y="72"/>
                        </a:lnTo>
                        <a:lnTo>
                          <a:pt x="20" y="108"/>
                        </a:lnTo>
                        <a:lnTo>
                          <a:pt x="22" y="147"/>
                        </a:lnTo>
                        <a:lnTo>
                          <a:pt x="26" y="189"/>
                        </a:lnTo>
                        <a:lnTo>
                          <a:pt x="33" y="228"/>
                        </a:lnTo>
                        <a:lnTo>
                          <a:pt x="41" y="266"/>
                        </a:lnTo>
                        <a:lnTo>
                          <a:pt x="52" y="304"/>
                        </a:lnTo>
                        <a:lnTo>
                          <a:pt x="62" y="334"/>
                        </a:lnTo>
                        <a:lnTo>
                          <a:pt x="86" y="337"/>
                        </a:lnTo>
                        <a:lnTo>
                          <a:pt x="111" y="345"/>
                        </a:lnTo>
                        <a:lnTo>
                          <a:pt x="133" y="354"/>
                        </a:lnTo>
                        <a:lnTo>
                          <a:pt x="154" y="368"/>
                        </a:lnTo>
                        <a:lnTo>
                          <a:pt x="173" y="392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2700">
                    <a:solidFill>
                      <a:srgbClr val="40404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6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9" y="1465"/>
                    <a:ext cx="136" cy="155"/>
                  </a:xfrm>
                  <a:prstGeom prst="ellipse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14" name="Freeform 91"/>
                <p:cNvSpPr>
                  <a:spLocks noChangeAspect="1"/>
                </p:cNvSpPr>
                <p:nvPr/>
              </p:nvSpPr>
              <p:spPr bwMode="auto">
                <a:xfrm>
                  <a:off x="2089" y="1887"/>
                  <a:ext cx="250" cy="247"/>
                </a:xfrm>
                <a:custGeom>
                  <a:avLst/>
                  <a:gdLst>
                    <a:gd name="T0" fmla="*/ 250 w 250"/>
                    <a:gd name="T1" fmla="*/ 140 h 247"/>
                    <a:gd name="T2" fmla="*/ 194 w 250"/>
                    <a:gd name="T3" fmla="*/ 118 h 247"/>
                    <a:gd name="T4" fmla="*/ 136 w 250"/>
                    <a:gd name="T5" fmla="*/ 89 h 247"/>
                    <a:gd name="T6" fmla="*/ 89 w 250"/>
                    <a:gd name="T7" fmla="*/ 67 h 247"/>
                    <a:gd name="T8" fmla="*/ 32 w 250"/>
                    <a:gd name="T9" fmla="*/ 26 h 247"/>
                    <a:gd name="T10" fmla="*/ 0 w 250"/>
                    <a:gd name="T11" fmla="*/ 0 h 247"/>
                    <a:gd name="T12" fmla="*/ 51 w 250"/>
                    <a:gd name="T13" fmla="*/ 65 h 247"/>
                    <a:gd name="T14" fmla="*/ 78 w 250"/>
                    <a:gd name="T15" fmla="*/ 99 h 247"/>
                    <a:gd name="T16" fmla="*/ 100 w 250"/>
                    <a:gd name="T17" fmla="*/ 133 h 247"/>
                    <a:gd name="T18" fmla="*/ 125 w 250"/>
                    <a:gd name="T19" fmla="*/ 167 h 247"/>
                    <a:gd name="T20" fmla="*/ 138 w 250"/>
                    <a:gd name="T21" fmla="*/ 201 h 247"/>
                    <a:gd name="T22" fmla="*/ 155 w 250"/>
                    <a:gd name="T23" fmla="*/ 230 h 247"/>
                    <a:gd name="T24" fmla="*/ 172 w 250"/>
                    <a:gd name="T25" fmla="*/ 247 h 247"/>
                    <a:gd name="T26" fmla="*/ 180 w 250"/>
                    <a:gd name="T27" fmla="*/ 213 h 247"/>
                    <a:gd name="T28" fmla="*/ 199 w 250"/>
                    <a:gd name="T29" fmla="*/ 190 h 247"/>
                    <a:gd name="T30" fmla="*/ 226 w 250"/>
                    <a:gd name="T31" fmla="*/ 170 h 247"/>
                    <a:gd name="T32" fmla="*/ 250 w 250"/>
                    <a:gd name="T33" fmla="*/ 140 h 24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50"/>
                    <a:gd name="T52" fmla="*/ 0 h 247"/>
                    <a:gd name="T53" fmla="*/ 250 w 250"/>
                    <a:gd name="T54" fmla="*/ 247 h 24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50" h="247">
                      <a:moveTo>
                        <a:pt x="250" y="140"/>
                      </a:moveTo>
                      <a:lnTo>
                        <a:pt x="194" y="118"/>
                      </a:lnTo>
                      <a:lnTo>
                        <a:pt x="136" y="89"/>
                      </a:lnTo>
                      <a:lnTo>
                        <a:pt x="89" y="67"/>
                      </a:lnTo>
                      <a:lnTo>
                        <a:pt x="32" y="26"/>
                      </a:lnTo>
                      <a:lnTo>
                        <a:pt x="0" y="0"/>
                      </a:lnTo>
                      <a:lnTo>
                        <a:pt x="51" y="65"/>
                      </a:lnTo>
                      <a:lnTo>
                        <a:pt x="78" y="99"/>
                      </a:lnTo>
                      <a:lnTo>
                        <a:pt x="100" y="133"/>
                      </a:lnTo>
                      <a:lnTo>
                        <a:pt x="125" y="167"/>
                      </a:lnTo>
                      <a:lnTo>
                        <a:pt x="138" y="201"/>
                      </a:lnTo>
                      <a:lnTo>
                        <a:pt x="155" y="230"/>
                      </a:lnTo>
                      <a:lnTo>
                        <a:pt x="172" y="247"/>
                      </a:lnTo>
                      <a:lnTo>
                        <a:pt x="180" y="213"/>
                      </a:lnTo>
                      <a:lnTo>
                        <a:pt x="199" y="190"/>
                      </a:lnTo>
                      <a:lnTo>
                        <a:pt x="226" y="170"/>
                      </a:lnTo>
                      <a:lnTo>
                        <a:pt x="250" y="14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92" name="Group 92"/>
            <p:cNvGrpSpPr>
              <a:grpSpLocks noChangeAspect="1"/>
            </p:cNvGrpSpPr>
            <p:nvPr/>
          </p:nvGrpSpPr>
          <p:grpSpPr bwMode="auto">
            <a:xfrm>
              <a:off x="1192" y="2347"/>
              <a:ext cx="396" cy="1057"/>
              <a:chOff x="1152" y="2539"/>
              <a:chExt cx="396" cy="1057"/>
            </a:xfrm>
          </p:grpSpPr>
          <p:sp>
            <p:nvSpPr>
              <p:cNvPr id="1093" name="Freeform 93"/>
              <p:cNvSpPr>
                <a:spLocks noChangeAspect="1"/>
              </p:cNvSpPr>
              <p:nvPr/>
            </p:nvSpPr>
            <p:spPr bwMode="auto">
              <a:xfrm>
                <a:off x="1152" y="2539"/>
                <a:ext cx="396" cy="1057"/>
              </a:xfrm>
              <a:custGeom>
                <a:avLst/>
                <a:gdLst>
                  <a:gd name="T0" fmla="*/ 381 w 396"/>
                  <a:gd name="T1" fmla="*/ 1019 h 1057"/>
                  <a:gd name="T2" fmla="*/ 396 w 396"/>
                  <a:gd name="T3" fmla="*/ 989 h 1057"/>
                  <a:gd name="T4" fmla="*/ 396 w 396"/>
                  <a:gd name="T5" fmla="*/ 480 h 1057"/>
                  <a:gd name="T6" fmla="*/ 388 w 396"/>
                  <a:gd name="T7" fmla="*/ 446 h 1057"/>
                  <a:gd name="T8" fmla="*/ 373 w 396"/>
                  <a:gd name="T9" fmla="*/ 420 h 1057"/>
                  <a:gd name="T10" fmla="*/ 324 w 396"/>
                  <a:gd name="T11" fmla="*/ 390 h 1057"/>
                  <a:gd name="T12" fmla="*/ 264 w 396"/>
                  <a:gd name="T13" fmla="*/ 379 h 1057"/>
                  <a:gd name="T14" fmla="*/ 196 w 396"/>
                  <a:gd name="T15" fmla="*/ 364 h 1057"/>
                  <a:gd name="T16" fmla="*/ 140 w 396"/>
                  <a:gd name="T17" fmla="*/ 345 h 1057"/>
                  <a:gd name="T18" fmla="*/ 94 w 396"/>
                  <a:gd name="T19" fmla="*/ 318 h 1057"/>
                  <a:gd name="T20" fmla="*/ 60 w 396"/>
                  <a:gd name="T21" fmla="*/ 281 h 1057"/>
                  <a:gd name="T22" fmla="*/ 45 w 396"/>
                  <a:gd name="T23" fmla="*/ 239 h 1057"/>
                  <a:gd name="T24" fmla="*/ 32 w 396"/>
                  <a:gd name="T25" fmla="*/ 194 h 1057"/>
                  <a:gd name="T26" fmla="*/ 38 w 396"/>
                  <a:gd name="T27" fmla="*/ 162 h 1057"/>
                  <a:gd name="T28" fmla="*/ 53 w 396"/>
                  <a:gd name="T29" fmla="*/ 132 h 1057"/>
                  <a:gd name="T30" fmla="*/ 74 w 396"/>
                  <a:gd name="T31" fmla="*/ 111 h 1057"/>
                  <a:gd name="T32" fmla="*/ 106 w 396"/>
                  <a:gd name="T33" fmla="*/ 89 h 1057"/>
                  <a:gd name="T34" fmla="*/ 138 w 396"/>
                  <a:gd name="T35" fmla="*/ 74 h 1057"/>
                  <a:gd name="T36" fmla="*/ 172 w 396"/>
                  <a:gd name="T37" fmla="*/ 62 h 1057"/>
                  <a:gd name="T38" fmla="*/ 211 w 396"/>
                  <a:gd name="T39" fmla="*/ 53 h 1057"/>
                  <a:gd name="T40" fmla="*/ 249 w 396"/>
                  <a:gd name="T41" fmla="*/ 44 h 1057"/>
                  <a:gd name="T42" fmla="*/ 290 w 396"/>
                  <a:gd name="T43" fmla="*/ 38 h 1057"/>
                  <a:gd name="T44" fmla="*/ 339 w 396"/>
                  <a:gd name="T45" fmla="*/ 30 h 1057"/>
                  <a:gd name="T46" fmla="*/ 349 w 396"/>
                  <a:gd name="T47" fmla="*/ 0 h 1057"/>
                  <a:gd name="T48" fmla="*/ 296 w 396"/>
                  <a:gd name="T49" fmla="*/ 8 h 1057"/>
                  <a:gd name="T50" fmla="*/ 241 w 396"/>
                  <a:gd name="T51" fmla="*/ 15 h 1057"/>
                  <a:gd name="T52" fmla="*/ 189 w 396"/>
                  <a:gd name="T53" fmla="*/ 25 h 1057"/>
                  <a:gd name="T54" fmla="*/ 138 w 396"/>
                  <a:gd name="T55" fmla="*/ 40 h 1057"/>
                  <a:gd name="T56" fmla="*/ 96 w 396"/>
                  <a:gd name="T57" fmla="*/ 59 h 1057"/>
                  <a:gd name="T58" fmla="*/ 59 w 396"/>
                  <a:gd name="T59" fmla="*/ 81 h 1057"/>
                  <a:gd name="T60" fmla="*/ 34 w 396"/>
                  <a:gd name="T61" fmla="*/ 109 h 1057"/>
                  <a:gd name="T62" fmla="*/ 17 w 396"/>
                  <a:gd name="T63" fmla="*/ 136 h 1057"/>
                  <a:gd name="T64" fmla="*/ 8 w 396"/>
                  <a:gd name="T65" fmla="*/ 158 h 1057"/>
                  <a:gd name="T66" fmla="*/ 0 w 396"/>
                  <a:gd name="T67" fmla="*/ 194 h 1057"/>
                  <a:gd name="T68" fmla="*/ 0 w 396"/>
                  <a:gd name="T69" fmla="*/ 853 h 1057"/>
                  <a:gd name="T70" fmla="*/ 12 w 396"/>
                  <a:gd name="T71" fmla="*/ 902 h 1057"/>
                  <a:gd name="T72" fmla="*/ 34 w 396"/>
                  <a:gd name="T73" fmla="*/ 955 h 1057"/>
                  <a:gd name="T74" fmla="*/ 79 w 396"/>
                  <a:gd name="T75" fmla="*/ 1000 h 1057"/>
                  <a:gd name="T76" fmla="*/ 140 w 396"/>
                  <a:gd name="T77" fmla="*/ 1023 h 1057"/>
                  <a:gd name="T78" fmla="*/ 200 w 396"/>
                  <a:gd name="T79" fmla="*/ 1042 h 1057"/>
                  <a:gd name="T80" fmla="*/ 264 w 396"/>
                  <a:gd name="T81" fmla="*/ 1053 h 1057"/>
                  <a:gd name="T82" fmla="*/ 320 w 396"/>
                  <a:gd name="T83" fmla="*/ 1057 h 1057"/>
                  <a:gd name="T84" fmla="*/ 358 w 396"/>
                  <a:gd name="T85" fmla="*/ 1045 h 1057"/>
                  <a:gd name="T86" fmla="*/ 381 w 396"/>
                  <a:gd name="T87" fmla="*/ 1019 h 105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6"/>
                  <a:gd name="T133" fmla="*/ 0 h 1057"/>
                  <a:gd name="T134" fmla="*/ 396 w 396"/>
                  <a:gd name="T135" fmla="*/ 1057 h 105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6" h="1057">
                    <a:moveTo>
                      <a:pt x="381" y="1019"/>
                    </a:moveTo>
                    <a:lnTo>
                      <a:pt x="396" y="989"/>
                    </a:lnTo>
                    <a:lnTo>
                      <a:pt x="396" y="480"/>
                    </a:lnTo>
                    <a:lnTo>
                      <a:pt x="388" y="446"/>
                    </a:lnTo>
                    <a:lnTo>
                      <a:pt x="373" y="420"/>
                    </a:lnTo>
                    <a:lnTo>
                      <a:pt x="324" y="390"/>
                    </a:lnTo>
                    <a:lnTo>
                      <a:pt x="264" y="379"/>
                    </a:lnTo>
                    <a:lnTo>
                      <a:pt x="196" y="364"/>
                    </a:lnTo>
                    <a:lnTo>
                      <a:pt x="140" y="345"/>
                    </a:lnTo>
                    <a:lnTo>
                      <a:pt x="94" y="318"/>
                    </a:lnTo>
                    <a:lnTo>
                      <a:pt x="60" y="281"/>
                    </a:lnTo>
                    <a:lnTo>
                      <a:pt x="45" y="239"/>
                    </a:lnTo>
                    <a:lnTo>
                      <a:pt x="32" y="194"/>
                    </a:lnTo>
                    <a:lnTo>
                      <a:pt x="38" y="162"/>
                    </a:lnTo>
                    <a:lnTo>
                      <a:pt x="53" y="132"/>
                    </a:lnTo>
                    <a:lnTo>
                      <a:pt x="74" y="111"/>
                    </a:lnTo>
                    <a:lnTo>
                      <a:pt x="106" y="89"/>
                    </a:lnTo>
                    <a:lnTo>
                      <a:pt x="138" y="74"/>
                    </a:lnTo>
                    <a:lnTo>
                      <a:pt x="172" y="62"/>
                    </a:lnTo>
                    <a:lnTo>
                      <a:pt x="211" y="53"/>
                    </a:lnTo>
                    <a:lnTo>
                      <a:pt x="249" y="44"/>
                    </a:lnTo>
                    <a:lnTo>
                      <a:pt x="290" y="38"/>
                    </a:lnTo>
                    <a:lnTo>
                      <a:pt x="339" y="30"/>
                    </a:lnTo>
                    <a:lnTo>
                      <a:pt x="349" y="0"/>
                    </a:lnTo>
                    <a:lnTo>
                      <a:pt x="296" y="8"/>
                    </a:lnTo>
                    <a:lnTo>
                      <a:pt x="241" y="15"/>
                    </a:lnTo>
                    <a:lnTo>
                      <a:pt x="189" y="25"/>
                    </a:lnTo>
                    <a:lnTo>
                      <a:pt x="138" y="40"/>
                    </a:lnTo>
                    <a:lnTo>
                      <a:pt x="96" y="59"/>
                    </a:lnTo>
                    <a:lnTo>
                      <a:pt x="59" y="81"/>
                    </a:lnTo>
                    <a:lnTo>
                      <a:pt x="34" y="109"/>
                    </a:lnTo>
                    <a:lnTo>
                      <a:pt x="17" y="136"/>
                    </a:lnTo>
                    <a:lnTo>
                      <a:pt x="8" y="158"/>
                    </a:lnTo>
                    <a:lnTo>
                      <a:pt x="0" y="194"/>
                    </a:lnTo>
                    <a:lnTo>
                      <a:pt x="0" y="853"/>
                    </a:lnTo>
                    <a:lnTo>
                      <a:pt x="12" y="902"/>
                    </a:lnTo>
                    <a:lnTo>
                      <a:pt x="34" y="955"/>
                    </a:lnTo>
                    <a:lnTo>
                      <a:pt x="79" y="1000"/>
                    </a:lnTo>
                    <a:lnTo>
                      <a:pt x="140" y="1023"/>
                    </a:lnTo>
                    <a:lnTo>
                      <a:pt x="200" y="1042"/>
                    </a:lnTo>
                    <a:lnTo>
                      <a:pt x="264" y="1053"/>
                    </a:lnTo>
                    <a:lnTo>
                      <a:pt x="320" y="1057"/>
                    </a:lnTo>
                    <a:lnTo>
                      <a:pt x="358" y="1045"/>
                    </a:lnTo>
                    <a:lnTo>
                      <a:pt x="381" y="1019"/>
                    </a:lnTo>
                    <a:close/>
                  </a:path>
                </a:pathLst>
              </a:custGeom>
              <a:solidFill>
                <a:srgbClr val="808080"/>
              </a:solidFill>
              <a:ln w="12700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4" name="Freeform 94"/>
              <p:cNvSpPr>
                <a:spLocks noChangeAspect="1"/>
              </p:cNvSpPr>
              <p:nvPr/>
            </p:nvSpPr>
            <p:spPr bwMode="auto">
              <a:xfrm>
                <a:off x="1160" y="2771"/>
                <a:ext cx="344" cy="796"/>
              </a:xfrm>
              <a:custGeom>
                <a:avLst/>
                <a:gdLst>
                  <a:gd name="T0" fmla="*/ 292 w 344"/>
                  <a:gd name="T1" fmla="*/ 184 h 796"/>
                  <a:gd name="T2" fmla="*/ 322 w 344"/>
                  <a:gd name="T3" fmla="*/ 206 h 796"/>
                  <a:gd name="T4" fmla="*/ 337 w 344"/>
                  <a:gd name="T5" fmla="*/ 232 h 796"/>
                  <a:gd name="T6" fmla="*/ 344 w 344"/>
                  <a:gd name="T7" fmla="*/ 262 h 796"/>
                  <a:gd name="T8" fmla="*/ 344 w 344"/>
                  <a:gd name="T9" fmla="*/ 755 h 796"/>
                  <a:gd name="T10" fmla="*/ 329 w 344"/>
                  <a:gd name="T11" fmla="*/ 774 h 796"/>
                  <a:gd name="T12" fmla="*/ 310 w 344"/>
                  <a:gd name="T13" fmla="*/ 792 h 796"/>
                  <a:gd name="T14" fmla="*/ 261 w 344"/>
                  <a:gd name="T15" fmla="*/ 796 h 796"/>
                  <a:gd name="T16" fmla="*/ 100 w 344"/>
                  <a:gd name="T17" fmla="*/ 759 h 796"/>
                  <a:gd name="T18" fmla="*/ 52 w 344"/>
                  <a:gd name="T19" fmla="*/ 725 h 796"/>
                  <a:gd name="T20" fmla="*/ 22 w 344"/>
                  <a:gd name="T21" fmla="*/ 683 h 796"/>
                  <a:gd name="T22" fmla="*/ 0 w 344"/>
                  <a:gd name="T23" fmla="*/ 627 h 796"/>
                  <a:gd name="T24" fmla="*/ 0 w 344"/>
                  <a:gd name="T25" fmla="*/ 0 h 796"/>
                  <a:gd name="T26" fmla="*/ 15 w 344"/>
                  <a:gd name="T27" fmla="*/ 41 h 796"/>
                  <a:gd name="T28" fmla="*/ 34 w 344"/>
                  <a:gd name="T29" fmla="*/ 75 h 796"/>
                  <a:gd name="T30" fmla="*/ 75 w 344"/>
                  <a:gd name="T31" fmla="*/ 113 h 796"/>
                  <a:gd name="T32" fmla="*/ 127 w 344"/>
                  <a:gd name="T33" fmla="*/ 143 h 796"/>
                  <a:gd name="T34" fmla="*/ 210 w 344"/>
                  <a:gd name="T35" fmla="*/ 169 h 796"/>
                  <a:gd name="T36" fmla="*/ 292 w 344"/>
                  <a:gd name="T37" fmla="*/ 184 h 7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4"/>
                  <a:gd name="T58" fmla="*/ 0 h 796"/>
                  <a:gd name="T59" fmla="*/ 344 w 344"/>
                  <a:gd name="T60" fmla="*/ 796 h 7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4" h="796">
                    <a:moveTo>
                      <a:pt x="292" y="184"/>
                    </a:moveTo>
                    <a:lnTo>
                      <a:pt x="322" y="206"/>
                    </a:lnTo>
                    <a:lnTo>
                      <a:pt x="337" y="232"/>
                    </a:lnTo>
                    <a:lnTo>
                      <a:pt x="344" y="262"/>
                    </a:lnTo>
                    <a:lnTo>
                      <a:pt x="344" y="755"/>
                    </a:lnTo>
                    <a:lnTo>
                      <a:pt x="329" y="774"/>
                    </a:lnTo>
                    <a:lnTo>
                      <a:pt x="310" y="792"/>
                    </a:lnTo>
                    <a:lnTo>
                      <a:pt x="261" y="796"/>
                    </a:lnTo>
                    <a:lnTo>
                      <a:pt x="100" y="759"/>
                    </a:lnTo>
                    <a:lnTo>
                      <a:pt x="52" y="725"/>
                    </a:lnTo>
                    <a:lnTo>
                      <a:pt x="22" y="683"/>
                    </a:lnTo>
                    <a:lnTo>
                      <a:pt x="0" y="627"/>
                    </a:lnTo>
                    <a:lnTo>
                      <a:pt x="0" y="0"/>
                    </a:lnTo>
                    <a:lnTo>
                      <a:pt x="15" y="41"/>
                    </a:lnTo>
                    <a:lnTo>
                      <a:pt x="34" y="75"/>
                    </a:lnTo>
                    <a:lnTo>
                      <a:pt x="75" y="113"/>
                    </a:lnTo>
                    <a:lnTo>
                      <a:pt x="127" y="143"/>
                    </a:lnTo>
                    <a:lnTo>
                      <a:pt x="210" y="169"/>
                    </a:lnTo>
                    <a:lnTo>
                      <a:pt x="292" y="184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66655" name="Picture 95" descr="mondex_card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0600"/>
            <a:ext cx="129540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56" name="Picture 96" descr="etoken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1143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97"/>
          <p:cNvGrpSpPr>
            <a:grpSpLocks/>
          </p:cNvGrpSpPr>
          <p:nvPr/>
        </p:nvGrpSpPr>
        <p:grpSpPr bwMode="auto">
          <a:xfrm>
            <a:off x="1371600" y="4191000"/>
            <a:ext cx="990600" cy="609600"/>
            <a:chOff x="1968" y="3744"/>
            <a:chExt cx="816" cy="576"/>
          </a:xfrm>
        </p:grpSpPr>
        <p:pic>
          <p:nvPicPr>
            <p:cNvPr id="1087" name="Picture 98" descr="T28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3744"/>
              <a:ext cx="713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8" name="Picture 99" descr="finc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4" t="27899" r="71739" b="45581"/>
            <a:stretch>
              <a:fillRect/>
            </a:stretch>
          </p:blipFill>
          <p:spPr bwMode="auto">
            <a:xfrm>
              <a:off x="2407" y="4095"/>
              <a:ext cx="377" cy="225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00"/>
          <p:cNvGrpSpPr>
            <a:grpSpLocks/>
          </p:cNvGrpSpPr>
          <p:nvPr/>
        </p:nvGrpSpPr>
        <p:grpSpPr bwMode="auto">
          <a:xfrm>
            <a:off x="1752600" y="4876800"/>
            <a:ext cx="685800" cy="914400"/>
            <a:chOff x="1104" y="3072"/>
            <a:chExt cx="432" cy="576"/>
          </a:xfrm>
        </p:grpSpPr>
        <p:sp>
          <p:nvSpPr>
            <p:cNvPr id="1084" name="Line 101"/>
            <p:cNvSpPr>
              <a:spLocks noChangeShapeType="1"/>
            </p:cNvSpPr>
            <p:nvPr/>
          </p:nvSpPr>
          <p:spPr bwMode="auto">
            <a:xfrm flipH="1" flipV="1">
              <a:off x="1392" y="3072"/>
              <a:ext cx="144" cy="1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Line 102"/>
            <p:cNvSpPr>
              <a:spLocks noChangeShapeType="1"/>
            </p:cNvSpPr>
            <p:nvPr/>
          </p:nvSpPr>
          <p:spPr bwMode="auto">
            <a:xfrm flipH="1" flipV="1">
              <a:off x="1104" y="3360"/>
              <a:ext cx="19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Line 103"/>
            <p:cNvSpPr>
              <a:spLocks noChangeShapeType="1"/>
            </p:cNvSpPr>
            <p:nvPr/>
          </p:nvSpPr>
          <p:spPr bwMode="auto">
            <a:xfrm flipH="1">
              <a:off x="1248" y="3552"/>
              <a:ext cx="192" cy="9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104"/>
          <p:cNvGrpSpPr>
            <a:grpSpLocks/>
          </p:cNvGrpSpPr>
          <p:nvPr/>
        </p:nvGrpSpPr>
        <p:grpSpPr bwMode="auto">
          <a:xfrm>
            <a:off x="4495800" y="1371600"/>
            <a:ext cx="1714500" cy="1098550"/>
            <a:chOff x="2832" y="864"/>
            <a:chExt cx="1080" cy="692"/>
          </a:xfrm>
        </p:grpSpPr>
        <p:pic>
          <p:nvPicPr>
            <p:cNvPr id="1082" name="Picture 105" descr="certificate-tran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864"/>
              <a:ext cx="45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3" name="Text Box 106"/>
            <p:cNvSpPr txBox="1">
              <a:spLocks noChangeArrowheads="1"/>
            </p:cNvSpPr>
            <p:nvPr/>
          </p:nvSpPr>
          <p:spPr bwMode="auto">
            <a:xfrm>
              <a:off x="3216" y="1152"/>
              <a:ext cx="6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itchFamily="34" charset="0"/>
                </a:rPr>
                <a:t>发布证书及</a:t>
              </a:r>
              <a:r>
                <a:rPr kumimoji="0" lang="en-US" altLang="zh-CN" sz="1800" b="1">
                  <a:solidFill>
                    <a:srgbClr val="0066FF"/>
                  </a:solidFill>
                  <a:latin typeface="Arial" pitchFamily="34" charset="0"/>
                </a:rPr>
                <a:t>CRL</a:t>
              </a:r>
            </a:p>
          </p:txBody>
        </p:sp>
      </p:grpSp>
      <p:grpSp>
        <p:nvGrpSpPr>
          <p:cNvPr id="22" name="Group 107"/>
          <p:cNvGrpSpPr>
            <a:grpSpLocks/>
          </p:cNvGrpSpPr>
          <p:nvPr/>
        </p:nvGrpSpPr>
        <p:grpSpPr bwMode="auto">
          <a:xfrm>
            <a:off x="2819400" y="6096000"/>
            <a:ext cx="1143000" cy="366713"/>
            <a:chOff x="1776" y="3840"/>
            <a:chExt cx="720" cy="231"/>
          </a:xfrm>
        </p:grpSpPr>
        <p:sp>
          <p:nvSpPr>
            <p:cNvPr id="1080" name="Text Box 108"/>
            <p:cNvSpPr txBox="1">
              <a:spLocks noChangeArrowheads="1"/>
            </p:cNvSpPr>
            <p:nvPr/>
          </p:nvSpPr>
          <p:spPr bwMode="auto">
            <a:xfrm>
              <a:off x="1776" y="384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FF7C80"/>
                  </a:solidFill>
                  <a:latin typeface="Arial" pitchFamily="34" charset="0"/>
                </a:rPr>
                <a:t>私钥</a:t>
              </a:r>
            </a:p>
          </p:txBody>
        </p:sp>
        <p:pic>
          <p:nvPicPr>
            <p:cNvPr id="1081" name="Picture 109" descr="redkey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160" y="3888"/>
              <a:ext cx="33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110"/>
          <p:cNvGrpSpPr>
            <a:grpSpLocks/>
          </p:cNvGrpSpPr>
          <p:nvPr/>
        </p:nvGrpSpPr>
        <p:grpSpPr bwMode="auto">
          <a:xfrm>
            <a:off x="5105400" y="3657600"/>
            <a:ext cx="1714500" cy="995363"/>
            <a:chOff x="3216" y="2304"/>
            <a:chExt cx="1080" cy="627"/>
          </a:xfrm>
        </p:grpSpPr>
        <p:sp>
          <p:nvSpPr>
            <p:cNvPr id="1075" name="Text Box 111"/>
            <p:cNvSpPr txBox="1">
              <a:spLocks noChangeArrowheads="1"/>
            </p:cNvSpPr>
            <p:nvPr/>
          </p:nvSpPr>
          <p:spPr bwMode="auto">
            <a:xfrm>
              <a:off x="3504" y="2304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itchFamily="34" charset="0"/>
                </a:rPr>
                <a:t>证书</a:t>
              </a:r>
            </a:p>
          </p:txBody>
        </p:sp>
        <p:grpSp>
          <p:nvGrpSpPr>
            <p:cNvPr id="1076" name="Group 112"/>
            <p:cNvGrpSpPr>
              <a:grpSpLocks/>
            </p:cNvGrpSpPr>
            <p:nvPr/>
          </p:nvGrpSpPr>
          <p:grpSpPr bwMode="auto">
            <a:xfrm>
              <a:off x="3216" y="2496"/>
              <a:ext cx="1080" cy="435"/>
              <a:chOff x="3312" y="2544"/>
              <a:chExt cx="1080" cy="435"/>
            </a:xfrm>
          </p:grpSpPr>
          <p:pic>
            <p:nvPicPr>
              <p:cNvPr id="1077" name="Picture 113" descr="certificate-trans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6" y="2544"/>
                <a:ext cx="456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8" name="Picture 114" descr="key-g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0" y="2640"/>
                <a:ext cx="33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9" name="AutoShape 115"/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480" cy="240"/>
              </a:xfrm>
              <a:prstGeom prst="wedgeEllipseCallout">
                <a:avLst>
                  <a:gd name="adj1" fmla="val 109583"/>
                  <a:gd name="adj2" fmla="val 24583"/>
                </a:avLst>
              </a:prstGeom>
              <a:noFill/>
              <a:ln w="9525">
                <a:solidFill>
                  <a:srgbClr val="FF7C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zh-CN"/>
              </a:p>
            </p:txBody>
          </p:sp>
        </p:grpSp>
      </p:grpSp>
      <p:grpSp>
        <p:nvGrpSpPr>
          <p:cNvPr id="25" name="Group 116"/>
          <p:cNvGrpSpPr>
            <a:grpSpLocks/>
          </p:cNvGrpSpPr>
          <p:nvPr/>
        </p:nvGrpSpPr>
        <p:grpSpPr bwMode="auto">
          <a:xfrm>
            <a:off x="4648200" y="5638800"/>
            <a:ext cx="838200" cy="609600"/>
            <a:chOff x="3264" y="3552"/>
            <a:chExt cx="528" cy="384"/>
          </a:xfrm>
        </p:grpSpPr>
        <p:pic>
          <p:nvPicPr>
            <p:cNvPr id="1073" name="Picture 117" descr="key-g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3799"/>
              <a:ext cx="33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4" name="Text Box 118"/>
            <p:cNvSpPr txBox="1">
              <a:spLocks noChangeArrowheads="1"/>
            </p:cNvSpPr>
            <p:nvPr/>
          </p:nvSpPr>
          <p:spPr bwMode="auto">
            <a:xfrm>
              <a:off x="3264" y="355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FF7C80"/>
                  </a:solidFill>
                  <a:latin typeface="Arial" pitchFamily="34" charset="0"/>
                </a:rPr>
                <a:t>公钥</a:t>
              </a:r>
            </a:p>
          </p:txBody>
        </p:sp>
      </p:grpSp>
      <p:grpSp>
        <p:nvGrpSpPr>
          <p:cNvPr id="26" name="Group 119"/>
          <p:cNvGrpSpPr>
            <a:grpSpLocks/>
          </p:cNvGrpSpPr>
          <p:nvPr/>
        </p:nvGrpSpPr>
        <p:grpSpPr bwMode="auto">
          <a:xfrm>
            <a:off x="7315200" y="3733800"/>
            <a:ext cx="1295400" cy="674688"/>
            <a:chOff x="4608" y="2352"/>
            <a:chExt cx="816" cy="425"/>
          </a:xfrm>
        </p:grpSpPr>
        <p:sp>
          <p:nvSpPr>
            <p:cNvPr id="1071" name="Text Box 120"/>
            <p:cNvSpPr txBox="1">
              <a:spLocks noChangeArrowheads="1"/>
            </p:cNvSpPr>
            <p:nvPr/>
          </p:nvSpPr>
          <p:spPr bwMode="auto">
            <a:xfrm>
              <a:off x="4608" y="235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itchFamily="34" charset="0"/>
                </a:rPr>
                <a:t>证书申请</a:t>
              </a:r>
            </a:p>
          </p:txBody>
        </p:sp>
        <p:pic>
          <p:nvPicPr>
            <p:cNvPr id="1072" name="Picture 121" descr="key-g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" y="2640"/>
              <a:ext cx="403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Group 122"/>
          <p:cNvGrpSpPr>
            <a:grpSpLocks/>
          </p:cNvGrpSpPr>
          <p:nvPr/>
        </p:nvGrpSpPr>
        <p:grpSpPr bwMode="auto">
          <a:xfrm>
            <a:off x="3810000" y="4114800"/>
            <a:ext cx="838200" cy="995363"/>
            <a:chOff x="2400" y="2592"/>
            <a:chExt cx="528" cy="627"/>
          </a:xfrm>
        </p:grpSpPr>
        <p:sp>
          <p:nvSpPr>
            <p:cNvPr id="1069" name="Text Box 123"/>
            <p:cNvSpPr txBox="1">
              <a:spLocks noChangeArrowheads="1"/>
            </p:cNvSpPr>
            <p:nvPr/>
          </p:nvSpPr>
          <p:spPr bwMode="auto">
            <a:xfrm>
              <a:off x="2400" y="259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itchFamily="34" charset="0"/>
                </a:rPr>
                <a:t>证书</a:t>
              </a:r>
            </a:p>
          </p:txBody>
        </p:sp>
        <p:pic>
          <p:nvPicPr>
            <p:cNvPr id="1070" name="Picture 124" descr="certificate-tran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" y="2784"/>
              <a:ext cx="478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694" name="Text Box 134"/>
          <p:cNvSpPr txBox="1">
            <a:spLocks noChangeArrowheads="1"/>
          </p:cNvSpPr>
          <p:nvPr/>
        </p:nvSpPr>
        <p:spPr bwMode="auto">
          <a:xfrm>
            <a:off x="5105400" y="304800"/>
            <a:ext cx="182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1200" b="1">
                <a:solidFill>
                  <a:schemeClr val="bg1"/>
                </a:solidFill>
                <a:latin typeface="Arial" pitchFamily="34" charset="0"/>
              </a:rPr>
              <a:t>delay</a:t>
            </a:r>
          </a:p>
        </p:txBody>
      </p:sp>
      <p:pic>
        <p:nvPicPr>
          <p:cNvPr id="1060" name="Picture 135" descr="Directory-X-500-RSA-trans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12192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96" name="Line 136"/>
          <p:cNvSpPr>
            <a:spLocks noChangeShapeType="1"/>
          </p:cNvSpPr>
          <p:nvPr/>
        </p:nvSpPr>
        <p:spPr bwMode="auto">
          <a:xfrm>
            <a:off x="2743200" y="2438400"/>
            <a:ext cx="0" cy="2286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2" name="Text Box 137"/>
          <p:cNvSpPr txBox="1">
            <a:spLocks noChangeArrowheads="1"/>
          </p:cNvSpPr>
          <p:nvPr/>
        </p:nvSpPr>
        <p:spPr bwMode="auto">
          <a:xfrm>
            <a:off x="3117850" y="152400"/>
            <a:ext cx="3038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66FF"/>
                </a:solidFill>
              </a:rPr>
              <a:t>一般证书申请流程</a:t>
            </a:r>
          </a:p>
        </p:txBody>
      </p:sp>
    </p:spTree>
    <p:extLst>
      <p:ext uri="{BB962C8B-B14F-4D97-AF65-F5344CB8AC3E}">
        <p14:creationId xmlns:p14="http://schemas.microsoft.com/office/powerpoint/2010/main" val="1021459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66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6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animBg="1"/>
      <p:bldP spid="66568" grpId="0" animBg="1"/>
      <p:bldP spid="66572" grpId="0" animBg="1"/>
      <p:bldP spid="66574" grpId="0" autoUpdateAnimBg="0"/>
      <p:bldP spid="66580" grpId="0" animBg="1"/>
      <p:bldP spid="66581" grpId="0" animBg="1"/>
      <p:bldP spid="66694" grpId="0" autoUpdateAnimBg="0"/>
      <p:bldP spid="6669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4283968" y="1481328"/>
            <a:ext cx="4402832" cy="4525963"/>
          </a:xfrm>
        </p:spPr>
        <p:txBody>
          <a:bodyPr/>
          <a:lstStyle/>
          <a:p>
            <a:r>
              <a:rPr lang="zh-CN" altLang="en-US" smtClean="0"/>
              <a:t>加密证书</a:t>
            </a:r>
            <a:endParaRPr lang="en-US" altLang="zh-CN" smtClean="0"/>
          </a:p>
          <a:p>
            <a:r>
              <a:rPr lang="zh-CN" altLang="en-US" smtClean="0"/>
              <a:t>签名证书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公钥证书</a:t>
            </a:r>
            <a:endParaRPr lang="zh-CN" altLang="en-US" dirty="0"/>
          </a:p>
        </p:txBody>
      </p:sp>
      <p:grpSp>
        <p:nvGrpSpPr>
          <p:cNvPr id="3" name="组合 3"/>
          <p:cNvGrpSpPr/>
          <p:nvPr/>
        </p:nvGrpSpPr>
        <p:grpSpPr>
          <a:xfrm>
            <a:off x="899592" y="1536700"/>
            <a:ext cx="2592387" cy="4406900"/>
            <a:chOff x="2699693" y="1536700"/>
            <a:chExt cx="2592387" cy="4406900"/>
          </a:xfrm>
        </p:grpSpPr>
        <p:grpSp>
          <p:nvGrpSpPr>
            <p:cNvPr id="4" name="组合 15"/>
            <p:cNvGrpSpPr/>
            <p:nvPr/>
          </p:nvGrpSpPr>
          <p:grpSpPr>
            <a:xfrm>
              <a:off x="2699693" y="1536700"/>
              <a:ext cx="2592387" cy="4406900"/>
              <a:chOff x="755972" y="1536700"/>
              <a:chExt cx="2592387" cy="4406900"/>
            </a:xfrm>
          </p:grpSpPr>
          <p:sp>
            <p:nvSpPr>
              <p:cNvPr id="17" name="Rectangle 2"/>
              <p:cNvSpPr>
                <a:spLocks noChangeArrowheads="1"/>
              </p:cNvSpPr>
              <p:nvPr/>
            </p:nvSpPr>
            <p:spPr bwMode="auto">
              <a:xfrm>
                <a:off x="1298897" y="2303463"/>
                <a:ext cx="236537" cy="1841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Freeform 3"/>
              <p:cNvSpPr>
                <a:spLocks/>
              </p:cNvSpPr>
              <p:nvPr/>
            </p:nvSpPr>
            <p:spPr bwMode="auto">
              <a:xfrm>
                <a:off x="755972" y="1536700"/>
                <a:ext cx="2592387" cy="750888"/>
              </a:xfrm>
              <a:custGeom>
                <a:avLst/>
                <a:gdLst>
                  <a:gd name="T0" fmla="*/ 0 w 2161"/>
                  <a:gd name="T1" fmla="*/ 749687 h 625"/>
                  <a:gd name="T2" fmla="*/ 748565 w 2161"/>
                  <a:gd name="T3" fmla="*/ 0 h 625"/>
                  <a:gd name="T4" fmla="*/ 1900204 w 2161"/>
                  <a:gd name="T5" fmla="*/ 0 h 625"/>
                  <a:gd name="T6" fmla="*/ 2591187 w 2161"/>
                  <a:gd name="T7" fmla="*/ 749687 h 6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1"/>
                  <a:gd name="T13" fmla="*/ 0 h 625"/>
                  <a:gd name="T14" fmla="*/ 2161 w 2161"/>
                  <a:gd name="T15" fmla="*/ 625 h 6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1" h="625">
                    <a:moveTo>
                      <a:pt x="0" y="624"/>
                    </a:moveTo>
                    <a:lnTo>
                      <a:pt x="624" y="0"/>
                    </a:lnTo>
                    <a:lnTo>
                      <a:pt x="1584" y="0"/>
                    </a:lnTo>
                    <a:lnTo>
                      <a:pt x="2160" y="624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Rectangle 4"/>
              <p:cNvSpPr>
                <a:spLocks noChangeArrowheads="1"/>
              </p:cNvSpPr>
              <p:nvPr/>
            </p:nvSpPr>
            <p:spPr bwMode="auto">
              <a:xfrm>
                <a:off x="760734" y="2289175"/>
                <a:ext cx="2581275" cy="36544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1913259" y="1598613"/>
                <a:ext cx="393700" cy="393700"/>
              </a:xfrm>
              <a:prstGeom prst="ellipse">
                <a:avLst/>
              </a:prstGeom>
              <a:solidFill>
                <a:srgbClr val="FFFFA3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981769" y="2524125"/>
                <a:ext cx="2076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sz="1800" b="1">
                    <a:solidFill>
                      <a:srgbClr val="333399"/>
                    </a:solidFill>
                    <a:latin typeface="Arial" pitchFamily="34" charset="0"/>
                  </a:rPr>
                  <a:t>证书序列号 </a:t>
                </a:r>
                <a:r>
                  <a:rPr kumimoji="0" lang="en-US" altLang="zh-CN" sz="1800" b="1">
                    <a:solidFill>
                      <a:srgbClr val="333399"/>
                    </a:solidFill>
                    <a:latin typeface="Arial" pitchFamily="34" charset="0"/>
                  </a:rPr>
                  <a:t>xxxxx</a:t>
                </a:r>
                <a:r>
                  <a:rPr kumimoji="0" lang="en-US" altLang="zh-CN" sz="1000" b="1">
                    <a:solidFill>
                      <a:srgbClr val="333399"/>
                    </a:solidFill>
                    <a:latin typeface="Arial" pitchFamily="34" charset="0"/>
                  </a:rPr>
                  <a:t>:</a:t>
                </a:r>
                <a:endParaRPr kumimoji="0" lang="en-US" altLang="zh-CN" sz="1000" b="1">
                  <a:latin typeface="Arial" pitchFamily="34" charset="0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862334" y="2974975"/>
                <a:ext cx="2379663" cy="366713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sz="1800" b="1">
                    <a:solidFill>
                      <a:srgbClr val="FFFF00"/>
                    </a:solidFill>
                    <a:latin typeface="Arial" pitchFamily="34" charset="0"/>
                  </a:rPr>
                  <a:t>有效期</a:t>
                </a:r>
                <a:r>
                  <a:rPr kumimoji="0" lang="en-US" altLang="zh-CN" sz="800" b="1">
                    <a:solidFill>
                      <a:srgbClr val="FFFF00"/>
                    </a:solidFill>
                    <a:latin typeface="Arial" pitchFamily="34" charset="0"/>
                  </a:rPr>
                  <a:t>:  Nov.08,2001 - Nov.08,2008</a:t>
                </a: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862334" y="3461457"/>
                <a:ext cx="2371725" cy="83163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sz="1600" b="1" smtClean="0">
                    <a:solidFill>
                      <a:srgbClr val="333399"/>
                    </a:solidFill>
                    <a:latin typeface="Arial" pitchFamily="34" charset="0"/>
                  </a:rPr>
                  <a:t>用户名</a:t>
                </a:r>
                <a:br>
                  <a:rPr kumimoji="0" lang="zh-CN" altLang="en-US" sz="1600" b="1" smtClean="0">
                    <a:solidFill>
                      <a:srgbClr val="333399"/>
                    </a:solidFill>
                    <a:latin typeface="Arial" pitchFamily="34" charset="0"/>
                  </a:rPr>
                </a:br>
                <a:r>
                  <a:rPr kumimoji="0" lang="zh-CN" altLang="en-US" sz="1600" b="1" smtClean="0">
                    <a:solidFill>
                      <a:srgbClr val="333399"/>
                    </a:solidFill>
                    <a:latin typeface="Arial" pitchFamily="34" charset="0"/>
                  </a:rPr>
                  <a:t>组织名</a:t>
                </a:r>
                <a:endParaRPr kumimoji="0" lang="en-US" altLang="zh-CN" sz="1600" b="1" smtClean="0">
                  <a:solidFill>
                    <a:srgbClr val="333399"/>
                  </a:solidFill>
                  <a:latin typeface="Arial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zh-CN" altLang="en-US" sz="1600" b="1">
                    <a:solidFill>
                      <a:srgbClr val="333399"/>
                    </a:solidFill>
                  </a:rPr>
                  <a:t>部门</a:t>
                </a: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2121222" y="5214938"/>
                <a:ext cx="873125" cy="3365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0" lang="en-US" altLang="zh-CN" sz="1600" b="1">
                    <a:solidFill>
                      <a:srgbClr val="FFFF00"/>
                    </a:solidFill>
                    <a:latin typeface="Arial" pitchFamily="34" charset="0"/>
                  </a:rPr>
                  <a:t>Status:</a:t>
                </a:r>
                <a:endParaRPr kumimoji="0" lang="en-US" altLang="zh-CN" sz="1600" b="1">
                  <a:solidFill>
                    <a:schemeClr val="accent1"/>
                  </a:solidFill>
                  <a:latin typeface="Arial" pitchFamily="34" charset="0"/>
                </a:endParaRPr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>
                <a:off x="755972" y="5191125"/>
                <a:ext cx="2590800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lg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13"/>
              <p:cNvSpPr>
                <a:spLocks noChangeArrowheads="1"/>
              </p:cNvSpPr>
              <p:nvPr/>
            </p:nvSpPr>
            <p:spPr bwMode="auto">
              <a:xfrm>
                <a:off x="1894209" y="1590675"/>
                <a:ext cx="431800" cy="422275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2853482" y="4398963"/>
              <a:ext cx="2255838" cy="85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kumimoji="0" lang="zh-CN" altLang="en-US" b="1">
                  <a:solidFill>
                    <a:srgbClr val="333399"/>
                  </a:solidFill>
                  <a:latin typeface="Arial" pitchFamily="34" charset="0"/>
                </a:rPr>
                <a:t>公钥</a:t>
              </a:r>
              <a:r>
                <a:rPr kumimoji="0" lang="en-US" altLang="zh-CN" b="1">
                  <a:solidFill>
                    <a:srgbClr val="333399"/>
                  </a:solidFill>
                  <a:latin typeface="Arial" pitchFamily="34" charset="0"/>
                </a:rPr>
                <a:t>:</a:t>
              </a:r>
              <a:r>
                <a:rPr kumimoji="0" lang="en-US" altLang="zh-CN" sz="1050" b="1">
                  <a:latin typeface="Arial" pitchFamily="34" charset="0"/>
                </a:rPr>
                <a:t> </a:t>
              </a:r>
              <a:r>
                <a:rPr kumimoji="0" lang="en-US" altLang="zh-CN" sz="1050" b="1">
                  <a:solidFill>
                    <a:srgbClr val="3333CC"/>
                  </a:solidFill>
                  <a:latin typeface="Arial" pitchFamily="34" charset="0"/>
                </a:rPr>
                <a:t>ie86502hhd009dkias736ed55ewfgk98dszbcvcqm85k309nviidywtoofkkr2834kl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806055" y="5538076"/>
              <a:ext cx="237013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kumimoji="0" lang="zh-CN" altLang="en-US" b="1">
                  <a:solidFill>
                    <a:srgbClr val="333399"/>
                  </a:solidFill>
                  <a:latin typeface="Arial" pitchFamily="34" charset="0"/>
                </a:rPr>
                <a:t>签名信息</a:t>
              </a:r>
              <a:endParaRPr kumimoji="0" lang="zh-CN" altLang="en-US" b="1">
                <a:solidFill>
                  <a:srgbClr val="3333CC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2095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508625" y="1844675"/>
            <a:ext cx="3024188" cy="3816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r>
              <a:rPr lang="en-US" altLang="zh-CN" b="1"/>
              <a:t>CA</a:t>
            </a:r>
            <a:r>
              <a:rPr lang="zh-CN" altLang="en-US" b="1"/>
              <a:t>的计算机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84213" y="1844675"/>
            <a:ext cx="3382962" cy="38163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r>
              <a:rPr lang="zh-CN" altLang="en-US" b="1"/>
              <a:t>用户的计算机</a:t>
            </a:r>
          </a:p>
        </p:txBody>
      </p:sp>
      <p:sp>
        <p:nvSpPr>
          <p:cNvPr id="3686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证书的产生过程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450" y="2133600"/>
            <a:ext cx="917575" cy="628650"/>
            <a:chOff x="748" y="1344"/>
            <a:chExt cx="578" cy="396"/>
          </a:xfrm>
        </p:grpSpPr>
        <p:pic>
          <p:nvPicPr>
            <p:cNvPr id="36894" name="Picture 6" descr="shaz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434"/>
              <a:ext cx="264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5" name="Picture 7" descr="shazi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1344"/>
              <a:ext cx="3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70" name="Line 8"/>
          <p:cNvSpPr>
            <a:spLocks noChangeShapeType="1"/>
          </p:cNvSpPr>
          <p:nvPr/>
        </p:nvSpPr>
        <p:spPr bwMode="auto">
          <a:xfrm>
            <a:off x="1619250" y="27813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1" name="Oval 9"/>
          <p:cNvSpPr>
            <a:spLocks noChangeArrowheads="1"/>
          </p:cNvSpPr>
          <p:nvPr/>
        </p:nvSpPr>
        <p:spPr bwMode="auto">
          <a:xfrm>
            <a:off x="971550" y="3429000"/>
            <a:ext cx="1296988" cy="64928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产生密钥</a:t>
            </a:r>
          </a:p>
        </p:txBody>
      </p:sp>
      <p:sp>
        <p:nvSpPr>
          <p:cNvPr id="36872" name="Line 10"/>
          <p:cNvSpPr>
            <a:spLocks noChangeShapeType="1"/>
          </p:cNvSpPr>
          <p:nvPr/>
        </p:nvSpPr>
        <p:spPr bwMode="auto">
          <a:xfrm flipV="1">
            <a:off x="2268538" y="3429000"/>
            <a:ext cx="7191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3" name="Line 11"/>
          <p:cNvSpPr>
            <a:spLocks noChangeShapeType="1"/>
          </p:cNvSpPr>
          <p:nvPr/>
        </p:nvSpPr>
        <p:spPr bwMode="auto">
          <a:xfrm>
            <a:off x="2268538" y="3860800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4" name="Line 12"/>
          <p:cNvSpPr>
            <a:spLocks noChangeShapeType="1"/>
          </p:cNvSpPr>
          <p:nvPr/>
        </p:nvSpPr>
        <p:spPr bwMode="auto">
          <a:xfrm>
            <a:off x="3851275" y="33575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427538" y="3068638"/>
            <a:ext cx="936625" cy="792162"/>
            <a:chOff x="2880" y="1933"/>
            <a:chExt cx="590" cy="499"/>
          </a:xfrm>
        </p:grpSpPr>
        <p:sp>
          <p:nvSpPr>
            <p:cNvPr id="36891" name="Rectangle 14"/>
            <p:cNvSpPr>
              <a:spLocks noChangeArrowheads="1"/>
            </p:cNvSpPr>
            <p:nvPr/>
          </p:nvSpPr>
          <p:spPr bwMode="auto">
            <a:xfrm>
              <a:off x="2880" y="1933"/>
              <a:ext cx="590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/>
                <a:t>姓名</a:t>
              </a:r>
            </a:p>
          </p:txBody>
        </p:sp>
        <p:sp>
          <p:nvSpPr>
            <p:cNvPr id="36892" name="Rectangle 15"/>
            <p:cNvSpPr>
              <a:spLocks noChangeArrowheads="1"/>
            </p:cNvSpPr>
            <p:nvPr/>
          </p:nvSpPr>
          <p:spPr bwMode="auto">
            <a:xfrm>
              <a:off x="2880" y="2160"/>
              <a:ext cx="59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  <p:pic>
          <p:nvPicPr>
            <p:cNvPr id="36893" name="Picture 16" descr="gif005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880" y="2205"/>
              <a:ext cx="544" cy="16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987675" y="3933825"/>
            <a:ext cx="936625" cy="1006475"/>
            <a:chOff x="1882" y="2478"/>
            <a:chExt cx="590" cy="634"/>
          </a:xfrm>
        </p:grpSpPr>
        <p:pic>
          <p:nvPicPr>
            <p:cNvPr id="36889" name="Picture 18" descr="key1"/>
            <p:cNvPicPr>
              <a:picLocks noChangeAspect="1" noChangeArrowheads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" y="2478"/>
              <a:ext cx="48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0" name="Rectangle 19"/>
            <p:cNvSpPr>
              <a:spLocks noChangeArrowheads="1"/>
            </p:cNvSpPr>
            <p:nvPr/>
          </p:nvSpPr>
          <p:spPr bwMode="auto">
            <a:xfrm>
              <a:off x="1927" y="2840"/>
              <a:ext cx="54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/>
                <a:t>私钥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916238" y="2708275"/>
            <a:ext cx="936625" cy="771525"/>
            <a:chOff x="1837" y="1706"/>
            <a:chExt cx="590" cy="486"/>
          </a:xfrm>
        </p:grpSpPr>
        <p:pic>
          <p:nvPicPr>
            <p:cNvPr id="36887" name="Picture 21" descr="gif005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37" y="2024"/>
              <a:ext cx="54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8" name="Rectangle 22"/>
            <p:cNvSpPr>
              <a:spLocks noChangeArrowheads="1"/>
            </p:cNvSpPr>
            <p:nvPr/>
          </p:nvSpPr>
          <p:spPr bwMode="auto">
            <a:xfrm>
              <a:off x="1882" y="1706"/>
              <a:ext cx="54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/>
                <a:t>公钥</a:t>
              </a:r>
            </a:p>
          </p:txBody>
        </p:sp>
      </p:grpSp>
      <p:pic>
        <p:nvPicPr>
          <p:cNvPr id="36878" name="Picture 23" descr="gif005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092950" y="2276475"/>
            <a:ext cx="863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9" name="Picture 24" descr="key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924175"/>
            <a:ext cx="762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0" name="Rectangle 25"/>
          <p:cNvSpPr>
            <a:spLocks noChangeArrowheads="1"/>
          </p:cNvSpPr>
          <p:nvPr/>
        </p:nvSpPr>
        <p:spPr bwMode="auto">
          <a:xfrm>
            <a:off x="7092950" y="1844675"/>
            <a:ext cx="865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CA</a:t>
            </a:r>
            <a:r>
              <a:rPr lang="zh-CN" altLang="en-US" b="1"/>
              <a:t>的公钥</a:t>
            </a:r>
          </a:p>
        </p:txBody>
      </p:sp>
      <p:sp>
        <p:nvSpPr>
          <p:cNvPr id="36881" name="Rectangle 26"/>
          <p:cNvSpPr>
            <a:spLocks noChangeArrowheads="1"/>
          </p:cNvSpPr>
          <p:nvPr/>
        </p:nvSpPr>
        <p:spPr bwMode="auto">
          <a:xfrm>
            <a:off x="7451725" y="3500438"/>
            <a:ext cx="865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CA</a:t>
            </a:r>
            <a:r>
              <a:rPr lang="zh-CN" altLang="en-US" b="1"/>
              <a:t>的私钥</a:t>
            </a:r>
          </a:p>
        </p:txBody>
      </p:sp>
      <p:sp>
        <p:nvSpPr>
          <p:cNvPr id="36882" name="Oval 27"/>
          <p:cNvSpPr>
            <a:spLocks noChangeArrowheads="1"/>
          </p:cNvSpPr>
          <p:nvPr/>
        </p:nvSpPr>
        <p:spPr bwMode="auto">
          <a:xfrm>
            <a:off x="6011863" y="4076700"/>
            <a:ext cx="1152525" cy="5762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签字</a:t>
            </a:r>
          </a:p>
        </p:txBody>
      </p:sp>
      <p:cxnSp>
        <p:nvCxnSpPr>
          <p:cNvPr id="36883" name="AutoShape 28"/>
          <p:cNvCxnSpPr>
            <a:cxnSpLocks noChangeShapeType="1"/>
            <a:stCxn id="36892" idx="3"/>
            <a:endCxn id="36882" idx="1"/>
          </p:cNvCxnSpPr>
          <p:nvPr/>
        </p:nvCxnSpPr>
        <p:spPr bwMode="auto">
          <a:xfrm>
            <a:off x="5364163" y="3644900"/>
            <a:ext cx="815975" cy="5159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4" name="AutoShape 29"/>
          <p:cNvCxnSpPr>
            <a:cxnSpLocks noChangeShapeType="1"/>
            <a:stCxn id="36879" idx="2"/>
            <a:endCxn id="36882" idx="0"/>
          </p:cNvCxnSpPr>
          <p:nvPr/>
        </p:nvCxnSpPr>
        <p:spPr bwMode="auto">
          <a:xfrm rot="5400000">
            <a:off x="6728619" y="3259931"/>
            <a:ext cx="676275" cy="957263"/>
          </a:xfrm>
          <a:prstGeom prst="curvedConnector3">
            <a:avLst>
              <a:gd name="adj1" fmla="val 3098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5" name="Line 30"/>
          <p:cNvSpPr>
            <a:spLocks noChangeShapeType="1"/>
          </p:cNvSpPr>
          <p:nvPr/>
        </p:nvSpPr>
        <p:spPr bwMode="auto">
          <a:xfrm flipH="1">
            <a:off x="5219700" y="43656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86" name="AutoShape 31"/>
          <p:cNvSpPr>
            <a:spLocks noChangeArrowheads="1"/>
          </p:cNvSpPr>
          <p:nvPr/>
        </p:nvSpPr>
        <p:spPr bwMode="auto">
          <a:xfrm>
            <a:off x="4427538" y="4149725"/>
            <a:ext cx="792162" cy="4318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证书</a:t>
            </a:r>
          </a:p>
        </p:txBody>
      </p:sp>
    </p:spTree>
    <p:extLst>
      <p:ext uri="{BB962C8B-B14F-4D97-AF65-F5344CB8AC3E}">
        <p14:creationId xmlns:p14="http://schemas.microsoft.com/office/powerpoint/2010/main" val="4007192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单</a:t>
            </a:r>
            <a:r>
              <a:rPr lang="en-US" altLang="zh-CN" smtClean="0"/>
              <a:t>CA</a:t>
            </a:r>
            <a:r>
              <a:rPr lang="zh-CN" altLang="en-US" smtClean="0"/>
              <a:t>结构</a:t>
            </a:r>
            <a:endParaRPr lang="en-US" altLang="zh-CN" smtClean="0"/>
          </a:p>
          <a:p>
            <a:r>
              <a:rPr lang="zh-CN" altLang="en-US" smtClean="0"/>
              <a:t>层次</a:t>
            </a:r>
            <a:r>
              <a:rPr lang="en-US" altLang="zh-CN" smtClean="0"/>
              <a:t>CA</a:t>
            </a:r>
            <a:r>
              <a:rPr lang="zh-CN" altLang="en-US" smtClean="0"/>
              <a:t>结构</a:t>
            </a:r>
            <a:endParaRPr lang="en-US" altLang="zh-CN" smtClean="0"/>
          </a:p>
          <a:p>
            <a:r>
              <a:rPr lang="zh-CN" altLang="en-US" smtClean="0"/>
              <a:t>交叉</a:t>
            </a:r>
            <a:r>
              <a:rPr lang="en-US" altLang="zh-CN" smtClean="0"/>
              <a:t>CA</a:t>
            </a:r>
            <a:r>
              <a:rPr lang="zh-CN" altLang="en-US" smtClean="0"/>
              <a:t>结构</a:t>
            </a:r>
            <a:endParaRPr lang="en-US" altLang="zh-CN" smtClean="0"/>
          </a:p>
        </p:txBody>
      </p:sp>
      <p:sp>
        <p:nvSpPr>
          <p:cNvPr id="781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PKI</a:t>
            </a:r>
            <a:r>
              <a:rPr lang="zh-CN" altLang="en-US" smtClean="0"/>
              <a:t>的体系结构 </a:t>
            </a:r>
            <a:endParaRPr lang="zh-CN" altLang="en-US"/>
          </a:p>
        </p:txBody>
      </p:sp>
      <p:sp>
        <p:nvSpPr>
          <p:cNvPr id="30724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FF7BE8-87A2-4B72-8102-303D10C5BE9D}" type="slidenum">
              <a:rPr lang="en-US" altLang="zh-CN" smtClean="0"/>
              <a:pPr/>
              <a:t>75</a:t>
            </a:fld>
            <a:endParaRPr lang="en-US" altLang="zh-CN" smtClean="0"/>
          </a:p>
        </p:txBody>
      </p:sp>
      <p:sp>
        <p:nvSpPr>
          <p:cNvPr id="30725" name="Rectangle 1028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3119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</a:t>
            </a:r>
            <a:r>
              <a:rPr lang="en-US" altLang="zh-CN" smtClean="0"/>
              <a:t>CA</a:t>
            </a:r>
            <a:r>
              <a:rPr lang="zh-CN" altLang="en-US" smtClean="0"/>
              <a:t>结构 </a:t>
            </a:r>
            <a:endParaRPr lang="zh-CN" altLang="en-US"/>
          </a:p>
        </p:txBody>
      </p:sp>
      <p:sp>
        <p:nvSpPr>
          <p:cNvPr id="31747" name="Rectangle 1027"/>
          <p:cNvSpPr>
            <a:spLocks noGrp="1" noChangeArrowheads="1"/>
          </p:cNvSpPr>
          <p:nvPr>
            <p:ph sz="half" idx="2"/>
          </p:nvPr>
        </p:nvSpPr>
        <p:spPr>
          <a:xfrm>
            <a:off x="731490" y="2018781"/>
            <a:ext cx="3810000" cy="4114800"/>
          </a:xfrm>
        </p:spPr>
        <p:txBody>
          <a:bodyPr/>
          <a:lstStyle/>
          <a:p>
            <a:r>
              <a:rPr lang="zh-CN" altLang="en-US"/>
              <a:t>基本</a:t>
            </a:r>
            <a:r>
              <a:rPr lang="zh-CN" altLang="en-US" smtClean="0"/>
              <a:t>结构</a:t>
            </a:r>
            <a:endParaRPr lang="en-US" altLang="zh-CN" smtClean="0"/>
          </a:p>
          <a:p>
            <a:r>
              <a:rPr lang="en-US" altLang="zh-CN" smtClean="0"/>
              <a:t>CA</a:t>
            </a:r>
            <a:r>
              <a:rPr lang="zh-CN" altLang="en-US"/>
              <a:t>为</a:t>
            </a:r>
            <a:r>
              <a:rPr lang="en-US" altLang="zh-CN"/>
              <a:t>PKI</a:t>
            </a:r>
            <a:r>
              <a:rPr lang="zh-CN" altLang="en-US"/>
              <a:t>中所有用户提供</a:t>
            </a:r>
            <a:r>
              <a:rPr lang="en-US" altLang="zh-CN"/>
              <a:t>PKI</a:t>
            </a:r>
            <a:r>
              <a:rPr lang="zh-CN" altLang="en-US" smtClean="0"/>
              <a:t>服务</a:t>
            </a:r>
            <a:endParaRPr lang="en-US" altLang="zh-CN" smtClean="0"/>
          </a:p>
          <a:p>
            <a:r>
              <a:rPr lang="zh-CN" altLang="en-US" smtClean="0"/>
              <a:t>所有</a:t>
            </a:r>
            <a:r>
              <a:rPr lang="zh-CN" altLang="en-US"/>
              <a:t>用户信任</a:t>
            </a:r>
            <a:r>
              <a:rPr lang="en-US" altLang="zh-CN"/>
              <a:t>CA </a:t>
            </a:r>
            <a:r>
              <a:rPr lang="zh-CN" altLang="en-US" smtClean="0"/>
              <a:t>。</a:t>
            </a:r>
          </a:p>
        </p:txBody>
      </p:sp>
      <p:sp>
        <p:nvSpPr>
          <p:cNvPr id="3174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5831-ABBC-4ACA-A9A1-7DBE0663B448}" type="slidenum">
              <a:rPr lang="en-US" altLang="zh-CN" smtClean="0"/>
              <a:pPr/>
              <a:t>76</a:t>
            </a:fld>
            <a:endParaRPr lang="en-US" altLang="zh-CN" smtClean="0"/>
          </a:p>
        </p:txBody>
      </p:sp>
      <p:sp>
        <p:nvSpPr>
          <p:cNvPr id="31749" name="Rectangle 1028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736925" y="1915941"/>
            <a:ext cx="3830462" cy="3306901"/>
            <a:chOff x="4736925" y="1915941"/>
            <a:chExt cx="3830462" cy="3306901"/>
          </a:xfrm>
        </p:grpSpPr>
        <p:sp>
          <p:nvSpPr>
            <p:cNvPr id="51" name="Text Box 253"/>
            <p:cNvSpPr txBox="1">
              <a:spLocks noChangeArrowheads="1"/>
            </p:cNvSpPr>
            <p:nvPr/>
          </p:nvSpPr>
          <p:spPr bwMode="auto">
            <a:xfrm>
              <a:off x="6300340" y="1915941"/>
              <a:ext cx="769938" cy="30162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en-US" altLang="zh-CN" sz="1600" b="1" smtClean="0">
                  <a:solidFill>
                    <a:srgbClr val="000000"/>
                  </a:solidFill>
                </a:rPr>
                <a:t>CA</a:t>
              </a:r>
              <a:endParaRPr kumimoji="0" lang="en-US" altLang="zh-CN" sz="1600" b="1">
                <a:solidFill>
                  <a:srgbClr val="000000"/>
                </a:solidFill>
              </a:endParaRPr>
            </a:p>
          </p:txBody>
        </p:sp>
        <p:sp>
          <p:nvSpPr>
            <p:cNvPr id="52" name="AutoShape 7"/>
            <p:cNvSpPr>
              <a:spLocks noChangeArrowheads="1"/>
            </p:cNvSpPr>
            <p:nvPr/>
          </p:nvSpPr>
          <p:spPr bwMode="auto">
            <a:xfrm>
              <a:off x="5160788" y="2907655"/>
              <a:ext cx="2795588" cy="1241425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53" name="Line 109"/>
            <p:cNvSpPr>
              <a:spLocks noChangeShapeType="1"/>
            </p:cNvSpPr>
            <p:nvPr/>
          </p:nvSpPr>
          <p:spPr bwMode="auto">
            <a:xfrm flipH="1">
              <a:off x="5352875" y="3321992"/>
              <a:ext cx="868363" cy="688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10"/>
            <p:cNvSpPr>
              <a:spLocks noChangeShapeType="1"/>
            </p:cNvSpPr>
            <p:nvPr/>
          </p:nvSpPr>
          <p:spPr bwMode="auto">
            <a:xfrm>
              <a:off x="6895925" y="3321992"/>
              <a:ext cx="866775" cy="688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" name="Group 8"/>
            <p:cNvGrpSpPr>
              <a:grpSpLocks/>
            </p:cNvGrpSpPr>
            <p:nvPr/>
          </p:nvGrpSpPr>
          <p:grpSpPr bwMode="auto">
            <a:xfrm>
              <a:off x="6291187" y="2276872"/>
              <a:ext cx="885825" cy="1168400"/>
              <a:chOff x="3654" y="1747"/>
              <a:chExt cx="1184" cy="1487"/>
            </a:xfrm>
          </p:grpSpPr>
          <p:grpSp>
            <p:nvGrpSpPr>
              <p:cNvPr id="19" name="Group 9"/>
              <p:cNvGrpSpPr>
                <a:grpSpLocks/>
              </p:cNvGrpSpPr>
              <p:nvPr/>
            </p:nvGrpSpPr>
            <p:grpSpPr bwMode="auto">
              <a:xfrm>
                <a:off x="3654" y="1747"/>
                <a:ext cx="913" cy="1487"/>
                <a:chOff x="528" y="887"/>
                <a:chExt cx="844" cy="1363"/>
              </a:xfrm>
            </p:grpSpPr>
            <p:sp>
              <p:nvSpPr>
                <p:cNvPr id="27" name="Freeform 10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Freeform 11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Freeform 12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Freeform 13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14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Oval 15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16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17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18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19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20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Freeform 21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Freeform 22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23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4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25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26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27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28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29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Freeform 30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Freeform 31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Freeform 32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Freeform 33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34"/>
              <p:cNvGrpSpPr>
                <a:grpSpLocks/>
              </p:cNvGrpSpPr>
              <p:nvPr/>
            </p:nvGrpSpPr>
            <p:grpSpPr bwMode="auto">
              <a:xfrm>
                <a:off x="3957" y="2164"/>
                <a:ext cx="881" cy="627"/>
                <a:chOff x="2105" y="3009"/>
                <a:chExt cx="815" cy="575"/>
              </a:xfrm>
            </p:grpSpPr>
            <p:sp>
              <p:nvSpPr>
                <p:cNvPr id="21" name="AutoShape 35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2" name="Group 36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23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25" name="AutoShape 38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AutoShape 39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4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pic>
          <p:nvPicPr>
            <p:cNvPr id="3389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6925" y="4183245"/>
              <a:ext cx="8477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2913" y="4365592"/>
              <a:ext cx="8477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2724" y="4126582"/>
              <a:ext cx="8477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9662" y="4291162"/>
              <a:ext cx="8477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41539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1328"/>
            <a:ext cx="3034680" cy="4525963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PKI</a:t>
            </a:r>
            <a:r>
              <a:rPr lang="zh-CN" altLang="en-US" sz="2400" smtClean="0"/>
              <a:t>规模增大</a:t>
            </a:r>
            <a:r>
              <a:rPr lang="zh-CN" altLang="en-US" sz="2400"/>
              <a:t>，</a:t>
            </a:r>
            <a:r>
              <a:rPr lang="en-US" altLang="zh-CN" sz="2400" smtClean="0"/>
              <a:t>CA</a:t>
            </a:r>
            <a:r>
              <a:rPr lang="zh-CN" altLang="en-US" sz="2400" smtClean="0"/>
              <a:t>管理所有实体身份困难。</a:t>
            </a:r>
          </a:p>
          <a:p>
            <a:r>
              <a:rPr lang="en-US" altLang="zh-CN" sz="2400" smtClean="0"/>
              <a:t>CA</a:t>
            </a:r>
            <a:r>
              <a:rPr lang="zh-CN" altLang="en-US" sz="2400" smtClean="0"/>
              <a:t>将权利授予一个或多个子</a:t>
            </a:r>
            <a:r>
              <a:rPr lang="en-US" altLang="zh-CN" sz="2400" smtClean="0"/>
              <a:t>CA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zh-CN" altLang="en-US" sz="2400" smtClean="0"/>
              <a:t>子</a:t>
            </a:r>
            <a:r>
              <a:rPr lang="en-US" altLang="zh-CN" sz="2400" smtClean="0"/>
              <a:t>CA</a:t>
            </a:r>
            <a:r>
              <a:rPr lang="zh-CN" altLang="en-US" sz="2400" smtClean="0"/>
              <a:t>再指派子</a:t>
            </a:r>
            <a:r>
              <a:rPr lang="en-US" altLang="zh-CN" sz="2400" smtClean="0"/>
              <a:t>CA</a:t>
            </a:r>
            <a:r>
              <a:rPr lang="zh-CN" altLang="en-US" sz="2400" smtClean="0"/>
              <a:t>，直到某级</a:t>
            </a:r>
            <a:r>
              <a:rPr lang="en-US" altLang="zh-CN" sz="2400" smtClean="0"/>
              <a:t>CA</a:t>
            </a:r>
            <a:r>
              <a:rPr lang="zh-CN" altLang="en-US" sz="2400" smtClean="0"/>
              <a:t>实际颁发用户证书。</a:t>
            </a:r>
            <a:endParaRPr lang="zh-CN" altLang="en-US" sz="24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层次结构</a:t>
            </a:r>
          </a:p>
        </p:txBody>
      </p:sp>
      <p:grpSp>
        <p:nvGrpSpPr>
          <p:cNvPr id="507" name="组合 506"/>
          <p:cNvGrpSpPr/>
          <p:nvPr/>
        </p:nvGrpSpPr>
        <p:grpSpPr>
          <a:xfrm>
            <a:off x="3358145" y="1220571"/>
            <a:ext cx="5638800" cy="4376738"/>
            <a:chOff x="1752600" y="1905000"/>
            <a:chExt cx="5638800" cy="4376738"/>
          </a:xfrm>
        </p:grpSpPr>
        <p:sp>
          <p:nvSpPr>
            <p:cNvPr id="508" name="AutoShape 5"/>
            <p:cNvSpPr>
              <a:spLocks noChangeArrowheads="1"/>
            </p:cNvSpPr>
            <p:nvPr/>
          </p:nvSpPr>
          <p:spPr bwMode="auto">
            <a:xfrm>
              <a:off x="4835525" y="4357688"/>
              <a:ext cx="2312988" cy="1379538"/>
            </a:xfrm>
            <a:prstGeom prst="triangle">
              <a:avLst>
                <a:gd name="adj" fmla="val 52977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509" name="AutoShape 6"/>
            <p:cNvSpPr>
              <a:spLocks noChangeArrowheads="1"/>
            </p:cNvSpPr>
            <p:nvPr/>
          </p:nvSpPr>
          <p:spPr bwMode="auto">
            <a:xfrm>
              <a:off x="1944688" y="4286250"/>
              <a:ext cx="2314575" cy="1379538"/>
            </a:xfrm>
            <a:prstGeom prst="triangle">
              <a:avLst>
                <a:gd name="adj" fmla="val 52977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510" name="AutoShape 7"/>
            <p:cNvSpPr>
              <a:spLocks noChangeArrowheads="1"/>
            </p:cNvSpPr>
            <p:nvPr/>
          </p:nvSpPr>
          <p:spPr bwMode="auto">
            <a:xfrm>
              <a:off x="3294063" y="2840038"/>
              <a:ext cx="2795588" cy="1241425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grpSp>
          <p:nvGrpSpPr>
            <p:cNvPr id="511" name="Group 8"/>
            <p:cNvGrpSpPr>
              <a:grpSpLocks/>
            </p:cNvGrpSpPr>
            <p:nvPr/>
          </p:nvGrpSpPr>
          <p:grpSpPr bwMode="auto">
            <a:xfrm>
              <a:off x="4354513" y="2287588"/>
              <a:ext cx="885825" cy="1168400"/>
              <a:chOff x="3654" y="1747"/>
              <a:chExt cx="1184" cy="1487"/>
            </a:xfrm>
          </p:grpSpPr>
          <p:grpSp>
            <p:nvGrpSpPr>
              <p:cNvPr id="725" name="Group 9"/>
              <p:cNvGrpSpPr>
                <a:grpSpLocks/>
              </p:cNvGrpSpPr>
              <p:nvPr/>
            </p:nvGrpSpPr>
            <p:grpSpPr bwMode="auto">
              <a:xfrm>
                <a:off x="3654" y="1747"/>
                <a:ext cx="913" cy="1487"/>
                <a:chOff x="528" y="887"/>
                <a:chExt cx="844" cy="1363"/>
              </a:xfrm>
            </p:grpSpPr>
            <p:sp>
              <p:nvSpPr>
                <p:cNvPr id="733" name="Freeform 10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4" name="Freeform 11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5" name="Freeform 12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6" name="Freeform 13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" name="Line 14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8" name="Oval 15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9" name="Line 16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0" name="Line 17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1" name="Line 18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2" name="Line 19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3" name="Freeform 20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4" name="Freeform 21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" name="Freeform 22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" name="Line 23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7" name="Line 24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8" name="Line 25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" name="Freeform 26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0" name="Line 27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1" name="Freeform 28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2" name="Freeform 29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3" name="Freeform 30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4" name="Freeform 31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" name="Freeform 32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" name="Freeform 33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6" name="Group 34"/>
              <p:cNvGrpSpPr>
                <a:grpSpLocks/>
              </p:cNvGrpSpPr>
              <p:nvPr/>
            </p:nvGrpSpPr>
            <p:grpSpPr bwMode="auto">
              <a:xfrm>
                <a:off x="3957" y="2164"/>
                <a:ext cx="881" cy="627"/>
                <a:chOff x="2105" y="3009"/>
                <a:chExt cx="815" cy="575"/>
              </a:xfrm>
            </p:grpSpPr>
            <p:sp>
              <p:nvSpPr>
                <p:cNvPr id="727" name="AutoShape 35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28" name="Group 36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729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731" name="AutoShape 38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2" name="AutoShape 39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30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512" name="Group 41"/>
            <p:cNvGrpSpPr>
              <a:grpSpLocks/>
            </p:cNvGrpSpPr>
            <p:nvPr/>
          </p:nvGrpSpPr>
          <p:grpSpPr bwMode="auto">
            <a:xfrm>
              <a:off x="2933700" y="3805238"/>
              <a:ext cx="820738" cy="893763"/>
              <a:chOff x="4011" y="2448"/>
              <a:chExt cx="1274" cy="1363"/>
            </a:xfrm>
          </p:grpSpPr>
          <p:grpSp>
            <p:nvGrpSpPr>
              <p:cNvPr id="693" name="Group 42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701" name="Freeform 43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2" name="Freeform 44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3" name="Freeform 45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4" name="Freeform 46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5" name="Line 47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6" name="Oval 48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" name="Line 49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8" name="Line 50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9" name="Line 51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0" name="Line 52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1" name="Freeform 53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2" name="Freeform 54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3" name="Freeform 55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4" name="Line 56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5" name="Line 57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6" name="Line 58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" name="Freeform 59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" name="Line 60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" name="Freeform 61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" name="Freeform 62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" name="Freeform 63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" name="Freeform 64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" name="Freeform 65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" name="Freeform 66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4" name="Group 67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695" name="AutoShape 68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96" name="Group 69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697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699" name="AutoShape 71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0" name="AutoShape 72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8" name="AutoShape 73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513" name="Text Box 74"/>
            <p:cNvSpPr txBox="1">
              <a:spLocks noChangeArrowheads="1"/>
            </p:cNvSpPr>
            <p:nvPr/>
          </p:nvSpPr>
          <p:spPr bwMode="auto">
            <a:xfrm>
              <a:off x="2827338" y="3438525"/>
              <a:ext cx="769938" cy="2762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主</a:t>
              </a:r>
              <a:r>
                <a:rPr kumimoji="0" lang="en-US" altLang="zh-CN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CA1</a:t>
              </a:r>
            </a:p>
          </p:txBody>
        </p:sp>
        <p:grpSp>
          <p:nvGrpSpPr>
            <p:cNvPr id="514" name="Group 75"/>
            <p:cNvGrpSpPr>
              <a:grpSpLocks/>
            </p:cNvGrpSpPr>
            <p:nvPr/>
          </p:nvGrpSpPr>
          <p:grpSpPr bwMode="auto">
            <a:xfrm>
              <a:off x="5895975" y="3805238"/>
              <a:ext cx="846138" cy="893763"/>
              <a:chOff x="4011" y="2448"/>
              <a:chExt cx="1274" cy="1363"/>
            </a:xfrm>
          </p:grpSpPr>
          <p:grpSp>
            <p:nvGrpSpPr>
              <p:cNvPr id="661" name="Group 76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669" name="Freeform 77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0" name="Freeform 78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1" name="Freeform 79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2" name="Freeform 80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3" name="Line 81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4" name="Oval 82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5" name="Line 83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6" name="Line 84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7" name="Line 85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8" name="Line 86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9" name="Freeform 87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" name="Freeform 88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" name="Freeform 89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2" name="Line 90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" name="Line 91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4" name="Line 92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5" name="Freeform 93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" name="Line 94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" name="Freeform 95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8" name="Freeform 96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9" name="Freeform 97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0" name="Freeform 98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1" name="Freeform 99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2" name="Freeform 100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2" name="Group 101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663" name="AutoShape 102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64" name="Group 103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665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667" name="AutoShape 105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8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66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515" name="Text Box 108"/>
            <p:cNvSpPr txBox="1">
              <a:spLocks noChangeArrowheads="1"/>
            </p:cNvSpPr>
            <p:nvPr/>
          </p:nvSpPr>
          <p:spPr bwMode="auto">
            <a:xfrm>
              <a:off x="5897563" y="3438525"/>
              <a:ext cx="768350" cy="2762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主</a:t>
              </a:r>
              <a:r>
                <a:rPr kumimoji="0" lang="en-US" altLang="zh-CN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CA2</a:t>
              </a:r>
              <a:endParaRPr kumimoji="0" lang="en-US" altLang="zh-CN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516" name="Line 109"/>
            <p:cNvSpPr>
              <a:spLocks noChangeShapeType="1"/>
            </p:cNvSpPr>
            <p:nvPr/>
          </p:nvSpPr>
          <p:spPr bwMode="auto">
            <a:xfrm flipH="1">
              <a:off x="3486150" y="3254375"/>
              <a:ext cx="868363" cy="688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" name="Line 110"/>
            <p:cNvSpPr>
              <a:spLocks noChangeShapeType="1"/>
            </p:cNvSpPr>
            <p:nvPr/>
          </p:nvSpPr>
          <p:spPr bwMode="auto">
            <a:xfrm>
              <a:off x="5029200" y="3254375"/>
              <a:ext cx="866775" cy="688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8" name="Group 111"/>
            <p:cNvGrpSpPr>
              <a:grpSpLocks/>
            </p:cNvGrpSpPr>
            <p:nvPr/>
          </p:nvGrpSpPr>
          <p:grpSpPr bwMode="auto">
            <a:xfrm>
              <a:off x="1752600" y="4633913"/>
              <a:ext cx="2651125" cy="1647825"/>
              <a:chOff x="106" y="8466"/>
              <a:chExt cx="2889" cy="1864"/>
            </a:xfrm>
          </p:grpSpPr>
          <p:grpSp>
            <p:nvGrpSpPr>
              <p:cNvPr id="591" name="Group 112"/>
              <p:cNvGrpSpPr>
                <a:grpSpLocks/>
              </p:cNvGrpSpPr>
              <p:nvPr/>
            </p:nvGrpSpPr>
            <p:grpSpPr bwMode="auto">
              <a:xfrm>
                <a:off x="316" y="8934"/>
                <a:ext cx="894" cy="1010"/>
                <a:chOff x="4011" y="2448"/>
                <a:chExt cx="1274" cy="1363"/>
              </a:xfrm>
            </p:grpSpPr>
            <p:grpSp>
              <p:nvGrpSpPr>
                <p:cNvPr id="629" name="Group 113"/>
                <p:cNvGrpSpPr>
                  <a:grpSpLocks/>
                </p:cNvGrpSpPr>
                <p:nvPr/>
              </p:nvGrpSpPr>
              <p:grpSpPr bwMode="auto">
                <a:xfrm>
                  <a:off x="4011" y="2448"/>
                  <a:ext cx="844" cy="1363"/>
                  <a:chOff x="528" y="887"/>
                  <a:chExt cx="844" cy="1363"/>
                </a:xfrm>
              </p:grpSpPr>
              <p:sp>
                <p:nvSpPr>
                  <p:cNvPr id="637" name="Freeform 114"/>
                  <p:cNvSpPr>
                    <a:spLocks/>
                  </p:cNvSpPr>
                  <p:nvPr/>
                </p:nvSpPr>
                <p:spPr bwMode="auto">
                  <a:xfrm>
                    <a:off x="531" y="887"/>
                    <a:ext cx="840" cy="292"/>
                  </a:xfrm>
                  <a:custGeom>
                    <a:avLst/>
                    <a:gdLst>
                      <a:gd name="T0" fmla="*/ 0 w 1291"/>
                      <a:gd name="T1" fmla="*/ 307 h 449"/>
                      <a:gd name="T2" fmla="*/ 577 w 1291"/>
                      <a:gd name="T3" fmla="*/ 448 h 449"/>
                      <a:gd name="T4" fmla="*/ 1290 w 1291"/>
                      <a:gd name="T5" fmla="*/ 127 h 449"/>
                      <a:gd name="T6" fmla="*/ 727 w 1291"/>
                      <a:gd name="T7" fmla="*/ 0 h 449"/>
                      <a:gd name="T8" fmla="*/ 0 w 1291"/>
                      <a:gd name="T9" fmla="*/ 307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1" h="449">
                        <a:moveTo>
                          <a:pt x="0" y="307"/>
                        </a:moveTo>
                        <a:lnTo>
                          <a:pt x="577" y="448"/>
                        </a:lnTo>
                        <a:lnTo>
                          <a:pt x="1290" y="127"/>
                        </a:lnTo>
                        <a:lnTo>
                          <a:pt x="727" y="0"/>
                        </a:lnTo>
                        <a:lnTo>
                          <a:pt x="0" y="307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8" name="Freeform 115"/>
                  <p:cNvSpPr>
                    <a:spLocks/>
                  </p:cNvSpPr>
                  <p:nvPr/>
                </p:nvSpPr>
                <p:spPr bwMode="auto">
                  <a:xfrm>
                    <a:off x="544" y="1901"/>
                    <a:ext cx="815" cy="349"/>
                  </a:xfrm>
                  <a:custGeom>
                    <a:avLst/>
                    <a:gdLst>
                      <a:gd name="T0" fmla="*/ 0 w 1252"/>
                      <a:gd name="T1" fmla="*/ 292 h 536"/>
                      <a:gd name="T2" fmla="*/ 0 w 1252"/>
                      <a:gd name="T3" fmla="*/ 370 h 536"/>
                      <a:gd name="T4" fmla="*/ 567 w 1252"/>
                      <a:gd name="T5" fmla="*/ 535 h 536"/>
                      <a:gd name="T6" fmla="*/ 1251 w 1252"/>
                      <a:gd name="T7" fmla="*/ 92 h 536"/>
                      <a:gd name="T8" fmla="*/ 1251 w 1252"/>
                      <a:gd name="T9" fmla="*/ 0 h 5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2" h="536">
                        <a:moveTo>
                          <a:pt x="0" y="292"/>
                        </a:moveTo>
                        <a:lnTo>
                          <a:pt x="0" y="370"/>
                        </a:lnTo>
                        <a:lnTo>
                          <a:pt x="567" y="535"/>
                        </a:lnTo>
                        <a:lnTo>
                          <a:pt x="1251" y="92"/>
                        </a:lnTo>
                        <a:lnTo>
                          <a:pt x="1251" y="0"/>
                        </a:lnTo>
                      </a:path>
                    </a:pathLst>
                  </a:custGeom>
                  <a:solidFill>
                    <a:srgbClr val="969696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9" name="Freeform 116"/>
                  <p:cNvSpPr>
                    <a:spLocks/>
                  </p:cNvSpPr>
                  <p:nvPr/>
                </p:nvSpPr>
                <p:spPr bwMode="auto">
                  <a:xfrm>
                    <a:off x="898" y="968"/>
                    <a:ext cx="474" cy="1248"/>
                  </a:xfrm>
                  <a:custGeom>
                    <a:avLst/>
                    <a:gdLst>
                      <a:gd name="T0" fmla="*/ 0 w 729"/>
                      <a:gd name="T1" fmla="*/ 328 h 1916"/>
                      <a:gd name="T2" fmla="*/ 4 w 729"/>
                      <a:gd name="T3" fmla="*/ 1915 h 1916"/>
                      <a:gd name="T4" fmla="*/ 728 w 729"/>
                      <a:gd name="T5" fmla="*/ 1456 h 1916"/>
                      <a:gd name="T6" fmla="*/ 728 w 729"/>
                      <a:gd name="T7" fmla="*/ 0 h 1916"/>
                      <a:gd name="T8" fmla="*/ 0 w 729"/>
                      <a:gd name="T9" fmla="*/ 328 h 1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9" h="1916">
                        <a:moveTo>
                          <a:pt x="0" y="328"/>
                        </a:moveTo>
                        <a:lnTo>
                          <a:pt x="4" y="1915"/>
                        </a:lnTo>
                        <a:lnTo>
                          <a:pt x="728" y="1456"/>
                        </a:lnTo>
                        <a:lnTo>
                          <a:pt x="728" y="0"/>
                        </a:lnTo>
                        <a:lnTo>
                          <a:pt x="0" y="3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" name="Freeform 117"/>
                  <p:cNvSpPr>
                    <a:spLocks/>
                  </p:cNvSpPr>
                  <p:nvPr/>
                </p:nvSpPr>
                <p:spPr bwMode="auto">
                  <a:xfrm>
                    <a:off x="528" y="1086"/>
                    <a:ext cx="375" cy="1124"/>
                  </a:xfrm>
                  <a:custGeom>
                    <a:avLst/>
                    <a:gdLst>
                      <a:gd name="T0" fmla="*/ 576 w 577"/>
                      <a:gd name="T1" fmla="*/ 140 h 1728"/>
                      <a:gd name="T2" fmla="*/ 576 w 577"/>
                      <a:gd name="T3" fmla="*/ 1727 h 1728"/>
                      <a:gd name="T4" fmla="*/ 0 w 577"/>
                      <a:gd name="T5" fmla="*/ 1568 h 1728"/>
                      <a:gd name="T6" fmla="*/ 0 w 577"/>
                      <a:gd name="T7" fmla="*/ 0 h 1728"/>
                      <a:gd name="T8" fmla="*/ 576 w 577"/>
                      <a:gd name="T9" fmla="*/ 140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7" h="1728">
                        <a:moveTo>
                          <a:pt x="576" y="140"/>
                        </a:moveTo>
                        <a:lnTo>
                          <a:pt x="576" y="1727"/>
                        </a:lnTo>
                        <a:lnTo>
                          <a:pt x="0" y="1568"/>
                        </a:lnTo>
                        <a:lnTo>
                          <a:pt x="0" y="0"/>
                        </a:lnTo>
                        <a:lnTo>
                          <a:pt x="576" y="14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>
                          <a:gamma/>
                          <a:tint val="23529"/>
                          <a:invGamma/>
                        </a:srgbClr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1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2032"/>
                    <a:ext cx="259" cy="6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2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571" y="1141"/>
                    <a:ext cx="42" cy="24"/>
                  </a:xfrm>
                  <a:prstGeom prst="ellipse">
                    <a:avLst/>
                  </a:prstGeom>
                  <a:solidFill>
                    <a:srgbClr val="DC008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3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80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4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29"/>
                    <a:ext cx="259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5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79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27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A9A9A9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7" name="Freeform 124"/>
                  <p:cNvSpPr>
                    <a:spLocks/>
                  </p:cNvSpPr>
                  <p:nvPr/>
                </p:nvSpPr>
                <p:spPr bwMode="auto">
                  <a:xfrm>
                    <a:off x="584" y="1337"/>
                    <a:ext cx="257" cy="478"/>
                  </a:xfrm>
                  <a:custGeom>
                    <a:avLst/>
                    <a:gdLst>
                      <a:gd name="T0" fmla="*/ 0 w 397"/>
                      <a:gd name="T1" fmla="*/ 628 h 733"/>
                      <a:gd name="T2" fmla="*/ 396 w 397"/>
                      <a:gd name="T3" fmla="*/ 732 h 733"/>
                      <a:gd name="T4" fmla="*/ 396 w 397"/>
                      <a:gd name="T5" fmla="*/ 0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7" h="733">
                        <a:moveTo>
                          <a:pt x="0" y="628"/>
                        </a:moveTo>
                        <a:lnTo>
                          <a:pt x="396" y="732"/>
                        </a:lnTo>
                        <a:lnTo>
                          <a:pt x="396" y="0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8" name="Freeform 125"/>
                  <p:cNvSpPr>
                    <a:spLocks/>
                  </p:cNvSpPr>
                  <p:nvPr/>
                </p:nvSpPr>
                <p:spPr bwMode="auto">
                  <a:xfrm>
                    <a:off x="557" y="1242"/>
                    <a:ext cx="294" cy="833"/>
                  </a:xfrm>
                  <a:custGeom>
                    <a:avLst/>
                    <a:gdLst>
                      <a:gd name="T0" fmla="*/ 452 w 453"/>
                      <a:gd name="T1" fmla="*/ 105 h 1278"/>
                      <a:gd name="T2" fmla="*/ 0 w 453"/>
                      <a:gd name="T3" fmla="*/ 0 h 1278"/>
                      <a:gd name="T4" fmla="*/ 0 w 453"/>
                      <a:gd name="T5" fmla="*/ 1277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1278">
                        <a:moveTo>
                          <a:pt x="452" y="105"/>
                        </a:moveTo>
                        <a:lnTo>
                          <a:pt x="0" y="0"/>
                        </a:lnTo>
                        <a:lnTo>
                          <a:pt x="0" y="1277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9" name="Freeform 126"/>
                  <p:cNvSpPr>
                    <a:spLocks/>
                  </p:cNvSpPr>
                  <p:nvPr/>
                </p:nvSpPr>
                <p:spPr bwMode="auto">
                  <a:xfrm>
                    <a:off x="576" y="1274"/>
                    <a:ext cx="262" cy="473"/>
                  </a:xfrm>
                  <a:custGeom>
                    <a:avLst/>
                    <a:gdLst>
                      <a:gd name="T0" fmla="*/ 401 w 402"/>
                      <a:gd name="T1" fmla="*/ 96 h 726"/>
                      <a:gd name="T2" fmla="*/ 0 w 402"/>
                      <a:gd name="T3" fmla="*/ 0 h 726"/>
                      <a:gd name="T4" fmla="*/ 0 w 402"/>
                      <a:gd name="T5" fmla="*/ 725 h 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2" h="726">
                        <a:moveTo>
                          <a:pt x="401" y="96"/>
                        </a:moveTo>
                        <a:lnTo>
                          <a:pt x="0" y="0"/>
                        </a:lnTo>
                        <a:lnTo>
                          <a:pt x="0" y="725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A9A9A9"/>
                            </a:gs>
                            <a:gs pos="100000">
                              <a:srgbClr val="A9A9A9">
                                <a:gamma/>
                                <a:tint val="53725"/>
                                <a:invGamma/>
                              </a:srgbClr>
                            </a:gs>
                          </a:gsLst>
                          <a:path path="rect">
                            <a:fillToRect r="100000" b="10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0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382"/>
                    <a:ext cx="252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1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484"/>
                    <a:ext cx="255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2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609"/>
                    <a:ext cx="243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3" name="Freeform 130"/>
                  <p:cNvSpPr>
                    <a:spLocks/>
                  </p:cNvSpPr>
                  <p:nvPr/>
                </p:nvSpPr>
                <p:spPr bwMode="auto">
                  <a:xfrm>
                    <a:off x="653" y="1333"/>
                    <a:ext cx="100" cy="54"/>
                  </a:xfrm>
                  <a:custGeom>
                    <a:avLst/>
                    <a:gdLst>
                      <a:gd name="T0" fmla="*/ 0 w 152"/>
                      <a:gd name="T1" fmla="*/ 0 h 82"/>
                      <a:gd name="T2" fmla="*/ 0 w 152"/>
                      <a:gd name="T3" fmla="*/ 48 h 82"/>
                      <a:gd name="T4" fmla="*/ 151 w 152"/>
                      <a:gd name="T5" fmla="*/ 81 h 82"/>
                      <a:gd name="T6" fmla="*/ 151 w 152"/>
                      <a:gd name="T7" fmla="*/ 33 h 82"/>
                      <a:gd name="T8" fmla="*/ 0 w 152"/>
                      <a:gd name="T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82">
                        <a:moveTo>
                          <a:pt x="0" y="0"/>
                        </a:moveTo>
                        <a:lnTo>
                          <a:pt x="0" y="48"/>
                        </a:lnTo>
                        <a:lnTo>
                          <a:pt x="151" y="81"/>
                        </a:lnTo>
                        <a:lnTo>
                          <a:pt x="151" y="3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4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614" y="1341"/>
                    <a:ext cx="186" cy="40"/>
                  </a:xfrm>
                  <a:prstGeom prst="line">
                    <a:avLst/>
                  </a:prstGeom>
                  <a:noFill/>
                  <a:ln w="6350">
                    <a:solidFill>
                      <a:srgbClr val="91919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" name="Freeform 132"/>
                  <p:cNvSpPr>
                    <a:spLocks/>
                  </p:cNvSpPr>
                  <p:nvPr/>
                </p:nvSpPr>
                <p:spPr bwMode="auto">
                  <a:xfrm>
                    <a:off x="596" y="1526"/>
                    <a:ext cx="224" cy="101"/>
                  </a:xfrm>
                  <a:custGeom>
                    <a:avLst/>
                    <a:gdLst>
                      <a:gd name="T0" fmla="*/ 0 w 351"/>
                      <a:gd name="T1" fmla="*/ 85 h 183"/>
                      <a:gd name="T2" fmla="*/ 0 w 351"/>
                      <a:gd name="T3" fmla="*/ 0 h 183"/>
                      <a:gd name="T4" fmla="*/ 350 w 351"/>
                      <a:gd name="T5" fmla="*/ 93 h 183"/>
                      <a:gd name="T6" fmla="*/ 350 w 351"/>
                      <a:gd name="T7" fmla="*/ 182 h 183"/>
                      <a:gd name="T8" fmla="*/ 0 w 351"/>
                      <a:gd name="T9" fmla="*/ 85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3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2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" name="Freeform 133"/>
                  <p:cNvSpPr>
                    <a:spLocks/>
                  </p:cNvSpPr>
                  <p:nvPr/>
                </p:nvSpPr>
                <p:spPr bwMode="auto">
                  <a:xfrm>
                    <a:off x="596" y="1651"/>
                    <a:ext cx="225" cy="112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7" name="Freeform 134"/>
                  <p:cNvSpPr>
                    <a:spLocks/>
                  </p:cNvSpPr>
                  <p:nvPr/>
                </p:nvSpPr>
                <p:spPr bwMode="auto">
                  <a:xfrm>
                    <a:off x="762" y="1585"/>
                    <a:ext cx="36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8" name="Freeform 135"/>
                  <p:cNvSpPr>
                    <a:spLocks/>
                  </p:cNvSpPr>
                  <p:nvPr/>
                </p:nvSpPr>
                <p:spPr bwMode="auto">
                  <a:xfrm>
                    <a:off x="768" y="1710"/>
                    <a:ext cx="35" cy="20"/>
                  </a:xfrm>
                  <a:custGeom>
                    <a:avLst/>
                    <a:gdLst>
                      <a:gd name="T0" fmla="*/ 0 w 54"/>
                      <a:gd name="T1" fmla="*/ 15 h 32"/>
                      <a:gd name="T2" fmla="*/ 0 w 54"/>
                      <a:gd name="T3" fmla="*/ 0 h 32"/>
                      <a:gd name="T4" fmla="*/ 53 w 54"/>
                      <a:gd name="T5" fmla="*/ 16 h 32"/>
                      <a:gd name="T6" fmla="*/ 53 w 54"/>
                      <a:gd name="T7" fmla="*/ 31 h 32"/>
                      <a:gd name="T8" fmla="*/ 0 w 54"/>
                      <a:gd name="T9" fmla="*/ 1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2">
                        <a:moveTo>
                          <a:pt x="0" y="15"/>
                        </a:moveTo>
                        <a:lnTo>
                          <a:pt x="0" y="0"/>
                        </a:lnTo>
                        <a:lnTo>
                          <a:pt x="53" y="16"/>
                        </a:lnTo>
                        <a:lnTo>
                          <a:pt x="53" y="31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9" name="Freeform 136"/>
                  <p:cNvSpPr>
                    <a:spLocks/>
                  </p:cNvSpPr>
                  <p:nvPr/>
                </p:nvSpPr>
                <p:spPr bwMode="auto">
                  <a:xfrm>
                    <a:off x="592" y="1412"/>
                    <a:ext cx="228" cy="104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0" name="Freeform 137"/>
                  <p:cNvSpPr>
                    <a:spLocks/>
                  </p:cNvSpPr>
                  <p:nvPr/>
                </p:nvSpPr>
                <p:spPr bwMode="auto">
                  <a:xfrm>
                    <a:off x="760" y="1468"/>
                    <a:ext cx="35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30" name="Group 138"/>
                <p:cNvGrpSpPr>
                  <a:grpSpLocks/>
                </p:cNvGrpSpPr>
                <p:nvPr/>
              </p:nvGrpSpPr>
              <p:grpSpPr bwMode="auto">
                <a:xfrm>
                  <a:off x="4470" y="2830"/>
                  <a:ext cx="815" cy="575"/>
                  <a:chOff x="2105" y="3009"/>
                  <a:chExt cx="815" cy="575"/>
                </a:xfrm>
              </p:grpSpPr>
              <p:sp>
                <p:nvSpPr>
                  <p:cNvPr id="631" name="AutoShape 139"/>
                  <p:cNvSpPr>
                    <a:spLocks noChangeArrowheads="1"/>
                  </p:cNvSpPr>
                  <p:nvPr/>
                </p:nvSpPr>
                <p:spPr bwMode="auto">
                  <a:xfrm rot="-572827">
                    <a:off x="2105" y="3009"/>
                    <a:ext cx="815" cy="497"/>
                  </a:xfrm>
                  <a:prstGeom prst="verticalScroll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FFFF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32" name="Group 140"/>
                  <p:cNvGrpSpPr>
                    <a:grpSpLocks/>
                  </p:cNvGrpSpPr>
                  <p:nvPr/>
                </p:nvGrpSpPr>
                <p:grpSpPr bwMode="auto">
                  <a:xfrm rot="-426541">
                    <a:off x="2561" y="3227"/>
                    <a:ext cx="235" cy="357"/>
                    <a:chOff x="1824" y="3600"/>
                    <a:chExt cx="192" cy="292"/>
                  </a:xfrm>
                </p:grpSpPr>
                <p:grpSp>
                  <p:nvGrpSpPr>
                    <p:cNvPr id="633" name="Group 1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48" y="3700"/>
                      <a:ext cx="144" cy="192"/>
                      <a:chOff x="1872" y="3696"/>
                      <a:chExt cx="144" cy="192"/>
                    </a:xfrm>
                  </p:grpSpPr>
                  <p:sp>
                    <p:nvSpPr>
                      <p:cNvPr id="635" name="AutoShape 142"/>
                      <p:cNvSpPr>
                        <a:spLocks noChangeArrowheads="1"/>
                      </p:cNvSpPr>
                      <p:nvPr/>
                    </p:nvSpPr>
                    <p:spPr bwMode="auto">
                      <a:xfrm rot="-6828994">
                        <a:off x="1896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36" name="AutoShape 143"/>
                      <p:cNvSpPr>
                        <a:spLocks noChangeArrowheads="1"/>
                      </p:cNvSpPr>
                      <p:nvPr/>
                    </p:nvSpPr>
                    <p:spPr bwMode="auto">
                      <a:xfrm rot="6828994" flipH="1">
                        <a:off x="1800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34" name="AutoShap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4" y="3600"/>
                      <a:ext cx="192" cy="192"/>
                    </a:xfrm>
                    <a:prstGeom prst="star16">
                      <a:avLst>
                        <a:gd name="adj" fmla="val 37500"/>
                      </a:avLst>
                    </a:prstGeom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rgbClr val="FFCC00"/>
                        </a:gs>
                        <a:gs pos="100000">
                          <a:srgbClr val="FFFFCC"/>
                        </a:gs>
                      </a:gsLst>
                      <a:lin ang="18900000" scaled="1"/>
                    </a:gradFill>
                    <a:ln w="3175">
                      <a:solidFill>
                        <a:srgbClr val="CC66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009EA1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92" name="Text Box 145"/>
              <p:cNvSpPr txBox="1">
                <a:spLocks noChangeArrowheads="1"/>
              </p:cNvSpPr>
              <p:nvPr/>
            </p:nvSpPr>
            <p:spPr bwMode="auto">
              <a:xfrm>
                <a:off x="106" y="10018"/>
                <a:ext cx="841" cy="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pPr algn="ctr" eaLnBrk="0" hangingPunct="0"/>
                <a:r>
                  <a:rPr kumimoji="0" lang="zh-CN" altLang="en-US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分</a:t>
                </a:r>
                <a:r>
                  <a:rPr kumimoji="0" lang="en-US" altLang="zh-CN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CA1</a:t>
                </a:r>
              </a:p>
            </p:txBody>
          </p:sp>
          <p:grpSp>
            <p:nvGrpSpPr>
              <p:cNvPr id="593" name="Group 146"/>
              <p:cNvGrpSpPr>
                <a:grpSpLocks/>
              </p:cNvGrpSpPr>
              <p:nvPr/>
            </p:nvGrpSpPr>
            <p:grpSpPr bwMode="auto">
              <a:xfrm>
                <a:off x="2100" y="8934"/>
                <a:ext cx="895" cy="1010"/>
                <a:chOff x="4011" y="2448"/>
                <a:chExt cx="1274" cy="1363"/>
              </a:xfrm>
            </p:grpSpPr>
            <p:grpSp>
              <p:nvGrpSpPr>
                <p:cNvPr id="597" name="Group 147"/>
                <p:cNvGrpSpPr>
                  <a:grpSpLocks/>
                </p:cNvGrpSpPr>
                <p:nvPr/>
              </p:nvGrpSpPr>
              <p:grpSpPr bwMode="auto">
                <a:xfrm>
                  <a:off x="4011" y="2448"/>
                  <a:ext cx="844" cy="1363"/>
                  <a:chOff x="528" y="887"/>
                  <a:chExt cx="844" cy="1363"/>
                </a:xfrm>
              </p:grpSpPr>
              <p:sp>
                <p:nvSpPr>
                  <p:cNvPr id="605" name="Freeform 148"/>
                  <p:cNvSpPr>
                    <a:spLocks/>
                  </p:cNvSpPr>
                  <p:nvPr/>
                </p:nvSpPr>
                <p:spPr bwMode="auto">
                  <a:xfrm>
                    <a:off x="531" y="887"/>
                    <a:ext cx="840" cy="292"/>
                  </a:xfrm>
                  <a:custGeom>
                    <a:avLst/>
                    <a:gdLst>
                      <a:gd name="T0" fmla="*/ 0 w 1291"/>
                      <a:gd name="T1" fmla="*/ 307 h 449"/>
                      <a:gd name="T2" fmla="*/ 577 w 1291"/>
                      <a:gd name="T3" fmla="*/ 448 h 449"/>
                      <a:gd name="T4" fmla="*/ 1290 w 1291"/>
                      <a:gd name="T5" fmla="*/ 127 h 449"/>
                      <a:gd name="T6" fmla="*/ 727 w 1291"/>
                      <a:gd name="T7" fmla="*/ 0 h 449"/>
                      <a:gd name="T8" fmla="*/ 0 w 1291"/>
                      <a:gd name="T9" fmla="*/ 307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1" h="449">
                        <a:moveTo>
                          <a:pt x="0" y="307"/>
                        </a:moveTo>
                        <a:lnTo>
                          <a:pt x="577" y="448"/>
                        </a:lnTo>
                        <a:lnTo>
                          <a:pt x="1290" y="127"/>
                        </a:lnTo>
                        <a:lnTo>
                          <a:pt x="727" y="0"/>
                        </a:lnTo>
                        <a:lnTo>
                          <a:pt x="0" y="307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" name="Freeform 149"/>
                  <p:cNvSpPr>
                    <a:spLocks/>
                  </p:cNvSpPr>
                  <p:nvPr/>
                </p:nvSpPr>
                <p:spPr bwMode="auto">
                  <a:xfrm>
                    <a:off x="544" y="1901"/>
                    <a:ext cx="815" cy="349"/>
                  </a:xfrm>
                  <a:custGeom>
                    <a:avLst/>
                    <a:gdLst>
                      <a:gd name="T0" fmla="*/ 0 w 1252"/>
                      <a:gd name="T1" fmla="*/ 292 h 536"/>
                      <a:gd name="T2" fmla="*/ 0 w 1252"/>
                      <a:gd name="T3" fmla="*/ 370 h 536"/>
                      <a:gd name="T4" fmla="*/ 567 w 1252"/>
                      <a:gd name="T5" fmla="*/ 535 h 536"/>
                      <a:gd name="T6" fmla="*/ 1251 w 1252"/>
                      <a:gd name="T7" fmla="*/ 92 h 536"/>
                      <a:gd name="T8" fmla="*/ 1251 w 1252"/>
                      <a:gd name="T9" fmla="*/ 0 h 5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2" h="536">
                        <a:moveTo>
                          <a:pt x="0" y="292"/>
                        </a:moveTo>
                        <a:lnTo>
                          <a:pt x="0" y="370"/>
                        </a:lnTo>
                        <a:lnTo>
                          <a:pt x="567" y="535"/>
                        </a:lnTo>
                        <a:lnTo>
                          <a:pt x="1251" y="92"/>
                        </a:lnTo>
                        <a:lnTo>
                          <a:pt x="1251" y="0"/>
                        </a:lnTo>
                      </a:path>
                    </a:pathLst>
                  </a:custGeom>
                  <a:solidFill>
                    <a:srgbClr val="969696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7" name="Freeform 150"/>
                  <p:cNvSpPr>
                    <a:spLocks/>
                  </p:cNvSpPr>
                  <p:nvPr/>
                </p:nvSpPr>
                <p:spPr bwMode="auto">
                  <a:xfrm>
                    <a:off x="898" y="968"/>
                    <a:ext cx="474" cy="1248"/>
                  </a:xfrm>
                  <a:custGeom>
                    <a:avLst/>
                    <a:gdLst>
                      <a:gd name="T0" fmla="*/ 0 w 729"/>
                      <a:gd name="T1" fmla="*/ 328 h 1916"/>
                      <a:gd name="T2" fmla="*/ 4 w 729"/>
                      <a:gd name="T3" fmla="*/ 1915 h 1916"/>
                      <a:gd name="T4" fmla="*/ 728 w 729"/>
                      <a:gd name="T5" fmla="*/ 1456 h 1916"/>
                      <a:gd name="T6" fmla="*/ 728 w 729"/>
                      <a:gd name="T7" fmla="*/ 0 h 1916"/>
                      <a:gd name="T8" fmla="*/ 0 w 729"/>
                      <a:gd name="T9" fmla="*/ 328 h 1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9" h="1916">
                        <a:moveTo>
                          <a:pt x="0" y="328"/>
                        </a:moveTo>
                        <a:lnTo>
                          <a:pt x="4" y="1915"/>
                        </a:lnTo>
                        <a:lnTo>
                          <a:pt x="728" y="1456"/>
                        </a:lnTo>
                        <a:lnTo>
                          <a:pt x="728" y="0"/>
                        </a:lnTo>
                        <a:lnTo>
                          <a:pt x="0" y="3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8" name="Freeform 151"/>
                  <p:cNvSpPr>
                    <a:spLocks/>
                  </p:cNvSpPr>
                  <p:nvPr/>
                </p:nvSpPr>
                <p:spPr bwMode="auto">
                  <a:xfrm>
                    <a:off x="528" y="1086"/>
                    <a:ext cx="375" cy="1124"/>
                  </a:xfrm>
                  <a:custGeom>
                    <a:avLst/>
                    <a:gdLst>
                      <a:gd name="T0" fmla="*/ 576 w 577"/>
                      <a:gd name="T1" fmla="*/ 140 h 1728"/>
                      <a:gd name="T2" fmla="*/ 576 w 577"/>
                      <a:gd name="T3" fmla="*/ 1727 h 1728"/>
                      <a:gd name="T4" fmla="*/ 0 w 577"/>
                      <a:gd name="T5" fmla="*/ 1568 h 1728"/>
                      <a:gd name="T6" fmla="*/ 0 w 577"/>
                      <a:gd name="T7" fmla="*/ 0 h 1728"/>
                      <a:gd name="T8" fmla="*/ 576 w 577"/>
                      <a:gd name="T9" fmla="*/ 140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7" h="1728">
                        <a:moveTo>
                          <a:pt x="576" y="140"/>
                        </a:moveTo>
                        <a:lnTo>
                          <a:pt x="576" y="1727"/>
                        </a:lnTo>
                        <a:lnTo>
                          <a:pt x="0" y="1568"/>
                        </a:lnTo>
                        <a:lnTo>
                          <a:pt x="0" y="0"/>
                        </a:lnTo>
                        <a:lnTo>
                          <a:pt x="576" y="14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>
                          <a:gamma/>
                          <a:tint val="23529"/>
                          <a:invGamma/>
                        </a:srgbClr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9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2032"/>
                    <a:ext cx="259" cy="6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0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571" y="1141"/>
                    <a:ext cx="42" cy="24"/>
                  </a:xfrm>
                  <a:prstGeom prst="ellipse">
                    <a:avLst/>
                  </a:prstGeom>
                  <a:solidFill>
                    <a:srgbClr val="DC008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1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80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29"/>
                    <a:ext cx="259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3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79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27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A9A9A9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" name="Freeform 158"/>
                  <p:cNvSpPr>
                    <a:spLocks/>
                  </p:cNvSpPr>
                  <p:nvPr/>
                </p:nvSpPr>
                <p:spPr bwMode="auto">
                  <a:xfrm>
                    <a:off x="584" y="1337"/>
                    <a:ext cx="257" cy="478"/>
                  </a:xfrm>
                  <a:custGeom>
                    <a:avLst/>
                    <a:gdLst>
                      <a:gd name="T0" fmla="*/ 0 w 397"/>
                      <a:gd name="T1" fmla="*/ 628 h 733"/>
                      <a:gd name="T2" fmla="*/ 396 w 397"/>
                      <a:gd name="T3" fmla="*/ 732 h 733"/>
                      <a:gd name="T4" fmla="*/ 396 w 397"/>
                      <a:gd name="T5" fmla="*/ 0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7" h="733">
                        <a:moveTo>
                          <a:pt x="0" y="628"/>
                        </a:moveTo>
                        <a:lnTo>
                          <a:pt x="396" y="732"/>
                        </a:lnTo>
                        <a:lnTo>
                          <a:pt x="396" y="0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" name="Freeform 159"/>
                  <p:cNvSpPr>
                    <a:spLocks/>
                  </p:cNvSpPr>
                  <p:nvPr/>
                </p:nvSpPr>
                <p:spPr bwMode="auto">
                  <a:xfrm>
                    <a:off x="557" y="1242"/>
                    <a:ext cx="294" cy="833"/>
                  </a:xfrm>
                  <a:custGeom>
                    <a:avLst/>
                    <a:gdLst>
                      <a:gd name="T0" fmla="*/ 452 w 453"/>
                      <a:gd name="T1" fmla="*/ 105 h 1278"/>
                      <a:gd name="T2" fmla="*/ 0 w 453"/>
                      <a:gd name="T3" fmla="*/ 0 h 1278"/>
                      <a:gd name="T4" fmla="*/ 0 w 453"/>
                      <a:gd name="T5" fmla="*/ 1277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1278">
                        <a:moveTo>
                          <a:pt x="452" y="105"/>
                        </a:moveTo>
                        <a:lnTo>
                          <a:pt x="0" y="0"/>
                        </a:lnTo>
                        <a:lnTo>
                          <a:pt x="0" y="1277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7" name="Freeform 160"/>
                  <p:cNvSpPr>
                    <a:spLocks/>
                  </p:cNvSpPr>
                  <p:nvPr/>
                </p:nvSpPr>
                <p:spPr bwMode="auto">
                  <a:xfrm>
                    <a:off x="576" y="1274"/>
                    <a:ext cx="262" cy="473"/>
                  </a:xfrm>
                  <a:custGeom>
                    <a:avLst/>
                    <a:gdLst>
                      <a:gd name="T0" fmla="*/ 401 w 402"/>
                      <a:gd name="T1" fmla="*/ 96 h 726"/>
                      <a:gd name="T2" fmla="*/ 0 w 402"/>
                      <a:gd name="T3" fmla="*/ 0 h 726"/>
                      <a:gd name="T4" fmla="*/ 0 w 402"/>
                      <a:gd name="T5" fmla="*/ 725 h 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2" h="726">
                        <a:moveTo>
                          <a:pt x="401" y="96"/>
                        </a:moveTo>
                        <a:lnTo>
                          <a:pt x="0" y="0"/>
                        </a:lnTo>
                        <a:lnTo>
                          <a:pt x="0" y="725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A9A9A9"/>
                            </a:gs>
                            <a:gs pos="100000">
                              <a:srgbClr val="A9A9A9">
                                <a:gamma/>
                                <a:tint val="53725"/>
                                <a:invGamma/>
                              </a:srgbClr>
                            </a:gs>
                          </a:gsLst>
                          <a:path path="rect">
                            <a:fillToRect r="100000" b="10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382"/>
                    <a:ext cx="252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484"/>
                    <a:ext cx="255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609"/>
                    <a:ext cx="243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1" name="Freeform 164"/>
                  <p:cNvSpPr>
                    <a:spLocks/>
                  </p:cNvSpPr>
                  <p:nvPr/>
                </p:nvSpPr>
                <p:spPr bwMode="auto">
                  <a:xfrm>
                    <a:off x="653" y="1333"/>
                    <a:ext cx="100" cy="54"/>
                  </a:xfrm>
                  <a:custGeom>
                    <a:avLst/>
                    <a:gdLst>
                      <a:gd name="T0" fmla="*/ 0 w 152"/>
                      <a:gd name="T1" fmla="*/ 0 h 82"/>
                      <a:gd name="T2" fmla="*/ 0 w 152"/>
                      <a:gd name="T3" fmla="*/ 48 h 82"/>
                      <a:gd name="T4" fmla="*/ 151 w 152"/>
                      <a:gd name="T5" fmla="*/ 81 h 82"/>
                      <a:gd name="T6" fmla="*/ 151 w 152"/>
                      <a:gd name="T7" fmla="*/ 33 h 82"/>
                      <a:gd name="T8" fmla="*/ 0 w 152"/>
                      <a:gd name="T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82">
                        <a:moveTo>
                          <a:pt x="0" y="0"/>
                        </a:moveTo>
                        <a:lnTo>
                          <a:pt x="0" y="48"/>
                        </a:lnTo>
                        <a:lnTo>
                          <a:pt x="151" y="81"/>
                        </a:lnTo>
                        <a:lnTo>
                          <a:pt x="151" y="3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2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614" y="1341"/>
                    <a:ext cx="186" cy="40"/>
                  </a:xfrm>
                  <a:prstGeom prst="line">
                    <a:avLst/>
                  </a:prstGeom>
                  <a:noFill/>
                  <a:ln w="6350">
                    <a:solidFill>
                      <a:srgbClr val="91919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3" name="Freeform 166"/>
                  <p:cNvSpPr>
                    <a:spLocks/>
                  </p:cNvSpPr>
                  <p:nvPr/>
                </p:nvSpPr>
                <p:spPr bwMode="auto">
                  <a:xfrm>
                    <a:off x="596" y="1526"/>
                    <a:ext cx="224" cy="101"/>
                  </a:xfrm>
                  <a:custGeom>
                    <a:avLst/>
                    <a:gdLst>
                      <a:gd name="T0" fmla="*/ 0 w 351"/>
                      <a:gd name="T1" fmla="*/ 85 h 183"/>
                      <a:gd name="T2" fmla="*/ 0 w 351"/>
                      <a:gd name="T3" fmla="*/ 0 h 183"/>
                      <a:gd name="T4" fmla="*/ 350 w 351"/>
                      <a:gd name="T5" fmla="*/ 93 h 183"/>
                      <a:gd name="T6" fmla="*/ 350 w 351"/>
                      <a:gd name="T7" fmla="*/ 182 h 183"/>
                      <a:gd name="T8" fmla="*/ 0 w 351"/>
                      <a:gd name="T9" fmla="*/ 85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3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2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" name="Freeform 167"/>
                  <p:cNvSpPr>
                    <a:spLocks/>
                  </p:cNvSpPr>
                  <p:nvPr/>
                </p:nvSpPr>
                <p:spPr bwMode="auto">
                  <a:xfrm>
                    <a:off x="596" y="1651"/>
                    <a:ext cx="225" cy="112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" name="Freeform 168"/>
                  <p:cNvSpPr>
                    <a:spLocks/>
                  </p:cNvSpPr>
                  <p:nvPr/>
                </p:nvSpPr>
                <p:spPr bwMode="auto">
                  <a:xfrm>
                    <a:off x="762" y="1585"/>
                    <a:ext cx="36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6" name="Freeform 169"/>
                  <p:cNvSpPr>
                    <a:spLocks/>
                  </p:cNvSpPr>
                  <p:nvPr/>
                </p:nvSpPr>
                <p:spPr bwMode="auto">
                  <a:xfrm>
                    <a:off x="768" y="1710"/>
                    <a:ext cx="35" cy="20"/>
                  </a:xfrm>
                  <a:custGeom>
                    <a:avLst/>
                    <a:gdLst>
                      <a:gd name="T0" fmla="*/ 0 w 54"/>
                      <a:gd name="T1" fmla="*/ 15 h 32"/>
                      <a:gd name="T2" fmla="*/ 0 w 54"/>
                      <a:gd name="T3" fmla="*/ 0 h 32"/>
                      <a:gd name="T4" fmla="*/ 53 w 54"/>
                      <a:gd name="T5" fmla="*/ 16 h 32"/>
                      <a:gd name="T6" fmla="*/ 53 w 54"/>
                      <a:gd name="T7" fmla="*/ 31 h 32"/>
                      <a:gd name="T8" fmla="*/ 0 w 54"/>
                      <a:gd name="T9" fmla="*/ 1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2">
                        <a:moveTo>
                          <a:pt x="0" y="15"/>
                        </a:moveTo>
                        <a:lnTo>
                          <a:pt x="0" y="0"/>
                        </a:lnTo>
                        <a:lnTo>
                          <a:pt x="53" y="16"/>
                        </a:lnTo>
                        <a:lnTo>
                          <a:pt x="53" y="31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7" name="Freeform 170"/>
                  <p:cNvSpPr>
                    <a:spLocks/>
                  </p:cNvSpPr>
                  <p:nvPr/>
                </p:nvSpPr>
                <p:spPr bwMode="auto">
                  <a:xfrm>
                    <a:off x="592" y="1412"/>
                    <a:ext cx="228" cy="104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8" name="Freeform 171"/>
                  <p:cNvSpPr>
                    <a:spLocks/>
                  </p:cNvSpPr>
                  <p:nvPr/>
                </p:nvSpPr>
                <p:spPr bwMode="auto">
                  <a:xfrm>
                    <a:off x="760" y="1468"/>
                    <a:ext cx="35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8" name="Group 172"/>
                <p:cNvGrpSpPr>
                  <a:grpSpLocks/>
                </p:cNvGrpSpPr>
                <p:nvPr/>
              </p:nvGrpSpPr>
              <p:grpSpPr bwMode="auto">
                <a:xfrm>
                  <a:off x="4470" y="2830"/>
                  <a:ext cx="815" cy="575"/>
                  <a:chOff x="2105" y="3009"/>
                  <a:chExt cx="815" cy="575"/>
                </a:xfrm>
              </p:grpSpPr>
              <p:sp>
                <p:nvSpPr>
                  <p:cNvPr id="599" name="AutoShape 173"/>
                  <p:cNvSpPr>
                    <a:spLocks noChangeArrowheads="1"/>
                  </p:cNvSpPr>
                  <p:nvPr/>
                </p:nvSpPr>
                <p:spPr bwMode="auto">
                  <a:xfrm rot="-572827">
                    <a:off x="2105" y="3009"/>
                    <a:ext cx="815" cy="497"/>
                  </a:xfrm>
                  <a:prstGeom prst="verticalScroll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FFFF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0" name="Group 174"/>
                  <p:cNvGrpSpPr>
                    <a:grpSpLocks/>
                  </p:cNvGrpSpPr>
                  <p:nvPr/>
                </p:nvGrpSpPr>
                <p:grpSpPr bwMode="auto">
                  <a:xfrm rot="-426541">
                    <a:off x="2561" y="3227"/>
                    <a:ext cx="235" cy="357"/>
                    <a:chOff x="1824" y="3600"/>
                    <a:chExt cx="192" cy="292"/>
                  </a:xfrm>
                </p:grpSpPr>
                <p:grpSp>
                  <p:nvGrpSpPr>
                    <p:cNvPr id="601" name="Group 1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48" y="3700"/>
                      <a:ext cx="144" cy="192"/>
                      <a:chOff x="1872" y="3696"/>
                      <a:chExt cx="144" cy="192"/>
                    </a:xfrm>
                  </p:grpSpPr>
                  <p:sp>
                    <p:nvSpPr>
                      <p:cNvPr id="603" name="AutoShape 176"/>
                      <p:cNvSpPr>
                        <a:spLocks noChangeArrowheads="1"/>
                      </p:cNvSpPr>
                      <p:nvPr/>
                    </p:nvSpPr>
                    <p:spPr bwMode="auto">
                      <a:xfrm rot="-6828994">
                        <a:off x="1896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" name="AutoShape 177"/>
                      <p:cNvSpPr>
                        <a:spLocks noChangeArrowheads="1"/>
                      </p:cNvSpPr>
                      <p:nvPr/>
                    </p:nvSpPr>
                    <p:spPr bwMode="auto">
                      <a:xfrm rot="6828994" flipH="1">
                        <a:off x="1800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02" name="AutoShap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4" y="3600"/>
                      <a:ext cx="192" cy="192"/>
                    </a:xfrm>
                    <a:prstGeom prst="star16">
                      <a:avLst>
                        <a:gd name="adj" fmla="val 37500"/>
                      </a:avLst>
                    </a:prstGeom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rgbClr val="FFCC00"/>
                        </a:gs>
                        <a:gs pos="100000">
                          <a:srgbClr val="FFFFCC"/>
                        </a:gs>
                      </a:gsLst>
                      <a:lin ang="18900000" scaled="1"/>
                    </a:gradFill>
                    <a:ln w="3175">
                      <a:solidFill>
                        <a:srgbClr val="CC66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009EA1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94" name="Text Box 179"/>
              <p:cNvSpPr txBox="1">
                <a:spLocks noChangeArrowheads="1"/>
              </p:cNvSpPr>
              <p:nvPr/>
            </p:nvSpPr>
            <p:spPr bwMode="auto">
              <a:xfrm>
                <a:off x="1943" y="10018"/>
                <a:ext cx="842" cy="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pPr algn="just" eaLnBrk="0" hangingPunct="0"/>
                <a:r>
                  <a:rPr kumimoji="0" lang="zh-CN" altLang="en-US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分</a:t>
                </a:r>
                <a:r>
                  <a:rPr kumimoji="0" lang="en-US" altLang="zh-CN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CA2</a:t>
                </a:r>
                <a:endParaRPr kumimoji="0" lang="en-US" altLang="zh-CN" sz="1400"/>
              </a:p>
            </p:txBody>
          </p:sp>
          <p:sp>
            <p:nvSpPr>
              <p:cNvPr id="595" name="Line 180"/>
              <p:cNvSpPr>
                <a:spLocks noChangeShapeType="1"/>
              </p:cNvSpPr>
              <p:nvPr/>
            </p:nvSpPr>
            <p:spPr bwMode="auto">
              <a:xfrm flipH="1">
                <a:off x="840" y="8466"/>
                <a:ext cx="63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6" name="Line 181"/>
              <p:cNvSpPr>
                <a:spLocks noChangeShapeType="1"/>
              </p:cNvSpPr>
              <p:nvPr/>
            </p:nvSpPr>
            <p:spPr bwMode="auto">
              <a:xfrm>
                <a:off x="1785" y="8466"/>
                <a:ext cx="525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9" name="Group 182"/>
            <p:cNvGrpSpPr>
              <a:grpSpLocks/>
            </p:cNvGrpSpPr>
            <p:nvPr/>
          </p:nvGrpSpPr>
          <p:grpSpPr bwMode="auto">
            <a:xfrm>
              <a:off x="4740275" y="4633913"/>
              <a:ext cx="2651125" cy="1647825"/>
              <a:chOff x="107" y="8466"/>
              <a:chExt cx="2888" cy="1864"/>
            </a:xfrm>
          </p:grpSpPr>
          <p:grpSp>
            <p:nvGrpSpPr>
              <p:cNvPr id="521" name="Group 183"/>
              <p:cNvGrpSpPr>
                <a:grpSpLocks/>
              </p:cNvGrpSpPr>
              <p:nvPr/>
            </p:nvGrpSpPr>
            <p:grpSpPr bwMode="auto">
              <a:xfrm>
                <a:off x="316" y="8934"/>
                <a:ext cx="894" cy="1010"/>
                <a:chOff x="4011" y="2448"/>
                <a:chExt cx="1274" cy="1363"/>
              </a:xfrm>
            </p:grpSpPr>
            <p:grpSp>
              <p:nvGrpSpPr>
                <p:cNvPr id="559" name="Group 184"/>
                <p:cNvGrpSpPr>
                  <a:grpSpLocks/>
                </p:cNvGrpSpPr>
                <p:nvPr/>
              </p:nvGrpSpPr>
              <p:grpSpPr bwMode="auto">
                <a:xfrm>
                  <a:off x="4011" y="2448"/>
                  <a:ext cx="844" cy="1363"/>
                  <a:chOff x="528" y="887"/>
                  <a:chExt cx="844" cy="1363"/>
                </a:xfrm>
              </p:grpSpPr>
              <p:sp>
                <p:nvSpPr>
                  <p:cNvPr id="567" name="Freeform 185"/>
                  <p:cNvSpPr>
                    <a:spLocks/>
                  </p:cNvSpPr>
                  <p:nvPr/>
                </p:nvSpPr>
                <p:spPr bwMode="auto">
                  <a:xfrm>
                    <a:off x="531" y="887"/>
                    <a:ext cx="840" cy="292"/>
                  </a:xfrm>
                  <a:custGeom>
                    <a:avLst/>
                    <a:gdLst>
                      <a:gd name="T0" fmla="*/ 0 w 1291"/>
                      <a:gd name="T1" fmla="*/ 307 h 449"/>
                      <a:gd name="T2" fmla="*/ 577 w 1291"/>
                      <a:gd name="T3" fmla="*/ 448 h 449"/>
                      <a:gd name="T4" fmla="*/ 1290 w 1291"/>
                      <a:gd name="T5" fmla="*/ 127 h 449"/>
                      <a:gd name="T6" fmla="*/ 727 w 1291"/>
                      <a:gd name="T7" fmla="*/ 0 h 449"/>
                      <a:gd name="T8" fmla="*/ 0 w 1291"/>
                      <a:gd name="T9" fmla="*/ 307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1" h="449">
                        <a:moveTo>
                          <a:pt x="0" y="307"/>
                        </a:moveTo>
                        <a:lnTo>
                          <a:pt x="577" y="448"/>
                        </a:lnTo>
                        <a:lnTo>
                          <a:pt x="1290" y="127"/>
                        </a:lnTo>
                        <a:lnTo>
                          <a:pt x="727" y="0"/>
                        </a:lnTo>
                        <a:lnTo>
                          <a:pt x="0" y="307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8" name="Freeform 186"/>
                  <p:cNvSpPr>
                    <a:spLocks/>
                  </p:cNvSpPr>
                  <p:nvPr/>
                </p:nvSpPr>
                <p:spPr bwMode="auto">
                  <a:xfrm>
                    <a:off x="544" y="1901"/>
                    <a:ext cx="815" cy="349"/>
                  </a:xfrm>
                  <a:custGeom>
                    <a:avLst/>
                    <a:gdLst>
                      <a:gd name="T0" fmla="*/ 0 w 1252"/>
                      <a:gd name="T1" fmla="*/ 292 h 536"/>
                      <a:gd name="T2" fmla="*/ 0 w 1252"/>
                      <a:gd name="T3" fmla="*/ 370 h 536"/>
                      <a:gd name="T4" fmla="*/ 567 w 1252"/>
                      <a:gd name="T5" fmla="*/ 535 h 536"/>
                      <a:gd name="T6" fmla="*/ 1251 w 1252"/>
                      <a:gd name="T7" fmla="*/ 92 h 536"/>
                      <a:gd name="T8" fmla="*/ 1251 w 1252"/>
                      <a:gd name="T9" fmla="*/ 0 h 5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2" h="536">
                        <a:moveTo>
                          <a:pt x="0" y="292"/>
                        </a:moveTo>
                        <a:lnTo>
                          <a:pt x="0" y="370"/>
                        </a:lnTo>
                        <a:lnTo>
                          <a:pt x="567" y="535"/>
                        </a:lnTo>
                        <a:lnTo>
                          <a:pt x="1251" y="92"/>
                        </a:lnTo>
                        <a:lnTo>
                          <a:pt x="1251" y="0"/>
                        </a:lnTo>
                      </a:path>
                    </a:pathLst>
                  </a:custGeom>
                  <a:solidFill>
                    <a:srgbClr val="969696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" name="Freeform 187"/>
                  <p:cNvSpPr>
                    <a:spLocks/>
                  </p:cNvSpPr>
                  <p:nvPr/>
                </p:nvSpPr>
                <p:spPr bwMode="auto">
                  <a:xfrm>
                    <a:off x="898" y="968"/>
                    <a:ext cx="474" cy="1248"/>
                  </a:xfrm>
                  <a:custGeom>
                    <a:avLst/>
                    <a:gdLst>
                      <a:gd name="T0" fmla="*/ 0 w 729"/>
                      <a:gd name="T1" fmla="*/ 328 h 1916"/>
                      <a:gd name="T2" fmla="*/ 4 w 729"/>
                      <a:gd name="T3" fmla="*/ 1915 h 1916"/>
                      <a:gd name="T4" fmla="*/ 728 w 729"/>
                      <a:gd name="T5" fmla="*/ 1456 h 1916"/>
                      <a:gd name="T6" fmla="*/ 728 w 729"/>
                      <a:gd name="T7" fmla="*/ 0 h 1916"/>
                      <a:gd name="T8" fmla="*/ 0 w 729"/>
                      <a:gd name="T9" fmla="*/ 328 h 1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9" h="1916">
                        <a:moveTo>
                          <a:pt x="0" y="328"/>
                        </a:moveTo>
                        <a:lnTo>
                          <a:pt x="4" y="1915"/>
                        </a:lnTo>
                        <a:lnTo>
                          <a:pt x="728" y="1456"/>
                        </a:lnTo>
                        <a:lnTo>
                          <a:pt x="728" y="0"/>
                        </a:lnTo>
                        <a:lnTo>
                          <a:pt x="0" y="3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0" name="Freeform 188"/>
                  <p:cNvSpPr>
                    <a:spLocks/>
                  </p:cNvSpPr>
                  <p:nvPr/>
                </p:nvSpPr>
                <p:spPr bwMode="auto">
                  <a:xfrm>
                    <a:off x="528" y="1086"/>
                    <a:ext cx="375" cy="1124"/>
                  </a:xfrm>
                  <a:custGeom>
                    <a:avLst/>
                    <a:gdLst>
                      <a:gd name="T0" fmla="*/ 576 w 577"/>
                      <a:gd name="T1" fmla="*/ 140 h 1728"/>
                      <a:gd name="T2" fmla="*/ 576 w 577"/>
                      <a:gd name="T3" fmla="*/ 1727 h 1728"/>
                      <a:gd name="T4" fmla="*/ 0 w 577"/>
                      <a:gd name="T5" fmla="*/ 1568 h 1728"/>
                      <a:gd name="T6" fmla="*/ 0 w 577"/>
                      <a:gd name="T7" fmla="*/ 0 h 1728"/>
                      <a:gd name="T8" fmla="*/ 576 w 577"/>
                      <a:gd name="T9" fmla="*/ 140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7" h="1728">
                        <a:moveTo>
                          <a:pt x="576" y="140"/>
                        </a:moveTo>
                        <a:lnTo>
                          <a:pt x="576" y="1727"/>
                        </a:lnTo>
                        <a:lnTo>
                          <a:pt x="0" y="1568"/>
                        </a:lnTo>
                        <a:lnTo>
                          <a:pt x="0" y="0"/>
                        </a:lnTo>
                        <a:lnTo>
                          <a:pt x="576" y="14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>
                          <a:gamma/>
                          <a:tint val="23529"/>
                          <a:invGamma/>
                        </a:srgbClr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1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2032"/>
                    <a:ext cx="259" cy="6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2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571" y="1141"/>
                    <a:ext cx="42" cy="24"/>
                  </a:xfrm>
                  <a:prstGeom prst="ellipse">
                    <a:avLst/>
                  </a:prstGeom>
                  <a:solidFill>
                    <a:srgbClr val="DC008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80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29"/>
                    <a:ext cx="259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5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79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6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27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A9A9A9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7" name="Freeform 195"/>
                  <p:cNvSpPr>
                    <a:spLocks/>
                  </p:cNvSpPr>
                  <p:nvPr/>
                </p:nvSpPr>
                <p:spPr bwMode="auto">
                  <a:xfrm>
                    <a:off x="584" y="1337"/>
                    <a:ext cx="257" cy="478"/>
                  </a:xfrm>
                  <a:custGeom>
                    <a:avLst/>
                    <a:gdLst>
                      <a:gd name="T0" fmla="*/ 0 w 397"/>
                      <a:gd name="T1" fmla="*/ 628 h 733"/>
                      <a:gd name="T2" fmla="*/ 396 w 397"/>
                      <a:gd name="T3" fmla="*/ 732 h 733"/>
                      <a:gd name="T4" fmla="*/ 396 w 397"/>
                      <a:gd name="T5" fmla="*/ 0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7" h="733">
                        <a:moveTo>
                          <a:pt x="0" y="628"/>
                        </a:moveTo>
                        <a:lnTo>
                          <a:pt x="396" y="732"/>
                        </a:lnTo>
                        <a:lnTo>
                          <a:pt x="396" y="0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8" name="Freeform 196"/>
                  <p:cNvSpPr>
                    <a:spLocks/>
                  </p:cNvSpPr>
                  <p:nvPr/>
                </p:nvSpPr>
                <p:spPr bwMode="auto">
                  <a:xfrm>
                    <a:off x="557" y="1242"/>
                    <a:ext cx="294" cy="833"/>
                  </a:xfrm>
                  <a:custGeom>
                    <a:avLst/>
                    <a:gdLst>
                      <a:gd name="T0" fmla="*/ 452 w 453"/>
                      <a:gd name="T1" fmla="*/ 105 h 1278"/>
                      <a:gd name="T2" fmla="*/ 0 w 453"/>
                      <a:gd name="T3" fmla="*/ 0 h 1278"/>
                      <a:gd name="T4" fmla="*/ 0 w 453"/>
                      <a:gd name="T5" fmla="*/ 1277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1278">
                        <a:moveTo>
                          <a:pt x="452" y="105"/>
                        </a:moveTo>
                        <a:lnTo>
                          <a:pt x="0" y="0"/>
                        </a:lnTo>
                        <a:lnTo>
                          <a:pt x="0" y="1277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9" name="Freeform 197"/>
                  <p:cNvSpPr>
                    <a:spLocks/>
                  </p:cNvSpPr>
                  <p:nvPr/>
                </p:nvSpPr>
                <p:spPr bwMode="auto">
                  <a:xfrm>
                    <a:off x="576" y="1274"/>
                    <a:ext cx="262" cy="473"/>
                  </a:xfrm>
                  <a:custGeom>
                    <a:avLst/>
                    <a:gdLst>
                      <a:gd name="T0" fmla="*/ 401 w 402"/>
                      <a:gd name="T1" fmla="*/ 96 h 726"/>
                      <a:gd name="T2" fmla="*/ 0 w 402"/>
                      <a:gd name="T3" fmla="*/ 0 h 726"/>
                      <a:gd name="T4" fmla="*/ 0 w 402"/>
                      <a:gd name="T5" fmla="*/ 725 h 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2" h="726">
                        <a:moveTo>
                          <a:pt x="401" y="96"/>
                        </a:moveTo>
                        <a:lnTo>
                          <a:pt x="0" y="0"/>
                        </a:lnTo>
                        <a:lnTo>
                          <a:pt x="0" y="725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A9A9A9"/>
                            </a:gs>
                            <a:gs pos="100000">
                              <a:srgbClr val="A9A9A9">
                                <a:gamma/>
                                <a:tint val="53725"/>
                                <a:invGamma/>
                              </a:srgbClr>
                            </a:gs>
                          </a:gsLst>
                          <a:path path="rect">
                            <a:fillToRect r="100000" b="10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0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382"/>
                    <a:ext cx="252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484"/>
                    <a:ext cx="255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2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609"/>
                    <a:ext cx="243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3" name="Freeform 201"/>
                  <p:cNvSpPr>
                    <a:spLocks/>
                  </p:cNvSpPr>
                  <p:nvPr/>
                </p:nvSpPr>
                <p:spPr bwMode="auto">
                  <a:xfrm>
                    <a:off x="653" y="1333"/>
                    <a:ext cx="100" cy="54"/>
                  </a:xfrm>
                  <a:custGeom>
                    <a:avLst/>
                    <a:gdLst>
                      <a:gd name="T0" fmla="*/ 0 w 152"/>
                      <a:gd name="T1" fmla="*/ 0 h 82"/>
                      <a:gd name="T2" fmla="*/ 0 w 152"/>
                      <a:gd name="T3" fmla="*/ 48 h 82"/>
                      <a:gd name="T4" fmla="*/ 151 w 152"/>
                      <a:gd name="T5" fmla="*/ 81 h 82"/>
                      <a:gd name="T6" fmla="*/ 151 w 152"/>
                      <a:gd name="T7" fmla="*/ 33 h 82"/>
                      <a:gd name="T8" fmla="*/ 0 w 152"/>
                      <a:gd name="T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82">
                        <a:moveTo>
                          <a:pt x="0" y="0"/>
                        </a:moveTo>
                        <a:lnTo>
                          <a:pt x="0" y="48"/>
                        </a:lnTo>
                        <a:lnTo>
                          <a:pt x="151" y="81"/>
                        </a:lnTo>
                        <a:lnTo>
                          <a:pt x="151" y="3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614" y="1341"/>
                    <a:ext cx="186" cy="40"/>
                  </a:xfrm>
                  <a:prstGeom prst="line">
                    <a:avLst/>
                  </a:prstGeom>
                  <a:noFill/>
                  <a:ln w="6350">
                    <a:solidFill>
                      <a:srgbClr val="91919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5" name="Freeform 203"/>
                  <p:cNvSpPr>
                    <a:spLocks/>
                  </p:cNvSpPr>
                  <p:nvPr/>
                </p:nvSpPr>
                <p:spPr bwMode="auto">
                  <a:xfrm>
                    <a:off x="596" y="1526"/>
                    <a:ext cx="224" cy="101"/>
                  </a:xfrm>
                  <a:custGeom>
                    <a:avLst/>
                    <a:gdLst>
                      <a:gd name="T0" fmla="*/ 0 w 351"/>
                      <a:gd name="T1" fmla="*/ 85 h 183"/>
                      <a:gd name="T2" fmla="*/ 0 w 351"/>
                      <a:gd name="T3" fmla="*/ 0 h 183"/>
                      <a:gd name="T4" fmla="*/ 350 w 351"/>
                      <a:gd name="T5" fmla="*/ 93 h 183"/>
                      <a:gd name="T6" fmla="*/ 350 w 351"/>
                      <a:gd name="T7" fmla="*/ 182 h 183"/>
                      <a:gd name="T8" fmla="*/ 0 w 351"/>
                      <a:gd name="T9" fmla="*/ 85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3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2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6" name="Freeform 204"/>
                  <p:cNvSpPr>
                    <a:spLocks/>
                  </p:cNvSpPr>
                  <p:nvPr/>
                </p:nvSpPr>
                <p:spPr bwMode="auto">
                  <a:xfrm>
                    <a:off x="596" y="1651"/>
                    <a:ext cx="225" cy="112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7" name="Freeform 205"/>
                  <p:cNvSpPr>
                    <a:spLocks/>
                  </p:cNvSpPr>
                  <p:nvPr/>
                </p:nvSpPr>
                <p:spPr bwMode="auto">
                  <a:xfrm>
                    <a:off x="762" y="1585"/>
                    <a:ext cx="36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8" name="Freeform 206"/>
                  <p:cNvSpPr>
                    <a:spLocks/>
                  </p:cNvSpPr>
                  <p:nvPr/>
                </p:nvSpPr>
                <p:spPr bwMode="auto">
                  <a:xfrm>
                    <a:off x="768" y="1710"/>
                    <a:ext cx="35" cy="20"/>
                  </a:xfrm>
                  <a:custGeom>
                    <a:avLst/>
                    <a:gdLst>
                      <a:gd name="T0" fmla="*/ 0 w 54"/>
                      <a:gd name="T1" fmla="*/ 15 h 32"/>
                      <a:gd name="T2" fmla="*/ 0 w 54"/>
                      <a:gd name="T3" fmla="*/ 0 h 32"/>
                      <a:gd name="T4" fmla="*/ 53 w 54"/>
                      <a:gd name="T5" fmla="*/ 16 h 32"/>
                      <a:gd name="T6" fmla="*/ 53 w 54"/>
                      <a:gd name="T7" fmla="*/ 31 h 32"/>
                      <a:gd name="T8" fmla="*/ 0 w 54"/>
                      <a:gd name="T9" fmla="*/ 1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2">
                        <a:moveTo>
                          <a:pt x="0" y="15"/>
                        </a:moveTo>
                        <a:lnTo>
                          <a:pt x="0" y="0"/>
                        </a:lnTo>
                        <a:lnTo>
                          <a:pt x="53" y="16"/>
                        </a:lnTo>
                        <a:lnTo>
                          <a:pt x="53" y="31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9" name="Freeform 207"/>
                  <p:cNvSpPr>
                    <a:spLocks/>
                  </p:cNvSpPr>
                  <p:nvPr/>
                </p:nvSpPr>
                <p:spPr bwMode="auto">
                  <a:xfrm>
                    <a:off x="592" y="1412"/>
                    <a:ext cx="228" cy="104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0" name="Freeform 208"/>
                  <p:cNvSpPr>
                    <a:spLocks/>
                  </p:cNvSpPr>
                  <p:nvPr/>
                </p:nvSpPr>
                <p:spPr bwMode="auto">
                  <a:xfrm>
                    <a:off x="760" y="1468"/>
                    <a:ext cx="35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0" name="Group 209"/>
                <p:cNvGrpSpPr>
                  <a:grpSpLocks/>
                </p:cNvGrpSpPr>
                <p:nvPr/>
              </p:nvGrpSpPr>
              <p:grpSpPr bwMode="auto">
                <a:xfrm>
                  <a:off x="4470" y="2830"/>
                  <a:ext cx="815" cy="575"/>
                  <a:chOff x="2105" y="3009"/>
                  <a:chExt cx="815" cy="575"/>
                </a:xfrm>
              </p:grpSpPr>
              <p:sp>
                <p:nvSpPr>
                  <p:cNvPr id="561" name="AutoShape 210"/>
                  <p:cNvSpPr>
                    <a:spLocks noChangeArrowheads="1"/>
                  </p:cNvSpPr>
                  <p:nvPr/>
                </p:nvSpPr>
                <p:spPr bwMode="auto">
                  <a:xfrm rot="-572827">
                    <a:off x="2105" y="3009"/>
                    <a:ext cx="815" cy="497"/>
                  </a:xfrm>
                  <a:prstGeom prst="verticalScroll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FFFF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62" name="Group 211"/>
                  <p:cNvGrpSpPr>
                    <a:grpSpLocks/>
                  </p:cNvGrpSpPr>
                  <p:nvPr/>
                </p:nvGrpSpPr>
                <p:grpSpPr bwMode="auto">
                  <a:xfrm rot="-426541">
                    <a:off x="2561" y="3227"/>
                    <a:ext cx="235" cy="357"/>
                    <a:chOff x="1824" y="3600"/>
                    <a:chExt cx="192" cy="292"/>
                  </a:xfrm>
                </p:grpSpPr>
                <p:grpSp>
                  <p:nvGrpSpPr>
                    <p:cNvPr id="563" name="Group 2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48" y="3700"/>
                      <a:ext cx="144" cy="192"/>
                      <a:chOff x="1872" y="3696"/>
                      <a:chExt cx="144" cy="192"/>
                    </a:xfrm>
                  </p:grpSpPr>
                  <p:sp>
                    <p:nvSpPr>
                      <p:cNvPr id="565" name="AutoShape 213"/>
                      <p:cNvSpPr>
                        <a:spLocks noChangeArrowheads="1"/>
                      </p:cNvSpPr>
                      <p:nvPr/>
                    </p:nvSpPr>
                    <p:spPr bwMode="auto">
                      <a:xfrm rot="-6828994">
                        <a:off x="1896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66" name="AutoShape 214"/>
                      <p:cNvSpPr>
                        <a:spLocks noChangeArrowheads="1"/>
                      </p:cNvSpPr>
                      <p:nvPr/>
                    </p:nvSpPr>
                    <p:spPr bwMode="auto">
                      <a:xfrm rot="6828994" flipH="1">
                        <a:off x="1800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64" name="AutoShape 2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4" y="3600"/>
                      <a:ext cx="192" cy="192"/>
                    </a:xfrm>
                    <a:prstGeom prst="star16">
                      <a:avLst>
                        <a:gd name="adj" fmla="val 37500"/>
                      </a:avLst>
                    </a:prstGeom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rgbClr val="FFCC00"/>
                        </a:gs>
                        <a:gs pos="100000">
                          <a:srgbClr val="FFFFCC"/>
                        </a:gs>
                      </a:gsLst>
                      <a:lin ang="18900000" scaled="1"/>
                    </a:gradFill>
                    <a:ln w="3175">
                      <a:solidFill>
                        <a:srgbClr val="CC66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009EA1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22" name="Text Box 216"/>
              <p:cNvSpPr txBox="1">
                <a:spLocks noChangeArrowheads="1"/>
              </p:cNvSpPr>
              <p:nvPr/>
            </p:nvSpPr>
            <p:spPr bwMode="auto">
              <a:xfrm>
                <a:off x="107" y="10018"/>
                <a:ext cx="840" cy="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pPr algn="ctr" eaLnBrk="0" hangingPunct="0"/>
                <a:r>
                  <a:rPr kumimoji="0" lang="zh-CN" altLang="en-US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分</a:t>
                </a:r>
                <a:r>
                  <a:rPr kumimoji="0" lang="en-US" altLang="zh-CN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CA3</a:t>
                </a:r>
              </a:p>
            </p:txBody>
          </p:sp>
          <p:grpSp>
            <p:nvGrpSpPr>
              <p:cNvPr id="523" name="Group 217"/>
              <p:cNvGrpSpPr>
                <a:grpSpLocks/>
              </p:cNvGrpSpPr>
              <p:nvPr/>
            </p:nvGrpSpPr>
            <p:grpSpPr bwMode="auto">
              <a:xfrm>
                <a:off x="2100" y="8934"/>
                <a:ext cx="895" cy="1010"/>
                <a:chOff x="4011" y="2448"/>
                <a:chExt cx="1274" cy="1363"/>
              </a:xfrm>
            </p:grpSpPr>
            <p:grpSp>
              <p:nvGrpSpPr>
                <p:cNvPr id="527" name="Group 218"/>
                <p:cNvGrpSpPr>
                  <a:grpSpLocks/>
                </p:cNvGrpSpPr>
                <p:nvPr/>
              </p:nvGrpSpPr>
              <p:grpSpPr bwMode="auto">
                <a:xfrm>
                  <a:off x="4011" y="2448"/>
                  <a:ext cx="844" cy="1363"/>
                  <a:chOff x="528" y="887"/>
                  <a:chExt cx="844" cy="1363"/>
                </a:xfrm>
              </p:grpSpPr>
              <p:sp>
                <p:nvSpPr>
                  <p:cNvPr id="535" name="Freeform 219"/>
                  <p:cNvSpPr>
                    <a:spLocks/>
                  </p:cNvSpPr>
                  <p:nvPr/>
                </p:nvSpPr>
                <p:spPr bwMode="auto">
                  <a:xfrm>
                    <a:off x="531" y="887"/>
                    <a:ext cx="840" cy="292"/>
                  </a:xfrm>
                  <a:custGeom>
                    <a:avLst/>
                    <a:gdLst>
                      <a:gd name="T0" fmla="*/ 0 w 1291"/>
                      <a:gd name="T1" fmla="*/ 307 h 449"/>
                      <a:gd name="T2" fmla="*/ 577 w 1291"/>
                      <a:gd name="T3" fmla="*/ 448 h 449"/>
                      <a:gd name="T4" fmla="*/ 1290 w 1291"/>
                      <a:gd name="T5" fmla="*/ 127 h 449"/>
                      <a:gd name="T6" fmla="*/ 727 w 1291"/>
                      <a:gd name="T7" fmla="*/ 0 h 449"/>
                      <a:gd name="T8" fmla="*/ 0 w 1291"/>
                      <a:gd name="T9" fmla="*/ 307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1" h="449">
                        <a:moveTo>
                          <a:pt x="0" y="307"/>
                        </a:moveTo>
                        <a:lnTo>
                          <a:pt x="577" y="448"/>
                        </a:lnTo>
                        <a:lnTo>
                          <a:pt x="1290" y="127"/>
                        </a:lnTo>
                        <a:lnTo>
                          <a:pt x="727" y="0"/>
                        </a:lnTo>
                        <a:lnTo>
                          <a:pt x="0" y="307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6" name="Freeform 220"/>
                  <p:cNvSpPr>
                    <a:spLocks/>
                  </p:cNvSpPr>
                  <p:nvPr/>
                </p:nvSpPr>
                <p:spPr bwMode="auto">
                  <a:xfrm>
                    <a:off x="544" y="1901"/>
                    <a:ext cx="815" cy="349"/>
                  </a:xfrm>
                  <a:custGeom>
                    <a:avLst/>
                    <a:gdLst>
                      <a:gd name="T0" fmla="*/ 0 w 1252"/>
                      <a:gd name="T1" fmla="*/ 292 h 536"/>
                      <a:gd name="T2" fmla="*/ 0 w 1252"/>
                      <a:gd name="T3" fmla="*/ 370 h 536"/>
                      <a:gd name="T4" fmla="*/ 567 w 1252"/>
                      <a:gd name="T5" fmla="*/ 535 h 536"/>
                      <a:gd name="T6" fmla="*/ 1251 w 1252"/>
                      <a:gd name="T7" fmla="*/ 92 h 536"/>
                      <a:gd name="T8" fmla="*/ 1251 w 1252"/>
                      <a:gd name="T9" fmla="*/ 0 h 5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2" h="536">
                        <a:moveTo>
                          <a:pt x="0" y="292"/>
                        </a:moveTo>
                        <a:lnTo>
                          <a:pt x="0" y="370"/>
                        </a:lnTo>
                        <a:lnTo>
                          <a:pt x="567" y="535"/>
                        </a:lnTo>
                        <a:lnTo>
                          <a:pt x="1251" y="92"/>
                        </a:lnTo>
                        <a:lnTo>
                          <a:pt x="1251" y="0"/>
                        </a:lnTo>
                      </a:path>
                    </a:pathLst>
                  </a:custGeom>
                  <a:solidFill>
                    <a:srgbClr val="969696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7" name="Freeform 221"/>
                  <p:cNvSpPr>
                    <a:spLocks/>
                  </p:cNvSpPr>
                  <p:nvPr/>
                </p:nvSpPr>
                <p:spPr bwMode="auto">
                  <a:xfrm>
                    <a:off x="898" y="968"/>
                    <a:ext cx="474" cy="1248"/>
                  </a:xfrm>
                  <a:custGeom>
                    <a:avLst/>
                    <a:gdLst>
                      <a:gd name="T0" fmla="*/ 0 w 729"/>
                      <a:gd name="T1" fmla="*/ 328 h 1916"/>
                      <a:gd name="T2" fmla="*/ 4 w 729"/>
                      <a:gd name="T3" fmla="*/ 1915 h 1916"/>
                      <a:gd name="T4" fmla="*/ 728 w 729"/>
                      <a:gd name="T5" fmla="*/ 1456 h 1916"/>
                      <a:gd name="T6" fmla="*/ 728 w 729"/>
                      <a:gd name="T7" fmla="*/ 0 h 1916"/>
                      <a:gd name="T8" fmla="*/ 0 w 729"/>
                      <a:gd name="T9" fmla="*/ 328 h 1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9" h="1916">
                        <a:moveTo>
                          <a:pt x="0" y="328"/>
                        </a:moveTo>
                        <a:lnTo>
                          <a:pt x="4" y="1915"/>
                        </a:lnTo>
                        <a:lnTo>
                          <a:pt x="728" y="1456"/>
                        </a:lnTo>
                        <a:lnTo>
                          <a:pt x="728" y="0"/>
                        </a:lnTo>
                        <a:lnTo>
                          <a:pt x="0" y="3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8" name="Freeform 222"/>
                  <p:cNvSpPr>
                    <a:spLocks/>
                  </p:cNvSpPr>
                  <p:nvPr/>
                </p:nvSpPr>
                <p:spPr bwMode="auto">
                  <a:xfrm>
                    <a:off x="528" y="1086"/>
                    <a:ext cx="375" cy="1124"/>
                  </a:xfrm>
                  <a:custGeom>
                    <a:avLst/>
                    <a:gdLst>
                      <a:gd name="T0" fmla="*/ 576 w 577"/>
                      <a:gd name="T1" fmla="*/ 140 h 1728"/>
                      <a:gd name="T2" fmla="*/ 576 w 577"/>
                      <a:gd name="T3" fmla="*/ 1727 h 1728"/>
                      <a:gd name="T4" fmla="*/ 0 w 577"/>
                      <a:gd name="T5" fmla="*/ 1568 h 1728"/>
                      <a:gd name="T6" fmla="*/ 0 w 577"/>
                      <a:gd name="T7" fmla="*/ 0 h 1728"/>
                      <a:gd name="T8" fmla="*/ 576 w 577"/>
                      <a:gd name="T9" fmla="*/ 140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7" h="1728">
                        <a:moveTo>
                          <a:pt x="576" y="140"/>
                        </a:moveTo>
                        <a:lnTo>
                          <a:pt x="576" y="1727"/>
                        </a:lnTo>
                        <a:lnTo>
                          <a:pt x="0" y="1568"/>
                        </a:lnTo>
                        <a:lnTo>
                          <a:pt x="0" y="0"/>
                        </a:lnTo>
                        <a:lnTo>
                          <a:pt x="576" y="14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>
                          <a:gamma/>
                          <a:tint val="23529"/>
                          <a:invGamma/>
                        </a:srgbClr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9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2032"/>
                    <a:ext cx="259" cy="6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0" name="Oval 224"/>
                  <p:cNvSpPr>
                    <a:spLocks noChangeArrowheads="1"/>
                  </p:cNvSpPr>
                  <p:nvPr/>
                </p:nvSpPr>
                <p:spPr bwMode="auto">
                  <a:xfrm>
                    <a:off x="571" y="1141"/>
                    <a:ext cx="42" cy="24"/>
                  </a:xfrm>
                  <a:prstGeom prst="ellipse">
                    <a:avLst/>
                  </a:prstGeom>
                  <a:solidFill>
                    <a:srgbClr val="DC008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1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80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2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29"/>
                    <a:ext cx="259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79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4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27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A9A9A9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5" name="Freeform 229"/>
                  <p:cNvSpPr>
                    <a:spLocks/>
                  </p:cNvSpPr>
                  <p:nvPr/>
                </p:nvSpPr>
                <p:spPr bwMode="auto">
                  <a:xfrm>
                    <a:off x="584" y="1337"/>
                    <a:ext cx="257" cy="478"/>
                  </a:xfrm>
                  <a:custGeom>
                    <a:avLst/>
                    <a:gdLst>
                      <a:gd name="T0" fmla="*/ 0 w 397"/>
                      <a:gd name="T1" fmla="*/ 628 h 733"/>
                      <a:gd name="T2" fmla="*/ 396 w 397"/>
                      <a:gd name="T3" fmla="*/ 732 h 733"/>
                      <a:gd name="T4" fmla="*/ 396 w 397"/>
                      <a:gd name="T5" fmla="*/ 0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7" h="733">
                        <a:moveTo>
                          <a:pt x="0" y="628"/>
                        </a:moveTo>
                        <a:lnTo>
                          <a:pt x="396" y="732"/>
                        </a:lnTo>
                        <a:lnTo>
                          <a:pt x="396" y="0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6" name="Freeform 230"/>
                  <p:cNvSpPr>
                    <a:spLocks/>
                  </p:cNvSpPr>
                  <p:nvPr/>
                </p:nvSpPr>
                <p:spPr bwMode="auto">
                  <a:xfrm>
                    <a:off x="557" y="1242"/>
                    <a:ext cx="294" cy="833"/>
                  </a:xfrm>
                  <a:custGeom>
                    <a:avLst/>
                    <a:gdLst>
                      <a:gd name="T0" fmla="*/ 452 w 453"/>
                      <a:gd name="T1" fmla="*/ 105 h 1278"/>
                      <a:gd name="T2" fmla="*/ 0 w 453"/>
                      <a:gd name="T3" fmla="*/ 0 h 1278"/>
                      <a:gd name="T4" fmla="*/ 0 w 453"/>
                      <a:gd name="T5" fmla="*/ 1277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1278">
                        <a:moveTo>
                          <a:pt x="452" y="105"/>
                        </a:moveTo>
                        <a:lnTo>
                          <a:pt x="0" y="0"/>
                        </a:lnTo>
                        <a:lnTo>
                          <a:pt x="0" y="1277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7" name="Freeform 231"/>
                  <p:cNvSpPr>
                    <a:spLocks/>
                  </p:cNvSpPr>
                  <p:nvPr/>
                </p:nvSpPr>
                <p:spPr bwMode="auto">
                  <a:xfrm>
                    <a:off x="576" y="1274"/>
                    <a:ext cx="262" cy="473"/>
                  </a:xfrm>
                  <a:custGeom>
                    <a:avLst/>
                    <a:gdLst>
                      <a:gd name="T0" fmla="*/ 401 w 402"/>
                      <a:gd name="T1" fmla="*/ 96 h 726"/>
                      <a:gd name="T2" fmla="*/ 0 w 402"/>
                      <a:gd name="T3" fmla="*/ 0 h 726"/>
                      <a:gd name="T4" fmla="*/ 0 w 402"/>
                      <a:gd name="T5" fmla="*/ 725 h 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2" h="726">
                        <a:moveTo>
                          <a:pt x="401" y="96"/>
                        </a:moveTo>
                        <a:lnTo>
                          <a:pt x="0" y="0"/>
                        </a:lnTo>
                        <a:lnTo>
                          <a:pt x="0" y="725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A9A9A9"/>
                            </a:gs>
                            <a:gs pos="100000">
                              <a:srgbClr val="A9A9A9">
                                <a:gamma/>
                                <a:tint val="53725"/>
                                <a:invGamma/>
                              </a:srgbClr>
                            </a:gs>
                          </a:gsLst>
                          <a:path path="rect">
                            <a:fillToRect r="100000" b="10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382"/>
                    <a:ext cx="252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9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484"/>
                    <a:ext cx="255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0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609"/>
                    <a:ext cx="243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1" name="Freeform 235"/>
                  <p:cNvSpPr>
                    <a:spLocks/>
                  </p:cNvSpPr>
                  <p:nvPr/>
                </p:nvSpPr>
                <p:spPr bwMode="auto">
                  <a:xfrm>
                    <a:off x="653" y="1333"/>
                    <a:ext cx="100" cy="54"/>
                  </a:xfrm>
                  <a:custGeom>
                    <a:avLst/>
                    <a:gdLst>
                      <a:gd name="T0" fmla="*/ 0 w 152"/>
                      <a:gd name="T1" fmla="*/ 0 h 82"/>
                      <a:gd name="T2" fmla="*/ 0 w 152"/>
                      <a:gd name="T3" fmla="*/ 48 h 82"/>
                      <a:gd name="T4" fmla="*/ 151 w 152"/>
                      <a:gd name="T5" fmla="*/ 81 h 82"/>
                      <a:gd name="T6" fmla="*/ 151 w 152"/>
                      <a:gd name="T7" fmla="*/ 33 h 82"/>
                      <a:gd name="T8" fmla="*/ 0 w 152"/>
                      <a:gd name="T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82">
                        <a:moveTo>
                          <a:pt x="0" y="0"/>
                        </a:moveTo>
                        <a:lnTo>
                          <a:pt x="0" y="48"/>
                        </a:lnTo>
                        <a:lnTo>
                          <a:pt x="151" y="81"/>
                        </a:lnTo>
                        <a:lnTo>
                          <a:pt x="151" y="3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2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614" y="1341"/>
                    <a:ext cx="186" cy="40"/>
                  </a:xfrm>
                  <a:prstGeom prst="line">
                    <a:avLst/>
                  </a:prstGeom>
                  <a:noFill/>
                  <a:ln w="6350">
                    <a:solidFill>
                      <a:srgbClr val="91919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" name="Freeform 237"/>
                  <p:cNvSpPr>
                    <a:spLocks/>
                  </p:cNvSpPr>
                  <p:nvPr/>
                </p:nvSpPr>
                <p:spPr bwMode="auto">
                  <a:xfrm>
                    <a:off x="596" y="1526"/>
                    <a:ext cx="224" cy="101"/>
                  </a:xfrm>
                  <a:custGeom>
                    <a:avLst/>
                    <a:gdLst>
                      <a:gd name="T0" fmla="*/ 0 w 351"/>
                      <a:gd name="T1" fmla="*/ 85 h 183"/>
                      <a:gd name="T2" fmla="*/ 0 w 351"/>
                      <a:gd name="T3" fmla="*/ 0 h 183"/>
                      <a:gd name="T4" fmla="*/ 350 w 351"/>
                      <a:gd name="T5" fmla="*/ 93 h 183"/>
                      <a:gd name="T6" fmla="*/ 350 w 351"/>
                      <a:gd name="T7" fmla="*/ 182 h 183"/>
                      <a:gd name="T8" fmla="*/ 0 w 351"/>
                      <a:gd name="T9" fmla="*/ 85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3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2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4" name="Freeform 238"/>
                  <p:cNvSpPr>
                    <a:spLocks/>
                  </p:cNvSpPr>
                  <p:nvPr/>
                </p:nvSpPr>
                <p:spPr bwMode="auto">
                  <a:xfrm>
                    <a:off x="596" y="1651"/>
                    <a:ext cx="225" cy="112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5" name="Freeform 239"/>
                  <p:cNvSpPr>
                    <a:spLocks/>
                  </p:cNvSpPr>
                  <p:nvPr/>
                </p:nvSpPr>
                <p:spPr bwMode="auto">
                  <a:xfrm>
                    <a:off x="762" y="1585"/>
                    <a:ext cx="36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6" name="Freeform 240"/>
                  <p:cNvSpPr>
                    <a:spLocks/>
                  </p:cNvSpPr>
                  <p:nvPr/>
                </p:nvSpPr>
                <p:spPr bwMode="auto">
                  <a:xfrm>
                    <a:off x="768" y="1710"/>
                    <a:ext cx="35" cy="20"/>
                  </a:xfrm>
                  <a:custGeom>
                    <a:avLst/>
                    <a:gdLst>
                      <a:gd name="T0" fmla="*/ 0 w 54"/>
                      <a:gd name="T1" fmla="*/ 15 h 32"/>
                      <a:gd name="T2" fmla="*/ 0 w 54"/>
                      <a:gd name="T3" fmla="*/ 0 h 32"/>
                      <a:gd name="T4" fmla="*/ 53 w 54"/>
                      <a:gd name="T5" fmla="*/ 16 h 32"/>
                      <a:gd name="T6" fmla="*/ 53 w 54"/>
                      <a:gd name="T7" fmla="*/ 31 h 32"/>
                      <a:gd name="T8" fmla="*/ 0 w 54"/>
                      <a:gd name="T9" fmla="*/ 1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2">
                        <a:moveTo>
                          <a:pt x="0" y="15"/>
                        </a:moveTo>
                        <a:lnTo>
                          <a:pt x="0" y="0"/>
                        </a:lnTo>
                        <a:lnTo>
                          <a:pt x="53" y="16"/>
                        </a:lnTo>
                        <a:lnTo>
                          <a:pt x="53" y="31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7" name="Freeform 241"/>
                  <p:cNvSpPr>
                    <a:spLocks/>
                  </p:cNvSpPr>
                  <p:nvPr/>
                </p:nvSpPr>
                <p:spPr bwMode="auto">
                  <a:xfrm>
                    <a:off x="592" y="1412"/>
                    <a:ext cx="228" cy="104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8" name="Freeform 242"/>
                  <p:cNvSpPr>
                    <a:spLocks/>
                  </p:cNvSpPr>
                  <p:nvPr/>
                </p:nvSpPr>
                <p:spPr bwMode="auto">
                  <a:xfrm>
                    <a:off x="760" y="1468"/>
                    <a:ext cx="35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8" name="Group 243"/>
                <p:cNvGrpSpPr>
                  <a:grpSpLocks/>
                </p:cNvGrpSpPr>
                <p:nvPr/>
              </p:nvGrpSpPr>
              <p:grpSpPr bwMode="auto">
                <a:xfrm>
                  <a:off x="4470" y="2830"/>
                  <a:ext cx="815" cy="575"/>
                  <a:chOff x="2105" y="3009"/>
                  <a:chExt cx="815" cy="575"/>
                </a:xfrm>
              </p:grpSpPr>
              <p:sp>
                <p:nvSpPr>
                  <p:cNvPr id="529" name="AutoShape 244"/>
                  <p:cNvSpPr>
                    <a:spLocks noChangeArrowheads="1"/>
                  </p:cNvSpPr>
                  <p:nvPr/>
                </p:nvSpPr>
                <p:spPr bwMode="auto">
                  <a:xfrm rot="-572827">
                    <a:off x="2105" y="3009"/>
                    <a:ext cx="815" cy="497"/>
                  </a:xfrm>
                  <a:prstGeom prst="verticalScroll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FFFF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30" name="Group 245"/>
                  <p:cNvGrpSpPr>
                    <a:grpSpLocks/>
                  </p:cNvGrpSpPr>
                  <p:nvPr/>
                </p:nvGrpSpPr>
                <p:grpSpPr bwMode="auto">
                  <a:xfrm rot="-426541">
                    <a:off x="2561" y="3227"/>
                    <a:ext cx="235" cy="357"/>
                    <a:chOff x="1824" y="3600"/>
                    <a:chExt cx="192" cy="292"/>
                  </a:xfrm>
                </p:grpSpPr>
                <p:grpSp>
                  <p:nvGrpSpPr>
                    <p:cNvPr id="531" name="Group 2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48" y="3700"/>
                      <a:ext cx="144" cy="192"/>
                      <a:chOff x="1872" y="3696"/>
                      <a:chExt cx="144" cy="192"/>
                    </a:xfrm>
                  </p:grpSpPr>
                  <p:sp>
                    <p:nvSpPr>
                      <p:cNvPr id="533" name="AutoShape 247"/>
                      <p:cNvSpPr>
                        <a:spLocks noChangeArrowheads="1"/>
                      </p:cNvSpPr>
                      <p:nvPr/>
                    </p:nvSpPr>
                    <p:spPr bwMode="auto">
                      <a:xfrm rot="-6828994">
                        <a:off x="1896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4" name="AutoShape 248"/>
                      <p:cNvSpPr>
                        <a:spLocks noChangeArrowheads="1"/>
                      </p:cNvSpPr>
                      <p:nvPr/>
                    </p:nvSpPr>
                    <p:spPr bwMode="auto">
                      <a:xfrm rot="6828994" flipH="1">
                        <a:off x="1800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32" name="AutoShape 2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4" y="3600"/>
                      <a:ext cx="192" cy="192"/>
                    </a:xfrm>
                    <a:prstGeom prst="star16">
                      <a:avLst>
                        <a:gd name="adj" fmla="val 37500"/>
                      </a:avLst>
                    </a:prstGeom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rgbClr val="FFCC00"/>
                        </a:gs>
                        <a:gs pos="100000">
                          <a:srgbClr val="FFFFCC"/>
                        </a:gs>
                      </a:gsLst>
                      <a:lin ang="18900000" scaled="1"/>
                    </a:gradFill>
                    <a:ln w="3175">
                      <a:solidFill>
                        <a:srgbClr val="CC66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009EA1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24" name="Text Box 250"/>
              <p:cNvSpPr txBox="1">
                <a:spLocks noChangeArrowheads="1"/>
              </p:cNvSpPr>
              <p:nvPr/>
            </p:nvSpPr>
            <p:spPr bwMode="auto">
              <a:xfrm>
                <a:off x="1943" y="10018"/>
                <a:ext cx="843" cy="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pPr algn="just" eaLnBrk="0" hangingPunct="0"/>
                <a:r>
                  <a:rPr kumimoji="0" lang="zh-CN" altLang="en-US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分</a:t>
                </a:r>
                <a:r>
                  <a:rPr kumimoji="0" lang="en-US" altLang="zh-CN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CA4</a:t>
                </a:r>
                <a:endParaRPr kumimoji="0" lang="en-US" altLang="zh-CN" sz="1400"/>
              </a:p>
            </p:txBody>
          </p:sp>
          <p:sp>
            <p:nvSpPr>
              <p:cNvPr id="525" name="Line 251"/>
              <p:cNvSpPr>
                <a:spLocks noChangeShapeType="1"/>
              </p:cNvSpPr>
              <p:nvPr/>
            </p:nvSpPr>
            <p:spPr bwMode="auto">
              <a:xfrm flipH="1">
                <a:off x="840" y="8466"/>
                <a:ext cx="63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" name="Line 252"/>
              <p:cNvSpPr>
                <a:spLocks noChangeShapeType="1"/>
              </p:cNvSpPr>
              <p:nvPr/>
            </p:nvSpPr>
            <p:spPr bwMode="auto">
              <a:xfrm>
                <a:off x="1785" y="8466"/>
                <a:ext cx="525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0" name="Text Box 253"/>
            <p:cNvSpPr txBox="1">
              <a:spLocks noChangeArrowheads="1"/>
            </p:cNvSpPr>
            <p:nvPr/>
          </p:nvSpPr>
          <p:spPr bwMode="auto">
            <a:xfrm>
              <a:off x="4343400" y="1905000"/>
              <a:ext cx="769938" cy="2762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根</a:t>
              </a:r>
              <a:r>
                <a:rPr kumimoji="0" lang="en-US" altLang="zh-CN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9772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交叉</a:t>
            </a:r>
            <a:r>
              <a:rPr lang="zh-CN" altLang="en-US" smtClean="0"/>
              <a:t>认证结构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当</a:t>
            </a:r>
            <a:r>
              <a:rPr lang="zh-CN" altLang="en-US"/>
              <a:t>两者隶属于</a:t>
            </a:r>
            <a:r>
              <a:rPr lang="zh-CN" altLang="en-US" smtClean="0"/>
              <a:t>不同</a:t>
            </a:r>
            <a:r>
              <a:rPr lang="en-US" altLang="zh-CN" smtClean="0"/>
              <a:t>CA</a:t>
            </a:r>
            <a:r>
              <a:rPr lang="zh-CN" altLang="en-US" smtClean="0"/>
              <a:t>，通过</a:t>
            </a:r>
            <a:r>
              <a:rPr lang="zh-CN" altLang="en-US"/>
              <a:t>信任</a:t>
            </a:r>
            <a:r>
              <a:rPr lang="zh-CN" altLang="en-US" smtClean="0"/>
              <a:t>传递建立横向信任关系</a:t>
            </a:r>
            <a:r>
              <a:rPr lang="en-US" altLang="zh-CN" smtClean="0"/>
              <a:t>——</a:t>
            </a:r>
            <a:r>
              <a:rPr lang="zh-CN" altLang="en-US"/>
              <a:t>双边（对等）信任</a:t>
            </a:r>
            <a:r>
              <a:rPr lang="zh-CN" altLang="en-US" smtClean="0"/>
              <a:t>关系</a:t>
            </a:r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547664" y="2568277"/>
            <a:ext cx="6324600" cy="4029076"/>
            <a:chOff x="1248" y="1445"/>
            <a:chExt cx="3984" cy="253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922" y="2007"/>
              <a:ext cx="1035" cy="617"/>
            </a:xfrm>
            <a:prstGeom prst="triangle">
              <a:avLst>
                <a:gd name="adj" fmla="val 51375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623" y="2007"/>
              <a:ext cx="1035" cy="617"/>
            </a:xfrm>
            <a:prstGeom prst="triangle">
              <a:avLst>
                <a:gd name="adj" fmla="val 51375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3347" y="2800"/>
              <a:ext cx="1150" cy="617"/>
            </a:xfrm>
            <a:prstGeom prst="triangle">
              <a:avLst>
                <a:gd name="adj" fmla="val 52977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796" y="2888"/>
              <a:ext cx="1149" cy="574"/>
            </a:xfrm>
            <a:prstGeom prst="triangle">
              <a:avLst>
                <a:gd name="adj" fmla="val 52977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2083" y="1478"/>
              <a:ext cx="402" cy="570"/>
              <a:chOff x="3654" y="1747"/>
              <a:chExt cx="1184" cy="1487"/>
            </a:xfrm>
          </p:grpSpPr>
          <p:grpSp>
            <p:nvGrpSpPr>
              <p:cNvPr id="259" name="Group 10"/>
              <p:cNvGrpSpPr>
                <a:grpSpLocks/>
              </p:cNvGrpSpPr>
              <p:nvPr/>
            </p:nvGrpSpPr>
            <p:grpSpPr bwMode="auto">
              <a:xfrm>
                <a:off x="3654" y="1747"/>
                <a:ext cx="913" cy="1487"/>
                <a:chOff x="528" y="887"/>
                <a:chExt cx="844" cy="1363"/>
              </a:xfrm>
            </p:grpSpPr>
            <p:sp>
              <p:nvSpPr>
                <p:cNvPr id="267" name="Freeform 11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12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9" name="Freeform 13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0" name="Freeform 14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1" name="Line 15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Oval 16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3" name="Line 17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Line 18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Line 19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" name="Line 20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21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8" name="Freeform 22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23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0" name="Line 24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1" name="Line 25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2" name="Line 26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27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" name="Line 28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29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30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" name="Freeform 31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32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9" name="Freeform 33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0" name="Freeform 34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0" name="Group 35"/>
              <p:cNvGrpSpPr>
                <a:grpSpLocks/>
              </p:cNvGrpSpPr>
              <p:nvPr/>
            </p:nvGrpSpPr>
            <p:grpSpPr bwMode="auto">
              <a:xfrm>
                <a:off x="3957" y="2164"/>
                <a:ext cx="881" cy="627"/>
                <a:chOff x="2105" y="3009"/>
                <a:chExt cx="815" cy="575"/>
              </a:xfrm>
            </p:grpSpPr>
            <p:sp>
              <p:nvSpPr>
                <p:cNvPr id="261" name="AutoShape 36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62" name="Group 37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263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265" name="AutoShape 39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6" name="AutoShape 40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64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2" name="Group 42"/>
            <p:cNvGrpSpPr>
              <a:grpSpLocks/>
            </p:cNvGrpSpPr>
            <p:nvPr/>
          </p:nvGrpSpPr>
          <p:grpSpPr bwMode="auto">
            <a:xfrm>
              <a:off x="2313" y="2359"/>
              <a:ext cx="489" cy="571"/>
              <a:chOff x="4011" y="2448"/>
              <a:chExt cx="1274" cy="1363"/>
            </a:xfrm>
          </p:grpSpPr>
          <p:grpSp>
            <p:nvGrpSpPr>
              <p:cNvPr id="227" name="Group 43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235" name="Freeform 44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45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" name="Freeform 46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" name="Freeform 47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9" name="Line 48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0" name="Oval 49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Line 50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2" name="Line 51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Line 52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4" name="Line 53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54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55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56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" name="Line 57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Line 58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" name="Line 59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60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2" name="Line 61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62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63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64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65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66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67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8" name="Group 68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229" name="AutoShape 69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30" name="Group 70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231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233" name="AutoShape 72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4" name="AutoShape 73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32" name="AutoShape 7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3" name="Text Box 75"/>
            <p:cNvSpPr txBox="1">
              <a:spLocks noChangeArrowheads="1"/>
            </p:cNvSpPr>
            <p:nvPr/>
          </p:nvSpPr>
          <p:spPr bwMode="auto">
            <a:xfrm>
              <a:off x="2427" y="1445"/>
              <a:ext cx="792" cy="3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square"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铁道总公司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grpSp>
          <p:nvGrpSpPr>
            <p:cNvPr id="14" name="Group 76"/>
            <p:cNvGrpSpPr>
              <a:grpSpLocks/>
            </p:cNvGrpSpPr>
            <p:nvPr/>
          </p:nvGrpSpPr>
          <p:grpSpPr bwMode="auto">
            <a:xfrm>
              <a:off x="3783" y="2326"/>
              <a:ext cx="504" cy="570"/>
              <a:chOff x="4011" y="2448"/>
              <a:chExt cx="1274" cy="1363"/>
            </a:xfrm>
          </p:grpSpPr>
          <p:grpSp>
            <p:nvGrpSpPr>
              <p:cNvPr id="195" name="Group 77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203" name="Freeform 78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79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80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81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" name="Line 82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Oval 83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" name="Line 84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" name="Line 85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" name="Line 86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" name="Line 87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3" name="Freeform 88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" name="Freeform 89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90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" name="Line 91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" name="Line 92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" name="Line 93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94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0" name="Line 95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96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" name="Freeform 97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3" name="Freeform 98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99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100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101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" name="Group 102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197" name="AutoShape 103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98" name="Group 104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199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201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2" name="AutoShape 107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00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5" name="Group 109"/>
            <p:cNvGrpSpPr>
              <a:grpSpLocks/>
            </p:cNvGrpSpPr>
            <p:nvPr/>
          </p:nvGrpSpPr>
          <p:grpSpPr bwMode="auto">
            <a:xfrm>
              <a:off x="1681" y="3188"/>
              <a:ext cx="489" cy="570"/>
              <a:chOff x="4011" y="2448"/>
              <a:chExt cx="1274" cy="1363"/>
            </a:xfrm>
          </p:grpSpPr>
          <p:grpSp>
            <p:nvGrpSpPr>
              <p:cNvPr id="163" name="Group 110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171" name="Freeform 111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112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113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114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" name="Line 115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Oval 116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" name="Line 117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8" name="Line 118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9" name="Line 119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Line 120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121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122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123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" name="Line 124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Line 125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Line 126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127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" name="Line 128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129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130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131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132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33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134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" name="Group 135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165" name="AutoShape 136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6" name="Group 137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167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169" name="AutoShape 139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0" name="AutoShape 140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8" name="AutoShape 14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6" name="Text Box 142"/>
            <p:cNvSpPr txBox="1">
              <a:spLocks noChangeArrowheads="1"/>
            </p:cNvSpPr>
            <p:nvPr/>
          </p:nvSpPr>
          <p:spPr bwMode="auto">
            <a:xfrm>
              <a:off x="1488" y="3789"/>
              <a:ext cx="767" cy="1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开发部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grpSp>
          <p:nvGrpSpPr>
            <p:cNvPr id="17" name="Group 143"/>
            <p:cNvGrpSpPr>
              <a:grpSpLocks/>
            </p:cNvGrpSpPr>
            <p:nvPr/>
          </p:nvGrpSpPr>
          <p:grpSpPr bwMode="auto">
            <a:xfrm>
              <a:off x="2657" y="3188"/>
              <a:ext cx="490" cy="570"/>
              <a:chOff x="4011" y="2448"/>
              <a:chExt cx="1274" cy="1363"/>
            </a:xfrm>
          </p:grpSpPr>
          <p:grpSp>
            <p:nvGrpSpPr>
              <p:cNvPr id="131" name="Group 144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139" name="Freeform 145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146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147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148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" name="Line 149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Oval 150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Line 151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" name="Line 152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Line 153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8" name="Line 154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155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156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157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" name="Line 158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" name="Line 159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Line 160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161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" name="Line 162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163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64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65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66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" name="Freeform 167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8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2" name="Group 169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133" name="AutoShape 170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4" name="Group 171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135" name="Group 172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137" name="AutoShape 173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8" name="AutoShape 174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36" name="AutoShape 17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8" name="Text Box 176"/>
            <p:cNvSpPr txBox="1">
              <a:spLocks noChangeArrowheads="1"/>
            </p:cNvSpPr>
            <p:nvPr/>
          </p:nvSpPr>
          <p:spPr bwMode="auto">
            <a:xfrm>
              <a:off x="2370" y="3789"/>
              <a:ext cx="750" cy="1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运输部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sp>
          <p:nvSpPr>
            <p:cNvPr id="19" name="Line 177"/>
            <p:cNvSpPr>
              <a:spLocks noChangeShapeType="1"/>
            </p:cNvSpPr>
            <p:nvPr/>
          </p:nvSpPr>
          <p:spPr bwMode="auto">
            <a:xfrm flipH="1">
              <a:off x="1967" y="2924"/>
              <a:ext cx="345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8"/>
            <p:cNvSpPr>
              <a:spLocks noChangeShapeType="1"/>
            </p:cNvSpPr>
            <p:nvPr/>
          </p:nvSpPr>
          <p:spPr bwMode="auto">
            <a:xfrm>
              <a:off x="2485" y="2924"/>
              <a:ext cx="287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Group 179"/>
            <p:cNvGrpSpPr>
              <a:grpSpLocks/>
            </p:cNvGrpSpPr>
            <p:nvPr/>
          </p:nvGrpSpPr>
          <p:grpSpPr bwMode="auto">
            <a:xfrm>
              <a:off x="3290" y="3152"/>
              <a:ext cx="489" cy="571"/>
              <a:chOff x="4011" y="2448"/>
              <a:chExt cx="1274" cy="1363"/>
            </a:xfrm>
          </p:grpSpPr>
          <p:grpSp>
            <p:nvGrpSpPr>
              <p:cNvPr id="99" name="Group 180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107" name="Freeform 181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182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83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84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Line 185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Oval 186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" name="Line 187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Line 188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Line 189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Line 190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191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92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193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Line 194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Line 195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Line 196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197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Line 198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Freeform 199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Freeform 200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Freeform 201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" name="Freeform 202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Freeform 203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204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0" name="Group 205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101" name="AutoShape 206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2" name="Group 207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103" name="Group 208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105" name="AutoShape 209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6" name="AutoShape 210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4" name="AutoShape 21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2" name="Text Box 212"/>
            <p:cNvSpPr txBox="1">
              <a:spLocks noChangeArrowheads="1"/>
            </p:cNvSpPr>
            <p:nvPr/>
          </p:nvSpPr>
          <p:spPr bwMode="auto">
            <a:xfrm>
              <a:off x="3174" y="3789"/>
              <a:ext cx="954" cy="1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银行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1</a:t>
              </a:r>
              <a:r>
                <a:rPr kumimoji="0" lang="zh-CN" altLang="en-US" sz="1600" b="1">
                  <a:solidFill>
                    <a:srgbClr val="000000"/>
                  </a:solidFill>
                </a:rPr>
                <a:t>支行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grpSp>
          <p:nvGrpSpPr>
            <p:cNvPr id="23" name="Group 213"/>
            <p:cNvGrpSpPr>
              <a:grpSpLocks/>
            </p:cNvGrpSpPr>
            <p:nvPr/>
          </p:nvGrpSpPr>
          <p:grpSpPr bwMode="auto">
            <a:xfrm>
              <a:off x="4267" y="3152"/>
              <a:ext cx="490" cy="571"/>
              <a:chOff x="4011" y="2448"/>
              <a:chExt cx="1274" cy="1363"/>
            </a:xfrm>
          </p:grpSpPr>
          <p:grpSp>
            <p:nvGrpSpPr>
              <p:cNvPr id="67" name="Group 214"/>
              <p:cNvGrpSpPr>
                <a:grpSpLocks/>
              </p:cNvGrpSpPr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75" name="Freeform 215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Freeform 216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Freeform 217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Freeform 218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Line 219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20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21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22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23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224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225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Freeform 226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" name="Freeform 227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" name="Line 228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Line 229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Line 230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Freeform 231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" name="Line 232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233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" name="Freeform 234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35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" name="Freeform 236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" name="Freeform 237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Freeform 238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" name="Group 239"/>
              <p:cNvGrpSpPr>
                <a:grpSpLocks/>
              </p:cNvGrpSpPr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69" name="AutoShape 240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0" name="Group 241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71" name="Group 242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73" name="AutoShape 243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4" name="AutoShape 244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2" name="AutoShape 24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4" name="Text Box 246"/>
            <p:cNvSpPr txBox="1">
              <a:spLocks noChangeArrowheads="1"/>
            </p:cNvSpPr>
            <p:nvPr/>
          </p:nvSpPr>
          <p:spPr bwMode="auto">
            <a:xfrm>
              <a:off x="4266" y="3789"/>
              <a:ext cx="966" cy="1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银行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2</a:t>
              </a:r>
              <a:r>
                <a:rPr kumimoji="0" lang="zh-CN" altLang="en-US" sz="1600" b="1">
                  <a:solidFill>
                    <a:srgbClr val="000000"/>
                  </a:solidFill>
                </a:rPr>
                <a:t>支行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sp>
          <p:nvSpPr>
            <p:cNvPr id="25" name="Line 247"/>
            <p:cNvSpPr>
              <a:spLocks noChangeShapeType="1"/>
            </p:cNvSpPr>
            <p:nvPr/>
          </p:nvSpPr>
          <p:spPr bwMode="auto">
            <a:xfrm flipH="1">
              <a:off x="3520" y="2888"/>
              <a:ext cx="345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8"/>
            <p:cNvSpPr>
              <a:spLocks noChangeShapeType="1"/>
            </p:cNvSpPr>
            <p:nvPr/>
          </p:nvSpPr>
          <p:spPr bwMode="auto">
            <a:xfrm>
              <a:off x="4037" y="2888"/>
              <a:ext cx="287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49"/>
            <p:cNvSpPr txBox="1">
              <a:spLocks noChangeArrowheads="1"/>
            </p:cNvSpPr>
            <p:nvPr/>
          </p:nvSpPr>
          <p:spPr bwMode="auto">
            <a:xfrm>
              <a:off x="1248" y="2610"/>
              <a:ext cx="1007" cy="19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铁道分公司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grpSp>
          <p:nvGrpSpPr>
            <p:cNvPr id="28" name="Group 250"/>
            <p:cNvGrpSpPr>
              <a:grpSpLocks/>
            </p:cNvGrpSpPr>
            <p:nvPr/>
          </p:nvGrpSpPr>
          <p:grpSpPr bwMode="auto">
            <a:xfrm>
              <a:off x="4324" y="1478"/>
              <a:ext cx="403" cy="570"/>
              <a:chOff x="3654" y="1747"/>
              <a:chExt cx="1184" cy="1487"/>
            </a:xfrm>
          </p:grpSpPr>
          <p:grpSp>
            <p:nvGrpSpPr>
              <p:cNvPr id="35" name="Group 251"/>
              <p:cNvGrpSpPr>
                <a:grpSpLocks/>
              </p:cNvGrpSpPr>
              <p:nvPr/>
            </p:nvGrpSpPr>
            <p:grpSpPr bwMode="auto">
              <a:xfrm>
                <a:off x="3654" y="1747"/>
                <a:ext cx="913" cy="1487"/>
                <a:chOff x="528" y="887"/>
                <a:chExt cx="844" cy="1363"/>
              </a:xfrm>
            </p:grpSpPr>
            <p:sp>
              <p:nvSpPr>
                <p:cNvPr id="43" name="Freeform 252"/>
                <p:cNvSpPr>
                  <a:spLocks/>
                </p:cNvSpPr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53"/>
                <p:cNvSpPr>
                  <a:spLocks/>
                </p:cNvSpPr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Freeform 254"/>
                <p:cNvSpPr>
                  <a:spLocks/>
                </p:cNvSpPr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255"/>
                <p:cNvSpPr>
                  <a:spLocks/>
                </p:cNvSpPr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256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Oval 257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258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259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260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261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262"/>
                <p:cNvSpPr>
                  <a:spLocks/>
                </p:cNvSpPr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Freeform 263"/>
                <p:cNvSpPr>
                  <a:spLocks/>
                </p:cNvSpPr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64"/>
                <p:cNvSpPr>
                  <a:spLocks/>
                </p:cNvSpPr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265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266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267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268"/>
                <p:cNvSpPr>
                  <a:spLocks/>
                </p:cNvSpPr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269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270"/>
                <p:cNvSpPr>
                  <a:spLocks/>
                </p:cNvSpPr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Freeform 271"/>
                <p:cNvSpPr>
                  <a:spLocks/>
                </p:cNvSpPr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Freeform 272"/>
                <p:cNvSpPr>
                  <a:spLocks/>
                </p:cNvSpPr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Freeform 273"/>
                <p:cNvSpPr>
                  <a:spLocks/>
                </p:cNvSpPr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Freeform 274"/>
                <p:cNvSpPr>
                  <a:spLocks/>
                </p:cNvSpPr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Freeform 275"/>
                <p:cNvSpPr>
                  <a:spLocks/>
                </p:cNvSpPr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Group 276"/>
              <p:cNvGrpSpPr>
                <a:grpSpLocks/>
              </p:cNvGrpSpPr>
              <p:nvPr/>
            </p:nvGrpSpPr>
            <p:grpSpPr bwMode="auto">
              <a:xfrm>
                <a:off x="3957" y="2164"/>
                <a:ext cx="881" cy="627"/>
                <a:chOff x="2105" y="3009"/>
                <a:chExt cx="815" cy="575"/>
              </a:xfrm>
            </p:grpSpPr>
            <p:sp>
              <p:nvSpPr>
                <p:cNvPr id="37" name="AutoShape 277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8" name="Group 278"/>
                <p:cNvGrpSpPr>
                  <a:grpSpLocks/>
                </p:cNvGrpSpPr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39" name="Group 279"/>
                  <p:cNvGrpSpPr>
                    <a:grpSpLocks/>
                  </p:cNvGrpSpPr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41" name="AutoShape 280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" name="AutoShape 281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0" name="AutoShape 28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9" name="Text Box 283"/>
            <p:cNvSpPr txBox="1">
              <a:spLocks noChangeArrowheads="1"/>
            </p:cNvSpPr>
            <p:nvPr/>
          </p:nvSpPr>
          <p:spPr bwMode="auto">
            <a:xfrm>
              <a:off x="3597" y="1683"/>
              <a:ext cx="690" cy="3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square"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银行总行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sp>
          <p:nvSpPr>
            <p:cNvPr id="30" name="Line 284"/>
            <p:cNvSpPr>
              <a:spLocks noChangeShapeType="1"/>
            </p:cNvSpPr>
            <p:nvPr/>
          </p:nvSpPr>
          <p:spPr bwMode="auto">
            <a:xfrm>
              <a:off x="2255" y="2007"/>
              <a:ext cx="173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85"/>
            <p:cNvSpPr>
              <a:spLocks noChangeShapeType="1"/>
            </p:cNvSpPr>
            <p:nvPr/>
          </p:nvSpPr>
          <p:spPr bwMode="auto">
            <a:xfrm flipH="1">
              <a:off x="4095" y="2007"/>
              <a:ext cx="229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286"/>
            <p:cNvSpPr txBox="1">
              <a:spLocks noChangeArrowheads="1"/>
            </p:cNvSpPr>
            <p:nvPr/>
          </p:nvSpPr>
          <p:spPr bwMode="auto">
            <a:xfrm>
              <a:off x="4196" y="2700"/>
              <a:ext cx="997" cy="19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银行分行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</a:p>
          </p:txBody>
        </p:sp>
        <p:sp>
          <p:nvSpPr>
            <p:cNvPr id="33" name="Line 287"/>
            <p:cNvSpPr>
              <a:spLocks noChangeShapeType="1"/>
            </p:cNvSpPr>
            <p:nvPr/>
          </p:nvSpPr>
          <p:spPr bwMode="auto">
            <a:xfrm>
              <a:off x="2789" y="2624"/>
              <a:ext cx="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288"/>
            <p:cNvSpPr txBox="1">
              <a:spLocks noChangeArrowheads="1"/>
            </p:cNvSpPr>
            <p:nvPr/>
          </p:nvSpPr>
          <p:spPr bwMode="auto">
            <a:xfrm>
              <a:off x="2832" y="2400"/>
              <a:ext cx="92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kumimoji="0" lang="zh-CN" altLang="en-US" sz="1800" b="1">
                  <a:solidFill>
                    <a:srgbClr val="000000"/>
                  </a:solidFill>
                </a:rPr>
                <a:t>交叉认证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09074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将公钥与身份</a:t>
            </a:r>
            <a:r>
              <a:rPr lang="zh-CN" altLang="en-US" smtClean="0"/>
              <a:t>绑定</a:t>
            </a:r>
            <a:endParaRPr lang="en-US" altLang="zh-CN" smtClean="0"/>
          </a:p>
          <a:p>
            <a:pPr lvl="1"/>
            <a:r>
              <a:rPr lang="zh-CN" altLang="en-US" smtClean="0"/>
              <a:t>数字（公钥）证书</a:t>
            </a:r>
            <a:endParaRPr lang="zh-CN" altLang="en-US"/>
          </a:p>
          <a:p>
            <a:r>
              <a:rPr lang="zh-CN" altLang="en-US" smtClean="0"/>
              <a:t>由可信第三</a:t>
            </a:r>
            <a:r>
              <a:rPr lang="zh-CN" altLang="en-US"/>
              <a:t>方做</a:t>
            </a:r>
            <a:r>
              <a:rPr lang="zh-CN" altLang="en-US" smtClean="0"/>
              <a:t>担保</a:t>
            </a:r>
            <a:endParaRPr lang="en-US" altLang="zh-CN" smtClean="0"/>
          </a:p>
          <a:p>
            <a:pPr lvl="1"/>
            <a:r>
              <a:rPr lang="zh-CN" altLang="en-US" smtClean="0"/>
              <a:t>权威机构（</a:t>
            </a:r>
            <a:r>
              <a:rPr lang="en-US" altLang="zh-CN" smtClean="0"/>
              <a:t>CA</a:t>
            </a:r>
            <a:r>
              <a:rPr lang="zh-CN" altLang="en-US" smtClean="0"/>
              <a:t>）管理</a:t>
            </a:r>
            <a:r>
              <a:rPr lang="zh-CN" altLang="en-US"/>
              <a:t>、签名（盖章）</a:t>
            </a:r>
            <a:r>
              <a:rPr lang="zh-CN" altLang="en-US" smtClean="0"/>
              <a:t>、颁发</a:t>
            </a:r>
            <a:endParaRPr lang="en-US" altLang="zh-CN" smtClean="0"/>
          </a:p>
          <a:p>
            <a:r>
              <a:rPr lang="zh-CN" altLang="en-US"/>
              <a:t>其他</a:t>
            </a:r>
            <a:r>
              <a:rPr lang="zh-CN" altLang="en-US" smtClean="0"/>
              <a:t>用户验证证书</a:t>
            </a:r>
            <a:endParaRPr lang="en-US" altLang="zh-CN" smtClean="0"/>
          </a:p>
          <a:p>
            <a:pPr lvl="1"/>
            <a:r>
              <a:rPr lang="zh-CN" altLang="en-US" smtClean="0"/>
              <a:t>验证签名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温故而知新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公钥管理解决方案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8884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4.1 </a:t>
            </a:r>
            <a:r>
              <a:rPr lang="zh-CN" altLang="en-US"/>
              <a:t>对称密码体制的密钥管理 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312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温故而知新</a:t>
            </a:r>
            <a:r>
              <a:rPr lang="en-US" altLang="zh-CN" dirty="0"/>
              <a:t>——</a:t>
            </a:r>
            <a:r>
              <a:rPr lang="zh-CN" altLang="en-US" dirty="0" smtClean="0"/>
              <a:t>公钥证书形式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 smtClean="0"/>
              <a:t>C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=[T, ID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KU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ID</a:t>
            </a:r>
            <a:r>
              <a:rPr lang="en-US" altLang="zh-CN" i="1" baseline="-25000" dirty="0" smtClean="0"/>
              <a:t>CA</a:t>
            </a:r>
            <a:r>
              <a:rPr lang="en-US" altLang="zh-CN" i="1" dirty="0" smtClean="0"/>
              <a:t>]||</a:t>
            </a:r>
            <a:r>
              <a:rPr lang="en-US" altLang="zh-CN" i="1" dirty="0" err="1" smtClean="0"/>
              <a:t>Sig</a:t>
            </a:r>
            <a:r>
              <a:rPr lang="en-US" altLang="zh-CN" i="1" baseline="-25000" dirty="0" err="1" smtClean="0"/>
              <a:t>CA</a:t>
            </a:r>
            <a:endParaRPr lang="en-US" altLang="zh-CN" i="1" baseline="-25000" dirty="0" smtClean="0"/>
          </a:p>
          <a:p>
            <a:pPr lvl="1"/>
            <a:r>
              <a:rPr lang="zh-CN" altLang="en-US" dirty="0" smtClean="0"/>
              <a:t>时间戳</a:t>
            </a:r>
            <a:r>
              <a:rPr lang="en-US" altLang="zh-CN" dirty="0" smtClean="0"/>
              <a:t>T</a:t>
            </a:r>
            <a:r>
              <a:rPr lang="zh-CN" altLang="en-US" dirty="0" smtClean="0"/>
              <a:t>保证证书时效性，防止重放旧证书</a:t>
            </a:r>
            <a:endParaRPr lang="en-US" altLang="zh-CN" dirty="0" smtClean="0"/>
          </a:p>
          <a:p>
            <a:r>
              <a:rPr lang="en-US" altLang="zh-CN" i="1" dirty="0" err="1" smtClean="0"/>
              <a:t>Sig</a:t>
            </a:r>
            <a:r>
              <a:rPr lang="en-US" altLang="zh-CN" i="1" baseline="-25000" dirty="0" err="1" smtClean="0"/>
              <a:t>CA</a:t>
            </a:r>
            <a:r>
              <a:rPr lang="en-US" altLang="zh-CN" i="1" dirty="0" smtClean="0"/>
              <a:t>=D</a:t>
            </a:r>
            <a:r>
              <a:rPr lang="en-US" altLang="zh-CN" i="1" baseline="-25000" dirty="0" smtClean="0"/>
              <a:t>KRCA</a:t>
            </a:r>
            <a:r>
              <a:rPr lang="en-US" altLang="zh-CN" i="1" dirty="0" smtClean="0"/>
              <a:t>(H)</a:t>
            </a:r>
          </a:p>
          <a:p>
            <a:pPr lvl="1"/>
            <a:r>
              <a:rPr lang="zh-CN" altLang="en-US" i="1" dirty="0" smtClean="0"/>
              <a:t>签名一般使用方式：</a:t>
            </a:r>
            <a:r>
              <a:rPr lang="en-US" altLang="zh-CN" i="1" dirty="0" smtClean="0"/>
              <a:t>m//sig(m)</a:t>
            </a:r>
          </a:p>
          <a:p>
            <a:r>
              <a:rPr lang="en-US" altLang="zh-CN" i="1" dirty="0" smtClean="0"/>
              <a:t>H=hash([T, ID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KU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ID</a:t>
            </a:r>
            <a:r>
              <a:rPr lang="en-US" altLang="zh-CN" i="1" baseline="-25000" dirty="0" smtClean="0"/>
              <a:t>CA</a:t>
            </a:r>
            <a:r>
              <a:rPr lang="en-US" altLang="zh-CN" i="1" dirty="0" smtClean="0"/>
              <a:t>])</a:t>
            </a:r>
          </a:p>
          <a:p>
            <a:r>
              <a:rPr lang="zh-CN" altLang="en-US" dirty="0" smtClean="0"/>
              <a:t>证书</a:t>
            </a:r>
            <a:r>
              <a:rPr lang="en-US" altLang="zh-CN" dirty="0" smtClean="0"/>
              <a:t>(</a:t>
            </a:r>
            <a:r>
              <a:rPr lang="zh-CN" altLang="en-US" dirty="0" smtClean="0"/>
              <a:t>签名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H=E</a:t>
            </a:r>
            <a:r>
              <a:rPr lang="en-US" altLang="zh-CN" i="1" baseline="-25000" dirty="0" smtClean="0"/>
              <a:t>KUCA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Sig</a:t>
            </a:r>
            <a:r>
              <a:rPr lang="en-US" altLang="zh-CN" i="1" baseline="-25000" dirty="0" err="1" smtClean="0"/>
              <a:t>CA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i="1" dirty="0" smtClean="0"/>
              <a:t>H`=hash([T, ID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KU</a:t>
            </a:r>
            <a:r>
              <a:rPr lang="en-US" altLang="zh-CN" i="1" baseline="-25000" dirty="0" smtClean="0"/>
              <a:t>A</a:t>
            </a:r>
            <a:r>
              <a:rPr lang="en-US" altLang="zh-CN" i="1" dirty="0" smtClean="0"/>
              <a:t>, ID</a:t>
            </a:r>
            <a:r>
              <a:rPr lang="en-US" altLang="zh-CN" i="1" baseline="-25000" dirty="0" smtClean="0"/>
              <a:t>CA</a:t>
            </a:r>
            <a:r>
              <a:rPr lang="en-US" altLang="zh-CN" i="1" dirty="0" smtClean="0"/>
              <a:t>])</a:t>
            </a:r>
          </a:p>
          <a:p>
            <a:pPr lvl="1"/>
            <a:r>
              <a:rPr lang="en-US" altLang="zh-CN" i="1" dirty="0" smtClean="0"/>
              <a:t>H=?H`</a:t>
            </a:r>
          </a:p>
          <a:p>
            <a:pPr lvl="1"/>
            <a:r>
              <a:rPr lang="en-US" altLang="zh-CN" dirty="0" smtClean="0"/>
              <a:t>CA</a:t>
            </a:r>
            <a:r>
              <a:rPr lang="zh-CN" altLang="en-US" dirty="0" smtClean="0"/>
              <a:t>公钥获取：</a:t>
            </a:r>
            <a:r>
              <a:rPr lang="en-US" altLang="zh-CN" dirty="0" smtClean="0"/>
              <a:t>CA</a:t>
            </a:r>
            <a:r>
              <a:rPr lang="zh-CN" altLang="en-US" dirty="0" smtClean="0"/>
              <a:t>证书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465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2"/>
          <p:cNvGrpSpPr>
            <a:grpSpLocks noChangeAspect="1"/>
          </p:cNvGrpSpPr>
          <p:nvPr/>
        </p:nvGrpSpPr>
        <p:grpSpPr bwMode="auto">
          <a:xfrm>
            <a:off x="1295400" y="838200"/>
            <a:ext cx="1066800" cy="968375"/>
            <a:chOff x="4274" y="1387"/>
            <a:chExt cx="293" cy="266"/>
          </a:xfrm>
        </p:grpSpPr>
        <p:graphicFrame>
          <p:nvGraphicFramePr>
            <p:cNvPr id="1026" name="Object 3"/>
            <p:cNvGraphicFramePr>
              <a:graphicFrameLocks noChangeAspect="1"/>
            </p:cNvGraphicFramePr>
            <p:nvPr/>
          </p:nvGraphicFramePr>
          <p:xfrm>
            <a:off x="4394" y="1411"/>
            <a:ext cx="17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300" name="Clip" r:id="rId4" imgW="2735263" imgH="3825875" progId="">
                    <p:embed/>
                  </p:oleObj>
                </mc:Choice>
                <mc:Fallback>
                  <p:oleObj name="Clip" r:id="rId4" imgW="2735263" imgH="3825875" progId="">
                    <p:embed/>
                    <p:pic>
                      <p:nvPicPr>
                        <p:cNvPr id="102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4" y="1411"/>
                          <a:ext cx="173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4"/>
            <p:cNvGraphicFramePr>
              <a:graphicFrameLocks noChangeAspect="1"/>
            </p:cNvGraphicFramePr>
            <p:nvPr/>
          </p:nvGraphicFramePr>
          <p:xfrm>
            <a:off x="4274" y="1387"/>
            <a:ext cx="17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301" name="Clip" r:id="rId6" imgW="2735263" imgH="3825875" progId="">
                    <p:embed/>
                  </p:oleObj>
                </mc:Choice>
                <mc:Fallback>
                  <p:oleObj name="Clip" r:id="rId6" imgW="2735263" imgH="3825875" progId="">
                    <p:embed/>
                    <p:pic>
                      <p:nvPicPr>
                        <p:cNvPr id="102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4" y="1387"/>
                          <a:ext cx="173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29" name="Picture 5" descr="clou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2806700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Line 6"/>
          <p:cNvSpPr>
            <a:spLocks noChangeShapeType="1"/>
          </p:cNvSpPr>
          <p:nvPr/>
        </p:nvSpPr>
        <p:spPr bwMode="auto">
          <a:xfrm flipH="1" flipV="1">
            <a:off x="4038600" y="1905000"/>
            <a:ext cx="2362200" cy="685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1" name="Picture 7" descr="databasedru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09600"/>
            <a:ext cx="1535113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8" name="Line 8"/>
          <p:cNvSpPr>
            <a:spLocks noChangeShapeType="1"/>
          </p:cNvSpPr>
          <p:nvPr/>
        </p:nvSpPr>
        <p:spPr bwMode="auto">
          <a:xfrm flipH="1">
            <a:off x="7010400" y="3352800"/>
            <a:ext cx="0" cy="1524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133600" y="5029200"/>
            <a:ext cx="876300" cy="690563"/>
            <a:chOff x="1344" y="3120"/>
            <a:chExt cx="552" cy="435"/>
          </a:xfrm>
        </p:grpSpPr>
        <p:pic>
          <p:nvPicPr>
            <p:cNvPr id="1160" name="Picture 10" descr="certificate-tran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3120"/>
              <a:ext cx="45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1" name="Picture 11" descr="redkey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344" y="3264"/>
              <a:ext cx="3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572" name="Line 12"/>
          <p:cNvSpPr>
            <a:spLocks noChangeShapeType="1"/>
          </p:cNvSpPr>
          <p:nvPr/>
        </p:nvSpPr>
        <p:spPr bwMode="auto">
          <a:xfrm flipV="1">
            <a:off x="7239000" y="3352800"/>
            <a:ext cx="0" cy="16764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5" name="Picture 13" descr="CRL-RSA-tran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1431925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1371600" y="25146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1800" b="1">
                <a:solidFill>
                  <a:srgbClr val="0066FF"/>
                </a:solidFill>
                <a:latin typeface="Arial" pitchFamily="34" charset="0"/>
              </a:rPr>
              <a:t>状态查询</a:t>
            </a:r>
          </a:p>
        </p:txBody>
      </p:sp>
      <p:grpSp>
        <p:nvGrpSpPr>
          <p:cNvPr id="1038" name="Group 16"/>
          <p:cNvGrpSpPr>
            <a:grpSpLocks/>
          </p:cNvGrpSpPr>
          <p:nvPr/>
        </p:nvGrpSpPr>
        <p:grpSpPr bwMode="auto">
          <a:xfrm>
            <a:off x="6096000" y="1295400"/>
            <a:ext cx="2057400" cy="2171700"/>
            <a:chOff x="3840" y="816"/>
            <a:chExt cx="1296" cy="1368"/>
          </a:xfrm>
        </p:grpSpPr>
        <p:pic>
          <p:nvPicPr>
            <p:cNvPr id="1158" name="Picture 17" descr="CA-RSA-trans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1056"/>
              <a:ext cx="1248" cy="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9" name="Text Box 18"/>
            <p:cNvSpPr txBox="1">
              <a:spLocks noChangeArrowheads="1"/>
            </p:cNvSpPr>
            <p:nvPr/>
          </p:nvSpPr>
          <p:spPr bwMode="auto">
            <a:xfrm>
              <a:off x="3840" y="816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b="1">
                  <a:latin typeface="Arial" pitchFamily="34" charset="0"/>
                </a:rPr>
                <a:t>认证机构</a:t>
              </a:r>
            </a:p>
          </p:txBody>
        </p:sp>
      </p:grpSp>
      <p:pic>
        <p:nvPicPr>
          <p:cNvPr id="1039" name="Picture 19" descr="Desktop-shadow-tra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953000"/>
            <a:ext cx="1198563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0" name="Line 20"/>
          <p:cNvSpPr>
            <a:spLocks noChangeShapeType="1"/>
          </p:cNvSpPr>
          <p:nvPr/>
        </p:nvSpPr>
        <p:spPr bwMode="auto">
          <a:xfrm flipV="1">
            <a:off x="3505200" y="5562600"/>
            <a:ext cx="3048000" cy="0"/>
          </a:xfrm>
          <a:prstGeom prst="line">
            <a:avLst/>
          </a:prstGeom>
          <a:noFill/>
          <a:ln w="57150">
            <a:solidFill>
              <a:srgbClr val="FF9900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 flipH="1">
            <a:off x="3581400" y="5257800"/>
            <a:ext cx="2819400" cy="0"/>
          </a:xfrm>
          <a:prstGeom prst="line">
            <a:avLst/>
          </a:prstGeom>
          <a:noFill/>
          <a:ln w="57150">
            <a:solidFill>
              <a:srgbClr val="FF9900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2" name="Text Box 22"/>
          <p:cNvSpPr txBox="1">
            <a:spLocks noChangeArrowheads="1"/>
          </p:cNvSpPr>
          <p:nvPr/>
        </p:nvSpPr>
        <p:spPr bwMode="auto">
          <a:xfrm>
            <a:off x="3200400" y="762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b="1">
                <a:latin typeface="Arial" pitchFamily="34" charset="0"/>
              </a:rPr>
              <a:t>证书资料库</a:t>
            </a:r>
          </a:p>
        </p:txBody>
      </p:sp>
      <p:sp>
        <p:nvSpPr>
          <p:cNvPr id="1043" name="Text Box 23"/>
          <p:cNvSpPr txBox="1">
            <a:spLocks noChangeArrowheads="1"/>
          </p:cNvSpPr>
          <p:nvPr/>
        </p:nvSpPr>
        <p:spPr bwMode="auto">
          <a:xfrm>
            <a:off x="7315200" y="5105400"/>
            <a:ext cx="182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b="1">
                <a:latin typeface="Arial" pitchFamily="34" charset="0"/>
              </a:rPr>
              <a:t>注册机构</a:t>
            </a:r>
            <a:r>
              <a:rPr kumimoji="0" lang="en-US" altLang="zh-CN" b="1">
                <a:latin typeface="Arial" pitchFamily="34" charset="0"/>
              </a:rPr>
              <a:t>RA</a:t>
            </a:r>
          </a:p>
        </p:txBody>
      </p:sp>
      <p:grpSp>
        <p:nvGrpSpPr>
          <p:cNvPr id="1044" name="Group 24"/>
          <p:cNvGrpSpPr>
            <a:grpSpLocks/>
          </p:cNvGrpSpPr>
          <p:nvPr/>
        </p:nvGrpSpPr>
        <p:grpSpPr bwMode="auto">
          <a:xfrm>
            <a:off x="2743200" y="4724400"/>
            <a:ext cx="685800" cy="1295400"/>
            <a:chOff x="204" y="1932"/>
            <a:chExt cx="713" cy="1511"/>
          </a:xfrm>
        </p:grpSpPr>
        <p:sp>
          <p:nvSpPr>
            <p:cNvPr id="1151" name="Freeform 25"/>
            <p:cNvSpPr>
              <a:spLocks/>
            </p:cNvSpPr>
            <p:nvPr/>
          </p:nvSpPr>
          <p:spPr bwMode="auto">
            <a:xfrm>
              <a:off x="541" y="1932"/>
              <a:ext cx="253" cy="242"/>
            </a:xfrm>
            <a:custGeom>
              <a:avLst/>
              <a:gdLst>
                <a:gd name="T0" fmla="*/ 240 w 253"/>
                <a:gd name="T1" fmla="*/ 24 h 242"/>
                <a:gd name="T2" fmla="*/ 213 w 253"/>
                <a:gd name="T3" fmla="*/ 10 h 242"/>
                <a:gd name="T4" fmla="*/ 178 w 253"/>
                <a:gd name="T5" fmla="*/ 3 h 242"/>
                <a:gd name="T6" fmla="*/ 156 w 253"/>
                <a:gd name="T7" fmla="*/ 0 h 242"/>
                <a:gd name="T8" fmla="*/ 136 w 253"/>
                <a:gd name="T9" fmla="*/ 3 h 242"/>
                <a:gd name="T10" fmla="*/ 109 w 253"/>
                <a:gd name="T11" fmla="*/ 10 h 242"/>
                <a:gd name="T12" fmla="*/ 86 w 253"/>
                <a:gd name="T13" fmla="*/ 24 h 242"/>
                <a:gd name="T14" fmla="*/ 0 w 253"/>
                <a:gd name="T15" fmla="*/ 241 h 242"/>
                <a:gd name="T16" fmla="*/ 47 w 253"/>
                <a:gd name="T17" fmla="*/ 228 h 242"/>
                <a:gd name="T18" fmla="*/ 62 w 253"/>
                <a:gd name="T19" fmla="*/ 224 h 242"/>
                <a:gd name="T20" fmla="*/ 80 w 253"/>
                <a:gd name="T21" fmla="*/ 153 h 242"/>
                <a:gd name="T22" fmla="*/ 73 w 253"/>
                <a:gd name="T23" fmla="*/ 226 h 242"/>
                <a:gd name="T24" fmla="*/ 97 w 253"/>
                <a:gd name="T25" fmla="*/ 140 h 242"/>
                <a:gd name="T26" fmla="*/ 86 w 253"/>
                <a:gd name="T27" fmla="*/ 226 h 242"/>
                <a:gd name="T28" fmla="*/ 120 w 253"/>
                <a:gd name="T29" fmla="*/ 109 h 242"/>
                <a:gd name="T30" fmla="*/ 102 w 253"/>
                <a:gd name="T31" fmla="*/ 226 h 242"/>
                <a:gd name="T32" fmla="*/ 140 w 253"/>
                <a:gd name="T33" fmla="*/ 86 h 242"/>
                <a:gd name="T34" fmla="*/ 118 w 253"/>
                <a:gd name="T35" fmla="*/ 226 h 242"/>
                <a:gd name="T36" fmla="*/ 166 w 253"/>
                <a:gd name="T37" fmla="*/ 62 h 242"/>
                <a:gd name="T38" fmla="*/ 131 w 253"/>
                <a:gd name="T39" fmla="*/ 228 h 242"/>
                <a:gd name="T40" fmla="*/ 149 w 253"/>
                <a:gd name="T41" fmla="*/ 231 h 242"/>
                <a:gd name="T42" fmla="*/ 156 w 253"/>
                <a:gd name="T43" fmla="*/ 200 h 242"/>
                <a:gd name="T44" fmla="*/ 172 w 253"/>
                <a:gd name="T45" fmla="*/ 195 h 242"/>
                <a:gd name="T46" fmla="*/ 196 w 253"/>
                <a:gd name="T47" fmla="*/ 77 h 242"/>
                <a:gd name="T48" fmla="*/ 186 w 253"/>
                <a:gd name="T49" fmla="*/ 41 h 242"/>
                <a:gd name="T50" fmla="*/ 205 w 253"/>
                <a:gd name="T51" fmla="*/ 80 h 242"/>
                <a:gd name="T52" fmla="*/ 207 w 253"/>
                <a:gd name="T53" fmla="*/ 57 h 242"/>
                <a:gd name="T54" fmla="*/ 216 w 253"/>
                <a:gd name="T55" fmla="*/ 76 h 242"/>
                <a:gd name="T56" fmla="*/ 239 w 253"/>
                <a:gd name="T57" fmla="*/ 73 h 242"/>
                <a:gd name="T58" fmla="*/ 234 w 253"/>
                <a:gd name="T59" fmla="*/ 40 h 242"/>
                <a:gd name="T60" fmla="*/ 248 w 253"/>
                <a:gd name="T61" fmla="*/ 73 h 242"/>
                <a:gd name="T62" fmla="*/ 252 w 253"/>
                <a:gd name="T63" fmla="*/ 66 h 242"/>
                <a:gd name="T64" fmla="*/ 240 w 253"/>
                <a:gd name="T65" fmla="*/ 24 h 2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3"/>
                <a:gd name="T100" fmla="*/ 0 h 242"/>
                <a:gd name="T101" fmla="*/ 253 w 253"/>
                <a:gd name="T102" fmla="*/ 242 h 2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3" h="242">
                  <a:moveTo>
                    <a:pt x="240" y="24"/>
                  </a:moveTo>
                  <a:lnTo>
                    <a:pt x="213" y="10"/>
                  </a:lnTo>
                  <a:lnTo>
                    <a:pt x="178" y="3"/>
                  </a:lnTo>
                  <a:lnTo>
                    <a:pt x="156" y="0"/>
                  </a:lnTo>
                  <a:lnTo>
                    <a:pt x="136" y="3"/>
                  </a:lnTo>
                  <a:lnTo>
                    <a:pt x="109" y="10"/>
                  </a:lnTo>
                  <a:lnTo>
                    <a:pt x="86" y="24"/>
                  </a:lnTo>
                  <a:lnTo>
                    <a:pt x="0" y="241"/>
                  </a:lnTo>
                  <a:lnTo>
                    <a:pt x="47" y="228"/>
                  </a:lnTo>
                  <a:lnTo>
                    <a:pt x="62" y="224"/>
                  </a:lnTo>
                  <a:lnTo>
                    <a:pt x="80" y="153"/>
                  </a:lnTo>
                  <a:lnTo>
                    <a:pt x="73" y="226"/>
                  </a:lnTo>
                  <a:lnTo>
                    <a:pt x="97" y="140"/>
                  </a:lnTo>
                  <a:lnTo>
                    <a:pt x="86" y="226"/>
                  </a:lnTo>
                  <a:lnTo>
                    <a:pt x="120" y="109"/>
                  </a:lnTo>
                  <a:lnTo>
                    <a:pt x="102" y="226"/>
                  </a:lnTo>
                  <a:lnTo>
                    <a:pt x="140" y="86"/>
                  </a:lnTo>
                  <a:lnTo>
                    <a:pt x="118" y="226"/>
                  </a:lnTo>
                  <a:lnTo>
                    <a:pt x="166" y="62"/>
                  </a:lnTo>
                  <a:lnTo>
                    <a:pt x="131" y="228"/>
                  </a:lnTo>
                  <a:lnTo>
                    <a:pt x="149" y="231"/>
                  </a:lnTo>
                  <a:lnTo>
                    <a:pt x="156" y="200"/>
                  </a:lnTo>
                  <a:lnTo>
                    <a:pt x="172" y="195"/>
                  </a:lnTo>
                  <a:lnTo>
                    <a:pt x="196" y="77"/>
                  </a:lnTo>
                  <a:lnTo>
                    <a:pt x="186" y="41"/>
                  </a:lnTo>
                  <a:lnTo>
                    <a:pt x="205" y="80"/>
                  </a:lnTo>
                  <a:lnTo>
                    <a:pt x="207" y="57"/>
                  </a:lnTo>
                  <a:lnTo>
                    <a:pt x="216" y="76"/>
                  </a:lnTo>
                  <a:lnTo>
                    <a:pt x="239" y="73"/>
                  </a:lnTo>
                  <a:lnTo>
                    <a:pt x="234" y="40"/>
                  </a:lnTo>
                  <a:lnTo>
                    <a:pt x="248" y="73"/>
                  </a:lnTo>
                  <a:lnTo>
                    <a:pt x="252" y="66"/>
                  </a:lnTo>
                  <a:lnTo>
                    <a:pt x="240" y="24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6"/>
            <p:cNvSpPr>
              <a:spLocks/>
            </p:cNvSpPr>
            <p:nvPr/>
          </p:nvSpPr>
          <p:spPr bwMode="auto">
            <a:xfrm>
              <a:off x="662" y="2013"/>
              <a:ext cx="126" cy="195"/>
            </a:xfrm>
            <a:custGeom>
              <a:avLst/>
              <a:gdLst>
                <a:gd name="T0" fmla="*/ 103 w 126"/>
                <a:gd name="T1" fmla="*/ 2 h 195"/>
                <a:gd name="T2" fmla="*/ 117 w 126"/>
                <a:gd name="T3" fmla="*/ 0 h 195"/>
                <a:gd name="T4" fmla="*/ 120 w 126"/>
                <a:gd name="T5" fmla="*/ 32 h 195"/>
                <a:gd name="T6" fmla="*/ 113 w 126"/>
                <a:gd name="T7" fmla="*/ 43 h 195"/>
                <a:gd name="T8" fmla="*/ 119 w 126"/>
                <a:gd name="T9" fmla="*/ 57 h 195"/>
                <a:gd name="T10" fmla="*/ 125 w 126"/>
                <a:gd name="T11" fmla="*/ 72 h 195"/>
                <a:gd name="T12" fmla="*/ 120 w 126"/>
                <a:gd name="T13" fmla="*/ 81 h 195"/>
                <a:gd name="T14" fmla="*/ 111 w 126"/>
                <a:gd name="T15" fmla="*/ 81 h 195"/>
                <a:gd name="T16" fmla="*/ 113 w 126"/>
                <a:gd name="T17" fmla="*/ 97 h 195"/>
                <a:gd name="T18" fmla="*/ 103 w 126"/>
                <a:gd name="T19" fmla="*/ 100 h 195"/>
                <a:gd name="T20" fmla="*/ 107 w 126"/>
                <a:gd name="T21" fmla="*/ 106 h 195"/>
                <a:gd name="T22" fmla="*/ 100 w 126"/>
                <a:gd name="T23" fmla="*/ 114 h 195"/>
                <a:gd name="T24" fmla="*/ 100 w 126"/>
                <a:gd name="T25" fmla="*/ 123 h 195"/>
                <a:gd name="T26" fmla="*/ 90 w 126"/>
                <a:gd name="T27" fmla="*/ 132 h 195"/>
                <a:gd name="T28" fmla="*/ 69 w 126"/>
                <a:gd name="T29" fmla="*/ 131 h 195"/>
                <a:gd name="T30" fmla="*/ 30 w 126"/>
                <a:gd name="T31" fmla="*/ 194 h 195"/>
                <a:gd name="T32" fmla="*/ 0 w 126"/>
                <a:gd name="T33" fmla="*/ 154 h 195"/>
                <a:gd name="T34" fmla="*/ 34 w 126"/>
                <a:gd name="T35" fmla="*/ 155 h 195"/>
                <a:gd name="T36" fmla="*/ 41 w 126"/>
                <a:gd name="T37" fmla="*/ 127 h 195"/>
                <a:gd name="T38" fmla="*/ 54 w 126"/>
                <a:gd name="T39" fmla="*/ 129 h 195"/>
                <a:gd name="T40" fmla="*/ 73 w 126"/>
                <a:gd name="T41" fmla="*/ 26 h 195"/>
                <a:gd name="T42" fmla="*/ 81 w 126"/>
                <a:gd name="T43" fmla="*/ 8 h 195"/>
                <a:gd name="T44" fmla="*/ 103 w 126"/>
                <a:gd name="T45" fmla="*/ 2 h 1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6"/>
                <a:gd name="T70" fmla="*/ 0 h 195"/>
                <a:gd name="T71" fmla="*/ 126 w 126"/>
                <a:gd name="T72" fmla="*/ 195 h 1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6" h="195">
                  <a:moveTo>
                    <a:pt x="103" y="2"/>
                  </a:moveTo>
                  <a:lnTo>
                    <a:pt x="117" y="0"/>
                  </a:lnTo>
                  <a:lnTo>
                    <a:pt x="120" y="32"/>
                  </a:lnTo>
                  <a:lnTo>
                    <a:pt x="113" y="43"/>
                  </a:lnTo>
                  <a:lnTo>
                    <a:pt x="119" y="57"/>
                  </a:lnTo>
                  <a:lnTo>
                    <a:pt x="125" y="72"/>
                  </a:lnTo>
                  <a:lnTo>
                    <a:pt x="120" y="81"/>
                  </a:lnTo>
                  <a:lnTo>
                    <a:pt x="111" y="81"/>
                  </a:lnTo>
                  <a:lnTo>
                    <a:pt x="113" y="97"/>
                  </a:lnTo>
                  <a:lnTo>
                    <a:pt x="103" y="100"/>
                  </a:lnTo>
                  <a:lnTo>
                    <a:pt x="107" y="106"/>
                  </a:lnTo>
                  <a:lnTo>
                    <a:pt x="100" y="114"/>
                  </a:lnTo>
                  <a:lnTo>
                    <a:pt x="100" y="123"/>
                  </a:lnTo>
                  <a:lnTo>
                    <a:pt x="90" y="132"/>
                  </a:lnTo>
                  <a:lnTo>
                    <a:pt x="69" y="131"/>
                  </a:lnTo>
                  <a:lnTo>
                    <a:pt x="30" y="194"/>
                  </a:lnTo>
                  <a:lnTo>
                    <a:pt x="0" y="154"/>
                  </a:lnTo>
                  <a:lnTo>
                    <a:pt x="34" y="155"/>
                  </a:lnTo>
                  <a:lnTo>
                    <a:pt x="41" y="127"/>
                  </a:lnTo>
                  <a:lnTo>
                    <a:pt x="54" y="129"/>
                  </a:lnTo>
                  <a:lnTo>
                    <a:pt x="73" y="26"/>
                  </a:lnTo>
                  <a:lnTo>
                    <a:pt x="81" y="8"/>
                  </a:lnTo>
                  <a:lnTo>
                    <a:pt x="103" y="2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7"/>
            <p:cNvSpPr>
              <a:spLocks/>
            </p:cNvSpPr>
            <p:nvPr/>
          </p:nvSpPr>
          <p:spPr bwMode="auto">
            <a:xfrm>
              <a:off x="427" y="2164"/>
              <a:ext cx="425" cy="1279"/>
            </a:xfrm>
            <a:custGeom>
              <a:avLst/>
              <a:gdLst>
                <a:gd name="T0" fmla="*/ 95 w 425"/>
                <a:gd name="T1" fmla="*/ 20 h 1279"/>
                <a:gd name="T2" fmla="*/ 14 w 425"/>
                <a:gd name="T3" fmla="*/ 194 h 1279"/>
                <a:gd name="T4" fmla="*/ 75 w 425"/>
                <a:gd name="T5" fmla="*/ 265 h 1279"/>
                <a:gd name="T6" fmla="*/ 0 w 425"/>
                <a:gd name="T7" fmla="*/ 633 h 1279"/>
                <a:gd name="T8" fmla="*/ 60 w 425"/>
                <a:gd name="T9" fmla="*/ 530 h 1279"/>
                <a:gd name="T10" fmla="*/ 54 w 425"/>
                <a:gd name="T11" fmla="*/ 649 h 1279"/>
                <a:gd name="T12" fmla="*/ 38 w 425"/>
                <a:gd name="T13" fmla="*/ 821 h 1279"/>
                <a:gd name="T14" fmla="*/ 79 w 425"/>
                <a:gd name="T15" fmla="*/ 691 h 1279"/>
                <a:gd name="T16" fmla="*/ 95 w 425"/>
                <a:gd name="T17" fmla="*/ 724 h 1279"/>
                <a:gd name="T18" fmla="*/ 115 w 425"/>
                <a:gd name="T19" fmla="*/ 809 h 1279"/>
                <a:gd name="T20" fmla="*/ 128 w 425"/>
                <a:gd name="T21" fmla="*/ 1081 h 1279"/>
                <a:gd name="T22" fmla="*/ 115 w 425"/>
                <a:gd name="T23" fmla="*/ 1278 h 1279"/>
                <a:gd name="T24" fmla="*/ 173 w 425"/>
                <a:gd name="T25" fmla="*/ 1196 h 1279"/>
                <a:gd name="T26" fmla="*/ 176 w 425"/>
                <a:gd name="T27" fmla="*/ 1090 h 1279"/>
                <a:gd name="T28" fmla="*/ 202 w 425"/>
                <a:gd name="T29" fmla="*/ 885 h 1279"/>
                <a:gd name="T30" fmla="*/ 202 w 425"/>
                <a:gd name="T31" fmla="*/ 814 h 1279"/>
                <a:gd name="T32" fmla="*/ 339 w 425"/>
                <a:gd name="T33" fmla="*/ 498 h 1279"/>
                <a:gd name="T34" fmla="*/ 230 w 425"/>
                <a:gd name="T35" fmla="*/ 814 h 1279"/>
                <a:gd name="T36" fmla="*/ 279 w 425"/>
                <a:gd name="T37" fmla="*/ 880 h 1279"/>
                <a:gd name="T38" fmla="*/ 321 w 425"/>
                <a:gd name="T39" fmla="*/ 1196 h 1279"/>
                <a:gd name="T40" fmla="*/ 339 w 425"/>
                <a:gd name="T41" fmla="*/ 1216 h 1279"/>
                <a:gd name="T42" fmla="*/ 377 w 425"/>
                <a:gd name="T43" fmla="*/ 1278 h 1279"/>
                <a:gd name="T44" fmla="*/ 374 w 425"/>
                <a:gd name="T45" fmla="*/ 1114 h 1279"/>
                <a:gd name="T46" fmla="*/ 359 w 425"/>
                <a:gd name="T47" fmla="*/ 930 h 1279"/>
                <a:gd name="T48" fmla="*/ 374 w 425"/>
                <a:gd name="T49" fmla="*/ 820 h 1279"/>
                <a:gd name="T50" fmla="*/ 393 w 425"/>
                <a:gd name="T51" fmla="*/ 820 h 1279"/>
                <a:gd name="T52" fmla="*/ 355 w 425"/>
                <a:gd name="T53" fmla="*/ 447 h 1279"/>
                <a:gd name="T54" fmla="*/ 300 w 425"/>
                <a:gd name="T55" fmla="*/ 334 h 1279"/>
                <a:gd name="T56" fmla="*/ 171 w 425"/>
                <a:gd name="T57" fmla="*/ 631 h 1279"/>
                <a:gd name="T58" fmla="*/ 296 w 425"/>
                <a:gd name="T59" fmla="*/ 330 h 1279"/>
                <a:gd name="T60" fmla="*/ 183 w 425"/>
                <a:gd name="T61" fmla="*/ 188 h 1279"/>
                <a:gd name="T62" fmla="*/ 209 w 425"/>
                <a:gd name="T63" fmla="*/ 31 h 12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25"/>
                <a:gd name="T97" fmla="*/ 0 h 1279"/>
                <a:gd name="T98" fmla="*/ 425 w 425"/>
                <a:gd name="T99" fmla="*/ 1279 h 127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25" h="1279">
                  <a:moveTo>
                    <a:pt x="185" y="0"/>
                  </a:moveTo>
                  <a:lnTo>
                    <a:pt x="95" y="20"/>
                  </a:lnTo>
                  <a:lnTo>
                    <a:pt x="79" y="53"/>
                  </a:lnTo>
                  <a:lnTo>
                    <a:pt x="14" y="194"/>
                  </a:lnTo>
                  <a:lnTo>
                    <a:pt x="21" y="226"/>
                  </a:lnTo>
                  <a:lnTo>
                    <a:pt x="75" y="265"/>
                  </a:lnTo>
                  <a:lnTo>
                    <a:pt x="45" y="388"/>
                  </a:lnTo>
                  <a:lnTo>
                    <a:pt x="0" y="633"/>
                  </a:lnTo>
                  <a:lnTo>
                    <a:pt x="37" y="641"/>
                  </a:lnTo>
                  <a:lnTo>
                    <a:pt x="60" y="530"/>
                  </a:lnTo>
                  <a:lnTo>
                    <a:pt x="79" y="518"/>
                  </a:lnTo>
                  <a:lnTo>
                    <a:pt x="54" y="649"/>
                  </a:lnTo>
                  <a:lnTo>
                    <a:pt x="38" y="756"/>
                  </a:lnTo>
                  <a:lnTo>
                    <a:pt x="38" y="821"/>
                  </a:lnTo>
                  <a:lnTo>
                    <a:pt x="70" y="821"/>
                  </a:lnTo>
                  <a:lnTo>
                    <a:pt x="79" y="691"/>
                  </a:lnTo>
                  <a:lnTo>
                    <a:pt x="103" y="583"/>
                  </a:lnTo>
                  <a:lnTo>
                    <a:pt x="95" y="724"/>
                  </a:lnTo>
                  <a:lnTo>
                    <a:pt x="95" y="810"/>
                  </a:lnTo>
                  <a:lnTo>
                    <a:pt x="115" y="809"/>
                  </a:lnTo>
                  <a:lnTo>
                    <a:pt x="107" y="874"/>
                  </a:lnTo>
                  <a:lnTo>
                    <a:pt x="128" y="1081"/>
                  </a:lnTo>
                  <a:lnTo>
                    <a:pt x="128" y="1177"/>
                  </a:lnTo>
                  <a:lnTo>
                    <a:pt x="115" y="1278"/>
                  </a:lnTo>
                  <a:lnTo>
                    <a:pt x="187" y="1278"/>
                  </a:lnTo>
                  <a:lnTo>
                    <a:pt x="173" y="1196"/>
                  </a:lnTo>
                  <a:lnTo>
                    <a:pt x="180" y="1142"/>
                  </a:lnTo>
                  <a:lnTo>
                    <a:pt x="176" y="1090"/>
                  </a:lnTo>
                  <a:lnTo>
                    <a:pt x="187" y="1026"/>
                  </a:lnTo>
                  <a:lnTo>
                    <a:pt x="202" y="885"/>
                  </a:lnTo>
                  <a:lnTo>
                    <a:pt x="194" y="841"/>
                  </a:lnTo>
                  <a:lnTo>
                    <a:pt x="202" y="814"/>
                  </a:lnTo>
                  <a:lnTo>
                    <a:pt x="263" y="789"/>
                  </a:lnTo>
                  <a:lnTo>
                    <a:pt x="339" y="498"/>
                  </a:lnTo>
                  <a:lnTo>
                    <a:pt x="313" y="814"/>
                  </a:lnTo>
                  <a:lnTo>
                    <a:pt x="230" y="814"/>
                  </a:lnTo>
                  <a:lnTo>
                    <a:pt x="259" y="821"/>
                  </a:lnTo>
                  <a:lnTo>
                    <a:pt x="279" y="880"/>
                  </a:lnTo>
                  <a:lnTo>
                    <a:pt x="328" y="1126"/>
                  </a:lnTo>
                  <a:lnTo>
                    <a:pt x="321" y="1196"/>
                  </a:lnTo>
                  <a:lnTo>
                    <a:pt x="331" y="1276"/>
                  </a:lnTo>
                  <a:lnTo>
                    <a:pt x="339" y="1216"/>
                  </a:lnTo>
                  <a:lnTo>
                    <a:pt x="358" y="1276"/>
                  </a:lnTo>
                  <a:lnTo>
                    <a:pt x="377" y="1278"/>
                  </a:lnTo>
                  <a:lnTo>
                    <a:pt x="424" y="1278"/>
                  </a:lnTo>
                  <a:lnTo>
                    <a:pt x="374" y="1114"/>
                  </a:lnTo>
                  <a:lnTo>
                    <a:pt x="359" y="1026"/>
                  </a:lnTo>
                  <a:lnTo>
                    <a:pt x="359" y="930"/>
                  </a:lnTo>
                  <a:lnTo>
                    <a:pt x="359" y="820"/>
                  </a:lnTo>
                  <a:lnTo>
                    <a:pt x="374" y="820"/>
                  </a:lnTo>
                  <a:lnTo>
                    <a:pt x="359" y="639"/>
                  </a:lnTo>
                  <a:lnTo>
                    <a:pt x="393" y="820"/>
                  </a:lnTo>
                  <a:lnTo>
                    <a:pt x="415" y="825"/>
                  </a:lnTo>
                  <a:lnTo>
                    <a:pt x="355" y="447"/>
                  </a:lnTo>
                  <a:lnTo>
                    <a:pt x="347" y="337"/>
                  </a:lnTo>
                  <a:lnTo>
                    <a:pt x="300" y="334"/>
                  </a:lnTo>
                  <a:lnTo>
                    <a:pt x="218" y="334"/>
                  </a:lnTo>
                  <a:lnTo>
                    <a:pt x="171" y="631"/>
                  </a:lnTo>
                  <a:lnTo>
                    <a:pt x="196" y="312"/>
                  </a:lnTo>
                  <a:lnTo>
                    <a:pt x="296" y="330"/>
                  </a:lnTo>
                  <a:lnTo>
                    <a:pt x="316" y="249"/>
                  </a:lnTo>
                  <a:lnTo>
                    <a:pt x="183" y="188"/>
                  </a:lnTo>
                  <a:lnTo>
                    <a:pt x="238" y="195"/>
                  </a:lnTo>
                  <a:lnTo>
                    <a:pt x="209" y="31"/>
                  </a:lnTo>
                  <a:lnTo>
                    <a:pt x="185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8"/>
            <p:cNvSpPr>
              <a:spLocks/>
            </p:cNvSpPr>
            <p:nvPr/>
          </p:nvSpPr>
          <p:spPr bwMode="auto">
            <a:xfrm>
              <a:off x="676" y="2199"/>
              <a:ext cx="122" cy="217"/>
            </a:xfrm>
            <a:custGeom>
              <a:avLst/>
              <a:gdLst>
                <a:gd name="T0" fmla="*/ 67 w 122"/>
                <a:gd name="T1" fmla="*/ 4 h 217"/>
                <a:gd name="T2" fmla="*/ 105 w 122"/>
                <a:gd name="T3" fmla="*/ 39 h 217"/>
                <a:gd name="T4" fmla="*/ 121 w 122"/>
                <a:gd name="T5" fmla="*/ 74 h 217"/>
                <a:gd name="T6" fmla="*/ 113 w 122"/>
                <a:gd name="T7" fmla="*/ 131 h 217"/>
                <a:gd name="T8" fmla="*/ 121 w 122"/>
                <a:gd name="T9" fmla="*/ 216 h 217"/>
                <a:gd name="T10" fmla="*/ 86 w 122"/>
                <a:gd name="T11" fmla="*/ 207 h 217"/>
                <a:gd name="T12" fmla="*/ 67 w 122"/>
                <a:gd name="T13" fmla="*/ 30 h 217"/>
                <a:gd name="T14" fmla="*/ 40 w 122"/>
                <a:gd name="T15" fmla="*/ 25 h 217"/>
                <a:gd name="T16" fmla="*/ 55 w 122"/>
                <a:gd name="T17" fmla="*/ 166 h 217"/>
                <a:gd name="T18" fmla="*/ 45 w 122"/>
                <a:gd name="T19" fmla="*/ 166 h 217"/>
                <a:gd name="T20" fmla="*/ 26 w 122"/>
                <a:gd name="T21" fmla="*/ 40 h 217"/>
                <a:gd name="T22" fmla="*/ 23 w 122"/>
                <a:gd name="T23" fmla="*/ 145 h 217"/>
                <a:gd name="T24" fmla="*/ 0 w 122"/>
                <a:gd name="T25" fmla="*/ 35 h 217"/>
                <a:gd name="T26" fmla="*/ 30 w 122"/>
                <a:gd name="T27" fmla="*/ 0 h 217"/>
                <a:gd name="T28" fmla="*/ 67 w 122"/>
                <a:gd name="T29" fmla="*/ 4 h 2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2"/>
                <a:gd name="T46" fmla="*/ 0 h 217"/>
                <a:gd name="T47" fmla="*/ 122 w 122"/>
                <a:gd name="T48" fmla="*/ 217 h 2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2" h="217">
                  <a:moveTo>
                    <a:pt x="67" y="4"/>
                  </a:moveTo>
                  <a:lnTo>
                    <a:pt x="105" y="39"/>
                  </a:lnTo>
                  <a:lnTo>
                    <a:pt x="121" y="74"/>
                  </a:lnTo>
                  <a:lnTo>
                    <a:pt x="113" y="131"/>
                  </a:lnTo>
                  <a:lnTo>
                    <a:pt x="121" y="216"/>
                  </a:lnTo>
                  <a:lnTo>
                    <a:pt x="86" y="207"/>
                  </a:lnTo>
                  <a:lnTo>
                    <a:pt x="67" y="30"/>
                  </a:lnTo>
                  <a:lnTo>
                    <a:pt x="40" y="25"/>
                  </a:lnTo>
                  <a:lnTo>
                    <a:pt x="55" y="166"/>
                  </a:lnTo>
                  <a:lnTo>
                    <a:pt x="45" y="166"/>
                  </a:lnTo>
                  <a:lnTo>
                    <a:pt x="26" y="40"/>
                  </a:lnTo>
                  <a:lnTo>
                    <a:pt x="23" y="145"/>
                  </a:lnTo>
                  <a:lnTo>
                    <a:pt x="0" y="35"/>
                  </a:lnTo>
                  <a:lnTo>
                    <a:pt x="30" y="0"/>
                  </a:lnTo>
                  <a:lnTo>
                    <a:pt x="67" y="4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Freeform 29"/>
            <p:cNvSpPr>
              <a:spLocks/>
            </p:cNvSpPr>
            <p:nvPr/>
          </p:nvSpPr>
          <p:spPr bwMode="auto">
            <a:xfrm>
              <a:off x="204" y="3088"/>
              <a:ext cx="324" cy="353"/>
            </a:xfrm>
            <a:custGeom>
              <a:avLst/>
              <a:gdLst>
                <a:gd name="T0" fmla="*/ 129 w 324"/>
                <a:gd name="T1" fmla="*/ 0 h 353"/>
                <a:gd name="T2" fmla="*/ 174 w 324"/>
                <a:gd name="T3" fmla="*/ 4 h 353"/>
                <a:gd name="T4" fmla="*/ 245 w 324"/>
                <a:gd name="T5" fmla="*/ 30 h 353"/>
                <a:gd name="T6" fmla="*/ 250 w 324"/>
                <a:gd name="T7" fmla="*/ 49 h 353"/>
                <a:gd name="T8" fmla="*/ 227 w 324"/>
                <a:gd name="T9" fmla="*/ 49 h 353"/>
                <a:gd name="T10" fmla="*/ 231 w 324"/>
                <a:gd name="T11" fmla="*/ 35 h 353"/>
                <a:gd name="T12" fmla="*/ 144 w 324"/>
                <a:gd name="T13" fmla="*/ 15 h 353"/>
                <a:gd name="T14" fmla="*/ 139 w 324"/>
                <a:gd name="T15" fmla="*/ 40 h 353"/>
                <a:gd name="T16" fmla="*/ 227 w 324"/>
                <a:gd name="T17" fmla="*/ 54 h 353"/>
                <a:gd name="T18" fmla="*/ 323 w 324"/>
                <a:gd name="T19" fmla="*/ 75 h 353"/>
                <a:gd name="T20" fmla="*/ 323 w 324"/>
                <a:gd name="T21" fmla="*/ 336 h 353"/>
                <a:gd name="T22" fmla="*/ 308 w 324"/>
                <a:gd name="T23" fmla="*/ 352 h 353"/>
                <a:gd name="T24" fmla="*/ 27 w 324"/>
                <a:gd name="T25" fmla="*/ 352 h 353"/>
                <a:gd name="T26" fmla="*/ 0 w 324"/>
                <a:gd name="T27" fmla="*/ 342 h 353"/>
                <a:gd name="T28" fmla="*/ 0 w 324"/>
                <a:gd name="T29" fmla="*/ 35 h 353"/>
                <a:gd name="T30" fmla="*/ 117 w 324"/>
                <a:gd name="T31" fmla="*/ 35 h 353"/>
                <a:gd name="T32" fmla="*/ 129 w 324"/>
                <a:gd name="T33" fmla="*/ 0 h 3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4"/>
                <a:gd name="T52" fmla="*/ 0 h 353"/>
                <a:gd name="T53" fmla="*/ 324 w 324"/>
                <a:gd name="T54" fmla="*/ 353 h 3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4" h="353">
                  <a:moveTo>
                    <a:pt x="129" y="0"/>
                  </a:moveTo>
                  <a:lnTo>
                    <a:pt x="174" y="4"/>
                  </a:lnTo>
                  <a:lnTo>
                    <a:pt x="245" y="30"/>
                  </a:lnTo>
                  <a:lnTo>
                    <a:pt x="250" y="49"/>
                  </a:lnTo>
                  <a:lnTo>
                    <a:pt x="227" y="49"/>
                  </a:lnTo>
                  <a:lnTo>
                    <a:pt x="231" y="35"/>
                  </a:lnTo>
                  <a:lnTo>
                    <a:pt x="144" y="15"/>
                  </a:lnTo>
                  <a:lnTo>
                    <a:pt x="139" y="40"/>
                  </a:lnTo>
                  <a:lnTo>
                    <a:pt x="227" y="54"/>
                  </a:lnTo>
                  <a:lnTo>
                    <a:pt x="323" y="75"/>
                  </a:lnTo>
                  <a:lnTo>
                    <a:pt x="323" y="336"/>
                  </a:lnTo>
                  <a:lnTo>
                    <a:pt x="308" y="352"/>
                  </a:lnTo>
                  <a:lnTo>
                    <a:pt x="27" y="352"/>
                  </a:lnTo>
                  <a:lnTo>
                    <a:pt x="0" y="342"/>
                  </a:lnTo>
                  <a:lnTo>
                    <a:pt x="0" y="35"/>
                  </a:lnTo>
                  <a:lnTo>
                    <a:pt x="117" y="35"/>
                  </a:lnTo>
                  <a:lnTo>
                    <a:pt x="12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6" name="Freeform 30"/>
            <p:cNvSpPr>
              <a:spLocks/>
            </p:cNvSpPr>
            <p:nvPr/>
          </p:nvSpPr>
          <p:spPr bwMode="auto">
            <a:xfrm>
              <a:off x="785" y="2516"/>
              <a:ext cx="89" cy="287"/>
            </a:xfrm>
            <a:custGeom>
              <a:avLst/>
              <a:gdLst>
                <a:gd name="T0" fmla="*/ 0 w 89"/>
                <a:gd name="T1" fmla="*/ 0 h 287"/>
                <a:gd name="T2" fmla="*/ 11 w 89"/>
                <a:gd name="T3" fmla="*/ 100 h 287"/>
                <a:gd name="T4" fmla="*/ 41 w 89"/>
                <a:gd name="T5" fmla="*/ 286 h 287"/>
                <a:gd name="T6" fmla="*/ 88 w 89"/>
                <a:gd name="T7" fmla="*/ 275 h 287"/>
                <a:gd name="T8" fmla="*/ 41 w 89"/>
                <a:gd name="T9" fmla="*/ 165 h 287"/>
                <a:gd name="T10" fmla="*/ 15 w 89"/>
                <a:gd name="T11" fmla="*/ 0 h 287"/>
                <a:gd name="T12" fmla="*/ 15 w 89"/>
                <a:gd name="T13" fmla="*/ 4 h 287"/>
                <a:gd name="T14" fmla="*/ 0 w 89"/>
                <a:gd name="T15" fmla="*/ 0 h 2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9"/>
                <a:gd name="T25" fmla="*/ 0 h 287"/>
                <a:gd name="T26" fmla="*/ 89 w 89"/>
                <a:gd name="T27" fmla="*/ 287 h 28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9" h="287">
                  <a:moveTo>
                    <a:pt x="0" y="0"/>
                  </a:moveTo>
                  <a:lnTo>
                    <a:pt x="11" y="100"/>
                  </a:lnTo>
                  <a:lnTo>
                    <a:pt x="41" y="286"/>
                  </a:lnTo>
                  <a:lnTo>
                    <a:pt x="88" y="275"/>
                  </a:lnTo>
                  <a:lnTo>
                    <a:pt x="41" y="165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" name="Freeform 31"/>
            <p:cNvSpPr>
              <a:spLocks/>
            </p:cNvSpPr>
            <p:nvPr/>
          </p:nvSpPr>
          <p:spPr bwMode="auto">
            <a:xfrm>
              <a:off x="758" y="2364"/>
              <a:ext cx="159" cy="102"/>
            </a:xfrm>
            <a:custGeom>
              <a:avLst/>
              <a:gdLst>
                <a:gd name="T0" fmla="*/ 81 w 159"/>
                <a:gd name="T1" fmla="*/ 42 h 102"/>
                <a:gd name="T2" fmla="*/ 102 w 159"/>
                <a:gd name="T3" fmla="*/ 40 h 102"/>
                <a:gd name="T4" fmla="*/ 62 w 159"/>
                <a:gd name="T5" fmla="*/ 0 h 102"/>
                <a:gd name="T6" fmla="*/ 111 w 159"/>
                <a:gd name="T7" fmla="*/ 30 h 102"/>
                <a:gd name="T8" fmla="*/ 158 w 159"/>
                <a:gd name="T9" fmla="*/ 59 h 102"/>
                <a:gd name="T10" fmla="*/ 58 w 159"/>
                <a:gd name="T11" fmla="*/ 101 h 102"/>
                <a:gd name="T12" fmla="*/ 0 w 159"/>
                <a:gd name="T13" fmla="*/ 93 h 102"/>
                <a:gd name="T14" fmla="*/ 9 w 159"/>
                <a:gd name="T15" fmla="*/ 59 h 102"/>
                <a:gd name="T16" fmla="*/ 51 w 159"/>
                <a:gd name="T17" fmla="*/ 71 h 102"/>
                <a:gd name="T18" fmla="*/ 81 w 159"/>
                <a:gd name="T19" fmla="*/ 42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9"/>
                <a:gd name="T31" fmla="*/ 0 h 102"/>
                <a:gd name="T32" fmla="*/ 159 w 159"/>
                <a:gd name="T33" fmla="*/ 102 h 1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9" h="102">
                  <a:moveTo>
                    <a:pt x="81" y="42"/>
                  </a:moveTo>
                  <a:lnTo>
                    <a:pt x="102" y="40"/>
                  </a:lnTo>
                  <a:lnTo>
                    <a:pt x="62" y="0"/>
                  </a:lnTo>
                  <a:lnTo>
                    <a:pt x="111" y="30"/>
                  </a:lnTo>
                  <a:lnTo>
                    <a:pt x="158" y="59"/>
                  </a:lnTo>
                  <a:lnTo>
                    <a:pt x="58" y="101"/>
                  </a:lnTo>
                  <a:lnTo>
                    <a:pt x="0" y="93"/>
                  </a:lnTo>
                  <a:lnTo>
                    <a:pt x="9" y="59"/>
                  </a:lnTo>
                  <a:lnTo>
                    <a:pt x="51" y="71"/>
                  </a:lnTo>
                  <a:lnTo>
                    <a:pt x="81" y="42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5" name="Group 32"/>
          <p:cNvGrpSpPr>
            <a:grpSpLocks noChangeAspect="1"/>
          </p:cNvGrpSpPr>
          <p:nvPr/>
        </p:nvGrpSpPr>
        <p:grpSpPr bwMode="auto">
          <a:xfrm>
            <a:off x="6019800" y="5943600"/>
            <a:ext cx="1143000" cy="727075"/>
            <a:chOff x="889" y="628"/>
            <a:chExt cx="4062" cy="2780"/>
          </a:xfrm>
        </p:grpSpPr>
        <p:sp>
          <p:nvSpPr>
            <p:cNvPr id="1089" name="Rectangle 33"/>
            <p:cNvSpPr>
              <a:spLocks noChangeAspect="1" noChangeArrowheads="1"/>
            </p:cNvSpPr>
            <p:nvPr/>
          </p:nvSpPr>
          <p:spPr bwMode="auto">
            <a:xfrm>
              <a:off x="889" y="3153"/>
              <a:ext cx="4062" cy="115"/>
            </a:xfrm>
            <a:prstGeom prst="rect">
              <a:avLst/>
            </a:prstGeom>
            <a:solidFill>
              <a:srgbClr val="402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34"/>
            <p:cNvSpPr>
              <a:spLocks noChangeAspect="1"/>
            </p:cNvSpPr>
            <p:nvPr/>
          </p:nvSpPr>
          <p:spPr bwMode="auto">
            <a:xfrm>
              <a:off x="1209" y="2353"/>
              <a:ext cx="382" cy="474"/>
            </a:xfrm>
            <a:custGeom>
              <a:avLst/>
              <a:gdLst>
                <a:gd name="T0" fmla="*/ 371 w 382"/>
                <a:gd name="T1" fmla="*/ 0 h 474"/>
                <a:gd name="T2" fmla="*/ 263 w 382"/>
                <a:gd name="T3" fmla="*/ 15 h 474"/>
                <a:gd name="T4" fmla="*/ 133 w 382"/>
                <a:gd name="T5" fmla="*/ 43 h 474"/>
                <a:gd name="T6" fmla="*/ 49 w 382"/>
                <a:gd name="T7" fmla="*/ 92 h 474"/>
                <a:gd name="T8" fmla="*/ 8 w 382"/>
                <a:gd name="T9" fmla="*/ 140 h 474"/>
                <a:gd name="T10" fmla="*/ 0 w 382"/>
                <a:gd name="T11" fmla="*/ 215 h 474"/>
                <a:gd name="T12" fmla="*/ 4 w 382"/>
                <a:gd name="T13" fmla="*/ 474 h 474"/>
                <a:gd name="T14" fmla="*/ 382 w 382"/>
                <a:gd name="T15" fmla="*/ 467 h 474"/>
                <a:gd name="T16" fmla="*/ 371 w 382"/>
                <a:gd name="T17" fmla="*/ 0 h 4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2"/>
                <a:gd name="T28" fmla="*/ 0 h 474"/>
                <a:gd name="T29" fmla="*/ 382 w 382"/>
                <a:gd name="T30" fmla="*/ 474 h 4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2" h="474">
                  <a:moveTo>
                    <a:pt x="371" y="0"/>
                  </a:moveTo>
                  <a:lnTo>
                    <a:pt x="263" y="15"/>
                  </a:lnTo>
                  <a:lnTo>
                    <a:pt x="133" y="43"/>
                  </a:lnTo>
                  <a:lnTo>
                    <a:pt x="49" y="92"/>
                  </a:lnTo>
                  <a:lnTo>
                    <a:pt x="8" y="140"/>
                  </a:lnTo>
                  <a:lnTo>
                    <a:pt x="0" y="215"/>
                  </a:lnTo>
                  <a:lnTo>
                    <a:pt x="4" y="474"/>
                  </a:lnTo>
                  <a:lnTo>
                    <a:pt x="382" y="4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91" name="Group 35"/>
            <p:cNvGrpSpPr>
              <a:grpSpLocks noChangeAspect="1"/>
            </p:cNvGrpSpPr>
            <p:nvPr/>
          </p:nvGrpSpPr>
          <p:grpSpPr bwMode="auto">
            <a:xfrm>
              <a:off x="1477" y="628"/>
              <a:ext cx="3277" cy="2780"/>
              <a:chOff x="1437" y="820"/>
              <a:chExt cx="3277" cy="2780"/>
            </a:xfrm>
          </p:grpSpPr>
          <p:grpSp>
            <p:nvGrpSpPr>
              <p:cNvPr id="1095" name="Group 36"/>
              <p:cNvGrpSpPr>
                <a:grpSpLocks noChangeAspect="1"/>
              </p:cNvGrpSpPr>
              <p:nvPr/>
            </p:nvGrpSpPr>
            <p:grpSpPr bwMode="auto">
              <a:xfrm>
                <a:off x="3453" y="2510"/>
                <a:ext cx="1261" cy="1090"/>
                <a:chOff x="3453" y="2510"/>
                <a:chExt cx="1261" cy="1090"/>
              </a:xfrm>
            </p:grpSpPr>
            <p:grpSp>
              <p:nvGrpSpPr>
                <p:cNvPr id="1138" name="Group 37"/>
                <p:cNvGrpSpPr>
                  <a:grpSpLocks noChangeAspect="1"/>
                </p:cNvGrpSpPr>
                <p:nvPr/>
              </p:nvGrpSpPr>
              <p:grpSpPr bwMode="auto">
                <a:xfrm>
                  <a:off x="3453" y="3004"/>
                  <a:ext cx="702" cy="348"/>
                  <a:chOff x="3453" y="3004"/>
                  <a:chExt cx="702" cy="348"/>
                </a:xfrm>
              </p:grpSpPr>
              <p:sp>
                <p:nvSpPr>
                  <p:cNvPr id="1146" name="Freeform 38"/>
                  <p:cNvSpPr>
                    <a:spLocks noChangeAspect="1"/>
                  </p:cNvSpPr>
                  <p:nvPr/>
                </p:nvSpPr>
                <p:spPr bwMode="auto">
                  <a:xfrm>
                    <a:off x="3453" y="3004"/>
                    <a:ext cx="702" cy="348"/>
                  </a:xfrm>
                  <a:custGeom>
                    <a:avLst/>
                    <a:gdLst>
                      <a:gd name="T0" fmla="*/ 120 w 702"/>
                      <a:gd name="T1" fmla="*/ 106 h 348"/>
                      <a:gd name="T2" fmla="*/ 193 w 702"/>
                      <a:gd name="T3" fmla="*/ 109 h 348"/>
                      <a:gd name="T4" fmla="*/ 263 w 702"/>
                      <a:gd name="T5" fmla="*/ 66 h 348"/>
                      <a:gd name="T6" fmla="*/ 301 w 702"/>
                      <a:gd name="T7" fmla="*/ 43 h 348"/>
                      <a:gd name="T8" fmla="*/ 331 w 702"/>
                      <a:gd name="T9" fmla="*/ 30 h 348"/>
                      <a:gd name="T10" fmla="*/ 393 w 702"/>
                      <a:gd name="T11" fmla="*/ 24 h 348"/>
                      <a:gd name="T12" fmla="*/ 457 w 702"/>
                      <a:gd name="T13" fmla="*/ 11 h 348"/>
                      <a:gd name="T14" fmla="*/ 498 w 702"/>
                      <a:gd name="T15" fmla="*/ 3 h 348"/>
                      <a:gd name="T16" fmla="*/ 527 w 702"/>
                      <a:gd name="T17" fmla="*/ 0 h 348"/>
                      <a:gd name="T18" fmla="*/ 577 w 702"/>
                      <a:gd name="T19" fmla="*/ 20 h 348"/>
                      <a:gd name="T20" fmla="*/ 623 w 702"/>
                      <a:gd name="T21" fmla="*/ 35 h 348"/>
                      <a:gd name="T22" fmla="*/ 664 w 702"/>
                      <a:gd name="T23" fmla="*/ 50 h 348"/>
                      <a:gd name="T24" fmla="*/ 683 w 702"/>
                      <a:gd name="T25" fmla="*/ 61 h 348"/>
                      <a:gd name="T26" fmla="*/ 687 w 702"/>
                      <a:gd name="T27" fmla="*/ 71 h 348"/>
                      <a:gd name="T28" fmla="*/ 687 w 702"/>
                      <a:gd name="T29" fmla="*/ 81 h 348"/>
                      <a:gd name="T30" fmla="*/ 681 w 702"/>
                      <a:gd name="T31" fmla="*/ 90 h 348"/>
                      <a:gd name="T32" fmla="*/ 660 w 702"/>
                      <a:gd name="T33" fmla="*/ 101 h 348"/>
                      <a:gd name="T34" fmla="*/ 685 w 702"/>
                      <a:gd name="T35" fmla="*/ 114 h 348"/>
                      <a:gd name="T36" fmla="*/ 699 w 702"/>
                      <a:gd name="T37" fmla="*/ 127 h 348"/>
                      <a:gd name="T38" fmla="*/ 702 w 702"/>
                      <a:gd name="T39" fmla="*/ 143 h 348"/>
                      <a:gd name="T40" fmla="*/ 695 w 702"/>
                      <a:gd name="T41" fmla="*/ 162 h 348"/>
                      <a:gd name="T42" fmla="*/ 682 w 702"/>
                      <a:gd name="T43" fmla="*/ 172 h 348"/>
                      <a:gd name="T44" fmla="*/ 667 w 702"/>
                      <a:gd name="T45" fmla="*/ 172 h 348"/>
                      <a:gd name="T46" fmla="*/ 651 w 702"/>
                      <a:gd name="T47" fmla="*/ 165 h 348"/>
                      <a:gd name="T48" fmla="*/ 672 w 702"/>
                      <a:gd name="T49" fmla="*/ 186 h 348"/>
                      <a:gd name="T50" fmla="*/ 683 w 702"/>
                      <a:gd name="T51" fmla="*/ 203 h 348"/>
                      <a:gd name="T52" fmla="*/ 683 w 702"/>
                      <a:gd name="T53" fmla="*/ 213 h 348"/>
                      <a:gd name="T54" fmla="*/ 679 w 702"/>
                      <a:gd name="T55" fmla="*/ 226 h 348"/>
                      <a:gd name="T56" fmla="*/ 675 w 702"/>
                      <a:gd name="T57" fmla="*/ 236 h 348"/>
                      <a:gd name="T58" fmla="*/ 664 w 702"/>
                      <a:gd name="T59" fmla="*/ 241 h 348"/>
                      <a:gd name="T60" fmla="*/ 645 w 702"/>
                      <a:gd name="T61" fmla="*/ 243 h 348"/>
                      <a:gd name="T62" fmla="*/ 600 w 702"/>
                      <a:gd name="T63" fmla="*/ 216 h 348"/>
                      <a:gd name="T64" fmla="*/ 604 w 702"/>
                      <a:gd name="T65" fmla="*/ 258 h 348"/>
                      <a:gd name="T66" fmla="*/ 601 w 702"/>
                      <a:gd name="T67" fmla="*/ 272 h 348"/>
                      <a:gd name="T68" fmla="*/ 594 w 702"/>
                      <a:gd name="T69" fmla="*/ 286 h 348"/>
                      <a:gd name="T70" fmla="*/ 581 w 702"/>
                      <a:gd name="T71" fmla="*/ 290 h 348"/>
                      <a:gd name="T72" fmla="*/ 568 w 702"/>
                      <a:gd name="T73" fmla="*/ 286 h 348"/>
                      <a:gd name="T74" fmla="*/ 545 w 702"/>
                      <a:gd name="T75" fmla="*/ 273 h 348"/>
                      <a:gd name="T76" fmla="*/ 519 w 702"/>
                      <a:gd name="T77" fmla="*/ 280 h 348"/>
                      <a:gd name="T78" fmla="*/ 493 w 702"/>
                      <a:gd name="T79" fmla="*/ 283 h 348"/>
                      <a:gd name="T80" fmla="*/ 474 w 702"/>
                      <a:gd name="T81" fmla="*/ 294 h 348"/>
                      <a:gd name="T82" fmla="*/ 442 w 702"/>
                      <a:gd name="T83" fmla="*/ 302 h 348"/>
                      <a:gd name="T84" fmla="*/ 412 w 702"/>
                      <a:gd name="T85" fmla="*/ 326 h 348"/>
                      <a:gd name="T86" fmla="*/ 338 w 702"/>
                      <a:gd name="T87" fmla="*/ 346 h 348"/>
                      <a:gd name="T88" fmla="*/ 263 w 702"/>
                      <a:gd name="T89" fmla="*/ 348 h 348"/>
                      <a:gd name="T90" fmla="*/ 212 w 702"/>
                      <a:gd name="T91" fmla="*/ 324 h 348"/>
                      <a:gd name="T92" fmla="*/ 142 w 702"/>
                      <a:gd name="T93" fmla="*/ 322 h 348"/>
                      <a:gd name="T94" fmla="*/ 30 w 702"/>
                      <a:gd name="T95" fmla="*/ 324 h 348"/>
                      <a:gd name="T96" fmla="*/ 0 w 702"/>
                      <a:gd name="T97" fmla="*/ 211 h 348"/>
                      <a:gd name="T98" fmla="*/ 30 w 702"/>
                      <a:gd name="T99" fmla="*/ 158 h 348"/>
                      <a:gd name="T100" fmla="*/ 120 w 702"/>
                      <a:gd name="T101" fmla="*/ 106 h 348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w 702"/>
                      <a:gd name="T154" fmla="*/ 0 h 348"/>
                      <a:gd name="T155" fmla="*/ 702 w 702"/>
                      <a:gd name="T156" fmla="*/ 348 h 348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T153" t="T154" r="T155" b="T156"/>
                    <a:pathLst>
                      <a:path w="702" h="348">
                        <a:moveTo>
                          <a:pt x="120" y="106"/>
                        </a:moveTo>
                        <a:lnTo>
                          <a:pt x="193" y="109"/>
                        </a:lnTo>
                        <a:lnTo>
                          <a:pt x="263" y="66"/>
                        </a:lnTo>
                        <a:lnTo>
                          <a:pt x="301" y="43"/>
                        </a:lnTo>
                        <a:lnTo>
                          <a:pt x="331" y="30"/>
                        </a:lnTo>
                        <a:lnTo>
                          <a:pt x="393" y="24"/>
                        </a:lnTo>
                        <a:lnTo>
                          <a:pt x="457" y="11"/>
                        </a:lnTo>
                        <a:lnTo>
                          <a:pt x="498" y="3"/>
                        </a:lnTo>
                        <a:lnTo>
                          <a:pt x="527" y="0"/>
                        </a:lnTo>
                        <a:lnTo>
                          <a:pt x="577" y="20"/>
                        </a:lnTo>
                        <a:lnTo>
                          <a:pt x="623" y="35"/>
                        </a:lnTo>
                        <a:lnTo>
                          <a:pt x="664" y="50"/>
                        </a:lnTo>
                        <a:lnTo>
                          <a:pt x="683" y="61"/>
                        </a:lnTo>
                        <a:lnTo>
                          <a:pt x="687" y="71"/>
                        </a:lnTo>
                        <a:lnTo>
                          <a:pt x="687" y="81"/>
                        </a:lnTo>
                        <a:lnTo>
                          <a:pt x="681" y="90"/>
                        </a:lnTo>
                        <a:lnTo>
                          <a:pt x="660" y="101"/>
                        </a:lnTo>
                        <a:lnTo>
                          <a:pt x="685" y="114"/>
                        </a:lnTo>
                        <a:lnTo>
                          <a:pt x="699" y="127"/>
                        </a:lnTo>
                        <a:lnTo>
                          <a:pt x="702" y="143"/>
                        </a:lnTo>
                        <a:lnTo>
                          <a:pt x="695" y="162"/>
                        </a:lnTo>
                        <a:lnTo>
                          <a:pt x="682" y="172"/>
                        </a:lnTo>
                        <a:lnTo>
                          <a:pt x="667" y="172"/>
                        </a:lnTo>
                        <a:lnTo>
                          <a:pt x="651" y="165"/>
                        </a:lnTo>
                        <a:lnTo>
                          <a:pt x="672" y="186"/>
                        </a:lnTo>
                        <a:lnTo>
                          <a:pt x="683" y="203"/>
                        </a:lnTo>
                        <a:lnTo>
                          <a:pt x="683" y="213"/>
                        </a:lnTo>
                        <a:lnTo>
                          <a:pt x="679" y="226"/>
                        </a:lnTo>
                        <a:lnTo>
                          <a:pt x="675" y="236"/>
                        </a:lnTo>
                        <a:lnTo>
                          <a:pt x="664" y="241"/>
                        </a:lnTo>
                        <a:lnTo>
                          <a:pt x="645" y="243"/>
                        </a:lnTo>
                        <a:lnTo>
                          <a:pt x="600" y="216"/>
                        </a:lnTo>
                        <a:lnTo>
                          <a:pt x="604" y="258"/>
                        </a:lnTo>
                        <a:lnTo>
                          <a:pt x="601" y="272"/>
                        </a:lnTo>
                        <a:lnTo>
                          <a:pt x="594" y="286"/>
                        </a:lnTo>
                        <a:lnTo>
                          <a:pt x="581" y="290"/>
                        </a:lnTo>
                        <a:lnTo>
                          <a:pt x="568" y="286"/>
                        </a:lnTo>
                        <a:lnTo>
                          <a:pt x="545" y="273"/>
                        </a:lnTo>
                        <a:lnTo>
                          <a:pt x="519" y="280"/>
                        </a:lnTo>
                        <a:lnTo>
                          <a:pt x="493" y="283"/>
                        </a:lnTo>
                        <a:lnTo>
                          <a:pt x="474" y="294"/>
                        </a:lnTo>
                        <a:lnTo>
                          <a:pt x="442" y="302"/>
                        </a:lnTo>
                        <a:lnTo>
                          <a:pt x="412" y="326"/>
                        </a:lnTo>
                        <a:lnTo>
                          <a:pt x="338" y="346"/>
                        </a:lnTo>
                        <a:lnTo>
                          <a:pt x="263" y="348"/>
                        </a:lnTo>
                        <a:lnTo>
                          <a:pt x="212" y="324"/>
                        </a:lnTo>
                        <a:lnTo>
                          <a:pt x="142" y="322"/>
                        </a:lnTo>
                        <a:lnTo>
                          <a:pt x="30" y="324"/>
                        </a:lnTo>
                        <a:lnTo>
                          <a:pt x="0" y="211"/>
                        </a:lnTo>
                        <a:lnTo>
                          <a:pt x="30" y="158"/>
                        </a:lnTo>
                        <a:lnTo>
                          <a:pt x="120" y="106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2700">
                    <a:solidFill>
                      <a:srgbClr val="402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39"/>
                  <p:cNvSpPr>
                    <a:spLocks noChangeAspect="1"/>
                  </p:cNvSpPr>
                  <p:nvPr/>
                </p:nvSpPr>
                <p:spPr bwMode="auto">
                  <a:xfrm>
                    <a:off x="4012" y="3083"/>
                    <a:ext cx="103" cy="25"/>
                  </a:xfrm>
                  <a:custGeom>
                    <a:avLst/>
                    <a:gdLst>
                      <a:gd name="T0" fmla="*/ 103 w 103"/>
                      <a:gd name="T1" fmla="*/ 18 h 25"/>
                      <a:gd name="T2" fmla="*/ 69 w 103"/>
                      <a:gd name="T3" fmla="*/ 18 h 25"/>
                      <a:gd name="T4" fmla="*/ 51 w 103"/>
                      <a:gd name="T5" fmla="*/ 16 h 25"/>
                      <a:gd name="T6" fmla="*/ 3 w 103"/>
                      <a:gd name="T7" fmla="*/ 0 h 25"/>
                      <a:gd name="T8" fmla="*/ 0 w 103"/>
                      <a:gd name="T9" fmla="*/ 7 h 25"/>
                      <a:gd name="T10" fmla="*/ 49 w 103"/>
                      <a:gd name="T11" fmla="*/ 22 h 25"/>
                      <a:gd name="T12" fmla="*/ 101 w 103"/>
                      <a:gd name="T13" fmla="*/ 25 h 25"/>
                      <a:gd name="T14" fmla="*/ 103 w 103"/>
                      <a:gd name="T15" fmla="*/ 18 h 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03"/>
                      <a:gd name="T25" fmla="*/ 0 h 25"/>
                      <a:gd name="T26" fmla="*/ 103 w 103"/>
                      <a:gd name="T27" fmla="*/ 25 h 2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03" h="25">
                        <a:moveTo>
                          <a:pt x="103" y="18"/>
                        </a:moveTo>
                        <a:lnTo>
                          <a:pt x="69" y="18"/>
                        </a:lnTo>
                        <a:lnTo>
                          <a:pt x="51" y="16"/>
                        </a:lnTo>
                        <a:lnTo>
                          <a:pt x="3" y="0"/>
                        </a:lnTo>
                        <a:lnTo>
                          <a:pt x="0" y="7"/>
                        </a:lnTo>
                        <a:lnTo>
                          <a:pt x="49" y="22"/>
                        </a:lnTo>
                        <a:lnTo>
                          <a:pt x="101" y="25"/>
                        </a:lnTo>
                        <a:lnTo>
                          <a:pt x="103" y="18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0"/>
                  <p:cNvSpPr>
                    <a:spLocks noChangeAspect="1"/>
                  </p:cNvSpPr>
                  <p:nvPr/>
                </p:nvSpPr>
                <p:spPr bwMode="auto">
                  <a:xfrm>
                    <a:off x="3874" y="3137"/>
                    <a:ext cx="233" cy="36"/>
                  </a:xfrm>
                  <a:custGeom>
                    <a:avLst/>
                    <a:gdLst>
                      <a:gd name="T0" fmla="*/ 228 w 233"/>
                      <a:gd name="T1" fmla="*/ 27 h 36"/>
                      <a:gd name="T2" fmla="*/ 186 w 233"/>
                      <a:gd name="T3" fmla="*/ 18 h 36"/>
                      <a:gd name="T4" fmla="*/ 148 w 233"/>
                      <a:gd name="T5" fmla="*/ 11 h 36"/>
                      <a:gd name="T6" fmla="*/ 114 w 233"/>
                      <a:gd name="T7" fmla="*/ 6 h 36"/>
                      <a:gd name="T8" fmla="*/ 53 w 233"/>
                      <a:gd name="T9" fmla="*/ 0 h 36"/>
                      <a:gd name="T10" fmla="*/ 0 w 233"/>
                      <a:gd name="T11" fmla="*/ 14 h 36"/>
                      <a:gd name="T12" fmla="*/ 99 w 233"/>
                      <a:gd name="T13" fmla="*/ 11 h 36"/>
                      <a:gd name="T14" fmla="*/ 142 w 233"/>
                      <a:gd name="T15" fmla="*/ 20 h 36"/>
                      <a:gd name="T16" fmla="*/ 188 w 233"/>
                      <a:gd name="T17" fmla="*/ 26 h 36"/>
                      <a:gd name="T18" fmla="*/ 233 w 233"/>
                      <a:gd name="T19" fmla="*/ 36 h 36"/>
                      <a:gd name="T20" fmla="*/ 228 w 233"/>
                      <a:gd name="T21" fmla="*/ 27 h 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33"/>
                      <a:gd name="T34" fmla="*/ 0 h 36"/>
                      <a:gd name="T35" fmla="*/ 233 w 233"/>
                      <a:gd name="T36" fmla="*/ 36 h 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33" h="36">
                        <a:moveTo>
                          <a:pt x="228" y="27"/>
                        </a:moveTo>
                        <a:lnTo>
                          <a:pt x="186" y="18"/>
                        </a:lnTo>
                        <a:lnTo>
                          <a:pt x="148" y="11"/>
                        </a:lnTo>
                        <a:lnTo>
                          <a:pt x="114" y="6"/>
                        </a:lnTo>
                        <a:lnTo>
                          <a:pt x="53" y="0"/>
                        </a:lnTo>
                        <a:lnTo>
                          <a:pt x="0" y="14"/>
                        </a:lnTo>
                        <a:lnTo>
                          <a:pt x="99" y="11"/>
                        </a:lnTo>
                        <a:lnTo>
                          <a:pt x="142" y="20"/>
                        </a:lnTo>
                        <a:lnTo>
                          <a:pt x="188" y="26"/>
                        </a:lnTo>
                        <a:lnTo>
                          <a:pt x="233" y="36"/>
                        </a:lnTo>
                        <a:lnTo>
                          <a:pt x="228" y="27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1"/>
                  <p:cNvSpPr>
                    <a:spLocks noChangeAspect="1"/>
                  </p:cNvSpPr>
                  <p:nvPr/>
                </p:nvSpPr>
                <p:spPr bwMode="auto">
                  <a:xfrm>
                    <a:off x="3908" y="3200"/>
                    <a:ext cx="143" cy="30"/>
                  </a:xfrm>
                  <a:custGeom>
                    <a:avLst/>
                    <a:gdLst>
                      <a:gd name="T0" fmla="*/ 143 w 143"/>
                      <a:gd name="T1" fmla="*/ 17 h 30"/>
                      <a:gd name="T2" fmla="*/ 119 w 143"/>
                      <a:gd name="T3" fmla="*/ 6 h 30"/>
                      <a:gd name="T4" fmla="*/ 80 w 143"/>
                      <a:gd name="T5" fmla="*/ 1 h 30"/>
                      <a:gd name="T6" fmla="*/ 50 w 143"/>
                      <a:gd name="T7" fmla="*/ 0 h 30"/>
                      <a:gd name="T8" fmla="*/ 28 w 143"/>
                      <a:gd name="T9" fmla="*/ 0 h 30"/>
                      <a:gd name="T10" fmla="*/ 4 w 143"/>
                      <a:gd name="T11" fmla="*/ 3 h 30"/>
                      <a:gd name="T12" fmla="*/ 0 w 143"/>
                      <a:gd name="T13" fmla="*/ 14 h 30"/>
                      <a:gd name="T14" fmla="*/ 44 w 143"/>
                      <a:gd name="T15" fmla="*/ 7 h 30"/>
                      <a:gd name="T16" fmla="*/ 82 w 143"/>
                      <a:gd name="T17" fmla="*/ 8 h 30"/>
                      <a:gd name="T18" fmla="*/ 120 w 143"/>
                      <a:gd name="T19" fmla="*/ 14 h 30"/>
                      <a:gd name="T20" fmla="*/ 143 w 143"/>
                      <a:gd name="T21" fmla="*/ 30 h 30"/>
                      <a:gd name="T22" fmla="*/ 143 w 143"/>
                      <a:gd name="T23" fmla="*/ 17 h 3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43"/>
                      <a:gd name="T37" fmla="*/ 0 h 30"/>
                      <a:gd name="T38" fmla="*/ 143 w 143"/>
                      <a:gd name="T39" fmla="*/ 30 h 30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43" h="30">
                        <a:moveTo>
                          <a:pt x="143" y="17"/>
                        </a:moveTo>
                        <a:lnTo>
                          <a:pt x="119" y="6"/>
                        </a:lnTo>
                        <a:lnTo>
                          <a:pt x="80" y="1"/>
                        </a:lnTo>
                        <a:lnTo>
                          <a:pt x="50" y="0"/>
                        </a:lnTo>
                        <a:lnTo>
                          <a:pt x="28" y="0"/>
                        </a:lnTo>
                        <a:lnTo>
                          <a:pt x="4" y="3"/>
                        </a:lnTo>
                        <a:lnTo>
                          <a:pt x="0" y="14"/>
                        </a:lnTo>
                        <a:lnTo>
                          <a:pt x="44" y="7"/>
                        </a:lnTo>
                        <a:lnTo>
                          <a:pt x="82" y="8"/>
                        </a:lnTo>
                        <a:lnTo>
                          <a:pt x="120" y="14"/>
                        </a:lnTo>
                        <a:lnTo>
                          <a:pt x="143" y="30"/>
                        </a:lnTo>
                        <a:lnTo>
                          <a:pt x="143" y="17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"/>
                  <p:cNvSpPr>
                    <a:spLocks noChangeAspect="1"/>
                  </p:cNvSpPr>
                  <p:nvPr/>
                </p:nvSpPr>
                <p:spPr bwMode="auto">
                  <a:xfrm>
                    <a:off x="3984" y="3236"/>
                    <a:ext cx="15" cy="41"/>
                  </a:xfrm>
                  <a:custGeom>
                    <a:avLst/>
                    <a:gdLst>
                      <a:gd name="T0" fmla="*/ 4 w 15"/>
                      <a:gd name="T1" fmla="*/ 0 h 41"/>
                      <a:gd name="T2" fmla="*/ 5 w 15"/>
                      <a:gd name="T3" fmla="*/ 20 h 41"/>
                      <a:gd name="T4" fmla="*/ 15 w 15"/>
                      <a:gd name="T5" fmla="*/ 39 h 41"/>
                      <a:gd name="T6" fmla="*/ 4 w 15"/>
                      <a:gd name="T7" fmla="*/ 41 h 41"/>
                      <a:gd name="T8" fmla="*/ 3 w 15"/>
                      <a:gd name="T9" fmla="*/ 31 h 41"/>
                      <a:gd name="T10" fmla="*/ 0 w 15"/>
                      <a:gd name="T11" fmla="*/ 20 h 41"/>
                      <a:gd name="T12" fmla="*/ 4 w 15"/>
                      <a:gd name="T13" fmla="*/ 0 h 4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"/>
                      <a:gd name="T22" fmla="*/ 0 h 41"/>
                      <a:gd name="T23" fmla="*/ 15 w 15"/>
                      <a:gd name="T24" fmla="*/ 41 h 4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" h="41">
                        <a:moveTo>
                          <a:pt x="4" y="0"/>
                        </a:moveTo>
                        <a:lnTo>
                          <a:pt x="5" y="20"/>
                        </a:lnTo>
                        <a:lnTo>
                          <a:pt x="15" y="39"/>
                        </a:lnTo>
                        <a:lnTo>
                          <a:pt x="4" y="41"/>
                        </a:lnTo>
                        <a:lnTo>
                          <a:pt x="3" y="31"/>
                        </a:lnTo>
                        <a:lnTo>
                          <a:pt x="0" y="2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9" name="Freeform 43"/>
                <p:cNvSpPr>
                  <a:spLocks noChangeAspect="1"/>
                </p:cNvSpPr>
                <p:nvPr/>
              </p:nvSpPr>
              <p:spPr bwMode="auto">
                <a:xfrm>
                  <a:off x="3815" y="2510"/>
                  <a:ext cx="899" cy="1090"/>
                </a:xfrm>
                <a:custGeom>
                  <a:avLst/>
                  <a:gdLst>
                    <a:gd name="T0" fmla="*/ 0 w 899"/>
                    <a:gd name="T1" fmla="*/ 899 h 1090"/>
                    <a:gd name="T2" fmla="*/ 236 w 899"/>
                    <a:gd name="T3" fmla="*/ 0 h 1090"/>
                    <a:gd name="T4" fmla="*/ 899 w 899"/>
                    <a:gd name="T5" fmla="*/ 161 h 1090"/>
                    <a:gd name="T6" fmla="*/ 673 w 899"/>
                    <a:gd name="T7" fmla="*/ 1090 h 1090"/>
                    <a:gd name="T8" fmla="*/ 0 w 899"/>
                    <a:gd name="T9" fmla="*/ 899 h 10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99"/>
                    <a:gd name="T16" fmla="*/ 0 h 1090"/>
                    <a:gd name="T17" fmla="*/ 899 w 899"/>
                    <a:gd name="T18" fmla="*/ 1090 h 10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99" h="1090">
                      <a:moveTo>
                        <a:pt x="0" y="899"/>
                      </a:moveTo>
                      <a:lnTo>
                        <a:pt x="236" y="0"/>
                      </a:lnTo>
                      <a:lnTo>
                        <a:pt x="899" y="161"/>
                      </a:lnTo>
                      <a:lnTo>
                        <a:pt x="673" y="1090"/>
                      </a:lnTo>
                      <a:lnTo>
                        <a:pt x="0" y="8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40" name="Group 44"/>
                <p:cNvGrpSpPr>
                  <a:grpSpLocks noChangeAspect="1"/>
                </p:cNvGrpSpPr>
                <p:nvPr/>
              </p:nvGrpSpPr>
              <p:grpSpPr bwMode="auto">
                <a:xfrm>
                  <a:off x="3690" y="3045"/>
                  <a:ext cx="333" cy="211"/>
                  <a:chOff x="3690" y="3045"/>
                  <a:chExt cx="333" cy="211"/>
                </a:xfrm>
              </p:grpSpPr>
              <p:grpSp>
                <p:nvGrpSpPr>
                  <p:cNvPr id="1141" name="Group 4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690" y="3045"/>
                    <a:ext cx="333" cy="211"/>
                    <a:chOff x="3690" y="3045"/>
                    <a:chExt cx="333" cy="211"/>
                  </a:xfrm>
                </p:grpSpPr>
                <p:sp>
                  <p:nvSpPr>
                    <p:cNvPr id="1143" name="Freeform 4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809" y="3053"/>
                      <a:ext cx="207" cy="124"/>
                    </a:xfrm>
                    <a:custGeom>
                      <a:avLst/>
                      <a:gdLst>
                        <a:gd name="T0" fmla="*/ 89 w 207"/>
                        <a:gd name="T1" fmla="*/ 5 h 124"/>
                        <a:gd name="T2" fmla="*/ 126 w 207"/>
                        <a:gd name="T3" fmla="*/ 3 h 124"/>
                        <a:gd name="T4" fmla="*/ 158 w 207"/>
                        <a:gd name="T5" fmla="*/ 0 h 124"/>
                        <a:gd name="T6" fmla="*/ 184 w 207"/>
                        <a:gd name="T7" fmla="*/ 0 h 124"/>
                        <a:gd name="T8" fmla="*/ 199 w 207"/>
                        <a:gd name="T9" fmla="*/ 4 h 124"/>
                        <a:gd name="T10" fmla="*/ 207 w 207"/>
                        <a:gd name="T11" fmla="*/ 10 h 124"/>
                        <a:gd name="T12" fmla="*/ 207 w 207"/>
                        <a:gd name="T13" fmla="*/ 21 h 124"/>
                        <a:gd name="T14" fmla="*/ 203 w 207"/>
                        <a:gd name="T15" fmla="*/ 31 h 124"/>
                        <a:gd name="T16" fmla="*/ 188 w 207"/>
                        <a:gd name="T17" fmla="*/ 46 h 124"/>
                        <a:gd name="T18" fmla="*/ 149 w 207"/>
                        <a:gd name="T19" fmla="*/ 66 h 124"/>
                        <a:gd name="T20" fmla="*/ 111 w 207"/>
                        <a:gd name="T21" fmla="*/ 78 h 124"/>
                        <a:gd name="T22" fmla="*/ 85 w 207"/>
                        <a:gd name="T23" fmla="*/ 80 h 124"/>
                        <a:gd name="T24" fmla="*/ 65 w 207"/>
                        <a:gd name="T25" fmla="*/ 93 h 124"/>
                        <a:gd name="T26" fmla="*/ 39 w 207"/>
                        <a:gd name="T27" fmla="*/ 100 h 124"/>
                        <a:gd name="T28" fmla="*/ 20 w 207"/>
                        <a:gd name="T29" fmla="*/ 124 h 124"/>
                        <a:gd name="T30" fmla="*/ 0 w 207"/>
                        <a:gd name="T31" fmla="*/ 24 h 124"/>
                        <a:gd name="T32" fmla="*/ 29 w 207"/>
                        <a:gd name="T33" fmla="*/ 20 h 124"/>
                        <a:gd name="T34" fmla="*/ 51 w 207"/>
                        <a:gd name="T35" fmla="*/ 12 h 124"/>
                        <a:gd name="T36" fmla="*/ 89 w 207"/>
                        <a:gd name="T37" fmla="*/ 5 h 124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207"/>
                        <a:gd name="T58" fmla="*/ 0 h 124"/>
                        <a:gd name="T59" fmla="*/ 207 w 207"/>
                        <a:gd name="T60" fmla="*/ 124 h 124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207" h="124">
                          <a:moveTo>
                            <a:pt x="89" y="5"/>
                          </a:moveTo>
                          <a:lnTo>
                            <a:pt x="126" y="3"/>
                          </a:lnTo>
                          <a:lnTo>
                            <a:pt x="158" y="0"/>
                          </a:lnTo>
                          <a:lnTo>
                            <a:pt x="184" y="0"/>
                          </a:lnTo>
                          <a:lnTo>
                            <a:pt x="199" y="4"/>
                          </a:lnTo>
                          <a:lnTo>
                            <a:pt x="207" y="10"/>
                          </a:lnTo>
                          <a:lnTo>
                            <a:pt x="207" y="21"/>
                          </a:lnTo>
                          <a:lnTo>
                            <a:pt x="203" y="31"/>
                          </a:lnTo>
                          <a:lnTo>
                            <a:pt x="188" y="46"/>
                          </a:lnTo>
                          <a:lnTo>
                            <a:pt x="149" y="66"/>
                          </a:lnTo>
                          <a:lnTo>
                            <a:pt x="111" y="78"/>
                          </a:lnTo>
                          <a:lnTo>
                            <a:pt x="85" y="80"/>
                          </a:lnTo>
                          <a:lnTo>
                            <a:pt x="65" y="93"/>
                          </a:lnTo>
                          <a:lnTo>
                            <a:pt x="39" y="100"/>
                          </a:lnTo>
                          <a:lnTo>
                            <a:pt x="20" y="124"/>
                          </a:lnTo>
                          <a:lnTo>
                            <a:pt x="0" y="24"/>
                          </a:lnTo>
                          <a:lnTo>
                            <a:pt x="29" y="20"/>
                          </a:lnTo>
                          <a:lnTo>
                            <a:pt x="51" y="12"/>
                          </a:lnTo>
                          <a:lnTo>
                            <a:pt x="89" y="5"/>
                          </a:lnTo>
                          <a:close/>
                        </a:path>
                      </a:pathLst>
                    </a:custGeom>
                    <a:solidFill>
                      <a:srgbClr val="FFC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4" name="Freeform 4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755" y="3045"/>
                      <a:ext cx="262" cy="34"/>
                    </a:xfrm>
                    <a:custGeom>
                      <a:avLst/>
                      <a:gdLst>
                        <a:gd name="T0" fmla="*/ 57 w 262"/>
                        <a:gd name="T1" fmla="*/ 34 h 34"/>
                        <a:gd name="T2" fmla="*/ 86 w 262"/>
                        <a:gd name="T3" fmla="*/ 30 h 34"/>
                        <a:gd name="T4" fmla="*/ 114 w 262"/>
                        <a:gd name="T5" fmla="*/ 20 h 34"/>
                        <a:gd name="T6" fmla="*/ 148 w 262"/>
                        <a:gd name="T7" fmla="*/ 14 h 34"/>
                        <a:gd name="T8" fmla="*/ 178 w 262"/>
                        <a:gd name="T9" fmla="*/ 14 h 34"/>
                        <a:gd name="T10" fmla="*/ 209 w 262"/>
                        <a:gd name="T11" fmla="*/ 9 h 34"/>
                        <a:gd name="T12" fmla="*/ 262 w 262"/>
                        <a:gd name="T13" fmla="*/ 14 h 34"/>
                        <a:gd name="T14" fmla="*/ 240 w 262"/>
                        <a:gd name="T15" fmla="*/ 6 h 34"/>
                        <a:gd name="T16" fmla="*/ 195 w 262"/>
                        <a:gd name="T17" fmla="*/ 0 h 34"/>
                        <a:gd name="T18" fmla="*/ 143 w 262"/>
                        <a:gd name="T19" fmla="*/ 4 h 34"/>
                        <a:gd name="T20" fmla="*/ 128 w 262"/>
                        <a:gd name="T21" fmla="*/ 10 h 34"/>
                        <a:gd name="T22" fmla="*/ 86 w 262"/>
                        <a:gd name="T23" fmla="*/ 9 h 34"/>
                        <a:gd name="T24" fmla="*/ 57 w 262"/>
                        <a:gd name="T25" fmla="*/ 9 h 34"/>
                        <a:gd name="T26" fmla="*/ 0 w 262"/>
                        <a:gd name="T27" fmla="*/ 34 h 34"/>
                        <a:gd name="T28" fmla="*/ 57 w 262"/>
                        <a:gd name="T29" fmla="*/ 34 h 34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262"/>
                        <a:gd name="T46" fmla="*/ 0 h 34"/>
                        <a:gd name="T47" fmla="*/ 262 w 262"/>
                        <a:gd name="T48" fmla="*/ 34 h 34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262" h="34">
                          <a:moveTo>
                            <a:pt x="57" y="34"/>
                          </a:moveTo>
                          <a:lnTo>
                            <a:pt x="86" y="30"/>
                          </a:lnTo>
                          <a:lnTo>
                            <a:pt x="114" y="20"/>
                          </a:lnTo>
                          <a:lnTo>
                            <a:pt x="148" y="14"/>
                          </a:lnTo>
                          <a:lnTo>
                            <a:pt x="178" y="14"/>
                          </a:lnTo>
                          <a:lnTo>
                            <a:pt x="209" y="9"/>
                          </a:lnTo>
                          <a:lnTo>
                            <a:pt x="262" y="14"/>
                          </a:lnTo>
                          <a:lnTo>
                            <a:pt x="240" y="6"/>
                          </a:lnTo>
                          <a:lnTo>
                            <a:pt x="195" y="0"/>
                          </a:lnTo>
                          <a:lnTo>
                            <a:pt x="143" y="4"/>
                          </a:lnTo>
                          <a:lnTo>
                            <a:pt x="128" y="10"/>
                          </a:lnTo>
                          <a:lnTo>
                            <a:pt x="86" y="9"/>
                          </a:lnTo>
                          <a:lnTo>
                            <a:pt x="57" y="9"/>
                          </a:lnTo>
                          <a:lnTo>
                            <a:pt x="0" y="34"/>
                          </a:lnTo>
                          <a:lnTo>
                            <a:pt x="57" y="34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5" name="Freeform 4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690" y="3056"/>
                      <a:ext cx="333" cy="200"/>
                    </a:xfrm>
                    <a:custGeom>
                      <a:avLst/>
                      <a:gdLst>
                        <a:gd name="T0" fmla="*/ 329 w 333"/>
                        <a:gd name="T1" fmla="*/ 4 h 200"/>
                        <a:gd name="T2" fmla="*/ 318 w 333"/>
                        <a:gd name="T3" fmla="*/ 0 h 200"/>
                        <a:gd name="T4" fmla="*/ 323 w 333"/>
                        <a:gd name="T5" fmla="*/ 19 h 200"/>
                        <a:gd name="T6" fmla="*/ 310 w 333"/>
                        <a:gd name="T7" fmla="*/ 38 h 200"/>
                        <a:gd name="T8" fmla="*/ 282 w 333"/>
                        <a:gd name="T9" fmla="*/ 52 h 200"/>
                        <a:gd name="T10" fmla="*/ 236 w 333"/>
                        <a:gd name="T11" fmla="*/ 69 h 200"/>
                        <a:gd name="T12" fmla="*/ 211 w 333"/>
                        <a:gd name="T13" fmla="*/ 71 h 200"/>
                        <a:gd name="T14" fmla="*/ 176 w 333"/>
                        <a:gd name="T15" fmla="*/ 90 h 200"/>
                        <a:gd name="T16" fmla="*/ 155 w 333"/>
                        <a:gd name="T17" fmla="*/ 95 h 200"/>
                        <a:gd name="T18" fmla="*/ 132 w 333"/>
                        <a:gd name="T19" fmla="*/ 124 h 200"/>
                        <a:gd name="T20" fmla="*/ 121 w 333"/>
                        <a:gd name="T21" fmla="*/ 144 h 200"/>
                        <a:gd name="T22" fmla="*/ 91 w 333"/>
                        <a:gd name="T23" fmla="*/ 172 h 200"/>
                        <a:gd name="T24" fmla="*/ 32 w 333"/>
                        <a:gd name="T25" fmla="*/ 192 h 200"/>
                        <a:gd name="T26" fmla="*/ 0 w 333"/>
                        <a:gd name="T27" fmla="*/ 196 h 200"/>
                        <a:gd name="T28" fmla="*/ 58 w 333"/>
                        <a:gd name="T29" fmla="*/ 200 h 200"/>
                        <a:gd name="T30" fmla="*/ 112 w 333"/>
                        <a:gd name="T31" fmla="*/ 200 h 200"/>
                        <a:gd name="T32" fmla="*/ 140 w 333"/>
                        <a:gd name="T33" fmla="*/ 174 h 200"/>
                        <a:gd name="T34" fmla="*/ 149 w 333"/>
                        <a:gd name="T35" fmla="*/ 143 h 200"/>
                        <a:gd name="T36" fmla="*/ 162 w 333"/>
                        <a:gd name="T37" fmla="*/ 118 h 200"/>
                        <a:gd name="T38" fmla="*/ 181 w 333"/>
                        <a:gd name="T39" fmla="*/ 99 h 200"/>
                        <a:gd name="T40" fmla="*/ 213 w 333"/>
                        <a:gd name="T41" fmla="*/ 86 h 200"/>
                        <a:gd name="T42" fmla="*/ 241 w 333"/>
                        <a:gd name="T43" fmla="*/ 82 h 200"/>
                        <a:gd name="T44" fmla="*/ 271 w 333"/>
                        <a:gd name="T45" fmla="*/ 71 h 200"/>
                        <a:gd name="T46" fmla="*/ 299 w 333"/>
                        <a:gd name="T47" fmla="*/ 56 h 200"/>
                        <a:gd name="T48" fmla="*/ 316 w 333"/>
                        <a:gd name="T49" fmla="*/ 42 h 200"/>
                        <a:gd name="T50" fmla="*/ 333 w 333"/>
                        <a:gd name="T51" fmla="*/ 27 h 200"/>
                        <a:gd name="T52" fmla="*/ 329 w 333"/>
                        <a:gd name="T53" fmla="*/ 4 h 200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w 333"/>
                        <a:gd name="T82" fmla="*/ 0 h 200"/>
                        <a:gd name="T83" fmla="*/ 333 w 333"/>
                        <a:gd name="T84" fmla="*/ 200 h 200"/>
                      </a:gdLst>
                      <a:ahLst/>
                      <a:cxnLst>
                        <a:cxn ang="T54">
                          <a:pos x="T0" y="T1"/>
                        </a:cxn>
                        <a:cxn ang="T55">
                          <a:pos x="T2" y="T3"/>
                        </a:cxn>
                        <a:cxn ang="T56">
                          <a:pos x="T4" y="T5"/>
                        </a:cxn>
                        <a:cxn ang="T57">
                          <a:pos x="T6" y="T7"/>
                        </a:cxn>
                        <a:cxn ang="T58">
                          <a:pos x="T8" y="T9"/>
                        </a:cxn>
                        <a:cxn ang="T59">
                          <a:pos x="T10" y="T11"/>
                        </a:cxn>
                        <a:cxn ang="T60">
                          <a:pos x="T12" y="T13"/>
                        </a:cxn>
                        <a:cxn ang="T61">
                          <a:pos x="T14" y="T15"/>
                        </a:cxn>
                        <a:cxn ang="T62">
                          <a:pos x="T16" y="T17"/>
                        </a:cxn>
                        <a:cxn ang="T63">
                          <a:pos x="T18" y="T19"/>
                        </a:cxn>
                        <a:cxn ang="T64">
                          <a:pos x="T20" y="T21"/>
                        </a:cxn>
                        <a:cxn ang="T65">
                          <a:pos x="T22" y="T23"/>
                        </a:cxn>
                        <a:cxn ang="T66">
                          <a:pos x="T24" y="T25"/>
                        </a:cxn>
                        <a:cxn ang="T67">
                          <a:pos x="T26" y="T27"/>
                        </a:cxn>
                        <a:cxn ang="T68">
                          <a:pos x="T28" y="T29"/>
                        </a:cxn>
                        <a:cxn ang="T69">
                          <a:pos x="T30" y="T31"/>
                        </a:cxn>
                        <a:cxn ang="T70">
                          <a:pos x="T32" y="T33"/>
                        </a:cxn>
                        <a:cxn ang="T71">
                          <a:pos x="T34" y="T35"/>
                        </a:cxn>
                        <a:cxn ang="T72">
                          <a:pos x="T36" y="T37"/>
                        </a:cxn>
                        <a:cxn ang="T73">
                          <a:pos x="T38" y="T39"/>
                        </a:cxn>
                        <a:cxn ang="T74">
                          <a:pos x="T40" y="T41"/>
                        </a:cxn>
                        <a:cxn ang="T75">
                          <a:pos x="T42" y="T43"/>
                        </a:cxn>
                        <a:cxn ang="T76">
                          <a:pos x="T44" y="T45"/>
                        </a:cxn>
                        <a:cxn ang="T77">
                          <a:pos x="T46" y="T47"/>
                        </a:cxn>
                        <a:cxn ang="T78">
                          <a:pos x="T48" y="T49"/>
                        </a:cxn>
                        <a:cxn ang="T79">
                          <a:pos x="T50" y="T51"/>
                        </a:cxn>
                        <a:cxn ang="T80">
                          <a:pos x="T52" y="T53"/>
                        </a:cxn>
                      </a:cxnLst>
                      <a:rect l="T81" t="T82" r="T83" b="T84"/>
                      <a:pathLst>
                        <a:path w="333" h="200">
                          <a:moveTo>
                            <a:pt x="329" y="4"/>
                          </a:moveTo>
                          <a:lnTo>
                            <a:pt x="318" y="0"/>
                          </a:lnTo>
                          <a:lnTo>
                            <a:pt x="323" y="19"/>
                          </a:lnTo>
                          <a:lnTo>
                            <a:pt x="310" y="38"/>
                          </a:lnTo>
                          <a:lnTo>
                            <a:pt x="282" y="52"/>
                          </a:lnTo>
                          <a:lnTo>
                            <a:pt x="236" y="69"/>
                          </a:lnTo>
                          <a:lnTo>
                            <a:pt x="211" y="71"/>
                          </a:lnTo>
                          <a:lnTo>
                            <a:pt x="176" y="90"/>
                          </a:lnTo>
                          <a:lnTo>
                            <a:pt x="155" y="95"/>
                          </a:lnTo>
                          <a:lnTo>
                            <a:pt x="132" y="124"/>
                          </a:lnTo>
                          <a:lnTo>
                            <a:pt x="121" y="144"/>
                          </a:lnTo>
                          <a:lnTo>
                            <a:pt x="91" y="172"/>
                          </a:lnTo>
                          <a:lnTo>
                            <a:pt x="32" y="192"/>
                          </a:lnTo>
                          <a:lnTo>
                            <a:pt x="0" y="196"/>
                          </a:lnTo>
                          <a:lnTo>
                            <a:pt x="58" y="200"/>
                          </a:lnTo>
                          <a:lnTo>
                            <a:pt x="112" y="200"/>
                          </a:lnTo>
                          <a:lnTo>
                            <a:pt x="140" y="174"/>
                          </a:lnTo>
                          <a:lnTo>
                            <a:pt x="149" y="143"/>
                          </a:lnTo>
                          <a:lnTo>
                            <a:pt x="162" y="118"/>
                          </a:lnTo>
                          <a:lnTo>
                            <a:pt x="181" y="99"/>
                          </a:lnTo>
                          <a:lnTo>
                            <a:pt x="213" y="86"/>
                          </a:lnTo>
                          <a:lnTo>
                            <a:pt x="241" y="82"/>
                          </a:lnTo>
                          <a:lnTo>
                            <a:pt x="271" y="71"/>
                          </a:lnTo>
                          <a:lnTo>
                            <a:pt x="299" y="56"/>
                          </a:lnTo>
                          <a:lnTo>
                            <a:pt x="316" y="42"/>
                          </a:lnTo>
                          <a:lnTo>
                            <a:pt x="333" y="27"/>
                          </a:lnTo>
                          <a:lnTo>
                            <a:pt x="329" y="4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42" name="Freeform 49"/>
                  <p:cNvSpPr>
                    <a:spLocks noChangeAspect="1"/>
                  </p:cNvSpPr>
                  <p:nvPr/>
                </p:nvSpPr>
                <p:spPr bwMode="auto">
                  <a:xfrm>
                    <a:off x="3959" y="3066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5 w 17"/>
                      <a:gd name="T3" fmla="*/ 13 h 17"/>
                      <a:gd name="T4" fmla="*/ 17 w 17"/>
                      <a:gd name="T5" fmla="*/ 17 h 17"/>
                      <a:gd name="T6" fmla="*/ 0 w 17"/>
                      <a:gd name="T7" fmla="*/ 17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5" y="13"/>
                        </a:lnTo>
                        <a:lnTo>
                          <a:pt x="17" y="17"/>
                        </a:lnTo>
                        <a:lnTo>
                          <a:pt x="0" y="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96" name="Freeform 50"/>
              <p:cNvSpPr>
                <a:spLocks noChangeAspect="1"/>
              </p:cNvSpPr>
              <p:nvPr/>
            </p:nvSpPr>
            <p:spPr bwMode="auto">
              <a:xfrm>
                <a:off x="1490" y="820"/>
                <a:ext cx="1291" cy="1652"/>
              </a:xfrm>
              <a:custGeom>
                <a:avLst/>
                <a:gdLst>
                  <a:gd name="T0" fmla="*/ 1291 w 1291"/>
                  <a:gd name="T1" fmla="*/ 417 h 1652"/>
                  <a:gd name="T2" fmla="*/ 1284 w 1291"/>
                  <a:gd name="T3" fmla="*/ 564 h 1652"/>
                  <a:gd name="T4" fmla="*/ 1247 w 1291"/>
                  <a:gd name="T5" fmla="*/ 665 h 1652"/>
                  <a:gd name="T6" fmla="*/ 751 w 1291"/>
                  <a:gd name="T7" fmla="*/ 1254 h 1652"/>
                  <a:gd name="T8" fmla="*/ 0 w 1291"/>
                  <a:gd name="T9" fmla="*/ 1652 h 1652"/>
                  <a:gd name="T10" fmla="*/ 105 w 1291"/>
                  <a:gd name="T11" fmla="*/ 1215 h 1652"/>
                  <a:gd name="T12" fmla="*/ 191 w 1291"/>
                  <a:gd name="T13" fmla="*/ 969 h 1652"/>
                  <a:gd name="T14" fmla="*/ 236 w 1291"/>
                  <a:gd name="T15" fmla="*/ 788 h 1652"/>
                  <a:gd name="T16" fmla="*/ 296 w 1291"/>
                  <a:gd name="T17" fmla="*/ 562 h 1652"/>
                  <a:gd name="T18" fmla="*/ 362 w 1291"/>
                  <a:gd name="T19" fmla="*/ 382 h 1652"/>
                  <a:gd name="T20" fmla="*/ 432 w 1291"/>
                  <a:gd name="T21" fmla="*/ 291 h 1652"/>
                  <a:gd name="T22" fmla="*/ 442 w 1291"/>
                  <a:gd name="T23" fmla="*/ 166 h 1652"/>
                  <a:gd name="T24" fmla="*/ 507 w 1291"/>
                  <a:gd name="T25" fmla="*/ 75 h 1652"/>
                  <a:gd name="T26" fmla="*/ 663 w 1291"/>
                  <a:gd name="T27" fmla="*/ 0 h 1652"/>
                  <a:gd name="T28" fmla="*/ 854 w 1291"/>
                  <a:gd name="T29" fmla="*/ 5 h 1652"/>
                  <a:gd name="T30" fmla="*/ 1004 w 1291"/>
                  <a:gd name="T31" fmla="*/ 40 h 1652"/>
                  <a:gd name="T32" fmla="*/ 1120 w 1291"/>
                  <a:gd name="T33" fmla="*/ 95 h 1652"/>
                  <a:gd name="T34" fmla="*/ 1225 w 1291"/>
                  <a:gd name="T35" fmla="*/ 191 h 1652"/>
                  <a:gd name="T36" fmla="*/ 1276 w 1291"/>
                  <a:gd name="T37" fmla="*/ 281 h 1652"/>
                  <a:gd name="T38" fmla="*/ 1291 w 1291"/>
                  <a:gd name="T39" fmla="*/ 417 h 165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91"/>
                  <a:gd name="T61" fmla="*/ 0 h 1652"/>
                  <a:gd name="T62" fmla="*/ 1291 w 1291"/>
                  <a:gd name="T63" fmla="*/ 1652 h 165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91" h="1652">
                    <a:moveTo>
                      <a:pt x="1291" y="417"/>
                    </a:moveTo>
                    <a:lnTo>
                      <a:pt x="1284" y="564"/>
                    </a:lnTo>
                    <a:lnTo>
                      <a:pt x="1247" y="665"/>
                    </a:lnTo>
                    <a:lnTo>
                      <a:pt x="751" y="1254"/>
                    </a:lnTo>
                    <a:lnTo>
                      <a:pt x="0" y="1652"/>
                    </a:lnTo>
                    <a:lnTo>
                      <a:pt x="105" y="1215"/>
                    </a:lnTo>
                    <a:lnTo>
                      <a:pt x="191" y="969"/>
                    </a:lnTo>
                    <a:lnTo>
                      <a:pt x="236" y="788"/>
                    </a:lnTo>
                    <a:lnTo>
                      <a:pt x="296" y="562"/>
                    </a:lnTo>
                    <a:lnTo>
                      <a:pt x="362" y="382"/>
                    </a:lnTo>
                    <a:lnTo>
                      <a:pt x="432" y="291"/>
                    </a:lnTo>
                    <a:lnTo>
                      <a:pt x="442" y="166"/>
                    </a:lnTo>
                    <a:lnTo>
                      <a:pt x="507" y="75"/>
                    </a:lnTo>
                    <a:lnTo>
                      <a:pt x="663" y="0"/>
                    </a:lnTo>
                    <a:lnTo>
                      <a:pt x="854" y="5"/>
                    </a:lnTo>
                    <a:lnTo>
                      <a:pt x="1004" y="40"/>
                    </a:lnTo>
                    <a:lnTo>
                      <a:pt x="1120" y="95"/>
                    </a:lnTo>
                    <a:lnTo>
                      <a:pt x="1225" y="191"/>
                    </a:lnTo>
                    <a:lnTo>
                      <a:pt x="1276" y="281"/>
                    </a:lnTo>
                    <a:lnTo>
                      <a:pt x="1291" y="417"/>
                    </a:lnTo>
                    <a:close/>
                  </a:path>
                </a:pathLst>
              </a:custGeom>
              <a:solidFill>
                <a:srgbClr val="402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7" name="Freeform 51"/>
              <p:cNvSpPr>
                <a:spLocks noChangeAspect="1"/>
              </p:cNvSpPr>
              <p:nvPr/>
            </p:nvSpPr>
            <p:spPr bwMode="auto">
              <a:xfrm>
                <a:off x="1535" y="855"/>
                <a:ext cx="1229" cy="1570"/>
              </a:xfrm>
              <a:custGeom>
                <a:avLst/>
                <a:gdLst>
                  <a:gd name="T0" fmla="*/ 981 w 1229"/>
                  <a:gd name="T1" fmla="*/ 509 h 1570"/>
                  <a:gd name="T2" fmla="*/ 972 w 1229"/>
                  <a:gd name="T3" fmla="*/ 322 h 1570"/>
                  <a:gd name="T4" fmla="*/ 918 w 1229"/>
                  <a:gd name="T5" fmla="*/ 505 h 1570"/>
                  <a:gd name="T6" fmla="*/ 913 w 1229"/>
                  <a:gd name="T7" fmla="*/ 281 h 1570"/>
                  <a:gd name="T8" fmla="*/ 869 w 1229"/>
                  <a:gd name="T9" fmla="*/ 505 h 1570"/>
                  <a:gd name="T10" fmla="*/ 888 w 1229"/>
                  <a:gd name="T11" fmla="*/ 261 h 1570"/>
                  <a:gd name="T12" fmla="*/ 828 w 1229"/>
                  <a:gd name="T13" fmla="*/ 490 h 1570"/>
                  <a:gd name="T14" fmla="*/ 823 w 1229"/>
                  <a:gd name="T15" fmla="*/ 266 h 1570"/>
                  <a:gd name="T16" fmla="*/ 808 w 1229"/>
                  <a:gd name="T17" fmla="*/ 241 h 1570"/>
                  <a:gd name="T18" fmla="*/ 767 w 1229"/>
                  <a:gd name="T19" fmla="*/ 406 h 1570"/>
                  <a:gd name="T20" fmla="*/ 737 w 1229"/>
                  <a:gd name="T21" fmla="*/ 256 h 1570"/>
                  <a:gd name="T22" fmla="*/ 702 w 1229"/>
                  <a:gd name="T23" fmla="*/ 306 h 1570"/>
                  <a:gd name="T24" fmla="*/ 712 w 1229"/>
                  <a:gd name="T25" fmla="*/ 396 h 1570"/>
                  <a:gd name="T26" fmla="*/ 658 w 1229"/>
                  <a:gd name="T27" fmla="*/ 227 h 1570"/>
                  <a:gd name="T28" fmla="*/ 572 w 1229"/>
                  <a:gd name="T29" fmla="*/ 175 h 1570"/>
                  <a:gd name="T30" fmla="*/ 632 w 1229"/>
                  <a:gd name="T31" fmla="*/ 242 h 1570"/>
                  <a:gd name="T32" fmla="*/ 647 w 1229"/>
                  <a:gd name="T33" fmla="*/ 306 h 1570"/>
                  <a:gd name="T34" fmla="*/ 662 w 1229"/>
                  <a:gd name="T35" fmla="*/ 475 h 1570"/>
                  <a:gd name="T36" fmla="*/ 624 w 1229"/>
                  <a:gd name="T37" fmla="*/ 475 h 1570"/>
                  <a:gd name="T38" fmla="*/ 590 w 1229"/>
                  <a:gd name="T39" fmla="*/ 494 h 1570"/>
                  <a:gd name="T40" fmla="*/ 531 w 1229"/>
                  <a:gd name="T41" fmla="*/ 582 h 1570"/>
                  <a:gd name="T42" fmla="*/ 496 w 1229"/>
                  <a:gd name="T43" fmla="*/ 506 h 1570"/>
                  <a:gd name="T44" fmla="*/ 426 w 1229"/>
                  <a:gd name="T45" fmla="*/ 521 h 1570"/>
                  <a:gd name="T46" fmla="*/ 396 w 1229"/>
                  <a:gd name="T47" fmla="*/ 577 h 1570"/>
                  <a:gd name="T48" fmla="*/ 436 w 1229"/>
                  <a:gd name="T49" fmla="*/ 813 h 1570"/>
                  <a:gd name="T50" fmla="*/ 421 w 1229"/>
                  <a:gd name="T51" fmla="*/ 911 h 1570"/>
                  <a:gd name="T52" fmla="*/ 383 w 1229"/>
                  <a:gd name="T53" fmla="*/ 982 h 1570"/>
                  <a:gd name="T54" fmla="*/ 353 w 1229"/>
                  <a:gd name="T55" fmla="*/ 1027 h 1570"/>
                  <a:gd name="T56" fmla="*/ 323 w 1229"/>
                  <a:gd name="T57" fmla="*/ 1046 h 1570"/>
                  <a:gd name="T58" fmla="*/ 251 w 1229"/>
                  <a:gd name="T59" fmla="*/ 1419 h 1570"/>
                  <a:gd name="T60" fmla="*/ 351 w 1229"/>
                  <a:gd name="T61" fmla="*/ 622 h 1570"/>
                  <a:gd name="T62" fmla="*/ 201 w 1229"/>
                  <a:gd name="T63" fmla="*/ 1444 h 1570"/>
                  <a:gd name="T64" fmla="*/ 306 w 1229"/>
                  <a:gd name="T65" fmla="*/ 647 h 1570"/>
                  <a:gd name="T66" fmla="*/ 156 w 1229"/>
                  <a:gd name="T67" fmla="*/ 1479 h 1570"/>
                  <a:gd name="T68" fmla="*/ 251 w 1229"/>
                  <a:gd name="T69" fmla="*/ 752 h 1570"/>
                  <a:gd name="T70" fmla="*/ 106 w 1229"/>
                  <a:gd name="T71" fmla="*/ 1515 h 1570"/>
                  <a:gd name="T72" fmla="*/ 186 w 1229"/>
                  <a:gd name="T73" fmla="*/ 968 h 1570"/>
                  <a:gd name="T74" fmla="*/ 0 w 1229"/>
                  <a:gd name="T75" fmla="*/ 1570 h 1570"/>
                  <a:gd name="T76" fmla="*/ 91 w 1229"/>
                  <a:gd name="T77" fmla="*/ 1164 h 1570"/>
                  <a:gd name="T78" fmla="*/ 161 w 1229"/>
                  <a:gd name="T79" fmla="*/ 918 h 1570"/>
                  <a:gd name="T80" fmla="*/ 236 w 1229"/>
                  <a:gd name="T81" fmla="*/ 652 h 1570"/>
                  <a:gd name="T82" fmla="*/ 331 w 1229"/>
                  <a:gd name="T83" fmla="*/ 372 h 1570"/>
                  <a:gd name="T84" fmla="*/ 416 w 1229"/>
                  <a:gd name="T85" fmla="*/ 241 h 1570"/>
                  <a:gd name="T86" fmla="*/ 416 w 1229"/>
                  <a:gd name="T87" fmla="*/ 161 h 1570"/>
                  <a:gd name="T88" fmla="*/ 491 w 1229"/>
                  <a:gd name="T89" fmla="*/ 45 h 1570"/>
                  <a:gd name="T90" fmla="*/ 592 w 1229"/>
                  <a:gd name="T91" fmla="*/ 15 h 1570"/>
                  <a:gd name="T92" fmla="*/ 737 w 1229"/>
                  <a:gd name="T93" fmla="*/ 0 h 1570"/>
                  <a:gd name="T94" fmla="*/ 868 w 1229"/>
                  <a:gd name="T95" fmla="*/ 10 h 1570"/>
                  <a:gd name="T96" fmla="*/ 997 w 1229"/>
                  <a:gd name="T97" fmla="*/ 60 h 1570"/>
                  <a:gd name="T98" fmla="*/ 1138 w 1229"/>
                  <a:gd name="T99" fmla="*/ 146 h 1570"/>
                  <a:gd name="T100" fmla="*/ 1198 w 1229"/>
                  <a:gd name="T101" fmla="*/ 231 h 1570"/>
                  <a:gd name="T102" fmla="*/ 1229 w 1229"/>
                  <a:gd name="T103" fmla="*/ 327 h 1570"/>
                  <a:gd name="T104" fmla="*/ 1229 w 1229"/>
                  <a:gd name="T105" fmla="*/ 396 h 1570"/>
                  <a:gd name="T106" fmla="*/ 1218 w 1229"/>
                  <a:gd name="T107" fmla="*/ 496 h 1570"/>
                  <a:gd name="T108" fmla="*/ 1192 w 1229"/>
                  <a:gd name="T109" fmla="*/ 371 h 1570"/>
                  <a:gd name="T110" fmla="*/ 1166 w 1229"/>
                  <a:gd name="T111" fmla="*/ 535 h 1570"/>
                  <a:gd name="T112" fmla="*/ 1148 w 1229"/>
                  <a:gd name="T113" fmla="*/ 372 h 1570"/>
                  <a:gd name="T114" fmla="*/ 1113 w 1229"/>
                  <a:gd name="T115" fmla="*/ 524 h 1570"/>
                  <a:gd name="T116" fmla="*/ 1093 w 1229"/>
                  <a:gd name="T117" fmla="*/ 337 h 1570"/>
                  <a:gd name="T118" fmla="*/ 1075 w 1229"/>
                  <a:gd name="T119" fmla="*/ 516 h 1570"/>
                  <a:gd name="T120" fmla="*/ 1048 w 1229"/>
                  <a:gd name="T121" fmla="*/ 347 h 1570"/>
                  <a:gd name="T122" fmla="*/ 1033 w 1229"/>
                  <a:gd name="T123" fmla="*/ 352 h 1570"/>
                  <a:gd name="T124" fmla="*/ 981 w 1229"/>
                  <a:gd name="T125" fmla="*/ 509 h 157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229"/>
                  <a:gd name="T190" fmla="*/ 0 h 1570"/>
                  <a:gd name="T191" fmla="*/ 1229 w 1229"/>
                  <a:gd name="T192" fmla="*/ 1570 h 157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229" h="1570">
                    <a:moveTo>
                      <a:pt x="981" y="509"/>
                    </a:moveTo>
                    <a:lnTo>
                      <a:pt x="972" y="322"/>
                    </a:lnTo>
                    <a:lnTo>
                      <a:pt x="918" y="505"/>
                    </a:lnTo>
                    <a:lnTo>
                      <a:pt x="913" y="281"/>
                    </a:lnTo>
                    <a:lnTo>
                      <a:pt x="869" y="505"/>
                    </a:lnTo>
                    <a:lnTo>
                      <a:pt x="888" y="261"/>
                    </a:lnTo>
                    <a:lnTo>
                      <a:pt x="828" y="490"/>
                    </a:lnTo>
                    <a:lnTo>
                      <a:pt x="823" y="266"/>
                    </a:lnTo>
                    <a:lnTo>
                      <a:pt x="808" y="241"/>
                    </a:lnTo>
                    <a:lnTo>
                      <a:pt x="767" y="406"/>
                    </a:lnTo>
                    <a:lnTo>
                      <a:pt x="737" y="256"/>
                    </a:lnTo>
                    <a:lnTo>
                      <a:pt x="702" y="306"/>
                    </a:lnTo>
                    <a:lnTo>
                      <a:pt x="712" y="396"/>
                    </a:lnTo>
                    <a:lnTo>
                      <a:pt x="658" y="227"/>
                    </a:lnTo>
                    <a:lnTo>
                      <a:pt x="572" y="175"/>
                    </a:lnTo>
                    <a:lnTo>
                      <a:pt x="632" y="242"/>
                    </a:lnTo>
                    <a:lnTo>
                      <a:pt x="647" y="306"/>
                    </a:lnTo>
                    <a:lnTo>
                      <a:pt x="662" y="475"/>
                    </a:lnTo>
                    <a:lnTo>
                      <a:pt x="624" y="475"/>
                    </a:lnTo>
                    <a:lnTo>
                      <a:pt x="590" y="494"/>
                    </a:lnTo>
                    <a:lnTo>
                      <a:pt x="531" y="582"/>
                    </a:lnTo>
                    <a:lnTo>
                      <a:pt x="496" y="506"/>
                    </a:lnTo>
                    <a:lnTo>
                      <a:pt x="426" y="521"/>
                    </a:lnTo>
                    <a:lnTo>
                      <a:pt x="396" y="577"/>
                    </a:lnTo>
                    <a:lnTo>
                      <a:pt x="436" y="813"/>
                    </a:lnTo>
                    <a:lnTo>
                      <a:pt x="421" y="911"/>
                    </a:lnTo>
                    <a:lnTo>
                      <a:pt x="383" y="982"/>
                    </a:lnTo>
                    <a:lnTo>
                      <a:pt x="353" y="1027"/>
                    </a:lnTo>
                    <a:lnTo>
                      <a:pt x="323" y="1046"/>
                    </a:lnTo>
                    <a:lnTo>
                      <a:pt x="251" y="1419"/>
                    </a:lnTo>
                    <a:lnTo>
                      <a:pt x="351" y="622"/>
                    </a:lnTo>
                    <a:lnTo>
                      <a:pt x="201" y="1444"/>
                    </a:lnTo>
                    <a:lnTo>
                      <a:pt x="306" y="647"/>
                    </a:lnTo>
                    <a:lnTo>
                      <a:pt x="156" y="1479"/>
                    </a:lnTo>
                    <a:lnTo>
                      <a:pt x="251" y="752"/>
                    </a:lnTo>
                    <a:lnTo>
                      <a:pt x="106" y="1515"/>
                    </a:lnTo>
                    <a:lnTo>
                      <a:pt x="186" y="968"/>
                    </a:lnTo>
                    <a:lnTo>
                      <a:pt x="0" y="1570"/>
                    </a:lnTo>
                    <a:lnTo>
                      <a:pt x="91" y="1164"/>
                    </a:lnTo>
                    <a:lnTo>
                      <a:pt x="161" y="918"/>
                    </a:lnTo>
                    <a:lnTo>
                      <a:pt x="236" y="652"/>
                    </a:lnTo>
                    <a:lnTo>
                      <a:pt x="331" y="372"/>
                    </a:lnTo>
                    <a:lnTo>
                      <a:pt x="416" y="241"/>
                    </a:lnTo>
                    <a:lnTo>
                      <a:pt x="416" y="161"/>
                    </a:lnTo>
                    <a:lnTo>
                      <a:pt x="491" y="45"/>
                    </a:lnTo>
                    <a:lnTo>
                      <a:pt x="592" y="15"/>
                    </a:lnTo>
                    <a:lnTo>
                      <a:pt x="737" y="0"/>
                    </a:lnTo>
                    <a:lnTo>
                      <a:pt x="868" y="10"/>
                    </a:lnTo>
                    <a:lnTo>
                      <a:pt x="997" y="60"/>
                    </a:lnTo>
                    <a:lnTo>
                      <a:pt x="1138" y="146"/>
                    </a:lnTo>
                    <a:lnTo>
                      <a:pt x="1198" y="231"/>
                    </a:lnTo>
                    <a:lnTo>
                      <a:pt x="1229" y="327"/>
                    </a:lnTo>
                    <a:lnTo>
                      <a:pt x="1229" y="396"/>
                    </a:lnTo>
                    <a:lnTo>
                      <a:pt x="1218" y="496"/>
                    </a:lnTo>
                    <a:lnTo>
                      <a:pt x="1192" y="371"/>
                    </a:lnTo>
                    <a:lnTo>
                      <a:pt x="1166" y="535"/>
                    </a:lnTo>
                    <a:lnTo>
                      <a:pt x="1148" y="372"/>
                    </a:lnTo>
                    <a:lnTo>
                      <a:pt x="1113" y="524"/>
                    </a:lnTo>
                    <a:lnTo>
                      <a:pt x="1093" y="337"/>
                    </a:lnTo>
                    <a:lnTo>
                      <a:pt x="1075" y="516"/>
                    </a:lnTo>
                    <a:lnTo>
                      <a:pt x="1048" y="347"/>
                    </a:lnTo>
                    <a:lnTo>
                      <a:pt x="1033" y="352"/>
                    </a:lnTo>
                    <a:lnTo>
                      <a:pt x="981" y="509"/>
                    </a:lnTo>
                    <a:close/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" name="Freeform 52"/>
              <p:cNvSpPr>
                <a:spLocks noChangeAspect="1"/>
              </p:cNvSpPr>
              <p:nvPr/>
            </p:nvSpPr>
            <p:spPr bwMode="auto">
              <a:xfrm>
                <a:off x="1437" y="1863"/>
                <a:ext cx="2185" cy="1657"/>
              </a:xfrm>
              <a:custGeom>
                <a:avLst/>
                <a:gdLst>
                  <a:gd name="T0" fmla="*/ 859 w 2185"/>
                  <a:gd name="T1" fmla="*/ 189 h 1657"/>
                  <a:gd name="T2" fmla="*/ 964 w 2185"/>
                  <a:gd name="T3" fmla="*/ 241 h 1657"/>
                  <a:gd name="T4" fmla="*/ 1032 w 2185"/>
                  <a:gd name="T5" fmla="*/ 302 h 1657"/>
                  <a:gd name="T6" fmla="*/ 1085 w 2185"/>
                  <a:gd name="T7" fmla="*/ 414 h 1657"/>
                  <a:gd name="T8" fmla="*/ 1115 w 2185"/>
                  <a:gd name="T9" fmla="*/ 580 h 1657"/>
                  <a:gd name="T10" fmla="*/ 1205 w 2185"/>
                  <a:gd name="T11" fmla="*/ 723 h 1657"/>
                  <a:gd name="T12" fmla="*/ 1266 w 2185"/>
                  <a:gd name="T13" fmla="*/ 829 h 1657"/>
                  <a:gd name="T14" fmla="*/ 1326 w 2185"/>
                  <a:gd name="T15" fmla="*/ 912 h 1657"/>
                  <a:gd name="T16" fmla="*/ 1371 w 2185"/>
                  <a:gd name="T17" fmla="*/ 987 h 1657"/>
                  <a:gd name="T18" fmla="*/ 1469 w 2185"/>
                  <a:gd name="T19" fmla="*/ 1040 h 1657"/>
                  <a:gd name="T20" fmla="*/ 1597 w 2185"/>
                  <a:gd name="T21" fmla="*/ 1107 h 1657"/>
                  <a:gd name="T22" fmla="*/ 1786 w 2185"/>
                  <a:gd name="T23" fmla="*/ 1160 h 1657"/>
                  <a:gd name="T24" fmla="*/ 1936 w 2185"/>
                  <a:gd name="T25" fmla="*/ 1190 h 1657"/>
                  <a:gd name="T26" fmla="*/ 2185 w 2185"/>
                  <a:gd name="T27" fmla="*/ 1235 h 1657"/>
                  <a:gd name="T28" fmla="*/ 2132 w 2185"/>
                  <a:gd name="T29" fmla="*/ 1288 h 1657"/>
                  <a:gd name="T30" fmla="*/ 2087 w 2185"/>
                  <a:gd name="T31" fmla="*/ 1364 h 1657"/>
                  <a:gd name="T32" fmla="*/ 2087 w 2185"/>
                  <a:gd name="T33" fmla="*/ 1446 h 1657"/>
                  <a:gd name="T34" fmla="*/ 2117 w 2185"/>
                  <a:gd name="T35" fmla="*/ 1507 h 1657"/>
                  <a:gd name="T36" fmla="*/ 1612 w 2185"/>
                  <a:gd name="T37" fmla="*/ 1461 h 1657"/>
                  <a:gd name="T38" fmla="*/ 1424 w 2185"/>
                  <a:gd name="T39" fmla="*/ 1439 h 1657"/>
                  <a:gd name="T40" fmla="*/ 1205 w 2185"/>
                  <a:gd name="T41" fmla="*/ 1409 h 1657"/>
                  <a:gd name="T42" fmla="*/ 1108 w 2185"/>
                  <a:gd name="T43" fmla="*/ 1364 h 1657"/>
                  <a:gd name="T44" fmla="*/ 1047 w 2185"/>
                  <a:gd name="T45" fmla="*/ 1522 h 1657"/>
                  <a:gd name="T46" fmla="*/ 1047 w 2185"/>
                  <a:gd name="T47" fmla="*/ 1657 h 1657"/>
                  <a:gd name="T48" fmla="*/ 23 w 2185"/>
                  <a:gd name="T49" fmla="*/ 1657 h 1657"/>
                  <a:gd name="T50" fmla="*/ 0 w 2185"/>
                  <a:gd name="T51" fmla="*/ 1424 h 1657"/>
                  <a:gd name="T52" fmla="*/ 0 w 2185"/>
                  <a:gd name="T53" fmla="*/ 1220 h 1657"/>
                  <a:gd name="T54" fmla="*/ 8 w 2185"/>
                  <a:gd name="T55" fmla="*/ 1100 h 1657"/>
                  <a:gd name="T56" fmla="*/ 15 w 2185"/>
                  <a:gd name="T57" fmla="*/ 919 h 1657"/>
                  <a:gd name="T58" fmla="*/ 30 w 2185"/>
                  <a:gd name="T59" fmla="*/ 809 h 1657"/>
                  <a:gd name="T60" fmla="*/ 60 w 2185"/>
                  <a:gd name="T61" fmla="*/ 686 h 1657"/>
                  <a:gd name="T62" fmla="*/ 91 w 2185"/>
                  <a:gd name="T63" fmla="*/ 583 h 1657"/>
                  <a:gd name="T64" fmla="*/ 128 w 2185"/>
                  <a:gd name="T65" fmla="*/ 470 h 1657"/>
                  <a:gd name="T66" fmla="*/ 151 w 2185"/>
                  <a:gd name="T67" fmla="*/ 372 h 1657"/>
                  <a:gd name="T68" fmla="*/ 189 w 2185"/>
                  <a:gd name="T69" fmla="*/ 286 h 1657"/>
                  <a:gd name="T70" fmla="*/ 234 w 2185"/>
                  <a:gd name="T71" fmla="*/ 202 h 1657"/>
                  <a:gd name="T72" fmla="*/ 290 w 2185"/>
                  <a:gd name="T73" fmla="*/ 142 h 1657"/>
                  <a:gd name="T74" fmla="*/ 399 w 2185"/>
                  <a:gd name="T75" fmla="*/ 83 h 1657"/>
                  <a:gd name="T76" fmla="*/ 497 w 2185"/>
                  <a:gd name="T77" fmla="*/ 0 h 1657"/>
                  <a:gd name="T78" fmla="*/ 859 w 2185"/>
                  <a:gd name="T79" fmla="*/ 189 h 165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185"/>
                  <a:gd name="T121" fmla="*/ 0 h 1657"/>
                  <a:gd name="T122" fmla="*/ 2185 w 2185"/>
                  <a:gd name="T123" fmla="*/ 1657 h 165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185" h="1657">
                    <a:moveTo>
                      <a:pt x="859" y="189"/>
                    </a:moveTo>
                    <a:lnTo>
                      <a:pt x="964" y="241"/>
                    </a:lnTo>
                    <a:lnTo>
                      <a:pt x="1032" y="302"/>
                    </a:lnTo>
                    <a:lnTo>
                      <a:pt x="1085" y="414"/>
                    </a:lnTo>
                    <a:lnTo>
                      <a:pt x="1115" y="580"/>
                    </a:lnTo>
                    <a:lnTo>
                      <a:pt x="1205" y="723"/>
                    </a:lnTo>
                    <a:lnTo>
                      <a:pt x="1266" y="829"/>
                    </a:lnTo>
                    <a:lnTo>
                      <a:pt x="1326" y="912"/>
                    </a:lnTo>
                    <a:lnTo>
                      <a:pt x="1371" y="987"/>
                    </a:lnTo>
                    <a:lnTo>
                      <a:pt x="1469" y="1040"/>
                    </a:lnTo>
                    <a:lnTo>
                      <a:pt x="1597" y="1107"/>
                    </a:lnTo>
                    <a:lnTo>
                      <a:pt x="1786" y="1160"/>
                    </a:lnTo>
                    <a:lnTo>
                      <a:pt x="1936" y="1190"/>
                    </a:lnTo>
                    <a:lnTo>
                      <a:pt x="2185" y="1235"/>
                    </a:lnTo>
                    <a:lnTo>
                      <a:pt x="2132" y="1288"/>
                    </a:lnTo>
                    <a:lnTo>
                      <a:pt x="2087" y="1364"/>
                    </a:lnTo>
                    <a:lnTo>
                      <a:pt x="2087" y="1446"/>
                    </a:lnTo>
                    <a:lnTo>
                      <a:pt x="2117" y="1507"/>
                    </a:lnTo>
                    <a:lnTo>
                      <a:pt x="1612" y="1461"/>
                    </a:lnTo>
                    <a:lnTo>
                      <a:pt x="1424" y="1439"/>
                    </a:lnTo>
                    <a:lnTo>
                      <a:pt x="1205" y="1409"/>
                    </a:lnTo>
                    <a:lnTo>
                      <a:pt x="1108" y="1364"/>
                    </a:lnTo>
                    <a:lnTo>
                      <a:pt x="1047" y="1522"/>
                    </a:lnTo>
                    <a:lnTo>
                      <a:pt x="1047" y="1657"/>
                    </a:lnTo>
                    <a:lnTo>
                      <a:pt x="23" y="1657"/>
                    </a:lnTo>
                    <a:lnTo>
                      <a:pt x="0" y="1424"/>
                    </a:lnTo>
                    <a:lnTo>
                      <a:pt x="0" y="1220"/>
                    </a:lnTo>
                    <a:lnTo>
                      <a:pt x="8" y="1100"/>
                    </a:lnTo>
                    <a:lnTo>
                      <a:pt x="15" y="919"/>
                    </a:lnTo>
                    <a:lnTo>
                      <a:pt x="30" y="809"/>
                    </a:lnTo>
                    <a:lnTo>
                      <a:pt x="60" y="686"/>
                    </a:lnTo>
                    <a:lnTo>
                      <a:pt x="91" y="583"/>
                    </a:lnTo>
                    <a:lnTo>
                      <a:pt x="128" y="470"/>
                    </a:lnTo>
                    <a:lnTo>
                      <a:pt x="151" y="372"/>
                    </a:lnTo>
                    <a:lnTo>
                      <a:pt x="189" y="286"/>
                    </a:lnTo>
                    <a:lnTo>
                      <a:pt x="234" y="202"/>
                    </a:lnTo>
                    <a:lnTo>
                      <a:pt x="290" y="142"/>
                    </a:lnTo>
                    <a:lnTo>
                      <a:pt x="399" y="83"/>
                    </a:lnTo>
                    <a:lnTo>
                      <a:pt x="497" y="0"/>
                    </a:lnTo>
                    <a:lnTo>
                      <a:pt x="859" y="189"/>
                    </a:lnTo>
                    <a:close/>
                  </a:path>
                </a:pathLst>
              </a:custGeom>
              <a:solidFill>
                <a:srgbClr val="008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99" name="Group 53"/>
              <p:cNvGrpSpPr>
                <a:grpSpLocks noChangeAspect="1"/>
              </p:cNvGrpSpPr>
              <p:nvPr/>
            </p:nvGrpSpPr>
            <p:grpSpPr bwMode="auto">
              <a:xfrm>
                <a:off x="1460" y="1984"/>
                <a:ext cx="2099" cy="1534"/>
                <a:chOff x="1460" y="1984"/>
                <a:chExt cx="2099" cy="1534"/>
              </a:xfrm>
            </p:grpSpPr>
            <p:sp>
              <p:nvSpPr>
                <p:cNvPr id="1129" name="Freeform 54"/>
                <p:cNvSpPr>
                  <a:spLocks noChangeAspect="1"/>
                </p:cNvSpPr>
                <p:nvPr/>
              </p:nvSpPr>
              <p:spPr bwMode="auto">
                <a:xfrm>
                  <a:off x="1585" y="2270"/>
                  <a:ext cx="792" cy="1248"/>
                </a:xfrm>
                <a:custGeom>
                  <a:avLst/>
                  <a:gdLst>
                    <a:gd name="T0" fmla="*/ 161 w 792"/>
                    <a:gd name="T1" fmla="*/ 10 h 1248"/>
                    <a:gd name="T2" fmla="*/ 245 w 792"/>
                    <a:gd name="T3" fmla="*/ 0 h 1248"/>
                    <a:gd name="T4" fmla="*/ 311 w 792"/>
                    <a:gd name="T5" fmla="*/ 30 h 1248"/>
                    <a:gd name="T6" fmla="*/ 376 w 792"/>
                    <a:gd name="T7" fmla="*/ 85 h 1248"/>
                    <a:gd name="T8" fmla="*/ 436 w 792"/>
                    <a:gd name="T9" fmla="*/ 196 h 1248"/>
                    <a:gd name="T10" fmla="*/ 426 w 792"/>
                    <a:gd name="T11" fmla="*/ 325 h 1248"/>
                    <a:gd name="T12" fmla="*/ 411 w 792"/>
                    <a:gd name="T13" fmla="*/ 451 h 1248"/>
                    <a:gd name="T14" fmla="*/ 431 w 792"/>
                    <a:gd name="T15" fmla="*/ 682 h 1248"/>
                    <a:gd name="T16" fmla="*/ 431 w 792"/>
                    <a:gd name="T17" fmla="*/ 827 h 1248"/>
                    <a:gd name="T18" fmla="*/ 371 w 792"/>
                    <a:gd name="T19" fmla="*/ 918 h 1248"/>
                    <a:gd name="T20" fmla="*/ 469 w 792"/>
                    <a:gd name="T21" fmla="*/ 910 h 1248"/>
                    <a:gd name="T22" fmla="*/ 391 w 792"/>
                    <a:gd name="T23" fmla="*/ 947 h 1248"/>
                    <a:gd name="T24" fmla="*/ 356 w 792"/>
                    <a:gd name="T25" fmla="*/ 1007 h 1248"/>
                    <a:gd name="T26" fmla="*/ 431 w 792"/>
                    <a:gd name="T27" fmla="*/ 982 h 1248"/>
                    <a:gd name="T28" fmla="*/ 512 w 792"/>
                    <a:gd name="T29" fmla="*/ 977 h 1248"/>
                    <a:gd name="T30" fmla="*/ 436 w 792"/>
                    <a:gd name="T31" fmla="*/ 1042 h 1248"/>
                    <a:gd name="T32" fmla="*/ 381 w 792"/>
                    <a:gd name="T33" fmla="*/ 1108 h 1248"/>
                    <a:gd name="T34" fmla="*/ 461 w 792"/>
                    <a:gd name="T35" fmla="*/ 1073 h 1248"/>
                    <a:gd name="T36" fmla="*/ 542 w 792"/>
                    <a:gd name="T37" fmla="*/ 1062 h 1248"/>
                    <a:gd name="T38" fmla="*/ 567 w 792"/>
                    <a:gd name="T39" fmla="*/ 1113 h 1248"/>
                    <a:gd name="T40" fmla="*/ 603 w 792"/>
                    <a:gd name="T41" fmla="*/ 1158 h 1248"/>
                    <a:gd name="T42" fmla="*/ 671 w 792"/>
                    <a:gd name="T43" fmla="*/ 1203 h 1248"/>
                    <a:gd name="T44" fmla="*/ 792 w 792"/>
                    <a:gd name="T45" fmla="*/ 1248 h 1248"/>
                    <a:gd name="T46" fmla="*/ 138 w 792"/>
                    <a:gd name="T47" fmla="*/ 1248 h 1248"/>
                    <a:gd name="T48" fmla="*/ 25 w 792"/>
                    <a:gd name="T49" fmla="*/ 1158 h 1248"/>
                    <a:gd name="T50" fmla="*/ 20 w 792"/>
                    <a:gd name="T51" fmla="*/ 1078 h 1248"/>
                    <a:gd name="T52" fmla="*/ 10 w 792"/>
                    <a:gd name="T53" fmla="*/ 767 h 1248"/>
                    <a:gd name="T54" fmla="*/ 0 w 792"/>
                    <a:gd name="T55" fmla="*/ 371 h 1248"/>
                    <a:gd name="T56" fmla="*/ 20 w 792"/>
                    <a:gd name="T57" fmla="*/ 216 h 1248"/>
                    <a:gd name="T58" fmla="*/ 76 w 792"/>
                    <a:gd name="T59" fmla="*/ 80 h 1248"/>
                    <a:gd name="T60" fmla="*/ 161 w 792"/>
                    <a:gd name="T61" fmla="*/ 10 h 1248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792"/>
                    <a:gd name="T94" fmla="*/ 0 h 1248"/>
                    <a:gd name="T95" fmla="*/ 792 w 792"/>
                    <a:gd name="T96" fmla="*/ 1248 h 1248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792" h="1248">
                      <a:moveTo>
                        <a:pt x="161" y="10"/>
                      </a:moveTo>
                      <a:lnTo>
                        <a:pt x="245" y="0"/>
                      </a:lnTo>
                      <a:lnTo>
                        <a:pt x="311" y="30"/>
                      </a:lnTo>
                      <a:lnTo>
                        <a:pt x="376" y="85"/>
                      </a:lnTo>
                      <a:lnTo>
                        <a:pt x="436" y="196"/>
                      </a:lnTo>
                      <a:lnTo>
                        <a:pt x="426" y="325"/>
                      </a:lnTo>
                      <a:lnTo>
                        <a:pt x="411" y="451"/>
                      </a:lnTo>
                      <a:lnTo>
                        <a:pt x="431" y="682"/>
                      </a:lnTo>
                      <a:lnTo>
                        <a:pt x="431" y="827"/>
                      </a:lnTo>
                      <a:lnTo>
                        <a:pt x="371" y="918"/>
                      </a:lnTo>
                      <a:lnTo>
                        <a:pt x="469" y="910"/>
                      </a:lnTo>
                      <a:lnTo>
                        <a:pt x="391" y="947"/>
                      </a:lnTo>
                      <a:lnTo>
                        <a:pt x="356" y="1007"/>
                      </a:lnTo>
                      <a:lnTo>
                        <a:pt x="431" y="982"/>
                      </a:lnTo>
                      <a:lnTo>
                        <a:pt x="512" y="977"/>
                      </a:lnTo>
                      <a:lnTo>
                        <a:pt x="436" y="1042"/>
                      </a:lnTo>
                      <a:lnTo>
                        <a:pt x="381" y="1108"/>
                      </a:lnTo>
                      <a:lnTo>
                        <a:pt x="461" y="1073"/>
                      </a:lnTo>
                      <a:lnTo>
                        <a:pt x="542" y="1062"/>
                      </a:lnTo>
                      <a:lnTo>
                        <a:pt x="567" y="1113"/>
                      </a:lnTo>
                      <a:lnTo>
                        <a:pt x="603" y="1158"/>
                      </a:lnTo>
                      <a:lnTo>
                        <a:pt x="671" y="1203"/>
                      </a:lnTo>
                      <a:lnTo>
                        <a:pt x="792" y="1248"/>
                      </a:lnTo>
                      <a:lnTo>
                        <a:pt x="138" y="1248"/>
                      </a:lnTo>
                      <a:lnTo>
                        <a:pt x="25" y="1158"/>
                      </a:lnTo>
                      <a:lnTo>
                        <a:pt x="20" y="1078"/>
                      </a:lnTo>
                      <a:lnTo>
                        <a:pt x="10" y="767"/>
                      </a:lnTo>
                      <a:lnTo>
                        <a:pt x="0" y="371"/>
                      </a:lnTo>
                      <a:lnTo>
                        <a:pt x="20" y="216"/>
                      </a:lnTo>
                      <a:lnTo>
                        <a:pt x="76" y="80"/>
                      </a:lnTo>
                      <a:lnTo>
                        <a:pt x="161" y="10"/>
                      </a:lnTo>
                      <a:close/>
                    </a:path>
                  </a:pathLst>
                </a:custGeom>
                <a:solidFill>
                  <a:srgbClr val="0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" name="Freeform 55"/>
                <p:cNvSpPr>
                  <a:spLocks noChangeAspect="1"/>
                </p:cNvSpPr>
                <p:nvPr/>
              </p:nvSpPr>
              <p:spPr bwMode="auto">
                <a:xfrm>
                  <a:off x="1460" y="1984"/>
                  <a:ext cx="1128" cy="1527"/>
                </a:xfrm>
                <a:custGeom>
                  <a:avLst/>
                  <a:gdLst>
                    <a:gd name="T0" fmla="*/ 775 w 1128"/>
                    <a:gd name="T1" fmla="*/ 339 h 1527"/>
                    <a:gd name="T2" fmla="*/ 747 w 1128"/>
                    <a:gd name="T3" fmla="*/ 471 h 1527"/>
                    <a:gd name="T4" fmla="*/ 672 w 1128"/>
                    <a:gd name="T5" fmla="*/ 431 h 1527"/>
                    <a:gd name="T6" fmla="*/ 611 w 1128"/>
                    <a:gd name="T7" fmla="*/ 385 h 1527"/>
                    <a:gd name="T8" fmla="*/ 541 w 1128"/>
                    <a:gd name="T9" fmla="*/ 321 h 1527"/>
                    <a:gd name="T10" fmla="*/ 476 w 1128"/>
                    <a:gd name="T11" fmla="*/ 246 h 1527"/>
                    <a:gd name="T12" fmla="*/ 426 w 1128"/>
                    <a:gd name="T13" fmla="*/ 181 h 1527"/>
                    <a:gd name="T14" fmla="*/ 391 w 1128"/>
                    <a:gd name="T15" fmla="*/ 105 h 1527"/>
                    <a:gd name="T16" fmla="*/ 375 w 1128"/>
                    <a:gd name="T17" fmla="*/ 0 h 1527"/>
                    <a:gd name="T18" fmla="*/ 279 w 1128"/>
                    <a:gd name="T19" fmla="*/ 52 h 1527"/>
                    <a:gd name="T20" fmla="*/ 203 w 1128"/>
                    <a:gd name="T21" fmla="*/ 165 h 1527"/>
                    <a:gd name="T22" fmla="*/ 145 w 1128"/>
                    <a:gd name="T23" fmla="*/ 316 h 1527"/>
                    <a:gd name="T24" fmla="*/ 55 w 1128"/>
                    <a:gd name="T25" fmla="*/ 561 h 1527"/>
                    <a:gd name="T26" fmla="*/ 20 w 1128"/>
                    <a:gd name="T27" fmla="*/ 772 h 1527"/>
                    <a:gd name="T28" fmla="*/ 0 w 1128"/>
                    <a:gd name="T29" fmla="*/ 1008 h 1527"/>
                    <a:gd name="T30" fmla="*/ 0 w 1128"/>
                    <a:gd name="T31" fmla="*/ 1223 h 1527"/>
                    <a:gd name="T32" fmla="*/ 5 w 1128"/>
                    <a:gd name="T33" fmla="*/ 1409 h 1527"/>
                    <a:gd name="T34" fmla="*/ 20 w 1128"/>
                    <a:gd name="T35" fmla="*/ 1519 h 1527"/>
                    <a:gd name="T36" fmla="*/ 211 w 1128"/>
                    <a:gd name="T37" fmla="*/ 1519 h 1527"/>
                    <a:gd name="T38" fmla="*/ 135 w 1128"/>
                    <a:gd name="T39" fmla="*/ 1469 h 1527"/>
                    <a:gd name="T40" fmla="*/ 120 w 1128"/>
                    <a:gd name="T41" fmla="*/ 1303 h 1527"/>
                    <a:gd name="T42" fmla="*/ 115 w 1128"/>
                    <a:gd name="T43" fmla="*/ 1088 h 1527"/>
                    <a:gd name="T44" fmla="*/ 120 w 1128"/>
                    <a:gd name="T45" fmla="*/ 737 h 1527"/>
                    <a:gd name="T46" fmla="*/ 150 w 1128"/>
                    <a:gd name="T47" fmla="*/ 526 h 1527"/>
                    <a:gd name="T48" fmla="*/ 196 w 1128"/>
                    <a:gd name="T49" fmla="*/ 361 h 1527"/>
                    <a:gd name="T50" fmla="*/ 279 w 1128"/>
                    <a:gd name="T51" fmla="*/ 271 h 1527"/>
                    <a:gd name="T52" fmla="*/ 335 w 1128"/>
                    <a:gd name="T53" fmla="*/ 261 h 1527"/>
                    <a:gd name="T54" fmla="*/ 426 w 1128"/>
                    <a:gd name="T55" fmla="*/ 281 h 1527"/>
                    <a:gd name="T56" fmla="*/ 481 w 1128"/>
                    <a:gd name="T57" fmla="*/ 316 h 1527"/>
                    <a:gd name="T58" fmla="*/ 531 w 1128"/>
                    <a:gd name="T59" fmla="*/ 361 h 1527"/>
                    <a:gd name="T60" fmla="*/ 571 w 1128"/>
                    <a:gd name="T61" fmla="*/ 441 h 1527"/>
                    <a:gd name="T62" fmla="*/ 586 w 1128"/>
                    <a:gd name="T63" fmla="*/ 541 h 1527"/>
                    <a:gd name="T64" fmla="*/ 561 w 1128"/>
                    <a:gd name="T65" fmla="*/ 702 h 1527"/>
                    <a:gd name="T66" fmla="*/ 571 w 1128"/>
                    <a:gd name="T67" fmla="*/ 832 h 1527"/>
                    <a:gd name="T68" fmla="*/ 581 w 1128"/>
                    <a:gd name="T69" fmla="*/ 993 h 1527"/>
                    <a:gd name="T70" fmla="*/ 586 w 1128"/>
                    <a:gd name="T71" fmla="*/ 1108 h 1527"/>
                    <a:gd name="T72" fmla="*/ 576 w 1128"/>
                    <a:gd name="T73" fmla="*/ 1163 h 1527"/>
                    <a:gd name="T74" fmla="*/ 624 w 1128"/>
                    <a:gd name="T75" fmla="*/ 1195 h 1527"/>
                    <a:gd name="T76" fmla="*/ 617 w 1128"/>
                    <a:gd name="T77" fmla="*/ 1238 h 1527"/>
                    <a:gd name="T78" fmla="*/ 672 w 1128"/>
                    <a:gd name="T79" fmla="*/ 1273 h 1527"/>
                    <a:gd name="T80" fmla="*/ 662 w 1128"/>
                    <a:gd name="T81" fmla="*/ 1308 h 1527"/>
                    <a:gd name="T82" fmla="*/ 729 w 1128"/>
                    <a:gd name="T83" fmla="*/ 1376 h 1527"/>
                    <a:gd name="T84" fmla="*/ 790 w 1128"/>
                    <a:gd name="T85" fmla="*/ 1436 h 1527"/>
                    <a:gd name="T86" fmla="*/ 992 w 1128"/>
                    <a:gd name="T87" fmla="*/ 1527 h 1527"/>
                    <a:gd name="T88" fmla="*/ 992 w 1128"/>
                    <a:gd name="T89" fmla="*/ 1424 h 1527"/>
                    <a:gd name="T90" fmla="*/ 1060 w 1128"/>
                    <a:gd name="T91" fmla="*/ 1233 h 1527"/>
                    <a:gd name="T92" fmla="*/ 1128 w 1128"/>
                    <a:gd name="T93" fmla="*/ 985 h 1527"/>
                    <a:gd name="T94" fmla="*/ 1105 w 1128"/>
                    <a:gd name="T95" fmla="*/ 805 h 1527"/>
                    <a:gd name="T96" fmla="*/ 1015 w 1128"/>
                    <a:gd name="T97" fmla="*/ 609 h 1527"/>
                    <a:gd name="T98" fmla="*/ 1000 w 1128"/>
                    <a:gd name="T99" fmla="*/ 390 h 1527"/>
                    <a:gd name="T100" fmla="*/ 970 w 1128"/>
                    <a:gd name="T101" fmla="*/ 241 h 1527"/>
                    <a:gd name="T102" fmla="*/ 922 w 1128"/>
                    <a:gd name="T103" fmla="*/ 130 h 1527"/>
                    <a:gd name="T104" fmla="*/ 862 w 1128"/>
                    <a:gd name="T105" fmla="*/ 105 h 1527"/>
                    <a:gd name="T106" fmla="*/ 907 w 1128"/>
                    <a:gd name="T107" fmla="*/ 175 h 1527"/>
                    <a:gd name="T108" fmla="*/ 922 w 1128"/>
                    <a:gd name="T109" fmla="*/ 256 h 1527"/>
                    <a:gd name="T110" fmla="*/ 924 w 1128"/>
                    <a:gd name="T111" fmla="*/ 331 h 1527"/>
                    <a:gd name="T112" fmla="*/ 902 w 1128"/>
                    <a:gd name="T113" fmla="*/ 405 h 1527"/>
                    <a:gd name="T114" fmla="*/ 775 w 1128"/>
                    <a:gd name="T115" fmla="*/ 339 h 1527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28"/>
                    <a:gd name="T175" fmla="*/ 0 h 1527"/>
                    <a:gd name="T176" fmla="*/ 1128 w 1128"/>
                    <a:gd name="T177" fmla="*/ 1527 h 1527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28" h="1527">
                      <a:moveTo>
                        <a:pt x="775" y="339"/>
                      </a:moveTo>
                      <a:lnTo>
                        <a:pt x="747" y="471"/>
                      </a:lnTo>
                      <a:lnTo>
                        <a:pt x="672" y="431"/>
                      </a:lnTo>
                      <a:lnTo>
                        <a:pt x="611" y="385"/>
                      </a:lnTo>
                      <a:lnTo>
                        <a:pt x="541" y="321"/>
                      </a:lnTo>
                      <a:lnTo>
                        <a:pt x="476" y="246"/>
                      </a:lnTo>
                      <a:lnTo>
                        <a:pt x="426" y="181"/>
                      </a:lnTo>
                      <a:lnTo>
                        <a:pt x="391" y="105"/>
                      </a:lnTo>
                      <a:lnTo>
                        <a:pt x="375" y="0"/>
                      </a:lnTo>
                      <a:lnTo>
                        <a:pt x="279" y="52"/>
                      </a:lnTo>
                      <a:lnTo>
                        <a:pt x="203" y="165"/>
                      </a:lnTo>
                      <a:lnTo>
                        <a:pt x="145" y="316"/>
                      </a:lnTo>
                      <a:lnTo>
                        <a:pt x="55" y="561"/>
                      </a:lnTo>
                      <a:lnTo>
                        <a:pt x="20" y="772"/>
                      </a:lnTo>
                      <a:lnTo>
                        <a:pt x="0" y="1008"/>
                      </a:lnTo>
                      <a:lnTo>
                        <a:pt x="0" y="1223"/>
                      </a:lnTo>
                      <a:lnTo>
                        <a:pt x="5" y="1409"/>
                      </a:lnTo>
                      <a:lnTo>
                        <a:pt x="20" y="1519"/>
                      </a:lnTo>
                      <a:lnTo>
                        <a:pt x="211" y="1519"/>
                      </a:lnTo>
                      <a:lnTo>
                        <a:pt x="135" y="1469"/>
                      </a:lnTo>
                      <a:lnTo>
                        <a:pt x="120" y="1303"/>
                      </a:lnTo>
                      <a:lnTo>
                        <a:pt x="115" y="1088"/>
                      </a:lnTo>
                      <a:lnTo>
                        <a:pt x="120" y="737"/>
                      </a:lnTo>
                      <a:lnTo>
                        <a:pt x="150" y="526"/>
                      </a:lnTo>
                      <a:lnTo>
                        <a:pt x="196" y="361"/>
                      </a:lnTo>
                      <a:lnTo>
                        <a:pt x="279" y="271"/>
                      </a:lnTo>
                      <a:lnTo>
                        <a:pt x="335" y="261"/>
                      </a:lnTo>
                      <a:lnTo>
                        <a:pt x="426" y="281"/>
                      </a:lnTo>
                      <a:lnTo>
                        <a:pt x="481" y="316"/>
                      </a:lnTo>
                      <a:lnTo>
                        <a:pt x="531" y="361"/>
                      </a:lnTo>
                      <a:lnTo>
                        <a:pt x="571" y="441"/>
                      </a:lnTo>
                      <a:lnTo>
                        <a:pt x="586" y="541"/>
                      </a:lnTo>
                      <a:lnTo>
                        <a:pt x="561" y="702"/>
                      </a:lnTo>
                      <a:lnTo>
                        <a:pt x="571" y="832"/>
                      </a:lnTo>
                      <a:lnTo>
                        <a:pt x="581" y="993"/>
                      </a:lnTo>
                      <a:lnTo>
                        <a:pt x="586" y="1108"/>
                      </a:lnTo>
                      <a:lnTo>
                        <a:pt x="576" y="1163"/>
                      </a:lnTo>
                      <a:lnTo>
                        <a:pt x="624" y="1195"/>
                      </a:lnTo>
                      <a:lnTo>
                        <a:pt x="617" y="1238"/>
                      </a:lnTo>
                      <a:lnTo>
                        <a:pt x="672" y="1273"/>
                      </a:lnTo>
                      <a:lnTo>
                        <a:pt x="662" y="1308"/>
                      </a:lnTo>
                      <a:lnTo>
                        <a:pt x="729" y="1376"/>
                      </a:lnTo>
                      <a:lnTo>
                        <a:pt x="790" y="1436"/>
                      </a:lnTo>
                      <a:lnTo>
                        <a:pt x="992" y="1527"/>
                      </a:lnTo>
                      <a:lnTo>
                        <a:pt x="992" y="1424"/>
                      </a:lnTo>
                      <a:lnTo>
                        <a:pt x="1060" y="1233"/>
                      </a:lnTo>
                      <a:lnTo>
                        <a:pt x="1128" y="985"/>
                      </a:lnTo>
                      <a:lnTo>
                        <a:pt x="1105" y="805"/>
                      </a:lnTo>
                      <a:lnTo>
                        <a:pt x="1015" y="609"/>
                      </a:lnTo>
                      <a:lnTo>
                        <a:pt x="1000" y="390"/>
                      </a:lnTo>
                      <a:lnTo>
                        <a:pt x="970" y="241"/>
                      </a:lnTo>
                      <a:lnTo>
                        <a:pt x="922" y="130"/>
                      </a:lnTo>
                      <a:lnTo>
                        <a:pt x="862" y="105"/>
                      </a:lnTo>
                      <a:lnTo>
                        <a:pt x="907" y="175"/>
                      </a:lnTo>
                      <a:lnTo>
                        <a:pt x="922" y="256"/>
                      </a:lnTo>
                      <a:lnTo>
                        <a:pt x="924" y="331"/>
                      </a:lnTo>
                      <a:lnTo>
                        <a:pt x="902" y="405"/>
                      </a:lnTo>
                      <a:lnTo>
                        <a:pt x="775" y="339"/>
                      </a:lnTo>
                      <a:close/>
                    </a:path>
                  </a:pathLst>
                </a:custGeom>
                <a:solidFill>
                  <a:srgbClr val="0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" name="Freeform 56"/>
                <p:cNvSpPr>
                  <a:spLocks noChangeAspect="1"/>
                </p:cNvSpPr>
                <p:nvPr/>
              </p:nvSpPr>
              <p:spPr bwMode="auto">
                <a:xfrm>
                  <a:off x="2386" y="2112"/>
                  <a:ext cx="1173" cy="1210"/>
                </a:xfrm>
                <a:custGeom>
                  <a:avLst/>
                  <a:gdLst>
                    <a:gd name="T0" fmla="*/ 1173 w 1173"/>
                    <a:gd name="T1" fmla="*/ 992 h 1210"/>
                    <a:gd name="T2" fmla="*/ 1128 w 1173"/>
                    <a:gd name="T3" fmla="*/ 1052 h 1210"/>
                    <a:gd name="T4" fmla="*/ 1113 w 1173"/>
                    <a:gd name="T5" fmla="*/ 1135 h 1210"/>
                    <a:gd name="T6" fmla="*/ 1113 w 1173"/>
                    <a:gd name="T7" fmla="*/ 1210 h 1210"/>
                    <a:gd name="T8" fmla="*/ 301 w 1173"/>
                    <a:gd name="T9" fmla="*/ 1135 h 1210"/>
                    <a:gd name="T10" fmla="*/ 211 w 1173"/>
                    <a:gd name="T11" fmla="*/ 1113 h 1210"/>
                    <a:gd name="T12" fmla="*/ 181 w 1173"/>
                    <a:gd name="T13" fmla="*/ 1075 h 1210"/>
                    <a:gd name="T14" fmla="*/ 211 w 1173"/>
                    <a:gd name="T15" fmla="*/ 947 h 1210"/>
                    <a:gd name="T16" fmla="*/ 241 w 1173"/>
                    <a:gd name="T17" fmla="*/ 857 h 1210"/>
                    <a:gd name="T18" fmla="*/ 226 w 1173"/>
                    <a:gd name="T19" fmla="*/ 737 h 1210"/>
                    <a:gd name="T20" fmla="*/ 196 w 1173"/>
                    <a:gd name="T21" fmla="*/ 631 h 1210"/>
                    <a:gd name="T22" fmla="*/ 151 w 1173"/>
                    <a:gd name="T23" fmla="*/ 549 h 1210"/>
                    <a:gd name="T24" fmla="*/ 128 w 1173"/>
                    <a:gd name="T25" fmla="*/ 503 h 1210"/>
                    <a:gd name="T26" fmla="*/ 151 w 1173"/>
                    <a:gd name="T27" fmla="*/ 413 h 1210"/>
                    <a:gd name="T28" fmla="*/ 143 w 1173"/>
                    <a:gd name="T29" fmla="*/ 383 h 1210"/>
                    <a:gd name="T30" fmla="*/ 128 w 1173"/>
                    <a:gd name="T31" fmla="*/ 443 h 1210"/>
                    <a:gd name="T32" fmla="*/ 121 w 1173"/>
                    <a:gd name="T33" fmla="*/ 466 h 1210"/>
                    <a:gd name="T34" fmla="*/ 106 w 1173"/>
                    <a:gd name="T35" fmla="*/ 353 h 1210"/>
                    <a:gd name="T36" fmla="*/ 98 w 1173"/>
                    <a:gd name="T37" fmla="*/ 256 h 1210"/>
                    <a:gd name="T38" fmla="*/ 83 w 1173"/>
                    <a:gd name="T39" fmla="*/ 135 h 1210"/>
                    <a:gd name="T40" fmla="*/ 30 w 1173"/>
                    <a:gd name="T41" fmla="*/ 53 h 1210"/>
                    <a:gd name="T42" fmla="*/ 23 w 1173"/>
                    <a:gd name="T43" fmla="*/ 37 h 1210"/>
                    <a:gd name="T44" fmla="*/ 0 w 1173"/>
                    <a:gd name="T45" fmla="*/ 0 h 1210"/>
                    <a:gd name="T46" fmla="*/ 68 w 1173"/>
                    <a:gd name="T47" fmla="*/ 60 h 1210"/>
                    <a:gd name="T48" fmla="*/ 91 w 1173"/>
                    <a:gd name="T49" fmla="*/ 113 h 1210"/>
                    <a:gd name="T50" fmla="*/ 136 w 1173"/>
                    <a:gd name="T51" fmla="*/ 188 h 1210"/>
                    <a:gd name="T52" fmla="*/ 128 w 1173"/>
                    <a:gd name="T53" fmla="*/ 233 h 1210"/>
                    <a:gd name="T54" fmla="*/ 143 w 1173"/>
                    <a:gd name="T55" fmla="*/ 308 h 1210"/>
                    <a:gd name="T56" fmla="*/ 174 w 1173"/>
                    <a:gd name="T57" fmla="*/ 383 h 1210"/>
                    <a:gd name="T58" fmla="*/ 241 w 1173"/>
                    <a:gd name="T59" fmla="*/ 488 h 1210"/>
                    <a:gd name="T60" fmla="*/ 316 w 1173"/>
                    <a:gd name="T61" fmla="*/ 616 h 1210"/>
                    <a:gd name="T62" fmla="*/ 353 w 1173"/>
                    <a:gd name="T63" fmla="*/ 647 h 1210"/>
                    <a:gd name="T64" fmla="*/ 316 w 1173"/>
                    <a:gd name="T65" fmla="*/ 677 h 1210"/>
                    <a:gd name="T66" fmla="*/ 279 w 1173"/>
                    <a:gd name="T67" fmla="*/ 729 h 1210"/>
                    <a:gd name="T68" fmla="*/ 256 w 1173"/>
                    <a:gd name="T69" fmla="*/ 790 h 1210"/>
                    <a:gd name="T70" fmla="*/ 301 w 1173"/>
                    <a:gd name="T71" fmla="*/ 729 h 1210"/>
                    <a:gd name="T72" fmla="*/ 338 w 1173"/>
                    <a:gd name="T73" fmla="*/ 692 h 1210"/>
                    <a:gd name="T74" fmla="*/ 368 w 1173"/>
                    <a:gd name="T75" fmla="*/ 677 h 1210"/>
                    <a:gd name="T76" fmla="*/ 406 w 1173"/>
                    <a:gd name="T77" fmla="*/ 729 h 1210"/>
                    <a:gd name="T78" fmla="*/ 361 w 1173"/>
                    <a:gd name="T79" fmla="*/ 760 h 1210"/>
                    <a:gd name="T80" fmla="*/ 293 w 1173"/>
                    <a:gd name="T81" fmla="*/ 797 h 1210"/>
                    <a:gd name="T82" fmla="*/ 256 w 1173"/>
                    <a:gd name="T83" fmla="*/ 850 h 1210"/>
                    <a:gd name="T84" fmla="*/ 241 w 1173"/>
                    <a:gd name="T85" fmla="*/ 888 h 1210"/>
                    <a:gd name="T86" fmla="*/ 293 w 1173"/>
                    <a:gd name="T87" fmla="*/ 835 h 1210"/>
                    <a:gd name="T88" fmla="*/ 346 w 1173"/>
                    <a:gd name="T89" fmla="*/ 790 h 1210"/>
                    <a:gd name="T90" fmla="*/ 406 w 1173"/>
                    <a:gd name="T91" fmla="*/ 760 h 1210"/>
                    <a:gd name="T92" fmla="*/ 481 w 1173"/>
                    <a:gd name="T93" fmla="*/ 797 h 1210"/>
                    <a:gd name="T94" fmla="*/ 542 w 1173"/>
                    <a:gd name="T95" fmla="*/ 842 h 1210"/>
                    <a:gd name="T96" fmla="*/ 617 w 1173"/>
                    <a:gd name="T97" fmla="*/ 872 h 1210"/>
                    <a:gd name="T98" fmla="*/ 534 w 1173"/>
                    <a:gd name="T99" fmla="*/ 880 h 1210"/>
                    <a:gd name="T100" fmla="*/ 399 w 1173"/>
                    <a:gd name="T101" fmla="*/ 954 h 1210"/>
                    <a:gd name="T102" fmla="*/ 519 w 1173"/>
                    <a:gd name="T103" fmla="*/ 917 h 1210"/>
                    <a:gd name="T104" fmla="*/ 602 w 1173"/>
                    <a:gd name="T105" fmla="*/ 895 h 1210"/>
                    <a:gd name="T106" fmla="*/ 685 w 1173"/>
                    <a:gd name="T107" fmla="*/ 895 h 1210"/>
                    <a:gd name="T108" fmla="*/ 798 w 1173"/>
                    <a:gd name="T109" fmla="*/ 917 h 1210"/>
                    <a:gd name="T110" fmla="*/ 932 w 1173"/>
                    <a:gd name="T111" fmla="*/ 947 h 1210"/>
                    <a:gd name="T112" fmla="*/ 1173 w 1173"/>
                    <a:gd name="T113" fmla="*/ 992 h 121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73"/>
                    <a:gd name="T172" fmla="*/ 0 h 1210"/>
                    <a:gd name="T173" fmla="*/ 1173 w 1173"/>
                    <a:gd name="T174" fmla="*/ 1210 h 121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73" h="1210">
                      <a:moveTo>
                        <a:pt x="1173" y="992"/>
                      </a:moveTo>
                      <a:lnTo>
                        <a:pt x="1128" y="1052"/>
                      </a:lnTo>
                      <a:lnTo>
                        <a:pt x="1113" y="1135"/>
                      </a:lnTo>
                      <a:lnTo>
                        <a:pt x="1113" y="1210"/>
                      </a:lnTo>
                      <a:lnTo>
                        <a:pt x="301" y="1135"/>
                      </a:lnTo>
                      <a:lnTo>
                        <a:pt x="211" y="1113"/>
                      </a:lnTo>
                      <a:lnTo>
                        <a:pt x="181" y="1075"/>
                      </a:lnTo>
                      <a:lnTo>
                        <a:pt x="211" y="947"/>
                      </a:lnTo>
                      <a:lnTo>
                        <a:pt x="241" y="857"/>
                      </a:lnTo>
                      <a:lnTo>
                        <a:pt x="226" y="737"/>
                      </a:lnTo>
                      <a:lnTo>
                        <a:pt x="196" y="631"/>
                      </a:lnTo>
                      <a:lnTo>
                        <a:pt x="151" y="549"/>
                      </a:lnTo>
                      <a:lnTo>
                        <a:pt x="128" y="503"/>
                      </a:lnTo>
                      <a:lnTo>
                        <a:pt x="151" y="413"/>
                      </a:lnTo>
                      <a:lnTo>
                        <a:pt x="143" y="383"/>
                      </a:lnTo>
                      <a:lnTo>
                        <a:pt x="128" y="443"/>
                      </a:lnTo>
                      <a:lnTo>
                        <a:pt x="121" y="466"/>
                      </a:lnTo>
                      <a:lnTo>
                        <a:pt x="106" y="353"/>
                      </a:lnTo>
                      <a:lnTo>
                        <a:pt x="98" y="256"/>
                      </a:lnTo>
                      <a:lnTo>
                        <a:pt x="83" y="135"/>
                      </a:lnTo>
                      <a:lnTo>
                        <a:pt x="30" y="53"/>
                      </a:lnTo>
                      <a:lnTo>
                        <a:pt x="23" y="37"/>
                      </a:lnTo>
                      <a:lnTo>
                        <a:pt x="0" y="0"/>
                      </a:lnTo>
                      <a:lnTo>
                        <a:pt x="68" y="60"/>
                      </a:lnTo>
                      <a:lnTo>
                        <a:pt x="91" y="113"/>
                      </a:lnTo>
                      <a:lnTo>
                        <a:pt x="136" y="188"/>
                      </a:lnTo>
                      <a:lnTo>
                        <a:pt x="128" y="233"/>
                      </a:lnTo>
                      <a:lnTo>
                        <a:pt x="143" y="308"/>
                      </a:lnTo>
                      <a:lnTo>
                        <a:pt x="174" y="383"/>
                      </a:lnTo>
                      <a:lnTo>
                        <a:pt x="241" y="488"/>
                      </a:lnTo>
                      <a:lnTo>
                        <a:pt x="316" y="616"/>
                      </a:lnTo>
                      <a:lnTo>
                        <a:pt x="353" y="647"/>
                      </a:lnTo>
                      <a:lnTo>
                        <a:pt x="316" y="677"/>
                      </a:lnTo>
                      <a:lnTo>
                        <a:pt x="279" y="729"/>
                      </a:lnTo>
                      <a:lnTo>
                        <a:pt x="256" y="790"/>
                      </a:lnTo>
                      <a:lnTo>
                        <a:pt x="301" y="729"/>
                      </a:lnTo>
                      <a:lnTo>
                        <a:pt x="338" y="692"/>
                      </a:lnTo>
                      <a:lnTo>
                        <a:pt x="368" y="677"/>
                      </a:lnTo>
                      <a:lnTo>
                        <a:pt x="406" y="729"/>
                      </a:lnTo>
                      <a:lnTo>
                        <a:pt x="361" y="760"/>
                      </a:lnTo>
                      <a:lnTo>
                        <a:pt x="293" y="797"/>
                      </a:lnTo>
                      <a:lnTo>
                        <a:pt x="256" y="850"/>
                      </a:lnTo>
                      <a:lnTo>
                        <a:pt x="241" y="888"/>
                      </a:lnTo>
                      <a:lnTo>
                        <a:pt x="293" y="835"/>
                      </a:lnTo>
                      <a:lnTo>
                        <a:pt x="346" y="790"/>
                      </a:lnTo>
                      <a:lnTo>
                        <a:pt x="406" y="760"/>
                      </a:lnTo>
                      <a:lnTo>
                        <a:pt x="481" y="797"/>
                      </a:lnTo>
                      <a:lnTo>
                        <a:pt x="542" y="842"/>
                      </a:lnTo>
                      <a:lnTo>
                        <a:pt x="617" y="872"/>
                      </a:lnTo>
                      <a:lnTo>
                        <a:pt x="534" y="880"/>
                      </a:lnTo>
                      <a:lnTo>
                        <a:pt x="399" y="954"/>
                      </a:lnTo>
                      <a:lnTo>
                        <a:pt x="519" y="917"/>
                      </a:lnTo>
                      <a:lnTo>
                        <a:pt x="602" y="895"/>
                      </a:lnTo>
                      <a:lnTo>
                        <a:pt x="685" y="895"/>
                      </a:lnTo>
                      <a:lnTo>
                        <a:pt x="798" y="917"/>
                      </a:lnTo>
                      <a:lnTo>
                        <a:pt x="932" y="947"/>
                      </a:lnTo>
                      <a:lnTo>
                        <a:pt x="1173" y="992"/>
                      </a:lnTo>
                      <a:close/>
                    </a:path>
                  </a:pathLst>
                </a:custGeom>
                <a:solidFill>
                  <a:srgbClr val="0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" name="Oval 57"/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2466"/>
                  <a:ext cx="60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" name="Oval 58"/>
                <p:cNvSpPr>
                  <a:spLocks noChangeAspect="1" noChangeArrowheads="1"/>
                </p:cNvSpPr>
                <p:nvPr/>
              </p:nvSpPr>
              <p:spPr bwMode="auto">
                <a:xfrm>
                  <a:off x="2354" y="2637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" name="Oval 59"/>
                <p:cNvSpPr>
                  <a:spLocks noChangeAspect="1" noChangeArrowheads="1"/>
                </p:cNvSpPr>
                <p:nvPr/>
              </p:nvSpPr>
              <p:spPr bwMode="auto">
                <a:xfrm>
                  <a:off x="2399" y="2802"/>
                  <a:ext cx="59" cy="75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5" name="Oval 60"/>
                <p:cNvSpPr>
                  <a:spLocks noChangeAspect="1" noChangeArrowheads="1"/>
                </p:cNvSpPr>
                <p:nvPr/>
              </p:nvSpPr>
              <p:spPr bwMode="auto">
                <a:xfrm>
                  <a:off x="2414" y="2963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" name="Oval 61"/>
                <p:cNvSpPr>
                  <a:spLocks noChangeAspect="1" noChangeArrowheads="1"/>
                </p:cNvSpPr>
                <p:nvPr/>
              </p:nvSpPr>
              <p:spPr bwMode="auto">
                <a:xfrm>
                  <a:off x="2389" y="3159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2344" y="3350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00" name="Group 63"/>
              <p:cNvGrpSpPr>
                <a:grpSpLocks noChangeAspect="1"/>
              </p:cNvGrpSpPr>
              <p:nvPr/>
            </p:nvGrpSpPr>
            <p:grpSpPr bwMode="auto">
              <a:xfrm>
                <a:off x="1912" y="1099"/>
                <a:ext cx="879" cy="1173"/>
                <a:chOff x="1912" y="1099"/>
                <a:chExt cx="879" cy="1173"/>
              </a:xfrm>
            </p:grpSpPr>
            <p:sp>
              <p:nvSpPr>
                <p:cNvPr id="1101" name="Freeform 64"/>
                <p:cNvSpPr>
                  <a:spLocks noChangeAspect="1"/>
                </p:cNvSpPr>
                <p:nvPr/>
              </p:nvSpPr>
              <p:spPr bwMode="auto">
                <a:xfrm>
                  <a:off x="1912" y="1576"/>
                  <a:ext cx="452" cy="696"/>
                </a:xfrm>
                <a:custGeom>
                  <a:avLst/>
                  <a:gdLst>
                    <a:gd name="T0" fmla="*/ 452 w 452"/>
                    <a:gd name="T1" fmla="*/ 422 h 696"/>
                    <a:gd name="T2" fmla="*/ 403 w 452"/>
                    <a:gd name="T3" fmla="*/ 486 h 696"/>
                    <a:gd name="T4" fmla="*/ 380 w 452"/>
                    <a:gd name="T5" fmla="*/ 546 h 696"/>
                    <a:gd name="T6" fmla="*/ 391 w 452"/>
                    <a:gd name="T7" fmla="*/ 629 h 696"/>
                    <a:gd name="T8" fmla="*/ 373 w 452"/>
                    <a:gd name="T9" fmla="*/ 678 h 696"/>
                    <a:gd name="T10" fmla="*/ 331 w 452"/>
                    <a:gd name="T11" fmla="*/ 696 h 696"/>
                    <a:gd name="T12" fmla="*/ 271 w 452"/>
                    <a:gd name="T13" fmla="*/ 696 h 696"/>
                    <a:gd name="T14" fmla="*/ 207 w 452"/>
                    <a:gd name="T15" fmla="*/ 674 h 696"/>
                    <a:gd name="T16" fmla="*/ 154 w 452"/>
                    <a:gd name="T17" fmla="*/ 644 h 696"/>
                    <a:gd name="T18" fmla="*/ 101 w 452"/>
                    <a:gd name="T19" fmla="*/ 595 h 696"/>
                    <a:gd name="T20" fmla="*/ 71 w 452"/>
                    <a:gd name="T21" fmla="*/ 557 h 696"/>
                    <a:gd name="T22" fmla="*/ 37 w 452"/>
                    <a:gd name="T23" fmla="*/ 497 h 696"/>
                    <a:gd name="T24" fmla="*/ 15 w 452"/>
                    <a:gd name="T25" fmla="*/ 437 h 696"/>
                    <a:gd name="T26" fmla="*/ 0 w 452"/>
                    <a:gd name="T27" fmla="*/ 380 h 696"/>
                    <a:gd name="T28" fmla="*/ 4 w 452"/>
                    <a:gd name="T29" fmla="*/ 316 h 696"/>
                    <a:gd name="T30" fmla="*/ 45 w 452"/>
                    <a:gd name="T31" fmla="*/ 241 h 696"/>
                    <a:gd name="T32" fmla="*/ 64 w 452"/>
                    <a:gd name="T33" fmla="*/ 181 h 696"/>
                    <a:gd name="T34" fmla="*/ 71 w 452"/>
                    <a:gd name="T35" fmla="*/ 113 h 696"/>
                    <a:gd name="T36" fmla="*/ 79 w 452"/>
                    <a:gd name="T37" fmla="*/ 0 h 696"/>
                    <a:gd name="T38" fmla="*/ 207 w 452"/>
                    <a:gd name="T39" fmla="*/ 181 h 696"/>
                    <a:gd name="T40" fmla="*/ 384 w 452"/>
                    <a:gd name="T41" fmla="*/ 358 h 696"/>
                    <a:gd name="T42" fmla="*/ 452 w 452"/>
                    <a:gd name="T43" fmla="*/ 422 h 69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52"/>
                    <a:gd name="T67" fmla="*/ 0 h 696"/>
                    <a:gd name="T68" fmla="*/ 452 w 452"/>
                    <a:gd name="T69" fmla="*/ 696 h 69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52" h="696">
                      <a:moveTo>
                        <a:pt x="452" y="422"/>
                      </a:moveTo>
                      <a:lnTo>
                        <a:pt x="403" y="486"/>
                      </a:lnTo>
                      <a:lnTo>
                        <a:pt x="380" y="546"/>
                      </a:lnTo>
                      <a:lnTo>
                        <a:pt x="391" y="629"/>
                      </a:lnTo>
                      <a:lnTo>
                        <a:pt x="373" y="678"/>
                      </a:lnTo>
                      <a:lnTo>
                        <a:pt x="331" y="696"/>
                      </a:lnTo>
                      <a:lnTo>
                        <a:pt x="271" y="696"/>
                      </a:lnTo>
                      <a:lnTo>
                        <a:pt x="207" y="674"/>
                      </a:lnTo>
                      <a:lnTo>
                        <a:pt x="154" y="644"/>
                      </a:lnTo>
                      <a:lnTo>
                        <a:pt x="101" y="595"/>
                      </a:lnTo>
                      <a:lnTo>
                        <a:pt x="71" y="557"/>
                      </a:lnTo>
                      <a:lnTo>
                        <a:pt x="37" y="497"/>
                      </a:lnTo>
                      <a:lnTo>
                        <a:pt x="15" y="437"/>
                      </a:lnTo>
                      <a:lnTo>
                        <a:pt x="0" y="380"/>
                      </a:lnTo>
                      <a:lnTo>
                        <a:pt x="4" y="316"/>
                      </a:lnTo>
                      <a:lnTo>
                        <a:pt x="45" y="241"/>
                      </a:lnTo>
                      <a:lnTo>
                        <a:pt x="64" y="181"/>
                      </a:lnTo>
                      <a:lnTo>
                        <a:pt x="71" y="113"/>
                      </a:lnTo>
                      <a:lnTo>
                        <a:pt x="79" y="0"/>
                      </a:lnTo>
                      <a:lnTo>
                        <a:pt x="207" y="181"/>
                      </a:lnTo>
                      <a:lnTo>
                        <a:pt x="384" y="358"/>
                      </a:lnTo>
                      <a:lnTo>
                        <a:pt x="452" y="422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2" name="Freeform 65"/>
                <p:cNvSpPr>
                  <a:spLocks noChangeAspect="1"/>
                </p:cNvSpPr>
                <p:nvPr/>
              </p:nvSpPr>
              <p:spPr bwMode="auto">
                <a:xfrm>
                  <a:off x="1951" y="1177"/>
                  <a:ext cx="783" cy="864"/>
                </a:xfrm>
                <a:custGeom>
                  <a:avLst/>
                  <a:gdLst>
                    <a:gd name="T0" fmla="*/ 783 w 783"/>
                    <a:gd name="T1" fmla="*/ 233 h 864"/>
                    <a:gd name="T2" fmla="*/ 772 w 783"/>
                    <a:gd name="T3" fmla="*/ 305 h 864"/>
                    <a:gd name="T4" fmla="*/ 742 w 783"/>
                    <a:gd name="T5" fmla="*/ 376 h 864"/>
                    <a:gd name="T6" fmla="*/ 733 w 783"/>
                    <a:gd name="T7" fmla="*/ 449 h 864"/>
                    <a:gd name="T8" fmla="*/ 733 w 783"/>
                    <a:gd name="T9" fmla="*/ 521 h 864"/>
                    <a:gd name="T10" fmla="*/ 710 w 783"/>
                    <a:gd name="T11" fmla="*/ 577 h 864"/>
                    <a:gd name="T12" fmla="*/ 680 w 783"/>
                    <a:gd name="T13" fmla="*/ 622 h 864"/>
                    <a:gd name="T14" fmla="*/ 635 w 783"/>
                    <a:gd name="T15" fmla="*/ 671 h 864"/>
                    <a:gd name="T16" fmla="*/ 563 w 783"/>
                    <a:gd name="T17" fmla="*/ 826 h 864"/>
                    <a:gd name="T18" fmla="*/ 499 w 783"/>
                    <a:gd name="T19" fmla="*/ 861 h 864"/>
                    <a:gd name="T20" fmla="*/ 430 w 783"/>
                    <a:gd name="T21" fmla="*/ 861 h 864"/>
                    <a:gd name="T22" fmla="*/ 356 w 783"/>
                    <a:gd name="T23" fmla="*/ 838 h 864"/>
                    <a:gd name="T24" fmla="*/ 256 w 783"/>
                    <a:gd name="T25" fmla="*/ 789 h 864"/>
                    <a:gd name="T26" fmla="*/ 183 w 783"/>
                    <a:gd name="T27" fmla="*/ 744 h 864"/>
                    <a:gd name="T28" fmla="*/ 113 w 783"/>
                    <a:gd name="T29" fmla="*/ 680 h 864"/>
                    <a:gd name="T30" fmla="*/ 81 w 783"/>
                    <a:gd name="T31" fmla="*/ 581 h 864"/>
                    <a:gd name="T32" fmla="*/ 74 w 783"/>
                    <a:gd name="T33" fmla="*/ 468 h 864"/>
                    <a:gd name="T34" fmla="*/ 36 w 783"/>
                    <a:gd name="T35" fmla="*/ 445 h 864"/>
                    <a:gd name="T36" fmla="*/ 21 w 783"/>
                    <a:gd name="T37" fmla="*/ 396 h 864"/>
                    <a:gd name="T38" fmla="*/ 6 w 783"/>
                    <a:gd name="T39" fmla="*/ 336 h 864"/>
                    <a:gd name="T40" fmla="*/ 4 w 783"/>
                    <a:gd name="T41" fmla="*/ 281 h 864"/>
                    <a:gd name="T42" fmla="*/ 17 w 783"/>
                    <a:gd name="T43" fmla="*/ 229 h 864"/>
                    <a:gd name="T44" fmla="*/ 64 w 783"/>
                    <a:gd name="T45" fmla="*/ 217 h 864"/>
                    <a:gd name="T46" fmla="*/ 98 w 783"/>
                    <a:gd name="T47" fmla="*/ 251 h 864"/>
                    <a:gd name="T48" fmla="*/ 202 w 783"/>
                    <a:gd name="T49" fmla="*/ 188 h 864"/>
                    <a:gd name="T50" fmla="*/ 269 w 783"/>
                    <a:gd name="T51" fmla="*/ 46 h 864"/>
                    <a:gd name="T52" fmla="*/ 322 w 783"/>
                    <a:gd name="T53" fmla="*/ 3 h 864"/>
                    <a:gd name="T54" fmla="*/ 394 w 783"/>
                    <a:gd name="T55" fmla="*/ 0 h 864"/>
                    <a:gd name="T56" fmla="*/ 458 w 783"/>
                    <a:gd name="T57" fmla="*/ 203 h 864"/>
                    <a:gd name="T58" fmla="*/ 597 w 783"/>
                    <a:gd name="T59" fmla="*/ 210 h 864"/>
                    <a:gd name="T60" fmla="*/ 635 w 783"/>
                    <a:gd name="T61" fmla="*/ 214 h 864"/>
                    <a:gd name="T62" fmla="*/ 763 w 783"/>
                    <a:gd name="T63" fmla="*/ 241 h 86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783"/>
                    <a:gd name="T97" fmla="*/ 0 h 864"/>
                    <a:gd name="T98" fmla="*/ 783 w 783"/>
                    <a:gd name="T99" fmla="*/ 864 h 86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783" h="864">
                      <a:moveTo>
                        <a:pt x="778" y="159"/>
                      </a:moveTo>
                      <a:lnTo>
                        <a:pt x="783" y="233"/>
                      </a:lnTo>
                      <a:lnTo>
                        <a:pt x="780" y="271"/>
                      </a:lnTo>
                      <a:lnTo>
                        <a:pt x="772" y="305"/>
                      </a:lnTo>
                      <a:lnTo>
                        <a:pt x="757" y="343"/>
                      </a:lnTo>
                      <a:lnTo>
                        <a:pt x="742" y="376"/>
                      </a:lnTo>
                      <a:lnTo>
                        <a:pt x="735" y="407"/>
                      </a:lnTo>
                      <a:lnTo>
                        <a:pt x="733" y="449"/>
                      </a:lnTo>
                      <a:lnTo>
                        <a:pt x="735" y="492"/>
                      </a:lnTo>
                      <a:lnTo>
                        <a:pt x="733" y="521"/>
                      </a:lnTo>
                      <a:lnTo>
                        <a:pt x="723" y="550"/>
                      </a:lnTo>
                      <a:lnTo>
                        <a:pt x="710" y="577"/>
                      </a:lnTo>
                      <a:lnTo>
                        <a:pt x="699" y="599"/>
                      </a:lnTo>
                      <a:lnTo>
                        <a:pt x="680" y="622"/>
                      </a:lnTo>
                      <a:lnTo>
                        <a:pt x="658" y="642"/>
                      </a:lnTo>
                      <a:lnTo>
                        <a:pt x="635" y="671"/>
                      </a:lnTo>
                      <a:lnTo>
                        <a:pt x="590" y="743"/>
                      </a:lnTo>
                      <a:lnTo>
                        <a:pt x="563" y="826"/>
                      </a:lnTo>
                      <a:lnTo>
                        <a:pt x="539" y="849"/>
                      </a:lnTo>
                      <a:lnTo>
                        <a:pt x="499" y="861"/>
                      </a:lnTo>
                      <a:lnTo>
                        <a:pt x="462" y="864"/>
                      </a:lnTo>
                      <a:lnTo>
                        <a:pt x="430" y="861"/>
                      </a:lnTo>
                      <a:lnTo>
                        <a:pt x="392" y="851"/>
                      </a:lnTo>
                      <a:lnTo>
                        <a:pt x="356" y="838"/>
                      </a:lnTo>
                      <a:lnTo>
                        <a:pt x="302" y="812"/>
                      </a:lnTo>
                      <a:lnTo>
                        <a:pt x="256" y="789"/>
                      </a:lnTo>
                      <a:lnTo>
                        <a:pt x="221" y="770"/>
                      </a:lnTo>
                      <a:lnTo>
                        <a:pt x="183" y="744"/>
                      </a:lnTo>
                      <a:lnTo>
                        <a:pt x="143" y="714"/>
                      </a:lnTo>
                      <a:lnTo>
                        <a:pt x="113" y="680"/>
                      </a:lnTo>
                      <a:lnTo>
                        <a:pt x="93" y="645"/>
                      </a:lnTo>
                      <a:lnTo>
                        <a:pt x="81" y="581"/>
                      </a:lnTo>
                      <a:lnTo>
                        <a:pt x="74" y="517"/>
                      </a:lnTo>
                      <a:lnTo>
                        <a:pt x="74" y="468"/>
                      </a:lnTo>
                      <a:lnTo>
                        <a:pt x="55" y="458"/>
                      </a:lnTo>
                      <a:lnTo>
                        <a:pt x="36" y="445"/>
                      </a:lnTo>
                      <a:lnTo>
                        <a:pt x="27" y="424"/>
                      </a:lnTo>
                      <a:lnTo>
                        <a:pt x="21" y="396"/>
                      </a:lnTo>
                      <a:lnTo>
                        <a:pt x="10" y="366"/>
                      </a:lnTo>
                      <a:lnTo>
                        <a:pt x="6" y="336"/>
                      </a:lnTo>
                      <a:lnTo>
                        <a:pt x="0" y="302"/>
                      </a:lnTo>
                      <a:lnTo>
                        <a:pt x="4" y="281"/>
                      </a:lnTo>
                      <a:lnTo>
                        <a:pt x="6" y="255"/>
                      </a:lnTo>
                      <a:lnTo>
                        <a:pt x="17" y="229"/>
                      </a:lnTo>
                      <a:lnTo>
                        <a:pt x="40" y="217"/>
                      </a:lnTo>
                      <a:lnTo>
                        <a:pt x="64" y="217"/>
                      </a:lnTo>
                      <a:lnTo>
                        <a:pt x="83" y="229"/>
                      </a:lnTo>
                      <a:lnTo>
                        <a:pt x="98" y="251"/>
                      </a:lnTo>
                      <a:lnTo>
                        <a:pt x="113" y="296"/>
                      </a:lnTo>
                      <a:lnTo>
                        <a:pt x="202" y="188"/>
                      </a:lnTo>
                      <a:lnTo>
                        <a:pt x="270" y="199"/>
                      </a:lnTo>
                      <a:lnTo>
                        <a:pt x="269" y="46"/>
                      </a:lnTo>
                      <a:lnTo>
                        <a:pt x="307" y="192"/>
                      </a:lnTo>
                      <a:lnTo>
                        <a:pt x="322" y="3"/>
                      </a:lnTo>
                      <a:lnTo>
                        <a:pt x="356" y="192"/>
                      </a:lnTo>
                      <a:lnTo>
                        <a:pt x="394" y="0"/>
                      </a:lnTo>
                      <a:lnTo>
                        <a:pt x="386" y="199"/>
                      </a:lnTo>
                      <a:lnTo>
                        <a:pt x="458" y="203"/>
                      </a:lnTo>
                      <a:lnTo>
                        <a:pt x="522" y="203"/>
                      </a:lnTo>
                      <a:lnTo>
                        <a:pt x="597" y="210"/>
                      </a:lnTo>
                      <a:lnTo>
                        <a:pt x="620" y="65"/>
                      </a:lnTo>
                      <a:lnTo>
                        <a:pt x="635" y="214"/>
                      </a:lnTo>
                      <a:lnTo>
                        <a:pt x="707" y="229"/>
                      </a:lnTo>
                      <a:lnTo>
                        <a:pt x="763" y="241"/>
                      </a:lnTo>
                      <a:lnTo>
                        <a:pt x="778" y="1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>
                  <a:solidFill>
                    <a:srgbClr val="402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66"/>
                <p:cNvSpPr>
                  <a:spLocks noChangeAspect="1"/>
                </p:cNvSpPr>
                <p:nvPr/>
              </p:nvSpPr>
              <p:spPr bwMode="auto">
                <a:xfrm>
                  <a:off x="1970" y="1416"/>
                  <a:ext cx="58" cy="154"/>
                </a:xfrm>
                <a:custGeom>
                  <a:avLst/>
                  <a:gdLst>
                    <a:gd name="T0" fmla="*/ 58 w 58"/>
                    <a:gd name="T1" fmla="*/ 37 h 154"/>
                    <a:gd name="T2" fmla="*/ 47 w 58"/>
                    <a:gd name="T3" fmla="*/ 2 h 154"/>
                    <a:gd name="T4" fmla="*/ 33 w 58"/>
                    <a:gd name="T5" fmla="*/ 0 h 154"/>
                    <a:gd name="T6" fmla="*/ 4 w 58"/>
                    <a:gd name="T7" fmla="*/ 37 h 154"/>
                    <a:gd name="T8" fmla="*/ 0 w 58"/>
                    <a:gd name="T9" fmla="*/ 95 h 154"/>
                    <a:gd name="T10" fmla="*/ 11 w 58"/>
                    <a:gd name="T11" fmla="*/ 148 h 154"/>
                    <a:gd name="T12" fmla="*/ 22 w 58"/>
                    <a:gd name="T13" fmla="*/ 154 h 154"/>
                    <a:gd name="T14" fmla="*/ 8 w 58"/>
                    <a:gd name="T15" fmla="*/ 110 h 154"/>
                    <a:gd name="T16" fmla="*/ 10 w 58"/>
                    <a:gd name="T17" fmla="*/ 65 h 154"/>
                    <a:gd name="T18" fmla="*/ 22 w 58"/>
                    <a:gd name="T19" fmla="*/ 37 h 154"/>
                    <a:gd name="T20" fmla="*/ 58 w 58"/>
                    <a:gd name="T21" fmla="*/ 37 h 15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58"/>
                    <a:gd name="T34" fmla="*/ 0 h 154"/>
                    <a:gd name="T35" fmla="*/ 58 w 58"/>
                    <a:gd name="T36" fmla="*/ 154 h 15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58" h="154">
                      <a:moveTo>
                        <a:pt x="58" y="37"/>
                      </a:moveTo>
                      <a:lnTo>
                        <a:pt x="47" y="2"/>
                      </a:lnTo>
                      <a:lnTo>
                        <a:pt x="33" y="0"/>
                      </a:lnTo>
                      <a:lnTo>
                        <a:pt x="4" y="37"/>
                      </a:lnTo>
                      <a:lnTo>
                        <a:pt x="0" y="95"/>
                      </a:lnTo>
                      <a:lnTo>
                        <a:pt x="11" y="148"/>
                      </a:lnTo>
                      <a:lnTo>
                        <a:pt x="22" y="154"/>
                      </a:lnTo>
                      <a:lnTo>
                        <a:pt x="8" y="110"/>
                      </a:lnTo>
                      <a:lnTo>
                        <a:pt x="10" y="65"/>
                      </a:lnTo>
                      <a:lnTo>
                        <a:pt x="22" y="37"/>
                      </a:lnTo>
                      <a:lnTo>
                        <a:pt x="58" y="3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67"/>
                <p:cNvSpPr>
                  <a:spLocks noChangeAspect="1"/>
                </p:cNvSpPr>
                <p:nvPr/>
              </p:nvSpPr>
              <p:spPr bwMode="auto">
                <a:xfrm>
                  <a:off x="2017" y="1482"/>
                  <a:ext cx="30" cy="79"/>
                </a:xfrm>
                <a:custGeom>
                  <a:avLst/>
                  <a:gdLst>
                    <a:gd name="T0" fmla="*/ 30 w 30"/>
                    <a:gd name="T1" fmla="*/ 25 h 79"/>
                    <a:gd name="T2" fmla="*/ 14 w 30"/>
                    <a:gd name="T3" fmla="*/ 29 h 79"/>
                    <a:gd name="T4" fmla="*/ 6 w 30"/>
                    <a:gd name="T5" fmla="*/ 49 h 79"/>
                    <a:gd name="T6" fmla="*/ 12 w 30"/>
                    <a:gd name="T7" fmla="*/ 79 h 79"/>
                    <a:gd name="T8" fmla="*/ 0 w 30"/>
                    <a:gd name="T9" fmla="*/ 57 h 79"/>
                    <a:gd name="T10" fmla="*/ 2 w 30"/>
                    <a:gd name="T11" fmla="*/ 32 h 79"/>
                    <a:gd name="T12" fmla="*/ 16 w 30"/>
                    <a:gd name="T13" fmla="*/ 0 h 79"/>
                    <a:gd name="T14" fmla="*/ 30 w 30"/>
                    <a:gd name="T15" fmla="*/ 25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0"/>
                    <a:gd name="T25" fmla="*/ 0 h 79"/>
                    <a:gd name="T26" fmla="*/ 30 w 30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0" h="79">
                      <a:moveTo>
                        <a:pt x="30" y="25"/>
                      </a:moveTo>
                      <a:lnTo>
                        <a:pt x="14" y="29"/>
                      </a:lnTo>
                      <a:lnTo>
                        <a:pt x="6" y="49"/>
                      </a:lnTo>
                      <a:lnTo>
                        <a:pt x="12" y="79"/>
                      </a:lnTo>
                      <a:lnTo>
                        <a:pt x="0" y="57"/>
                      </a:lnTo>
                      <a:lnTo>
                        <a:pt x="2" y="32"/>
                      </a:lnTo>
                      <a:lnTo>
                        <a:pt x="16" y="0"/>
                      </a:lnTo>
                      <a:lnTo>
                        <a:pt x="30" y="2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68"/>
                <p:cNvSpPr>
                  <a:spLocks noChangeAspect="1"/>
                </p:cNvSpPr>
                <p:nvPr/>
              </p:nvSpPr>
              <p:spPr bwMode="auto">
                <a:xfrm>
                  <a:off x="2470" y="1715"/>
                  <a:ext cx="120" cy="65"/>
                </a:xfrm>
                <a:custGeom>
                  <a:avLst/>
                  <a:gdLst>
                    <a:gd name="T0" fmla="*/ 120 w 120"/>
                    <a:gd name="T1" fmla="*/ 25 h 65"/>
                    <a:gd name="T2" fmla="*/ 106 w 120"/>
                    <a:gd name="T3" fmla="*/ 36 h 65"/>
                    <a:gd name="T4" fmla="*/ 89 w 120"/>
                    <a:gd name="T5" fmla="*/ 48 h 65"/>
                    <a:gd name="T6" fmla="*/ 78 w 120"/>
                    <a:gd name="T7" fmla="*/ 49 h 65"/>
                    <a:gd name="T8" fmla="*/ 67 w 120"/>
                    <a:gd name="T9" fmla="*/ 46 h 65"/>
                    <a:gd name="T10" fmla="*/ 48 w 120"/>
                    <a:gd name="T11" fmla="*/ 34 h 65"/>
                    <a:gd name="T12" fmla="*/ 38 w 120"/>
                    <a:gd name="T13" fmla="*/ 24 h 65"/>
                    <a:gd name="T14" fmla="*/ 26 w 120"/>
                    <a:gd name="T15" fmla="*/ 22 h 65"/>
                    <a:gd name="T16" fmla="*/ 9 w 120"/>
                    <a:gd name="T17" fmla="*/ 16 h 65"/>
                    <a:gd name="T18" fmla="*/ 0 w 120"/>
                    <a:gd name="T19" fmla="*/ 0 h 65"/>
                    <a:gd name="T20" fmla="*/ 5 w 120"/>
                    <a:gd name="T21" fmla="*/ 24 h 65"/>
                    <a:gd name="T22" fmla="*/ 17 w 120"/>
                    <a:gd name="T23" fmla="*/ 33 h 65"/>
                    <a:gd name="T24" fmla="*/ 38 w 120"/>
                    <a:gd name="T25" fmla="*/ 50 h 65"/>
                    <a:gd name="T26" fmla="*/ 62 w 120"/>
                    <a:gd name="T27" fmla="*/ 65 h 65"/>
                    <a:gd name="T28" fmla="*/ 85 w 120"/>
                    <a:gd name="T29" fmla="*/ 61 h 65"/>
                    <a:gd name="T30" fmla="*/ 106 w 120"/>
                    <a:gd name="T31" fmla="*/ 49 h 65"/>
                    <a:gd name="T32" fmla="*/ 120 w 120"/>
                    <a:gd name="T33" fmla="*/ 25 h 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20"/>
                    <a:gd name="T52" fmla="*/ 0 h 65"/>
                    <a:gd name="T53" fmla="*/ 120 w 120"/>
                    <a:gd name="T54" fmla="*/ 65 h 6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20" h="65">
                      <a:moveTo>
                        <a:pt x="120" y="25"/>
                      </a:moveTo>
                      <a:lnTo>
                        <a:pt x="106" y="36"/>
                      </a:lnTo>
                      <a:lnTo>
                        <a:pt x="89" y="48"/>
                      </a:lnTo>
                      <a:lnTo>
                        <a:pt x="78" y="49"/>
                      </a:lnTo>
                      <a:lnTo>
                        <a:pt x="67" y="46"/>
                      </a:lnTo>
                      <a:lnTo>
                        <a:pt x="48" y="34"/>
                      </a:lnTo>
                      <a:lnTo>
                        <a:pt x="38" y="24"/>
                      </a:lnTo>
                      <a:lnTo>
                        <a:pt x="26" y="22"/>
                      </a:lnTo>
                      <a:lnTo>
                        <a:pt x="9" y="16"/>
                      </a:lnTo>
                      <a:lnTo>
                        <a:pt x="0" y="0"/>
                      </a:lnTo>
                      <a:lnTo>
                        <a:pt x="5" y="24"/>
                      </a:lnTo>
                      <a:lnTo>
                        <a:pt x="17" y="33"/>
                      </a:lnTo>
                      <a:lnTo>
                        <a:pt x="38" y="50"/>
                      </a:lnTo>
                      <a:lnTo>
                        <a:pt x="62" y="65"/>
                      </a:lnTo>
                      <a:lnTo>
                        <a:pt x="85" y="61"/>
                      </a:lnTo>
                      <a:lnTo>
                        <a:pt x="106" y="49"/>
                      </a:lnTo>
                      <a:lnTo>
                        <a:pt x="120" y="2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69"/>
                <p:cNvSpPr>
                  <a:spLocks noChangeAspect="1"/>
                </p:cNvSpPr>
                <p:nvPr/>
              </p:nvSpPr>
              <p:spPr bwMode="auto">
                <a:xfrm>
                  <a:off x="2313" y="1423"/>
                  <a:ext cx="194" cy="45"/>
                </a:xfrm>
                <a:custGeom>
                  <a:avLst/>
                  <a:gdLst>
                    <a:gd name="T0" fmla="*/ 194 w 194"/>
                    <a:gd name="T1" fmla="*/ 31 h 45"/>
                    <a:gd name="T2" fmla="*/ 184 w 194"/>
                    <a:gd name="T3" fmla="*/ 41 h 45"/>
                    <a:gd name="T4" fmla="*/ 166 w 194"/>
                    <a:gd name="T5" fmla="*/ 45 h 45"/>
                    <a:gd name="T6" fmla="*/ 142 w 194"/>
                    <a:gd name="T7" fmla="*/ 29 h 45"/>
                    <a:gd name="T8" fmla="*/ 118 w 194"/>
                    <a:gd name="T9" fmla="*/ 19 h 45"/>
                    <a:gd name="T10" fmla="*/ 93 w 194"/>
                    <a:gd name="T11" fmla="*/ 16 h 45"/>
                    <a:gd name="T12" fmla="*/ 57 w 194"/>
                    <a:gd name="T13" fmla="*/ 12 h 45"/>
                    <a:gd name="T14" fmla="*/ 0 w 194"/>
                    <a:gd name="T15" fmla="*/ 14 h 45"/>
                    <a:gd name="T16" fmla="*/ 72 w 194"/>
                    <a:gd name="T17" fmla="*/ 0 h 45"/>
                    <a:gd name="T18" fmla="*/ 114 w 194"/>
                    <a:gd name="T19" fmla="*/ 0 h 45"/>
                    <a:gd name="T20" fmla="*/ 140 w 194"/>
                    <a:gd name="T21" fmla="*/ 1 h 45"/>
                    <a:gd name="T22" fmla="*/ 166 w 194"/>
                    <a:gd name="T23" fmla="*/ 14 h 45"/>
                    <a:gd name="T24" fmla="*/ 188 w 194"/>
                    <a:gd name="T25" fmla="*/ 17 h 45"/>
                    <a:gd name="T26" fmla="*/ 194 w 194"/>
                    <a:gd name="T27" fmla="*/ 31 h 4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94"/>
                    <a:gd name="T43" fmla="*/ 0 h 45"/>
                    <a:gd name="T44" fmla="*/ 194 w 194"/>
                    <a:gd name="T45" fmla="*/ 45 h 4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94" h="45">
                      <a:moveTo>
                        <a:pt x="194" y="31"/>
                      </a:moveTo>
                      <a:lnTo>
                        <a:pt x="184" y="41"/>
                      </a:lnTo>
                      <a:lnTo>
                        <a:pt x="166" y="45"/>
                      </a:lnTo>
                      <a:lnTo>
                        <a:pt x="142" y="29"/>
                      </a:lnTo>
                      <a:lnTo>
                        <a:pt x="118" y="19"/>
                      </a:lnTo>
                      <a:lnTo>
                        <a:pt x="93" y="16"/>
                      </a:lnTo>
                      <a:lnTo>
                        <a:pt x="57" y="12"/>
                      </a:lnTo>
                      <a:lnTo>
                        <a:pt x="0" y="14"/>
                      </a:lnTo>
                      <a:lnTo>
                        <a:pt x="72" y="0"/>
                      </a:lnTo>
                      <a:lnTo>
                        <a:pt x="114" y="0"/>
                      </a:lnTo>
                      <a:lnTo>
                        <a:pt x="140" y="1"/>
                      </a:lnTo>
                      <a:lnTo>
                        <a:pt x="166" y="14"/>
                      </a:lnTo>
                      <a:lnTo>
                        <a:pt x="188" y="17"/>
                      </a:lnTo>
                      <a:lnTo>
                        <a:pt x="194" y="31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70"/>
                <p:cNvSpPr>
                  <a:spLocks noChangeAspect="1"/>
                </p:cNvSpPr>
                <p:nvPr/>
              </p:nvSpPr>
              <p:spPr bwMode="auto">
                <a:xfrm>
                  <a:off x="2601" y="1460"/>
                  <a:ext cx="100" cy="40"/>
                </a:xfrm>
                <a:custGeom>
                  <a:avLst/>
                  <a:gdLst>
                    <a:gd name="T0" fmla="*/ 0 w 100"/>
                    <a:gd name="T1" fmla="*/ 40 h 40"/>
                    <a:gd name="T2" fmla="*/ 2 w 100"/>
                    <a:gd name="T3" fmla="*/ 14 h 40"/>
                    <a:gd name="T4" fmla="*/ 27 w 100"/>
                    <a:gd name="T5" fmla="*/ 4 h 40"/>
                    <a:gd name="T6" fmla="*/ 54 w 100"/>
                    <a:gd name="T7" fmla="*/ 0 h 40"/>
                    <a:gd name="T8" fmla="*/ 77 w 100"/>
                    <a:gd name="T9" fmla="*/ 11 h 40"/>
                    <a:gd name="T10" fmla="*/ 100 w 100"/>
                    <a:gd name="T11" fmla="*/ 32 h 40"/>
                    <a:gd name="T12" fmla="*/ 79 w 100"/>
                    <a:gd name="T13" fmla="*/ 22 h 40"/>
                    <a:gd name="T14" fmla="*/ 44 w 100"/>
                    <a:gd name="T15" fmla="*/ 24 h 40"/>
                    <a:gd name="T16" fmla="*/ 19 w 100"/>
                    <a:gd name="T17" fmla="*/ 28 h 40"/>
                    <a:gd name="T18" fmla="*/ 0 w 100"/>
                    <a:gd name="T19" fmla="*/ 40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0"/>
                    <a:gd name="T31" fmla="*/ 0 h 40"/>
                    <a:gd name="T32" fmla="*/ 100 w 100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0" h="40">
                      <a:moveTo>
                        <a:pt x="0" y="40"/>
                      </a:moveTo>
                      <a:lnTo>
                        <a:pt x="2" y="14"/>
                      </a:lnTo>
                      <a:lnTo>
                        <a:pt x="27" y="4"/>
                      </a:lnTo>
                      <a:lnTo>
                        <a:pt x="54" y="0"/>
                      </a:lnTo>
                      <a:lnTo>
                        <a:pt x="77" y="11"/>
                      </a:lnTo>
                      <a:lnTo>
                        <a:pt x="100" y="32"/>
                      </a:lnTo>
                      <a:lnTo>
                        <a:pt x="79" y="22"/>
                      </a:lnTo>
                      <a:lnTo>
                        <a:pt x="44" y="24"/>
                      </a:lnTo>
                      <a:lnTo>
                        <a:pt x="19" y="28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71"/>
                <p:cNvSpPr>
                  <a:spLocks noChangeAspect="1"/>
                </p:cNvSpPr>
                <p:nvPr/>
              </p:nvSpPr>
              <p:spPr bwMode="auto">
                <a:xfrm>
                  <a:off x="2409" y="1824"/>
                  <a:ext cx="145" cy="44"/>
                </a:xfrm>
                <a:custGeom>
                  <a:avLst/>
                  <a:gdLst>
                    <a:gd name="T0" fmla="*/ 145 w 145"/>
                    <a:gd name="T1" fmla="*/ 33 h 44"/>
                    <a:gd name="T2" fmla="*/ 138 w 145"/>
                    <a:gd name="T3" fmla="*/ 33 h 44"/>
                    <a:gd name="T4" fmla="*/ 130 w 145"/>
                    <a:gd name="T5" fmla="*/ 21 h 44"/>
                    <a:gd name="T6" fmla="*/ 118 w 145"/>
                    <a:gd name="T7" fmla="*/ 12 h 44"/>
                    <a:gd name="T8" fmla="*/ 108 w 145"/>
                    <a:gd name="T9" fmla="*/ 19 h 44"/>
                    <a:gd name="T10" fmla="*/ 93 w 145"/>
                    <a:gd name="T11" fmla="*/ 5 h 44"/>
                    <a:gd name="T12" fmla="*/ 81 w 145"/>
                    <a:gd name="T13" fmla="*/ 7 h 44"/>
                    <a:gd name="T14" fmla="*/ 63 w 145"/>
                    <a:gd name="T15" fmla="*/ 11 h 44"/>
                    <a:gd name="T16" fmla="*/ 36 w 145"/>
                    <a:gd name="T17" fmla="*/ 16 h 44"/>
                    <a:gd name="T18" fmla="*/ 21 w 145"/>
                    <a:gd name="T19" fmla="*/ 16 h 44"/>
                    <a:gd name="T20" fmla="*/ 10 w 145"/>
                    <a:gd name="T21" fmla="*/ 16 h 44"/>
                    <a:gd name="T22" fmla="*/ 1 w 145"/>
                    <a:gd name="T23" fmla="*/ 0 h 44"/>
                    <a:gd name="T24" fmla="*/ 0 w 145"/>
                    <a:gd name="T25" fmla="*/ 14 h 44"/>
                    <a:gd name="T26" fmla="*/ 1 w 145"/>
                    <a:gd name="T27" fmla="*/ 21 h 44"/>
                    <a:gd name="T28" fmla="*/ 6 w 145"/>
                    <a:gd name="T29" fmla="*/ 24 h 44"/>
                    <a:gd name="T30" fmla="*/ 33 w 145"/>
                    <a:gd name="T31" fmla="*/ 28 h 44"/>
                    <a:gd name="T32" fmla="*/ 50 w 145"/>
                    <a:gd name="T33" fmla="*/ 33 h 44"/>
                    <a:gd name="T34" fmla="*/ 67 w 145"/>
                    <a:gd name="T35" fmla="*/ 33 h 44"/>
                    <a:gd name="T36" fmla="*/ 82 w 145"/>
                    <a:gd name="T37" fmla="*/ 38 h 44"/>
                    <a:gd name="T38" fmla="*/ 101 w 145"/>
                    <a:gd name="T39" fmla="*/ 44 h 44"/>
                    <a:gd name="T40" fmla="*/ 123 w 145"/>
                    <a:gd name="T41" fmla="*/ 42 h 44"/>
                    <a:gd name="T42" fmla="*/ 140 w 145"/>
                    <a:gd name="T43" fmla="*/ 42 h 44"/>
                    <a:gd name="T44" fmla="*/ 145 w 145"/>
                    <a:gd name="T45" fmla="*/ 33 h 4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45"/>
                    <a:gd name="T70" fmla="*/ 0 h 44"/>
                    <a:gd name="T71" fmla="*/ 145 w 145"/>
                    <a:gd name="T72" fmla="*/ 44 h 4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45" h="44">
                      <a:moveTo>
                        <a:pt x="145" y="33"/>
                      </a:moveTo>
                      <a:lnTo>
                        <a:pt x="138" y="33"/>
                      </a:lnTo>
                      <a:lnTo>
                        <a:pt x="130" y="21"/>
                      </a:lnTo>
                      <a:lnTo>
                        <a:pt x="118" y="12"/>
                      </a:lnTo>
                      <a:lnTo>
                        <a:pt x="108" y="19"/>
                      </a:lnTo>
                      <a:lnTo>
                        <a:pt x="93" y="5"/>
                      </a:lnTo>
                      <a:lnTo>
                        <a:pt x="81" y="7"/>
                      </a:lnTo>
                      <a:lnTo>
                        <a:pt x="63" y="11"/>
                      </a:lnTo>
                      <a:lnTo>
                        <a:pt x="36" y="16"/>
                      </a:lnTo>
                      <a:lnTo>
                        <a:pt x="21" y="16"/>
                      </a:lnTo>
                      <a:lnTo>
                        <a:pt x="10" y="16"/>
                      </a:lnTo>
                      <a:lnTo>
                        <a:pt x="1" y="0"/>
                      </a:lnTo>
                      <a:lnTo>
                        <a:pt x="0" y="14"/>
                      </a:lnTo>
                      <a:lnTo>
                        <a:pt x="1" y="21"/>
                      </a:lnTo>
                      <a:lnTo>
                        <a:pt x="6" y="24"/>
                      </a:lnTo>
                      <a:lnTo>
                        <a:pt x="33" y="28"/>
                      </a:lnTo>
                      <a:lnTo>
                        <a:pt x="50" y="33"/>
                      </a:lnTo>
                      <a:lnTo>
                        <a:pt x="67" y="33"/>
                      </a:lnTo>
                      <a:lnTo>
                        <a:pt x="82" y="38"/>
                      </a:lnTo>
                      <a:lnTo>
                        <a:pt x="101" y="44"/>
                      </a:lnTo>
                      <a:lnTo>
                        <a:pt x="123" y="42"/>
                      </a:lnTo>
                      <a:lnTo>
                        <a:pt x="140" y="42"/>
                      </a:lnTo>
                      <a:lnTo>
                        <a:pt x="145" y="33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72"/>
                <p:cNvSpPr>
                  <a:spLocks noChangeAspect="1"/>
                </p:cNvSpPr>
                <p:nvPr/>
              </p:nvSpPr>
              <p:spPr bwMode="auto">
                <a:xfrm>
                  <a:off x="2443" y="1890"/>
                  <a:ext cx="91" cy="19"/>
                </a:xfrm>
                <a:custGeom>
                  <a:avLst/>
                  <a:gdLst>
                    <a:gd name="T0" fmla="*/ 91 w 91"/>
                    <a:gd name="T1" fmla="*/ 7 h 19"/>
                    <a:gd name="T2" fmla="*/ 64 w 91"/>
                    <a:gd name="T3" fmla="*/ 17 h 19"/>
                    <a:gd name="T4" fmla="*/ 48 w 91"/>
                    <a:gd name="T5" fmla="*/ 19 h 19"/>
                    <a:gd name="T6" fmla="*/ 33 w 91"/>
                    <a:gd name="T7" fmla="*/ 17 h 19"/>
                    <a:gd name="T8" fmla="*/ 0 w 91"/>
                    <a:gd name="T9" fmla="*/ 0 h 19"/>
                    <a:gd name="T10" fmla="*/ 37 w 91"/>
                    <a:gd name="T11" fmla="*/ 11 h 19"/>
                    <a:gd name="T12" fmla="*/ 56 w 91"/>
                    <a:gd name="T13" fmla="*/ 12 h 19"/>
                    <a:gd name="T14" fmla="*/ 91 w 91"/>
                    <a:gd name="T15" fmla="*/ 7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1"/>
                    <a:gd name="T25" fmla="*/ 0 h 19"/>
                    <a:gd name="T26" fmla="*/ 91 w 91"/>
                    <a:gd name="T27" fmla="*/ 19 h 1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1" h="19">
                      <a:moveTo>
                        <a:pt x="91" y="7"/>
                      </a:moveTo>
                      <a:lnTo>
                        <a:pt x="64" y="17"/>
                      </a:lnTo>
                      <a:lnTo>
                        <a:pt x="48" y="19"/>
                      </a:lnTo>
                      <a:lnTo>
                        <a:pt x="33" y="17"/>
                      </a:lnTo>
                      <a:lnTo>
                        <a:pt x="0" y="0"/>
                      </a:lnTo>
                      <a:lnTo>
                        <a:pt x="37" y="11"/>
                      </a:lnTo>
                      <a:lnTo>
                        <a:pt x="56" y="12"/>
                      </a:lnTo>
                      <a:lnTo>
                        <a:pt x="91" y="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10" name="Group 73"/>
                <p:cNvGrpSpPr>
                  <a:grpSpLocks noChangeAspect="1"/>
                </p:cNvGrpSpPr>
                <p:nvPr/>
              </p:nvGrpSpPr>
              <p:grpSpPr bwMode="auto">
                <a:xfrm>
                  <a:off x="2049" y="1431"/>
                  <a:ext cx="742" cy="217"/>
                  <a:chOff x="2049" y="1431"/>
                  <a:chExt cx="742" cy="217"/>
                </a:xfrm>
              </p:grpSpPr>
              <p:sp>
                <p:nvSpPr>
                  <p:cNvPr id="1125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2281" y="1431"/>
                    <a:ext cx="252" cy="187"/>
                  </a:xfrm>
                  <a:custGeom>
                    <a:avLst/>
                    <a:gdLst>
                      <a:gd name="T0" fmla="*/ 252 w 252"/>
                      <a:gd name="T1" fmla="*/ 64 h 187"/>
                      <a:gd name="T2" fmla="*/ 250 w 252"/>
                      <a:gd name="T3" fmla="*/ 104 h 187"/>
                      <a:gd name="T4" fmla="*/ 235 w 252"/>
                      <a:gd name="T5" fmla="*/ 134 h 187"/>
                      <a:gd name="T6" fmla="*/ 222 w 252"/>
                      <a:gd name="T7" fmla="*/ 155 h 187"/>
                      <a:gd name="T8" fmla="*/ 201 w 252"/>
                      <a:gd name="T9" fmla="*/ 170 h 187"/>
                      <a:gd name="T10" fmla="*/ 173 w 252"/>
                      <a:gd name="T11" fmla="*/ 179 h 187"/>
                      <a:gd name="T12" fmla="*/ 149 w 252"/>
                      <a:gd name="T13" fmla="*/ 187 h 187"/>
                      <a:gd name="T14" fmla="*/ 117 w 252"/>
                      <a:gd name="T15" fmla="*/ 187 h 187"/>
                      <a:gd name="T16" fmla="*/ 79 w 252"/>
                      <a:gd name="T17" fmla="*/ 181 h 187"/>
                      <a:gd name="T18" fmla="*/ 47 w 252"/>
                      <a:gd name="T19" fmla="*/ 172 h 187"/>
                      <a:gd name="T20" fmla="*/ 28 w 252"/>
                      <a:gd name="T21" fmla="*/ 159 h 187"/>
                      <a:gd name="T22" fmla="*/ 13 w 252"/>
                      <a:gd name="T23" fmla="*/ 136 h 187"/>
                      <a:gd name="T24" fmla="*/ 4 w 252"/>
                      <a:gd name="T25" fmla="*/ 108 h 187"/>
                      <a:gd name="T26" fmla="*/ 0 w 252"/>
                      <a:gd name="T27" fmla="*/ 81 h 187"/>
                      <a:gd name="T28" fmla="*/ 0 w 252"/>
                      <a:gd name="T29" fmla="*/ 44 h 187"/>
                      <a:gd name="T30" fmla="*/ 6 w 252"/>
                      <a:gd name="T31" fmla="*/ 21 h 187"/>
                      <a:gd name="T32" fmla="*/ 30 w 252"/>
                      <a:gd name="T33" fmla="*/ 14 h 187"/>
                      <a:gd name="T34" fmla="*/ 62 w 252"/>
                      <a:gd name="T35" fmla="*/ 10 h 187"/>
                      <a:gd name="T36" fmla="*/ 94 w 252"/>
                      <a:gd name="T37" fmla="*/ 4 h 187"/>
                      <a:gd name="T38" fmla="*/ 128 w 252"/>
                      <a:gd name="T39" fmla="*/ 0 h 187"/>
                      <a:gd name="T40" fmla="*/ 160 w 252"/>
                      <a:gd name="T41" fmla="*/ 6 h 187"/>
                      <a:gd name="T42" fmla="*/ 192 w 252"/>
                      <a:gd name="T43" fmla="*/ 15 h 187"/>
                      <a:gd name="T44" fmla="*/ 216 w 252"/>
                      <a:gd name="T45" fmla="*/ 25 h 187"/>
                      <a:gd name="T46" fmla="*/ 248 w 252"/>
                      <a:gd name="T47" fmla="*/ 46 h 187"/>
                      <a:gd name="T48" fmla="*/ 252 w 252"/>
                      <a:gd name="T49" fmla="*/ 64 h 187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52"/>
                      <a:gd name="T76" fmla="*/ 0 h 187"/>
                      <a:gd name="T77" fmla="*/ 252 w 252"/>
                      <a:gd name="T78" fmla="*/ 187 h 187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52" h="187">
                        <a:moveTo>
                          <a:pt x="252" y="64"/>
                        </a:moveTo>
                        <a:lnTo>
                          <a:pt x="250" y="104"/>
                        </a:lnTo>
                        <a:lnTo>
                          <a:pt x="235" y="134"/>
                        </a:lnTo>
                        <a:lnTo>
                          <a:pt x="222" y="155"/>
                        </a:lnTo>
                        <a:lnTo>
                          <a:pt x="201" y="170"/>
                        </a:lnTo>
                        <a:lnTo>
                          <a:pt x="173" y="179"/>
                        </a:lnTo>
                        <a:lnTo>
                          <a:pt x="149" y="187"/>
                        </a:lnTo>
                        <a:lnTo>
                          <a:pt x="117" y="187"/>
                        </a:lnTo>
                        <a:lnTo>
                          <a:pt x="79" y="181"/>
                        </a:lnTo>
                        <a:lnTo>
                          <a:pt x="47" y="172"/>
                        </a:lnTo>
                        <a:lnTo>
                          <a:pt x="28" y="159"/>
                        </a:lnTo>
                        <a:lnTo>
                          <a:pt x="13" y="136"/>
                        </a:lnTo>
                        <a:lnTo>
                          <a:pt x="4" y="108"/>
                        </a:lnTo>
                        <a:lnTo>
                          <a:pt x="0" y="81"/>
                        </a:lnTo>
                        <a:lnTo>
                          <a:pt x="0" y="44"/>
                        </a:lnTo>
                        <a:lnTo>
                          <a:pt x="6" y="21"/>
                        </a:lnTo>
                        <a:lnTo>
                          <a:pt x="30" y="14"/>
                        </a:lnTo>
                        <a:lnTo>
                          <a:pt x="62" y="10"/>
                        </a:lnTo>
                        <a:lnTo>
                          <a:pt x="94" y="4"/>
                        </a:lnTo>
                        <a:lnTo>
                          <a:pt x="128" y="0"/>
                        </a:lnTo>
                        <a:lnTo>
                          <a:pt x="160" y="6"/>
                        </a:lnTo>
                        <a:lnTo>
                          <a:pt x="192" y="15"/>
                        </a:lnTo>
                        <a:lnTo>
                          <a:pt x="216" y="25"/>
                        </a:lnTo>
                        <a:lnTo>
                          <a:pt x="248" y="46"/>
                        </a:lnTo>
                        <a:lnTo>
                          <a:pt x="252" y="64"/>
                        </a:lnTo>
                      </a:path>
                    </a:pathLst>
                  </a:cu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6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2588" y="1480"/>
                    <a:ext cx="203" cy="168"/>
                  </a:xfrm>
                  <a:custGeom>
                    <a:avLst/>
                    <a:gdLst>
                      <a:gd name="T0" fmla="*/ 6 w 203"/>
                      <a:gd name="T1" fmla="*/ 30 h 168"/>
                      <a:gd name="T2" fmla="*/ 0 w 203"/>
                      <a:gd name="T3" fmla="*/ 64 h 168"/>
                      <a:gd name="T4" fmla="*/ 6 w 203"/>
                      <a:gd name="T5" fmla="*/ 100 h 168"/>
                      <a:gd name="T6" fmla="*/ 13 w 203"/>
                      <a:gd name="T7" fmla="*/ 121 h 168"/>
                      <a:gd name="T8" fmla="*/ 24 w 203"/>
                      <a:gd name="T9" fmla="*/ 145 h 168"/>
                      <a:gd name="T10" fmla="*/ 51 w 203"/>
                      <a:gd name="T11" fmla="*/ 162 h 168"/>
                      <a:gd name="T12" fmla="*/ 79 w 203"/>
                      <a:gd name="T13" fmla="*/ 168 h 168"/>
                      <a:gd name="T14" fmla="*/ 107 w 203"/>
                      <a:gd name="T15" fmla="*/ 168 h 168"/>
                      <a:gd name="T16" fmla="*/ 134 w 203"/>
                      <a:gd name="T17" fmla="*/ 162 h 168"/>
                      <a:gd name="T18" fmla="*/ 159 w 203"/>
                      <a:gd name="T19" fmla="*/ 147 h 168"/>
                      <a:gd name="T20" fmla="*/ 177 w 203"/>
                      <a:gd name="T21" fmla="*/ 128 h 168"/>
                      <a:gd name="T22" fmla="*/ 190 w 203"/>
                      <a:gd name="T23" fmla="*/ 104 h 168"/>
                      <a:gd name="T24" fmla="*/ 198 w 203"/>
                      <a:gd name="T25" fmla="*/ 74 h 168"/>
                      <a:gd name="T26" fmla="*/ 203 w 203"/>
                      <a:gd name="T27" fmla="*/ 47 h 168"/>
                      <a:gd name="T28" fmla="*/ 173 w 203"/>
                      <a:gd name="T29" fmla="*/ 25 h 168"/>
                      <a:gd name="T30" fmla="*/ 147 w 203"/>
                      <a:gd name="T31" fmla="*/ 10 h 168"/>
                      <a:gd name="T32" fmla="*/ 118 w 203"/>
                      <a:gd name="T33" fmla="*/ 2 h 168"/>
                      <a:gd name="T34" fmla="*/ 86 w 203"/>
                      <a:gd name="T35" fmla="*/ 0 h 168"/>
                      <a:gd name="T36" fmla="*/ 52 w 203"/>
                      <a:gd name="T37" fmla="*/ 8 h 168"/>
                      <a:gd name="T38" fmla="*/ 27 w 203"/>
                      <a:gd name="T39" fmla="*/ 15 h 168"/>
                      <a:gd name="T40" fmla="*/ 6 w 203"/>
                      <a:gd name="T41" fmla="*/ 30 h 168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203"/>
                      <a:gd name="T64" fmla="*/ 0 h 168"/>
                      <a:gd name="T65" fmla="*/ 203 w 203"/>
                      <a:gd name="T66" fmla="*/ 168 h 168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203" h="168">
                        <a:moveTo>
                          <a:pt x="6" y="30"/>
                        </a:moveTo>
                        <a:lnTo>
                          <a:pt x="0" y="64"/>
                        </a:lnTo>
                        <a:lnTo>
                          <a:pt x="6" y="100"/>
                        </a:lnTo>
                        <a:lnTo>
                          <a:pt x="13" y="121"/>
                        </a:lnTo>
                        <a:lnTo>
                          <a:pt x="24" y="145"/>
                        </a:lnTo>
                        <a:lnTo>
                          <a:pt x="51" y="162"/>
                        </a:lnTo>
                        <a:lnTo>
                          <a:pt x="79" y="168"/>
                        </a:lnTo>
                        <a:lnTo>
                          <a:pt x="107" y="168"/>
                        </a:lnTo>
                        <a:lnTo>
                          <a:pt x="134" y="162"/>
                        </a:lnTo>
                        <a:lnTo>
                          <a:pt x="159" y="147"/>
                        </a:lnTo>
                        <a:lnTo>
                          <a:pt x="177" y="128"/>
                        </a:lnTo>
                        <a:lnTo>
                          <a:pt x="190" y="104"/>
                        </a:lnTo>
                        <a:lnTo>
                          <a:pt x="198" y="74"/>
                        </a:lnTo>
                        <a:lnTo>
                          <a:pt x="203" y="47"/>
                        </a:lnTo>
                        <a:lnTo>
                          <a:pt x="173" y="25"/>
                        </a:lnTo>
                        <a:lnTo>
                          <a:pt x="147" y="10"/>
                        </a:lnTo>
                        <a:lnTo>
                          <a:pt x="118" y="2"/>
                        </a:lnTo>
                        <a:lnTo>
                          <a:pt x="86" y="0"/>
                        </a:lnTo>
                        <a:lnTo>
                          <a:pt x="52" y="8"/>
                        </a:lnTo>
                        <a:lnTo>
                          <a:pt x="27" y="15"/>
                        </a:lnTo>
                        <a:lnTo>
                          <a:pt x="6" y="30"/>
                        </a:lnTo>
                      </a:path>
                    </a:pathLst>
                  </a:cu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7" name="Freeform 76"/>
                  <p:cNvSpPr>
                    <a:spLocks noChangeAspect="1"/>
                  </p:cNvSpPr>
                  <p:nvPr/>
                </p:nvSpPr>
                <p:spPr bwMode="auto">
                  <a:xfrm>
                    <a:off x="2533" y="1503"/>
                    <a:ext cx="55" cy="17"/>
                  </a:xfrm>
                  <a:custGeom>
                    <a:avLst/>
                    <a:gdLst>
                      <a:gd name="T0" fmla="*/ 55 w 55"/>
                      <a:gd name="T1" fmla="*/ 17 h 17"/>
                      <a:gd name="T2" fmla="*/ 34 w 55"/>
                      <a:gd name="T3" fmla="*/ 0 h 17"/>
                      <a:gd name="T4" fmla="*/ 0 w 55"/>
                      <a:gd name="T5" fmla="*/ 7 h 17"/>
                      <a:gd name="T6" fmla="*/ 0 60000 65536"/>
                      <a:gd name="T7" fmla="*/ 0 60000 65536"/>
                      <a:gd name="T8" fmla="*/ 0 60000 65536"/>
                      <a:gd name="T9" fmla="*/ 0 w 55"/>
                      <a:gd name="T10" fmla="*/ 0 h 17"/>
                      <a:gd name="T11" fmla="*/ 55 w 55"/>
                      <a:gd name="T12" fmla="*/ 17 h 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5" h="17">
                        <a:moveTo>
                          <a:pt x="55" y="17"/>
                        </a:moveTo>
                        <a:lnTo>
                          <a:pt x="34" y="0"/>
                        </a:lnTo>
                        <a:lnTo>
                          <a:pt x="0" y="7"/>
                        </a:lnTo>
                      </a:path>
                    </a:pathLst>
                  </a:cu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" name="Freeform 77"/>
                  <p:cNvSpPr>
                    <a:spLocks noChangeAspect="1"/>
                  </p:cNvSpPr>
                  <p:nvPr/>
                </p:nvSpPr>
                <p:spPr bwMode="auto">
                  <a:xfrm>
                    <a:off x="2049" y="1433"/>
                    <a:ext cx="228" cy="70"/>
                  </a:xfrm>
                  <a:custGeom>
                    <a:avLst/>
                    <a:gdLst>
                      <a:gd name="T0" fmla="*/ 228 w 228"/>
                      <a:gd name="T1" fmla="*/ 35 h 70"/>
                      <a:gd name="T2" fmla="*/ 0 w 228"/>
                      <a:gd name="T3" fmla="*/ 0 h 70"/>
                      <a:gd name="T4" fmla="*/ 6 w 228"/>
                      <a:gd name="T5" fmla="*/ 18 h 70"/>
                      <a:gd name="T6" fmla="*/ 169 w 228"/>
                      <a:gd name="T7" fmla="*/ 43 h 70"/>
                      <a:gd name="T8" fmla="*/ 226 w 228"/>
                      <a:gd name="T9" fmla="*/ 70 h 70"/>
                      <a:gd name="T10" fmla="*/ 228 w 228"/>
                      <a:gd name="T11" fmla="*/ 35 h 7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28"/>
                      <a:gd name="T19" fmla="*/ 0 h 70"/>
                      <a:gd name="T20" fmla="*/ 228 w 228"/>
                      <a:gd name="T21" fmla="*/ 70 h 7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28" h="70">
                        <a:moveTo>
                          <a:pt x="228" y="35"/>
                        </a:moveTo>
                        <a:lnTo>
                          <a:pt x="0" y="0"/>
                        </a:lnTo>
                        <a:lnTo>
                          <a:pt x="6" y="18"/>
                        </a:lnTo>
                        <a:lnTo>
                          <a:pt x="169" y="43"/>
                        </a:lnTo>
                        <a:lnTo>
                          <a:pt x="226" y="70"/>
                        </a:lnTo>
                        <a:lnTo>
                          <a:pt x="228" y="3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11" name="Group 78"/>
                <p:cNvGrpSpPr>
                  <a:grpSpLocks noChangeAspect="1"/>
                </p:cNvGrpSpPr>
                <p:nvPr/>
              </p:nvGrpSpPr>
              <p:grpSpPr bwMode="auto">
                <a:xfrm>
                  <a:off x="2607" y="1530"/>
                  <a:ext cx="81" cy="49"/>
                  <a:chOff x="2607" y="1530"/>
                  <a:chExt cx="81" cy="49"/>
                </a:xfrm>
              </p:grpSpPr>
              <p:sp>
                <p:nvSpPr>
                  <p:cNvPr id="1121" name="Freeform 79"/>
                  <p:cNvSpPr>
                    <a:spLocks noChangeAspect="1"/>
                  </p:cNvSpPr>
                  <p:nvPr/>
                </p:nvSpPr>
                <p:spPr bwMode="auto">
                  <a:xfrm>
                    <a:off x="2607" y="1530"/>
                    <a:ext cx="81" cy="49"/>
                  </a:xfrm>
                  <a:custGeom>
                    <a:avLst/>
                    <a:gdLst>
                      <a:gd name="T0" fmla="*/ 81 w 81"/>
                      <a:gd name="T1" fmla="*/ 22 h 49"/>
                      <a:gd name="T2" fmla="*/ 65 w 81"/>
                      <a:gd name="T3" fmla="*/ 41 h 49"/>
                      <a:gd name="T4" fmla="*/ 42 w 81"/>
                      <a:gd name="T5" fmla="*/ 49 h 49"/>
                      <a:gd name="T6" fmla="*/ 17 w 81"/>
                      <a:gd name="T7" fmla="*/ 39 h 49"/>
                      <a:gd name="T8" fmla="*/ 0 w 81"/>
                      <a:gd name="T9" fmla="*/ 12 h 49"/>
                      <a:gd name="T10" fmla="*/ 31 w 81"/>
                      <a:gd name="T11" fmla="*/ 0 h 49"/>
                      <a:gd name="T12" fmla="*/ 57 w 81"/>
                      <a:gd name="T13" fmla="*/ 2 h 49"/>
                      <a:gd name="T14" fmla="*/ 81 w 81"/>
                      <a:gd name="T15" fmla="*/ 22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81"/>
                      <a:gd name="T25" fmla="*/ 0 h 49"/>
                      <a:gd name="T26" fmla="*/ 81 w 81"/>
                      <a:gd name="T27" fmla="*/ 49 h 4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81" h="49">
                        <a:moveTo>
                          <a:pt x="81" y="22"/>
                        </a:moveTo>
                        <a:lnTo>
                          <a:pt x="65" y="41"/>
                        </a:lnTo>
                        <a:lnTo>
                          <a:pt x="42" y="49"/>
                        </a:lnTo>
                        <a:lnTo>
                          <a:pt x="17" y="39"/>
                        </a:lnTo>
                        <a:lnTo>
                          <a:pt x="0" y="12"/>
                        </a:lnTo>
                        <a:lnTo>
                          <a:pt x="31" y="0"/>
                        </a:lnTo>
                        <a:lnTo>
                          <a:pt x="57" y="2"/>
                        </a:lnTo>
                        <a:lnTo>
                          <a:pt x="81" y="22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2" name="Freeform 80"/>
                  <p:cNvSpPr>
                    <a:spLocks noChangeAspect="1"/>
                  </p:cNvSpPr>
                  <p:nvPr/>
                </p:nvSpPr>
                <p:spPr bwMode="auto">
                  <a:xfrm>
                    <a:off x="2620" y="1544"/>
                    <a:ext cx="10" cy="22"/>
                  </a:xfrm>
                  <a:custGeom>
                    <a:avLst/>
                    <a:gdLst>
                      <a:gd name="T0" fmla="*/ 7 w 10"/>
                      <a:gd name="T1" fmla="*/ 8 h 22"/>
                      <a:gd name="T2" fmla="*/ 8 w 10"/>
                      <a:gd name="T3" fmla="*/ 22 h 22"/>
                      <a:gd name="T4" fmla="*/ 3 w 10"/>
                      <a:gd name="T5" fmla="*/ 11 h 22"/>
                      <a:gd name="T6" fmla="*/ 0 w 10"/>
                      <a:gd name="T7" fmla="*/ 4 h 22"/>
                      <a:gd name="T8" fmla="*/ 10 w 10"/>
                      <a:gd name="T9" fmla="*/ 0 h 22"/>
                      <a:gd name="T10" fmla="*/ 7 w 10"/>
                      <a:gd name="T11" fmla="*/ 8 h 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0"/>
                      <a:gd name="T19" fmla="*/ 0 h 22"/>
                      <a:gd name="T20" fmla="*/ 10 w 10"/>
                      <a:gd name="T21" fmla="*/ 22 h 2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0" h="22">
                        <a:moveTo>
                          <a:pt x="7" y="8"/>
                        </a:moveTo>
                        <a:lnTo>
                          <a:pt x="8" y="22"/>
                        </a:lnTo>
                        <a:lnTo>
                          <a:pt x="3" y="11"/>
                        </a:lnTo>
                        <a:lnTo>
                          <a:pt x="0" y="4"/>
                        </a:lnTo>
                        <a:lnTo>
                          <a:pt x="10" y="0"/>
                        </a:lnTo>
                        <a:lnTo>
                          <a:pt x="7" y="8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3" name="Freeform 81"/>
                  <p:cNvSpPr>
                    <a:spLocks noChangeAspect="1"/>
                  </p:cNvSpPr>
                  <p:nvPr/>
                </p:nvSpPr>
                <p:spPr bwMode="auto">
                  <a:xfrm>
                    <a:off x="2658" y="1546"/>
                    <a:ext cx="24" cy="25"/>
                  </a:xfrm>
                  <a:custGeom>
                    <a:avLst/>
                    <a:gdLst>
                      <a:gd name="T0" fmla="*/ 15 w 24"/>
                      <a:gd name="T1" fmla="*/ 4 h 25"/>
                      <a:gd name="T2" fmla="*/ 4 w 24"/>
                      <a:gd name="T3" fmla="*/ 0 h 25"/>
                      <a:gd name="T4" fmla="*/ 8 w 24"/>
                      <a:gd name="T5" fmla="*/ 11 h 25"/>
                      <a:gd name="T6" fmla="*/ 0 w 24"/>
                      <a:gd name="T7" fmla="*/ 25 h 25"/>
                      <a:gd name="T8" fmla="*/ 12 w 24"/>
                      <a:gd name="T9" fmla="*/ 19 h 25"/>
                      <a:gd name="T10" fmla="*/ 24 w 24"/>
                      <a:gd name="T11" fmla="*/ 9 h 25"/>
                      <a:gd name="T12" fmla="*/ 15 w 24"/>
                      <a:gd name="T13" fmla="*/ 4 h 2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4"/>
                      <a:gd name="T22" fmla="*/ 0 h 25"/>
                      <a:gd name="T23" fmla="*/ 24 w 24"/>
                      <a:gd name="T24" fmla="*/ 25 h 2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4" h="25">
                        <a:moveTo>
                          <a:pt x="15" y="4"/>
                        </a:moveTo>
                        <a:lnTo>
                          <a:pt x="4" y="0"/>
                        </a:lnTo>
                        <a:lnTo>
                          <a:pt x="8" y="11"/>
                        </a:lnTo>
                        <a:lnTo>
                          <a:pt x="0" y="25"/>
                        </a:lnTo>
                        <a:lnTo>
                          <a:pt x="12" y="19"/>
                        </a:lnTo>
                        <a:lnTo>
                          <a:pt x="24" y="9"/>
                        </a:lnTo>
                        <a:lnTo>
                          <a:pt x="15" y="4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4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34" y="1547"/>
                    <a:ext cx="7" cy="6"/>
                  </a:xfrm>
                  <a:prstGeom prst="ellipse">
                    <a:avLst/>
                  </a:pr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12" name="Group 83"/>
                <p:cNvGrpSpPr>
                  <a:grpSpLocks noChangeAspect="1"/>
                </p:cNvGrpSpPr>
                <p:nvPr/>
              </p:nvGrpSpPr>
              <p:grpSpPr bwMode="auto">
                <a:xfrm>
                  <a:off x="2354" y="1489"/>
                  <a:ext cx="125" cy="56"/>
                  <a:chOff x="2354" y="1489"/>
                  <a:chExt cx="125" cy="56"/>
                </a:xfrm>
              </p:grpSpPr>
              <p:sp>
                <p:nvSpPr>
                  <p:cNvPr id="1117" name="Freeform 84"/>
                  <p:cNvSpPr>
                    <a:spLocks noChangeAspect="1"/>
                  </p:cNvSpPr>
                  <p:nvPr/>
                </p:nvSpPr>
                <p:spPr bwMode="auto">
                  <a:xfrm>
                    <a:off x="2354" y="1489"/>
                    <a:ext cx="125" cy="56"/>
                  </a:xfrm>
                  <a:custGeom>
                    <a:avLst/>
                    <a:gdLst>
                      <a:gd name="T0" fmla="*/ 125 w 125"/>
                      <a:gd name="T1" fmla="*/ 23 h 56"/>
                      <a:gd name="T2" fmla="*/ 125 w 125"/>
                      <a:gd name="T3" fmla="*/ 36 h 56"/>
                      <a:gd name="T4" fmla="*/ 108 w 125"/>
                      <a:gd name="T5" fmla="*/ 43 h 56"/>
                      <a:gd name="T6" fmla="*/ 90 w 125"/>
                      <a:gd name="T7" fmla="*/ 52 h 56"/>
                      <a:gd name="T8" fmla="*/ 63 w 125"/>
                      <a:gd name="T9" fmla="*/ 56 h 56"/>
                      <a:gd name="T10" fmla="*/ 39 w 125"/>
                      <a:gd name="T11" fmla="*/ 46 h 56"/>
                      <a:gd name="T12" fmla="*/ 0 w 125"/>
                      <a:gd name="T13" fmla="*/ 15 h 56"/>
                      <a:gd name="T14" fmla="*/ 43 w 125"/>
                      <a:gd name="T15" fmla="*/ 0 h 56"/>
                      <a:gd name="T16" fmla="*/ 75 w 125"/>
                      <a:gd name="T17" fmla="*/ 0 h 56"/>
                      <a:gd name="T18" fmla="*/ 98 w 125"/>
                      <a:gd name="T19" fmla="*/ 9 h 56"/>
                      <a:gd name="T20" fmla="*/ 125 w 125"/>
                      <a:gd name="T21" fmla="*/ 23 h 5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56"/>
                      <a:gd name="T35" fmla="*/ 125 w 125"/>
                      <a:gd name="T36" fmla="*/ 56 h 5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56">
                        <a:moveTo>
                          <a:pt x="125" y="23"/>
                        </a:moveTo>
                        <a:lnTo>
                          <a:pt x="125" y="36"/>
                        </a:lnTo>
                        <a:lnTo>
                          <a:pt x="108" y="43"/>
                        </a:lnTo>
                        <a:lnTo>
                          <a:pt x="90" y="52"/>
                        </a:lnTo>
                        <a:lnTo>
                          <a:pt x="63" y="56"/>
                        </a:lnTo>
                        <a:lnTo>
                          <a:pt x="39" y="46"/>
                        </a:lnTo>
                        <a:lnTo>
                          <a:pt x="0" y="15"/>
                        </a:lnTo>
                        <a:lnTo>
                          <a:pt x="43" y="0"/>
                        </a:lnTo>
                        <a:lnTo>
                          <a:pt x="75" y="0"/>
                        </a:lnTo>
                        <a:lnTo>
                          <a:pt x="98" y="9"/>
                        </a:lnTo>
                        <a:lnTo>
                          <a:pt x="125" y="23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8" name="Freeform 85"/>
                  <p:cNvSpPr>
                    <a:spLocks noChangeAspect="1"/>
                  </p:cNvSpPr>
                  <p:nvPr/>
                </p:nvSpPr>
                <p:spPr bwMode="auto">
                  <a:xfrm>
                    <a:off x="2432" y="1501"/>
                    <a:ext cx="32" cy="38"/>
                  </a:xfrm>
                  <a:custGeom>
                    <a:avLst/>
                    <a:gdLst>
                      <a:gd name="T0" fmla="*/ 32 w 32"/>
                      <a:gd name="T1" fmla="*/ 16 h 38"/>
                      <a:gd name="T2" fmla="*/ 30 w 32"/>
                      <a:gd name="T3" fmla="*/ 25 h 38"/>
                      <a:gd name="T4" fmla="*/ 16 w 32"/>
                      <a:gd name="T5" fmla="*/ 31 h 38"/>
                      <a:gd name="T6" fmla="*/ 0 w 32"/>
                      <a:gd name="T7" fmla="*/ 38 h 38"/>
                      <a:gd name="T8" fmla="*/ 8 w 32"/>
                      <a:gd name="T9" fmla="*/ 25 h 38"/>
                      <a:gd name="T10" fmla="*/ 9 w 32"/>
                      <a:gd name="T11" fmla="*/ 12 h 38"/>
                      <a:gd name="T12" fmla="*/ 3 w 32"/>
                      <a:gd name="T13" fmla="*/ 0 h 38"/>
                      <a:gd name="T14" fmla="*/ 32 w 32"/>
                      <a:gd name="T15" fmla="*/ 16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2"/>
                      <a:gd name="T25" fmla="*/ 0 h 38"/>
                      <a:gd name="T26" fmla="*/ 32 w 32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2" h="38">
                        <a:moveTo>
                          <a:pt x="32" y="16"/>
                        </a:moveTo>
                        <a:lnTo>
                          <a:pt x="30" y="25"/>
                        </a:lnTo>
                        <a:lnTo>
                          <a:pt x="16" y="31"/>
                        </a:lnTo>
                        <a:lnTo>
                          <a:pt x="0" y="38"/>
                        </a:lnTo>
                        <a:lnTo>
                          <a:pt x="8" y="25"/>
                        </a:lnTo>
                        <a:lnTo>
                          <a:pt x="9" y="12"/>
                        </a:lnTo>
                        <a:lnTo>
                          <a:pt x="3" y="0"/>
                        </a:lnTo>
                        <a:lnTo>
                          <a:pt x="32" y="16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9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2373" y="1501"/>
                    <a:ext cx="20" cy="27"/>
                  </a:xfrm>
                  <a:custGeom>
                    <a:avLst/>
                    <a:gdLst>
                      <a:gd name="T0" fmla="*/ 20 w 20"/>
                      <a:gd name="T1" fmla="*/ 0 h 27"/>
                      <a:gd name="T2" fmla="*/ 15 w 20"/>
                      <a:gd name="T3" fmla="*/ 10 h 27"/>
                      <a:gd name="T4" fmla="*/ 17 w 20"/>
                      <a:gd name="T5" fmla="*/ 27 h 27"/>
                      <a:gd name="T6" fmla="*/ 7 w 20"/>
                      <a:gd name="T7" fmla="*/ 19 h 27"/>
                      <a:gd name="T8" fmla="*/ 0 w 20"/>
                      <a:gd name="T9" fmla="*/ 12 h 27"/>
                      <a:gd name="T10" fmla="*/ 1 w 20"/>
                      <a:gd name="T11" fmla="*/ 6 h 27"/>
                      <a:gd name="T12" fmla="*/ 11 w 20"/>
                      <a:gd name="T13" fmla="*/ 2 h 27"/>
                      <a:gd name="T14" fmla="*/ 20 w 20"/>
                      <a:gd name="T15" fmla="*/ 0 h 2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0"/>
                      <a:gd name="T25" fmla="*/ 0 h 27"/>
                      <a:gd name="T26" fmla="*/ 20 w 20"/>
                      <a:gd name="T27" fmla="*/ 27 h 2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0" h="27">
                        <a:moveTo>
                          <a:pt x="20" y="0"/>
                        </a:moveTo>
                        <a:lnTo>
                          <a:pt x="15" y="10"/>
                        </a:lnTo>
                        <a:lnTo>
                          <a:pt x="17" y="27"/>
                        </a:lnTo>
                        <a:lnTo>
                          <a:pt x="7" y="19"/>
                        </a:lnTo>
                        <a:lnTo>
                          <a:pt x="0" y="12"/>
                        </a:lnTo>
                        <a:lnTo>
                          <a:pt x="1" y="6"/>
                        </a:lnTo>
                        <a:lnTo>
                          <a:pt x="11" y="2"/>
                        </a:ln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0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9" y="1505"/>
                    <a:ext cx="10" cy="10"/>
                  </a:xfrm>
                  <a:prstGeom prst="ellipse">
                    <a:avLst/>
                  </a:pr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13" name="Group 88"/>
                <p:cNvGrpSpPr>
                  <a:grpSpLocks noChangeAspect="1"/>
                </p:cNvGrpSpPr>
                <p:nvPr/>
              </p:nvGrpSpPr>
              <p:grpSpPr bwMode="auto">
                <a:xfrm>
                  <a:off x="1916" y="1099"/>
                  <a:ext cx="553" cy="878"/>
                  <a:chOff x="1916" y="1099"/>
                  <a:chExt cx="553" cy="878"/>
                </a:xfrm>
              </p:grpSpPr>
              <p:sp>
                <p:nvSpPr>
                  <p:cNvPr id="11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1916" y="1099"/>
                    <a:ext cx="553" cy="878"/>
                  </a:xfrm>
                  <a:custGeom>
                    <a:avLst/>
                    <a:gdLst>
                      <a:gd name="T0" fmla="*/ 184 w 553"/>
                      <a:gd name="T1" fmla="*/ 422 h 878"/>
                      <a:gd name="T2" fmla="*/ 180 w 553"/>
                      <a:gd name="T3" fmla="*/ 482 h 878"/>
                      <a:gd name="T4" fmla="*/ 139 w 553"/>
                      <a:gd name="T5" fmla="*/ 526 h 878"/>
                      <a:gd name="T6" fmla="*/ 160 w 553"/>
                      <a:gd name="T7" fmla="*/ 599 h 878"/>
                      <a:gd name="T8" fmla="*/ 199 w 553"/>
                      <a:gd name="T9" fmla="*/ 676 h 878"/>
                      <a:gd name="T10" fmla="*/ 248 w 553"/>
                      <a:gd name="T11" fmla="*/ 730 h 878"/>
                      <a:gd name="T12" fmla="*/ 316 w 553"/>
                      <a:gd name="T13" fmla="*/ 772 h 878"/>
                      <a:gd name="T14" fmla="*/ 391 w 553"/>
                      <a:gd name="T15" fmla="*/ 806 h 878"/>
                      <a:gd name="T16" fmla="*/ 480 w 553"/>
                      <a:gd name="T17" fmla="*/ 835 h 878"/>
                      <a:gd name="T18" fmla="*/ 536 w 553"/>
                      <a:gd name="T19" fmla="*/ 842 h 878"/>
                      <a:gd name="T20" fmla="*/ 544 w 553"/>
                      <a:gd name="T21" fmla="*/ 878 h 878"/>
                      <a:gd name="T22" fmla="*/ 455 w 553"/>
                      <a:gd name="T23" fmla="*/ 857 h 878"/>
                      <a:gd name="T24" fmla="*/ 386 w 553"/>
                      <a:gd name="T25" fmla="*/ 835 h 878"/>
                      <a:gd name="T26" fmla="*/ 323 w 553"/>
                      <a:gd name="T27" fmla="*/ 808 h 878"/>
                      <a:gd name="T28" fmla="*/ 259 w 553"/>
                      <a:gd name="T29" fmla="*/ 774 h 878"/>
                      <a:gd name="T30" fmla="*/ 201 w 553"/>
                      <a:gd name="T31" fmla="*/ 731 h 878"/>
                      <a:gd name="T32" fmla="*/ 154 w 553"/>
                      <a:gd name="T33" fmla="*/ 674 h 878"/>
                      <a:gd name="T34" fmla="*/ 97 w 553"/>
                      <a:gd name="T35" fmla="*/ 595 h 878"/>
                      <a:gd name="T36" fmla="*/ 28 w 553"/>
                      <a:gd name="T37" fmla="*/ 499 h 878"/>
                      <a:gd name="T38" fmla="*/ 9 w 553"/>
                      <a:gd name="T39" fmla="*/ 445 h 878"/>
                      <a:gd name="T40" fmla="*/ 13 w 553"/>
                      <a:gd name="T41" fmla="*/ 349 h 878"/>
                      <a:gd name="T42" fmla="*/ 7 w 553"/>
                      <a:gd name="T43" fmla="*/ 232 h 878"/>
                      <a:gd name="T44" fmla="*/ 0 w 553"/>
                      <a:gd name="T45" fmla="*/ 147 h 878"/>
                      <a:gd name="T46" fmla="*/ 5 w 553"/>
                      <a:gd name="T47" fmla="*/ 68 h 878"/>
                      <a:gd name="T48" fmla="*/ 18 w 553"/>
                      <a:gd name="T49" fmla="*/ 0 h 878"/>
                      <a:gd name="T50" fmla="*/ 20 w 553"/>
                      <a:gd name="T51" fmla="*/ 72 h 878"/>
                      <a:gd name="T52" fmla="*/ 22 w 553"/>
                      <a:gd name="T53" fmla="*/ 147 h 878"/>
                      <a:gd name="T54" fmla="*/ 33 w 553"/>
                      <a:gd name="T55" fmla="*/ 228 h 878"/>
                      <a:gd name="T56" fmla="*/ 52 w 553"/>
                      <a:gd name="T57" fmla="*/ 304 h 878"/>
                      <a:gd name="T58" fmla="*/ 86 w 553"/>
                      <a:gd name="T59" fmla="*/ 337 h 878"/>
                      <a:gd name="T60" fmla="*/ 133 w 553"/>
                      <a:gd name="T61" fmla="*/ 354 h 878"/>
                      <a:gd name="T62" fmla="*/ 173 w 553"/>
                      <a:gd name="T63" fmla="*/ 392 h 878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553"/>
                      <a:gd name="T97" fmla="*/ 0 h 878"/>
                      <a:gd name="T98" fmla="*/ 553 w 553"/>
                      <a:gd name="T99" fmla="*/ 878 h 878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553" h="878">
                        <a:moveTo>
                          <a:pt x="173" y="392"/>
                        </a:moveTo>
                        <a:lnTo>
                          <a:pt x="184" y="422"/>
                        </a:lnTo>
                        <a:lnTo>
                          <a:pt x="188" y="452"/>
                        </a:lnTo>
                        <a:lnTo>
                          <a:pt x="180" y="482"/>
                        </a:lnTo>
                        <a:lnTo>
                          <a:pt x="163" y="509"/>
                        </a:lnTo>
                        <a:lnTo>
                          <a:pt x="139" y="526"/>
                        </a:lnTo>
                        <a:lnTo>
                          <a:pt x="148" y="561"/>
                        </a:lnTo>
                        <a:lnTo>
                          <a:pt x="160" y="599"/>
                        </a:lnTo>
                        <a:lnTo>
                          <a:pt x="177" y="640"/>
                        </a:lnTo>
                        <a:lnTo>
                          <a:pt x="199" y="676"/>
                        </a:lnTo>
                        <a:lnTo>
                          <a:pt x="222" y="705"/>
                        </a:lnTo>
                        <a:lnTo>
                          <a:pt x="248" y="730"/>
                        </a:lnTo>
                        <a:lnTo>
                          <a:pt x="282" y="754"/>
                        </a:lnTo>
                        <a:lnTo>
                          <a:pt x="316" y="772"/>
                        </a:lnTo>
                        <a:lnTo>
                          <a:pt x="350" y="789"/>
                        </a:lnTo>
                        <a:lnTo>
                          <a:pt x="391" y="806"/>
                        </a:lnTo>
                        <a:lnTo>
                          <a:pt x="433" y="819"/>
                        </a:lnTo>
                        <a:lnTo>
                          <a:pt x="480" y="835"/>
                        </a:lnTo>
                        <a:lnTo>
                          <a:pt x="516" y="844"/>
                        </a:lnTo>
                        <a:lnTo>
                          <a:pt x="536" y="842"/>
                        </a:lnTo>
                        <a:lnTo>
                          <a:pt x="553" y="855"/>
                        </a:lnTo>
                        <a:lnTo>
                          <a:pt x="544" y="878"/>
                        </a:lnTo>
                        <a:lnTo>
                          <a:pt x="489" y="868"/>
                        </a:lnTo>
                        <a:lnTo>
                          <a:pt x="455" y="857"/>
                        </a:lnTo>
                        <a:lnTo>
                          <a:pt x="421" y="848"/>
                        </a:lnTo>
                        <a:lnTo>
                          <a:pt x="386" y="835"/>
                        </a:lnTo>
                        <a:lnTo>
                          <a:pt x="352" y="821"/>
                        </a:lnTo>
                        <a:lnTo>
                          <a:pt x="323" y="808"/>
                        </a:lnTo>
                        <a:lnTo>
                          <a:pt x="293" y="793"/>
                        </a:lnTo>
                        <a:lnTo>
                          <a:pt x="259" y="774"/>
                        </a:lnTo>
                        <a:lnTo>
                          <a:pt x="229" y="757"/>
                        </a:lnTo>
                        <a:lnTo>
                          <a:pt x="201" y="731"/>
                        </a:lnTo>
                        <a:lnTo>
                          <a:pt x="180" y="706"/>
                        </a:lnTo>
                        <a:lnTo>
                          <a:pt x="154" y="674"/>
                        </a:lnTo>
                        <a:lnTo>
                          <a:pt x="126" y="635"/>
                        </a:lnTo>
                        <a:lnTo>
                          <a:pt x="97" y="595"/>
                        </a:lnTo>
                        <a:lnTo>
                          <a:pt x="52" y="535"/>
                        </a:lnTo>
                        <a:lnTo>
                          <a:pt x="28" y="499"/>
                        </a:lnTo>
                        <a:lnTo>
                          <a:pt x="15" y="471"/>
                        </a:lnTo>
                        <a:lnTo>
                          <a:pt x="9" y="445"/>
                        </a:lnTo>
                        <a:lnTo>
                          <a:pt x="9" y="403"/>
                        </a:lnTo>
                        <a:lnTo>
                          <a:pt x="13" y="349"/>
                        </a:lnTo>
                        <a:lnTo>
                          <a:pt x="13" y="287"/>
                        </a:lnTo>
                        <a:lnTo>
                          <a:pt x="7" y="232"/>
                        </a:lnTo>
                        <a:lnTo>
                          <a:pt x="1" y="183"/>
                        </a:lnTo>
                        <a:lnTo>
                          <a:pt x="0" y="147"/>
                        </a:lnTo>
                        <a:lnTo>
                          <a:pt x="0" y="108"/>
                        </a:lnTo>
                        <a:lnTo>
                          <a:pt x="5" y="68"/>
                        </a:lnTo>
                        <a:lnTo>
                          <a:pt x="11" y="38"/>
                        </a:lnTo>
                        <a:lnTo>
                          <a:pt x="18" y="0"/>
                        </a:lnTo>
                        <a:lnTo>
                          <a:pt x="24" y="27"/>
                        </a:lnTo>
                        <a:lnTo>
                          <a:pt x="20" y="72"/>
                        </a:lnTo>
                        <a:lnTo>
                          <a:pt x="20" y="108"/>
                        </a:lnTo>
                        <a:lnTo>
                          <a:pt x="22" y="147"/>
                        </a:lnTo>
                        <a:lnTo>
                          <a:pt x="26" y="189"/>
                        </a:lnTo>
                        <a:lnTo>
                          <a:pt x="33" y="228"/>
                        </a:lnTo>
                        <a:lnTo>
                          <a:pt x="41" y="266"/>
                        </a:lnTo>
                        <a:lnTo>
                          <a:pt x="52" y="304"/>
                        </a:lnTo>
                        <a:lnTo>
                          <a:pt x="62" y="334"/>
                        </a:lnTo>
                        <a:lnTo>
                          <a:pt x="86" y="337"/>
                        </a:lnTo>
                        <a:lnTo>
                          <a:pt x="111" y="345"/>
                        </a:lnTo>
                        <a:lnTo>
                          <a:pt x="133" y="354"/>
                        </a:lnTo>
                        <a:lnTo>
                          <a:pt x="154" y="368"/>
                        </a:lnTo>
                        <a:lnTo>
                          <a:pt x="173" y="392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2700">
                    <a:solidFill>
                      <a:srgbClr val="40404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6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9" y="1465"/>
                    <a:ext cx="136" cy="155"/>
                  </a:xfrm>
                  <a:prstGeom prst="ellipse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14" name="Freeform 91"/>
                <p:cNvSpPr>
                  <a:spLocks noChangeAspect="1"/>
                </p:cNvSpPr>
                <p:nvPr/>
              </p:nvSpPr>
              <p:spPr bwMode="auto">
                <a:xfrm>
                  <a:off x="2089" y="1887"/>
                  <a:ext cx="250" cy="247"/>
                </a:xfrm>
                <a:custGeom>
                  <a:avLst/>
                  <a:gdLst>
                    <a:gd name="T0" fmla="*/ 250 w 250"/>
                    <a:gd name="T1" fmla="*/ 140 h 247"/>
                    <a:gd name="T2" fmla="*/ 194 w 250"/>
                    <a:gd name="T3" fmla="*/ 118 h 247"/>
                    <a:gd name="T4" fmla="*/ 136 w 250"/>
                    <a:gd name="T5" fmla="*/ 89 h 247"/>
                    <a:gd name="T6" fmla="*/ 89 w 250"/>
                    <a:gd name="T7" fmla="*/ 67 h 247"/>
                    <a:gd name="T8" fmla="*/ 32 w 250"/>
                    <a:gd name="T9" fmla="*/ 26 h 247"/>
                    <a:gd name="T10" fmla="*/ 0 w 250"/>
                    <a:gd name="T11" fmla="*/ 0 h 247"/>
                    <a:gd name="T12" fmla="*/ 51 w 250"/>
                    <a:gd name="T13" fmla="*/ 65 h 247"/>
                    <a:gd name="T14" fmla="*/ 78 w 250"/>
                    <a:gd name="T15" fmla="*/ 99 h 247"/>
                    <a:gd name="T16" fmla="*/ 100 w 250"/>
                    <a:gd name="T17" fmla="*/ 133 h 247"/>
                    <a:gd name="T18" fmla="*/ 125 w 250"/>
                    <a:gd name="T19" fmla="*/ 167 h 247"/>
                    <a:gd name="T20" fmla="*/ 138 w 250"/>
                    <a:gd name="T21" fmla="*/ 201 h 247"/>
                    <a:gd name="T22" fmla="*/ 155 w 250"/>
                    <a:gd name="T23" fmla="*/ 230 h 247"/>
                    <a:gd name="T24" fmla="*/ 172 w 250"/>
                    <a:gd name="T25" fmla="*/ 247 h 247"/>
                    <a:gd name="T26" fmla="*/ 180 w 250"/>
                    <a:gd name="T27" fmla="*/ 213 h 247"/>
                    <a:gd name="T28" fmla="*/ 199 w 250"/>
                    <a:gd name="T29" fmla="*/ 190 h 247"/>
                    <a:gd name="T30" fmla="*/ 226 w 250"/>
                    <a:gd name="T31" fmla="*/ 170 h 247"/>
                    <a:gd name="T32" fmla="*/ 250 w 250"/>
                    <a:gd name="T33" fmla="*/ 140 h 24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50"/>
                    <a:gd name="T52" fmla="*/ 0 h 247"/>
                    <a:gd name="T53" fmla="*/ 250 w 250"/>
                    <a:gd name="T54" fmla="*/ 247 h 24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50" h="247">
                      <a:moveTo>
                        <a:pt x="250" y="140"/>
                      </a:moveTo>
                      <a:lnTo>
                        <a:pt x="194" y="118"/>
                      </a:lnTo>
                      <a:lnTo>
                        <a:pt x="136" y="89"/>
                      </a:lnTo>
                      <a:lnTo>
                        <a:pt x="89" y="67"/>
                      </a:lnTo>
                      <a:lnTo>
                        <a:pt x="32" y="26"/>
                      </a:lnTo>
                      <a:lnTo>
                        <a:pt x="0" y="0"/>
                      </a:lnTo>
                      <a:lnTo>
                        <a:pt x="51" y="65"/>
                      </a:lnTo>
                      <a:lnTo>
                        <a:pt x="78" y="99"/>
                      </a:lnTo>
                      <a:lnTo>
                        <a:pt x="100" y="133"/>
                      </a:lnTo>
                      <a:lnTo>
                        <a:pt x="125" y="167"/>
                      </a:lnTo>
                      <a:lnTo>
                        <a:pt x="138" y="201"/>
                      </a:lnTo>
                      <a:lnTo>
                        <a:pt x="155" y="230"/>
                      </a:lnTo>
                      <a:lnTo>
                        <a:pt x="172" y="247"/>
                      </a:lnTo>
                      <a:lnTo>
                        <a:pt x="180" y="213"/>
                      </a:lnTo>
                      <a:lnTo>
                        <a:pt x="199" y="190"/>
                      </a:lnTo>
                      <a:lnTo>
                        <a:pt x="226" y="170"/>
                      </a:lnTo>
                      <a:lnTo>
                        <a:pt x="250" y="14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92" name="Group 92"/>
            <p:cNvGrpSpPr>
              <a:grpSpLocks noChangeAspect="1"/>
            </p:cNvGrpSpPr>
            <p:nvPr/>
          </p:nvGrpSpPr>
          <p:grpSpPr bwMode="auto">
            <a:xfrm>
              <a:off x="1192" y="2347"/>
              <a:ext cx="396" cy="1057"/>
              <a:chOff x="1152" y="2539"/>
              <a:chExt cx="396" cy="1057"/>
            </a:xfrm>
          </p:grpSpPr>
          <p:sp>
            <p:nvSpPr>
              <p:cNvPr id="1093" name="Freeform 93"/>
              <p:cNvSpPr>
                <a:spLocks noChangeAspect="1"/>
              </p:cNvSpPr>
              <p:nvPr/>
            </p:nvSpPr>
            <p:spPr bwMode="auto">
              <a:xfrm>
                <a:off x="1152" y="2539"/>
                <a:ext cx="396" cy="1057"/>
              </a:xfrm>
              <a:custGeom>
                <a:avLst/>
                <a:gdLst>
                  <a:gd name="T0" fmla="*/ 381 w 396"/>
                  <a:gd name="T1" fmla="*/ 1019 h 1057"/>
                  <a:gd name="T2" fmla="*/ 396 w 396"/>
                  <a:gd name="T3" fmla="*/ 989 h 1057"/>
                  <a:gd name="T4" fmla="*/ 396 w 396"/>
                  <a:gd name="T5" fmla="*/ 480 h 1057"/>
                  <a:gd name="T6" fmla="*/ 388 w 396"/>
                  <a:gd name="T7" fmla="*/ 446 h 1057"/>
                  <a:gd name="T8" fmla="*/ 373 w 396"/>
                  <a:gd name="T9" fmla="*/ 420 h 1057"/>
                  <a:gd name="T10" fmla="*/ 324 w 396"/>
                  <a:gd name="T11" fmla="*/ 390 h 1057"/>
                  <a:gd name="T12" fmla="*/ 264 w 396"/>
                  <a:gd name="T13" fmla="*/ 379 h 1057"/>
                  <a:gd name="T14" fmla="*/ 196 w 396"/>
                  <a:gd name="T15" fmla="*/ 364 h 1057"/>
                  <a:gd name="T16" fmla="*/ 140 w 396"/>
                  <a:gd name="T17" fmla="*/ 345 h 1057"/>
                  <a:gd name="T18" fmla="*/ 94 w 396"/>
                  <a:gd name="T19" fmla="*/ 318 h 1057"/>
                  <a:gd name="T20" fmla="*/ 60 w 396"/>
                  <a:gd name="T21" fmla="*/ 281 h 1057"/>
                  <a:gd name="T22" fmla="*/ 45 w 396"/>
                  <a:gd name="T23" fmla="*/ 239 h 1057"/>
                  <a:gd name="T24" fmla="*/ 32 w 396"/>
                  <a:gd name="T25" fmla="*/ 194 h 1057"/>
                  <a:gd name="T26" fmla="*/ 38 w 396"/>
                  <a:gd name="T27" fmla="*/ 162 h 1057"/>
                  <a:gd name="T28" fmla="*/ 53 w 396"/>
                  <a:gd name="T29" fmla="*/ 132 h 1057"/>
                  <a:gd name="T30" fmla="*/ 74 w 396"/>
                  <a:gd name="T31" fmla="*/ 111 h 1057"/>
                  <a:gd name="T32" fmla="*/ 106 w 396"/>
                  <a:gd name="T33" fmla="*/ 89 h 1057"/>
                  <a:gd name="T34" fmla="*/ 138 w 396"/>
                  <a:gd name="T35" fmla="*/ 74 h 1057"/>
                  <a:gd name="T36" fmla="*/ 172 w 396"/>
                  <a:gd name="T37" fmla="*/ 62 h 1057"/>
                  <a:gd name="T38" fmla="*/ 211 w 396"/>
                  <a:gd name="T39" fmla="*/ 53 h 1057"/>
                  <a:gd name="T40" fmla="*/ 249 w 396"/>
                  <a:gd name="T41" fmla="*/ 44 h 1057"/>
                  <a:gd name="T42" fmla="*/ 290 w 396"/>
                  <a:gd name="T43" fmla="*/ 38 h 1057"/>
                  <a:gd name="T44" fmla="*/ 339 w 396"/>
                  <a:gd name="T45" fmla="*/ 30 h 1057"/>
                  <a:gd name="T46" fmla="*/ 349 w 396"/>
                  <a:gd name="T47" fmla="*/ 0 h 1057"/>
                  <a:gd name="T48" fmla="*/ 296 w 396"/>
                  <a:gd name="T49" fmla="*/ 8 h 1057"/>
                  <a:gd name="T50" fmla="*/ 241 w 396"/>
                  <a:gd name="T51" fmla="*/ 15 h 1057"/>
                  <a:gd name="T52" fmla="*/ 189 w 396"/>
                  <a:gd name="T53" fmla="*/ 25 h 1057"/>
                  <a:gd name="T54" fmla="*/ 138 w 396"/>
                  <a:gd name="T55" fmla="*/ 40 h 1057"/>
                  <a:gd name="T56" fmla="*/ 96 w 396"/>
                  <a:gd name="T57" fmla="*/ 59 h 1057"/>
                  <a:gd name="T58" fmla="*/ 59 w 396"/>
                  <a:gd name="T59" fmla="*/ 81 h 1057"/>
                  <a:gd name="T60" fmla="*/ 34 w 396"/>
                  <a:gd name="T61" fmla="*/ 109 h 1057"/>
                  <a:gd name="T62" fmla="*/ 17 w 396"/>
                  <a:gd name="T63" fmla="*/ 136 h 1057"/>
                  <a:gd name="T64" fmla="*/ 8 w 396"/>
                  <a:gd name="T65" fmla="*/ 158 h 1057"/>
                  <a:gd name="T66" fmla="*/ 0 w 396"/>
                  <a:gd name="T67" fmla="*/ 194 h 1057"/>
                  <a:gd name="T68" fmla="*/ 0 w 396"/>
                  <a:gd name="T69" fmla="*/ 853 h 1057"/>
                  <a:gd name="T70" fmla="*/ 12 w 396"/>
                  <a:gd name="T71" fmla="*/ 902 h 1057"/>
                  <a:gd name="T72" fmla="*/ 34 w 396"/>
                  <a:gd name="T73" fmla="*/ 955 h 1057"/>
                  <a:gd name="T74" fmla="*/ 79 w 396"/>
                  <a:gd name="T75" fmla="*/ 1000 h 1057"/>
                  <a:gd name="T76" fmla="*/ 140 w 396"/>
                  <a:gd name="T77" fmla="*/ 1023 h 1057"/>
                  <a:gd name="T78" fmla="*/ 200 w 396"/>
                  <a:gd name="T79" fmla="*/ 1042 h 1057"/>
                  <a:gd name="T80" fmla="*/ 264 w 396"/>
                  <a:gd name="T81" fmla="*/ 1053 h 1057"/>
                  <a:gd name="T82" fmla="*/ 320 w 396"/>
                  <a:gd name="T83" fmla="*/ 1057 h 1057"/>
                  <a:gd name="T84" fmla="*/ 358 w 396"/>
                  <a:gd name="T85" fmla="*/ 1045 h 1057"/>
                  <a:gd name="T86" fmla="*/ 381 w 396"/>
                  <a:gd name="T87" fmla="*/ 1019 h 105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6"/>
                  <a:gd name="T133" fmla="*/ 0 h 1057"/>
                  <a:gd name="T134" fmla="*/ 396 w 396"/>
                  <a:gd name="T135" fmla="*/ 1057 h 105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6" h="1057">
                    <a:moveTo>
                      <a:pt x="381" y="1019"/>
                    </a:moveTo>
                    <a:lnTo>
                      <a:pt x="396" y="989"/>
                    </a:lnTo>
                    <a:lnTo>
                      <a:pt x="396" y="480"/>
                    </a:lnTo>
                    <a:lnTo>
                      <a:pt x="388" y="446"/>
                    </a:lnTo>
                    <a:lnTo>
                      <a:pt x="373" y="420"/>
                    </a:lnTo>
                    <a:lnTo>
                      <a:pt x="324" y="390"/>
                    </a:lnTo>
                    <a:lnTo>
                      <a:pt x="264" y="379"/>
                    </a:lnTo>
                    <a:lnTo>
                      <a:pt x="196" y="364"/>
                    </a:lnTo>
                    <a:lnTo>
                      <a:pt x="140" y="345"/>
                    </a:lnTo>
                    <a:lnTo>
                      <a:pt x="94" y="318"/>
                    </a:lnTo>
                    <a:lnTo>
                      <a:pt x="60" y="281"/>
                    </a:lnTo>
                    <a:lnTo>
                      <a:pt x="45" y="239"/>
                    </a:lnTo>
                    <a:lnTo>
                      <a:pt x="32" y="194"/>
                    </a:lnTo>
                    <a:lnTo>
                      <a:pt x="38" y="162"/>
                    </a:lnTo>
                    <a:lnTo>
                      <a:pt x="53" y="132"/>
                    </a:lnTo>
                    <a:lnTo>
                      <a:pt x="74" y="111"/>
                    </a:lnTo>
                    <a:lnTo>
                      <a:pt x="106" y="89"/>
                    </a:lnTo>
                    <a:lnTo>
                      <a:pt x="138" y="74"/>
                    </a:lnTo>
                    <a:lnTo>
                      <a:pt x="172" y="62"/>
                    </a:lnTo>
                    <a:lnTo>
                      <a:pt x="211" y="53"/>
                    </a:lnTo>
                    <a:lnTo>
                      <a:pt x="249" y="44"/>
                    </a:lnTo>
                    <a:lnTo>
                      <a:pt x="290" y="38"/>
                    </a:lnTo>
                    <a:lnTo>
                      <a:pt x="339" y="30"/>
                    </a:lnTo>
                    <a:lnTo>
                      <a:pt x="349" y="0"/>
                    </a:lnTo>
                    <a:lnTo>
                      <a:pt x="296" y="8"/>
                    </a:lnTo>
                    <a:lnTo>
                      <a:pt x="241" y="15"/>
                    </a:lnTo>
                    <a:lnTo>
                      <a:pt x="189" y="25"/>
                    </a:lnTo>
                    <a:lnTo>
                      <a:pt x="138" y="40"/>
                    </a:lnTo>
                    <a:lnTo>
                      <a:pt x="96" y="59"/>
                    </a:lnTo>
                    <a:lnTo>
                      <a:pt x="59" y="81"/>
                    </a:lnTo>
                    <a:lnTo>
                      <a:pt x="34" y="109"/>
                    </a:lnTo>
                    <a:lnTo>
                      <a:pt x="17" y="136"/>
                    </a:lnTo>
                    <a:lnTo>
                      <a:pt x="8" y="158"/>
                    </a:lnTo>
                    <a:lnTo>
                      <a:pt x="0" y="194"/>
                    </a:lnTo>
                    <a:lnTo>
                      <a:pt x="0" y="853"/>
                    </a:lnTo>
                    <a:lnTo>
                      <a:pt x="12" y="902"/>
                    </a:lnTo>
                    <a:lnTo>
                      <a:pt x="34" y="955"/>
                    </a:lnTo>
                    <a:lnTo>
                      <a:pt x="79" y="1000"/>
                    </a:lnTo>
                    <a:lnTo>
                      <a:pt x="140" y="1023"/>
                    </a:lnTo>
                    <a:lnTo>
                      <a:pt x="200" y="1042"/>
                    </a:lnTo>
                    <a:lnTo>
                      <a:pt x="264" y="1053"/>
                    </a:lnTo>
                    <a:lnTo>
                      <a:pt x="320" y="1057"/>
                    </a:lnTo>
                    <a:lnTo>
                      <a:pt x="358" y="1045"/>
                    </a:lnTo>
                    <a:lnTo>
                      <a:pt x="381" y="1019"/>
                    </a:lnTo>
                    <a:close/>
                  </a:path>
                </a:pathLst>
              </a:custGeom>
              <a:solidFill>
                <a:srgbClr val="808080"/>
              </a:solidFill>
              <a:ln w="12700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4" name="Freeform 94"/>
              <p:cNvSpPr>
                <a:spLocks noChangeAspect="1"/>
              </p:cNvSpPr>
              <p:nvPr/>
            </p:nvSpPr>
            <p:spPr bwMode="auto">
              <a:xfrm>
                <a:off x="1160" y="2771"/>
                <a:ext cx="344" cy="796"/>
              </a:xfrm>
              <a:custGeom>
                <a:avLst/>
                <a:gdLst>
                  <a:gd name="T0" fmla="*/ 292 w 344"/>
                  <a:gd name="T1" fmla="*/ 184 h 796"/>
                  <a:gd name="T2" fmla="*/ 322 w 344"/>
                  <a:gd name="T3" fmla="*/ 206 h 796"/>
                  <a:gd name="T4" fmla="*/ 337 w 344"/>
                  <a:gd name="T5" fmla="*/ 232 h 796"/>
                  <a:gd name="T6" fmla="*/ 344 w 344"/>
                  <a:gd name="T7" fmla="*/ 262 h 796"/>
                  <a:gd name="T8" fmla="*/ 344 w 344"/>
                  <a:gd name="T9" fmla="*/ 755 h 796"/>
                  <a:gd name="T10" fmla="*/ 329 w 344"/>
                  <a:gd name="T11" fmla="*/ 774 h 796"/>
                  <a:gd name="T12" fmla="*/ 310 w 344"/>
                  <a:gd name="T13" fmla="*/ 792 h 796"/>
                  <a:gd name="T14" fmla="*/ 261 w 344"/>
                  <a:gd name="T15" fmla="*/ 796 h 796"/>
                  <a:gd name="T16" fmla="*/ 100 w 344"/>
                  <a:gd name="T17" fmla="*/ 759 h 796"/>
                  <a:gd name="T18" fmla="*/ 52 w 344"/>
                  <a:gd name="T19" fmla="*/ 725 h 796"/>
                  <a:gd name="T20" fmla="*/ 22 w 344"/>
                  <a:gd name="T21" fmla="*/ 683 h 796"/>
                  <a:gd name="T22" fmla="*/ 0 w 344"/>
                  <a:gd name="T23" fmla="*/ 627 h 796"/>
                  <a:gd name="T24" fmla="*/ 0 w 344"/>
                  <a:gd name="T25" fmla="*/ 0 h 796"/>
                  <a:gd name="T26" fmla="*/ 15 w 344"/>
                  <a:gd name="T27" fmla="*/ 41 h 796"/>
                  <a:gd name="T28" fmla="*/ 34 w 344"/>
                  <a:gd name="T29" fmla="*/ 75 h 796"/>
                  <a:gd name="T30" fmla="*/ 75 w 344"/>
                  <a:gd name="T31" fmla="*/ 113 h 796"/>
                  <a:gd name="T32" fmla="*/ 127 w 344"/>
                  <a:gd name="T33" fmla="*/ 143 h 796"/>
                  <a:gd name="T34" fmla="*/ 210 w 344"/>
                  <a:gd name="T35" fmla="*/ 169 h 796"/>
                  <a:gd name="T36" fmla="*/ 292 w 344"/>
                  <a:gd name="T37" fmla="*/ 184 h 7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4"/>
                  <a:gd name="T58" fmla="*/ 0 h 796"/>
                  <a:gd name="T59" fmla="*/ 344 w 344"/>
                  <a:gd name="T60" fmla="*/ 796 h 7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4" h="796">
                    <a:moveTo>
                      <a:pt x="292" y="184"/>
                    </a:moveTo>
                    <a:lnTo>
                      <a:pt x="322" y="206"/>
                    </a:lnTo>
                    <a:lnTo>
                      <a:pt x="337" y="232"/>
                    </a:lnTo>
                    <a:lnTo>
                      <a:pt x="344" y="262"/>
                    </a:lnTo>
                    <a:lnTo>
                      <a:pt x="344" y="755"/>
                    </a:lnTo>
                    <a:lnTo>
                      <a:pt x="329" y="774"/>
                    </a:lnTo>
                    <a:lnTo>
                      <a:pt x="310" y="792"/>
                    </a:lnTo>
                    <a:lnTo>
                      <a:pt x="261" y="796"/>
                    </a:lnTo>
                    <a:lnTo>
                      <a:pt x="100" y="759"/>
                    </a:lnTo>
                    <a:lnTo>
                      <a:pt x="52" y="725"/>
                    </a:lnTo>
                    <a:lnTo>
                      <a:pt x="22" y="683"/>
                    </a:lnTo>
                    <a:lnTo>
                      <a:pt x="0" y="627"/>
                    </a:lnTo>
                    <a:lnTo>
                      <a:pt x="0" y="0"/>
                    </a:lnTo>
                    <a:lnTo>
                      <a:pt x="15" y="41"/>
                    </a:lnTo>
                    <a:lnTo>
                      <a:pt x="34" y="75"/>
                    </a:lnTo>
                    <a:lnTo>
                      <a:pt x="75" y="113"/>
                    </a:lnTo>
                    <a:lnTo>
                      <a:pt x="127" y="143"/>
                    </a:lnTo>
                    <a:lnTo>
                      <a:pt x="210" y="169"/>
                    </a:lnTo>
                    <a:lnTo>
                      <a:pt x="292" y="184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66655" name="Picture 95" descr="mondex_card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0600"/>
            <a:ext cx="129540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56" name="Picture 96" descr="etoken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1143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97"/>
          <p:cNvGrpSpPr>
            <a:grpSpLocks/>
          </p:cNvGrpSpPr>
          <p:nvPr/>
        </p:nvGrpSpPr>
        <p:grpSpPr bwMode="auto">
          <a:xfrm>
            <a:off x="1371600" y="4191000"/>
            <a:ext cx="990600" cy="609600"/>
            <a:chOff x="1968" y="3744"/>
            <a:chExt cx="816" cy="576"/>
          </a:xfrm>
        </p:grpSpPr>
        <p:pic>
          <p:nvPicPr>
            <p:cNvPr id="1087" name="Picture 98" descr="T28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3744"/>
              <a:ext cx="713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8" name="Picture 99" descr="finc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4" t="27899" r="71739" b="45581"/>
            <a:stretch>
              <a:fillRect/>
            </a:stretch>
          </p:blipFill>
          <p:spPr bwMode="auto">
            <a:xfrm>
              <a:off x="2407" y="4095"/>
              <a:ext cx="377" cy="225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00"/>
          <p:cNvGrpSpPr>
            <a:grpSpLocks/>
          </p:cNvGrpSpPr>
          <p:nvPr/>
        </p:nvGrpSpPr>
        <p:grpSpPr bwMode="auto">
          <a:xfrm>
            <a:off x="1752600" y="4876800"/>
            <a:ext cx="685800" cy="914400"/>
            <a:chOff x="1104" y="3072"/>
            <a:chExt cx="432" cy="576"/>
          </a:xfrm>
        </p:grpSpPr>
        <p:sp>
          <p:nvSpPr>
            <p:cNvPr id="1084" name="Line 101"/>
            <p:cNvSpPr>
              <a:spLocks noChangeShapeType="1"/>
            </p:cNvSpPr>
            <p:nvPr/>
          </p:nvSpPr>
          <p:spPr bwMode="auto">
            <a:xfrm flipH="1" flipV="1">
              <a:off x="1392" y="3072"/>
              <a:ext cx="144" cy="1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Line 102"/>
            <p:cNvSpPr>
              <a:spLocks noChangeShapeType="1"/>
            </p:cNvSpPr>
            <p:nvPr/>
          </p:nvSpPr>
          <p:spPr bwMode="auto">
            <a:xfrm flipH="1" flipV="1">
              <a:off x="1104" y="3360"/>
              <a:ext cx="19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Line 103"/>
            <p:cNvSpPr>
              <a:spLocks noChangeShapeType="1"/>
            </p:cNvSpPr>
            <p:nvPr/>
          </p:nvSpPr>
          <p:spPr bwMode="auto">
            <a:xfrm flipH="1">
              <a:off x="1248" y="3552"/>
              <a:ext cx="192" cy="9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104"/>
          <p:cNvGrpSpPr>
            <a:grpSpLocks/>
          </p:cNvGrpSpPr>
          <p:nvPr/>
        </p:nvGrpSpPr>
        <p:grpSpPr bwMode="auto">
          <a:xfrm>
            <a:off x="4495800" y="1371600"/>
            <a:ext cx="1714500" cy="1098550"/>
            <a:chOff x="2832" y="864"/>
            <a:chExt cx="1080" cy="692"/>
          </a:xfrm>
        </p:grpSpPr>
        <p:pic>
          <p:nvPicPr>
            <p:cNvPr id="1082" name="Picture 105" descr="certificate-tran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864"/>
              <a:ext cx="45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3" name="Text Box 106"/>
            <p:cNvSpPr txBox="1">
              <a:spLocks noChangeArrowheads="1"/>
            </p:cNvSpPr>
            <p:nvPr/>
          </p:nvSpPr>
          <p:spPr bwMode="auto">
            <a:xfrm>
              <a:off x="3216" y="1152"/>
              <a:ext cx="6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itchFamily="34" charset="0"/>
                </a:rPr>
                <a:t>发布证书及</a:t>
              </a:r>
              <a:r>
                <a:rPr kumimoji="0" lang="en-US" altLang="zh-CN" sz="1800" b="1">
                  <a:solidFill>
                    <a:srgbClr val="0066FF"/>
                  </a:solidFill>
                  <a:latin typeface="Arial" pitchFamily="34" charset="0"/>
                </a:rPr>
                <a:t>CRL</a:t>
              </a:r>
            </a:p>
          </p:txBody>
        </p:sp>
      </p:grpSp>
      <p:grpSp>
        <p:nvGrpSpPr>
          <p:cNvPr id="22" name="Group 107"/>
          <p:cNvGrpSpPr>
            <a:grpSpLocks/>
          </p:cNvGrpSpPr>
          <p:nvPr/>
        </p:nvGrpSpPr>
        <p:grpSpPr bwMode="auto">
          <a:xfrm>
            <a:off x="2819400" y="6096000"/>
            <a:ext cx="1143000" cy="366713"/>
            <a:chOff x="1776" y="3840"/>
            <a:chExt cx="720" cy="231"/>
          </a:xfrm>
        </p:grpSpPr>
        <p:sp>
          <p:nvSpPr>
            <p:cNvPr id="1080" name="Text Box 108"/>
            <p:cNvSpPr txBox="1">
              <a:spLocks noChangeArrowheads="1"/>
            </p:cNvSpPr>
            <p:nvPr/>
          </p:nvSpPr>
          <p:spPr bwMode="auto">
            <a:xfrm>
              <a:off x="1776" y="384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FF7C80"/>
                  </a:solidFill>
                  <a:latin typeface="Arial" pitchFamily="34" charset="0"/>
                </a:rPr>
                <a:t>私钥</a:t>
              </a:r>
            </a:p>
          </p:txBody>
        </p:sp>
        <p:pic>
          <p:nvPicPr>
            <p:cNvPr id="1081" name="Picture 109" descr="redkey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160" y="3888"/>
              <a:ext cx="33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110"/>
          <p:cNvGrpSpPr>
            <a:grpSpLocks/>
          </p:cNvGrpSpPr>
          <p:nvPr/>
        </p:nvGrpSpPr>
        <p:grpSpPr bwMode="auto">
          <a:xfrm>
            <a:off x="5105400" y="3657600"/>
            <a:ext cx="1714500" cy="995363"/>
            <a:chOff x="3216" y="2304"/>
            <a:chExt cx="1080" cy="627"/>
          </a:xfrm>
        </p:grpSpPr>
        <p:sp>
          <p:nvSpPr>
            <p:cNvPr id="1075" name="Text Box 111"/>
            <p:cNvSpPr txBox="1">
              <a:spLocks noChangeArrowheads="1"/>
            </p:cNvSpPr>
            <p:nvPr/>
          </p:nvSpPr>
          <p:spPr bwMode="auto">
            <a:xfrm>
              <a:off x="3504" y="2304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itchFamily="34" charset="0"/>
                </a:rPr>
                <a:t>证书</a:t>
              </a:r>
            </a:p>
          </p:txBody>
        </p:sp>
        <p:grpSp>
          <p:nvGrpSpPr>
            <p:cNvPr id="1076" name="Group 112"/>
            <p:cNvGrpSpPr>
              <a:grpSpLocks/>
            </p:cNvGrpSpPr>
            <p:nvPr/>
          </p:nvGrpSpPr>
          <p:grpSpPr bwMode="auto">
            <a:xfrm>
              <a:off x="3216" y="2496"/>
              <a:ext cx="1080" cy="435"/>
              <a:chOff x="3312" y="2544"/>
              <a:chExt cx="1080" cy="435"/>
            </a:xfrm>
          </p:grpSpPr>
          <p:pic>
            <p:nvPicPr>
              <p:cNvPr id="1077" name="Picture 113" descr="certificate-trans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6" y="2544"/>
                <a:ext cx="456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8" name="Picture 114" descr="key-g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0" y="2640"/>
                <a:ext cx="33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9" name="AutoShape 115"/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480" cy="240"/>
              </a:xfrm>
              <a:prstGeom prst="wedgeEllipseCallout">
                <a:avLst>
                  <a:gd name="adj1" fmla="val 109583"/>
                  <a:gd name="adj2" fmla="val 24583"/>
                </a:avLst>
              </a:prstGeom>
              <a:noFill/>
              <a:ln w="9525">
                <a:solidFill>
                  <a:srgbClr val="FF7C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zh-CN"/>
              </a:p>
            </p:txBody>
          </p:sp>
        </p:grpSp>
      </p:grpSp>
      <p:grpSp>
        <p:nvGrpSpPr>
          <p:cNvPr id="25" name="Group 116"/>
          <p:cNvGrpSpPr>
            <a:grpSpLocks/>
          </p:cNvGrpSpPr>
          <p:nvPr/>
        </p:nvGrpSpPr>
        <p:grpSpPr bwMode="auto">
          <a:xfrm>
            <a:off x="4648200" y="5638800"/>
            <a:ext cx="838200" cy="609600"/>
            <a:chOff x="3264" y="3552"/>
            <a:chExt cx="528" cy="384"/>
          </a:xfrm>
        </p:grpSpPr>
        <p:pic>
          <p:nvPicPr>
            <p:cNvPr id="1073" name="Picture 117" descr="key-g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3799"/>
              <a:ext cx="33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4" name="Text Box 118"/>
            <p:cNvSpPr txBox="1">
              <a:spLocks noChangeArrowheads="1"/>
            </p:cNvSpPr>
            <p:nvPr/>
          </p:nvSpPr>
          <p:spPr bwMode="auto">
            <a:xfrm>
              <a:off x="3264" y="355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FF7C80"/>
                  </a:solidFill>
                  <a:latin typeface="Arial" pitchFamily="34" charset="0"/>
                </a:rPr>
                <a:t>公钥</a:t>
              </a:r>
            </a:p>
          </p:txBody>
        </p:sp>
      </p:grpSp>
      <p:grpSp>
        <p:nvGrpSpPr>
          <p:cNvPr id="26" name="Group 119"/>
          <p:cNvGrpSpPr>
            <a:grpSpLocks/>
          </p:cNvGrpSpPr>
          <p:nvPr/>
        </p:nvGrpSpPr>
        <p:grpSpPr bwMode="auto">
          <a:xfrm>
            <a:off x="7315200" y="3733800"/>
            <a:ext cx="1295400" cy="674688"/>
            <a:chOff x="4608" y="2352"/>
            <a:chExt cx="816" cy="425"/>
          </a:xfrm>
        </p:grpSpPr>
        <p:sp>
          <p:nvSpPr>
            <p:cNvPr id="1071" name="Text Box 120"/>
            <p:cNvSpPr txBox="1">
              <a:spLocks noChangeArrowheads="1"/>
            </p:cNvSpPr>
            <p:nvPr/>
          </p:nvSpPr>
          <p:spPr bwMode="auto">
            <a:xfrm>
              <a:off x="4608" y="235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itchFamily="34" charset="0"/>
                </a:rPr>
                <a:t>证书申请</a:t>
              </a:r>
            </a:p>
          </p:txBody>
        </p:sp>
        <p:pic>
          <p:nvPicPr>
            <p:cNvPr id="1072" name="Picture 121" descr="key-g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" y="2640"/>
              <a:ext cx="403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Group 122"/>
          <p:cNvGrpSpPr>
            <a:grpSpLocks/>
          </p:cNvGrpSpPr>
          <p:nvPr/>
        </p:nvGrpSpPr>
        <p:grpSpPr bwMode="auto">
          <a:xfrm>
            <a:off x="3810000" y="4114800"/>
            <a:ext cx="838200" cy="995363"/>
            <a:chOff x="2400" y="2592"/>
            <a:chExt cx="528" cy="627"/>
          </a:xfrm>
        </p:grpSpPr>
        <p:sp>
          <p:nvSpPr>
            <p:cNvPr id="1069" name="Text Box 123"/>
            <p:cNvSpPr txBox="1">
              <a:spLocks noChangeArrowheads="1"/>
            </p:cNvSpPr>
            <p:nvPr/>
          </p:nvSpPr>
          <p:spPr bwMode="auto">
            <a:xfrm>
              <a:off x="2400" y="259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itchFamily="34" charset="0"/>
                </a:rPr>
                <a:t>证书</a:t>
              </a:r>
            </a:p>
          </p:txBody>
        </p:sp>
        <p:pic>
          <p:nvPicPr>
            <p:cNvPr id="1070" name="Picture 124" descr="certificate-tran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" y="2784"/>
              <a:ext cx="478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694" name="Text Box 134"/>
          <p:cNvSpPr txBox="1">
            <a:spLocks noChangeArrowheads="1"/>
          </p:cNvSpPr>
          <p:nvPr/>
        </p:nvSpPr>
        <p:spPr bwMode="auto">
          <a:xfrm>
            <a:off x="5105400" y="304800"/>
            <a:ext cx="182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1200" b="1">
                <a:solidFill>
                  <a:schemeClr val="bg1"/>
                </a:solidFill>
                <a:latin typeface="Arial" pitchFamily="34" charset="0"/>
              </a:rPr>
              <a:t>delay</a:t>
            </a:r>
          </a:p>
        </p:txBody>
      </p:sp>
      <p:pic>
        <p:nvPicPr>
          <p:cNvPr id="1060" name="Picture 135" descr="Directory-X-500-RSA-trans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12192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96" name="Line 136"/>
          <p:cNvSpPr>
            <a:spLocks noChangeShapeType="1"/>
          </p:cNvSpPr>
          <p:nvPr/>
        </p:nvSpPr>
        <p:spPr bwMode="auto">
          <a:xfrm>
            <a:off x="2743200" y="2438400"/>
            <a:ext cx="0" cy="2286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2" name="Text Box 137"/>
          <p:cNvSpPr txBox="1">
            <a:spLocks noChangeArrowheads="1"/>
          </p:cNvSpPr>
          <p:nvPr/>
        </p:nvSpPr>
        <p:spPr bwMode="auto">
          <a:xfrm>
            <a:off x="1878812" y="152400"/>
            <a:ext cx="551655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/>
              <a:t>温故而知新</a:t>
            </a:r>
            <a:r>
              <a:rPr lang="en-US" altLang="zh-CN" sz="2800" dirty="0"/>
              <a:t>——</a:t>
            </a:r>
            <a:r>
              <a:rPr lang="zh-CN" altLang="en-US" sz="2800" b="1" dirty="0" smtClean="0">
                <a:solidFill>
                  <a:srgbClr val="0066FF"/>
                </a:solidFill>
              </a:rPr>
              <a:t>一般</a:t>
            </a:r>
            <a:r>
              <a:rPr lang="zh-CN" altLang="en-US" sz="2800" b="1" dirty="0">
                <a:solidFill>
                  <a:srgbClr val="0066FF"/>
                </a:solidFill>
              </a:rPr>
              <a:t>证书申请流程</a:t>
            </a:r>
          </a:p>
        </p:txBody>
      </p:sp>
    </p:spTree>
    <p:extLst>
      <p:ext uri="{BB962C8B-B14F-4D97-AF65-F5344CB8AC3E}">
        <p14:creationId xmlns:p14="http://schemas.microsoft.com/office/powerpoint/2010/main" val="108026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66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6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animBg="1"/>
      <p:bldP spid="66568" grpId="0" animBg="1"/>
      <p:bldP spid="66572" grpId="0" animBg="1"/>
      <p:bldP spid="66574" grpId="0" autoUpdateAnimBg="0"/>
      <p:bldP spid="66580" grpId="0" animBg="1"/>
      <p:bldP spid="66581" grpId="0" animBg="1"/>
      <p:bldP spid="66694" grpId="0" autoUpdateAnimBg="0"/>
      <p:bldP spid="6669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层次结构同交叉认证结构的结合</a:t>
            </a:r>
          </a:p>
          <a:p>
            <a:r>
              <a:rPr lang="zh-CN" altLang="en-US" smtClean="0"/>
              <a:t>交叉证明可以在两个层次结构的任何两个</a:t>
            </a:r>
            <a:r>
              <a:rPr lang="en-US" altLang="zh-CN" smtClean="0"/>
              <a:t>CA</a:t>
            </a:r>
            <a:r>
              <a:rPr lang="zh-CN" altLang="en-US" smtClean="0"/>
              <a:t>间进行，信任仅存在于这两个</a:t>
            </a:r>
            <a:r>
              <a:rPr lang="en-US" altLang="zh-CN" smtClean="0"/>
              <a:t>CA</a:t>
            </a:r>
            <a:r>
              <a:rPr lang="zh-CN" altLang="en-US" smtClean="0"/>
              <a:t>及其下面的子</a:t>
            </a:r>
            <a:r>
              <a:rPr lang="en-US" altLang="zh-CN" smtClean="0"/>
              <a:t>CA</a:t>
            </a:r>
            <a:r>
              <a:rPr lang="zh-CN" altLang="en-US" smtClean="0"/>
              <a:t>之间</a:t>
            </a:r>
          </a:p>
          <a:p>
            <a:r>
              <a:rPr lang="zh-CN" altLang="en-US" smtClean="0"/>
              <a:t>混合模型很灵活，公司可以根据不同的业务需要建立不同层次的信任</a:t>
            </a:r>
            <a:endParaRPr lang="zh-CN" alt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混合</a:t>
            </a:r>
            <a:r>
              <a:rPr lang="zh-CN" altLang="en-US"/>
              <a:t>（</a:t>
            </a:r>
            <a:r>
              <a:rPr lang="en-US" altLang="zh-CN"/>
              <a:t>Hybrid</a:t>
            </a:r>
            <a:r>
              <a:rPr lang="zh-CN" altLang="en-US"/>
              <a:t>）</a:t>
            </a:r>
            <a:r>
              <a:rPr lang="zh-CN" altLang="en-US" smtClean="0"/>
              <a:t>结构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279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公司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的子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CA2</a:t>
            </a:r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公司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的子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CA1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交叉</a:t>
            </a:r>
            <a:r>
              <a:rPr lang="zh-CN" altLang="en-US" b="1" smtClean="0">
                <a:latin typeface="Arial" panose="020B0604020202020204" pitchFamily="34" charset="0"/>
                <a:ea typeface="宋体" panose="02010600030101010101" pitchFamily="2" charset="-122"/>
              </a:rPr>
              <a:t>认证</a:t>
            </a:r>
            <a:endParaRPr lang="zh-CN" altLang="en-US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混合结构</a:t>
            </a:r>
            <a:r>
              <a:rPr lang="en-US" altLang="zh-CN" smtClean="0">
                <a:latin typeface="黑体" panose="02010609060101010101" pitchFamily="49" charset="-122"/>
              </a:rPr>
              <a:t>(</a:t>
            </a:r>
            <a:r>
              <a:rPr lang="zh-CN" altLang="en-US">
                <a:latin typeface="黑体" panose="02010609060101010101" pitchFamily="49" charset="-122"/>
              </a:rPr>
              <a:t>续</a:t>
            </a:r>
            <a:r>
              <a:rPr lang="en-US" altLang="zh-CN">
                <a:latin typeface="黑体" panose="02010609060101010101" pitchFamily="49" charset="-122"/>
              </a:rPr>
              <a:t>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57275" y="2833513"/>
            <a:ext cx="3252788" cy="2541588"/>
            <a:chOff x="1057275" y="2833513"/>
            <a:chExt cx="3252788" cy="2541588"/>
          </a:xfrm>
        </p:grpSpPr>
        <p:sp>
          <p:nvSpPr>
            <p:cNvPr id="815109" name="Freeform 5"/>
            <p:cNvSpPr>
              <a:spLocks/>
            </p:cNvSpPr>
            <p:nvPr/>
          </p:nvSpPr>
          <p:spPr bwMode="auto">
            <a:xfrm>
              <a:off x="2768600" y="3895551"/>
              <a:ext cx="1541463" cy="1479550"/>
            </a:xfrm>
            <a:custGeom>
              <a:avLst/>
              <a:gdLst>
                <a:gd name="T0" fmla="*/ 432 w 971"/>
                <a:gd name="T1" fmla="*/ 0 h 932"/>
                <a:gd name="T2" fmla="*/ 333 w 971"/>
                <a:gd name="T3" fmla="*/ 18 h 932"/>
                <a:gd name="T4" fmla="*/ 252 w 971"/>
                <a:gd name="T5" fmla="*/ 54 h 932"/>
                <a:gd name="T6" fmla="*/ 171 w 971"/>
                <a:gd name="T7" fmla="*/ 99 h 932"/>
                <a:gd name="T8" fmla="*/ 108 w 971"/>
                <a:gd name="T9" fmla="*/ 162 h 932"/>
                <a:gd name="T10" fmla="*/ 54 w 971"/>
                <a:gd name="T11" fmla="*/ 242 h 932"/>
                <a:gd name="T12" fmla="*/ 18 w 971"/>
                <a:gd name="T13" fmla="*/ 323 h 932"/>
                <a:gd name="T14" fmla="*/ 0 w 971"/>
                <a:gd name="T15" fmla="*/ 413 h 932"/>
                <a:gd name="T16" fmla="*/ 0 w 971"/>
                <a:gd name="T17" fmla="*/ 511 h 932"/>
                <a:gd name="T18" fmla="*/ 18 w 971"/>
                <a:gd name="T19" fmla="*/ 601 h 932"/>
                <a:gd name="T20" fmla="*/ 54 w 971"/>
                <a:gd name="T21" fmla="*/ 682 h 932"/>
                <a:gd name="T22" fmla="*/ 108 w 971"/>
                <a:gd name="T23" fmla="*/ 762 h 932"/>
                <a:gd name="T24" fmla="*/ 171 w 971"/>
                <a:gd name="T25" fmla="*/ 825 h 932"/>
                <a:gd name="T26" fmla="*/ 252 w 971"/>
                <a:gd name="T27" fmla="*/ 870 h 932"/>
                <a:gd name="T28" fmla="*/ 333 w 971"/>
                <a:gd name="T29" fmla="*/ 906 h 932"/>
                <a:gd name="T30" fmla="*/ 432 w 971"/>
                <a:gd name="T31" fmla="*/ 924 h 932"/>
                <a:gd name="T32" fmla="*/ 531 w 971"/>
                <a:gd name="T33" fmla="*/ 924 h 932"/>
                <a:gd name="T34" fmla="*/ 629 w 971"/>
                <a:gd name="T35" fmla="*/ 906 h 932"/>
                <a:gd name="T36" fmla="*/ 710 w 971"/>
                <a:gd name="T37" fmla="*/ 870 h 932"/>
                <a:gd name="T38" fmla="*/ 791 w 971"/>
                <a:gd name="T39" fmla="*/ 825 h 932"/>
                <a:gd name="T40" fmla="*/ 854 w 971"/>
                <a:gd name="T41" fmla="*/ 762 h 932"/>
                <a:gd name="T42" fmla="*/ 908 w 971"/>
                <a:gd name="T43" fmla="*/ 682 h 932"/>
                <a:gd name="T44" fmla="*/ 944 w 971"/>
                <a:gd name="T45" fmla="*/ 601 h 932"/>
                <a:gd name="T46" fmla="*/ 962 w 971"/>
                <a:gd name="T47" fmla="*/ 511 h 932"/>
                <a:gd name="T48" fmla="*/ 962 w 971"/>
                <a:gd name="T49" fmla="*/ 413 h 932"/>
                <a:gd name="T50" fmla="*/ 944 w 971"/>
                <a:gd name="T51" fmla="*/ 323 h 932"/>
                <a:gd name="T52" fmla="*/ 908 w 971"/>
                <a:gd name="T53" fmla="*/ 242 h 932"/>
                <a:gd name="T54" fmla="*/ 854 w 971"/>
                <a:gd name="T55" fmla="*/ 162 h 932"/>
                <a:gd name="T56" fmla="*/ 791 w 971"/>
                <a:gd name="T57" fmla="*/ 99 h 932"/>
                <a:gd name="T58" fmla="*/ 710 w 971"/>
                <a:gd name="T59" fmla="*/ 54 h 932"/>
                <a:gd name="T60" fmla="*/ 629 w 971"/>
                <a:gd name="T61" fmla="*/ 18 h 932"/>
                <a:gd name="T62" fmla="*/ 531 w 971"/>
                <a:gd name="T63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1" h="932">
                  <a:moveTo>
                    <a:pt x="486" y="0"/>
                  </a:moveTo>
                  <a:lnTo>
                    <a:pt x="432" y="0"/>
                  </a:lnTo>
                  <a:lnTo>
                    <a:pt x="387" y="9"/>
                  </a:lnTo>
                  <a:lnTo>
                    <a:pt x="333" y="18"/>
                  </a:lnTo>
                  <a:lnTo>
                    <a:pt x="297" y="36"/>
                  </a:lnTo>
                  <a:lnTo>
                    <a:pt x="252" y="54"/>
                  </a:lnTo>
                  <a:lnTo>
                    <a:pt x="207" y="72"/>
                  </a:lnTo>
                  <a:lnTo>
                    <a:pt x="171" y="99"/>
                  </a:lnTo>
                  <a:lnTo>
                    <a:pt x="135" y="135"/>
                  </a:lnTo>
                  <a:lnTo>
                    <a:pt x="108" y="162"/>
                  </a:lnTo>
                  <a:lnTo>
                    <a:pt x="81" y="197"/>
                  </a:lnTo>
                  <a:lnTo>
                    <a:pt x="54" y="242"/>
                  </a:lnTo>
                  <a:lnTo>
                    <a:pt x="36" y="278"/>
                  </a:lnTo>
                  <a:lnTo>
                    <a:pt x="18" y="323"/>
                  </a:lnTo>
                  <a:lnTo>
                    <a:pt x="9" y="368"/>
                  </a:lnTo>
                  <a:lnTo>
                    <a:pt x="0" y="413"/>
                  </a:lnTo>
                  <a:lnTo>
                    <a:pt x="0" y="466"/>
                  </a:lnTo>
                  <a:lnTo>
                    <a:pt x="0" y="511"/>
                  </a:lnTo>
                  <a:lnTo>
                    <a:pt x="9" y="556"/>
                  </a:lnTo>
                  <a:lnTo>
                    <a:pt x="18" y="601"/>
                  </a:lnTo>
                  <a:lnTo>
                    <a:pt x="36" y="646"/>
                  </a:lnTo>
                  <a:lnTo>
                    <a:pt x="54" y="682"/>
                  </a:lnTo>
                  <a:lnTo>
                    <a:pt x="81" y="726"/>
                  </a:lnTo>
                  <a:lnTo>
                    <a:pt x="108" y="762"/>
                  </a:lnTo>
                  <a:lnTo>
                    <a:pt x="135" y="789"/>
                  </a:lnTo>
                  <a:lnTo>
                    <a:pt x="171" y="825"/>
                  </a:lnTo>
                  <a:lnTo>
                    <a:pt x="207" y="852"/>
                  </a:lnTo>
                  <a:lnTo>
                    <a:pt x="252" y="870"/>
                  </a:lnTo>
                  <a:lnTo>
                    <a:pt x="297" y="888"/>
                  </a:lnTo>
                  <a:lnTo>
                    <a:pt x="333" y="906"/>
                  </a:lnTo>
                  <a:lnTo>
                    <a:pt x="387" y="915"/>
                  </a:lnTo>
                  <a:lnTo>
                    <a:pt x="432" y="924"/>
                  </a:lnTo>
                  <a:lnTo>
                    <a:pt x="486" y="932"/>
                  </a:lnTo>
                  <a:lnTo>
                    <a:pt x="531" y="924"/>
                  </a:lnTo>
                  <a:lnTo>
                    <a:pt x="575" y="915"/>
                  </a:lnTo>
                  <a:lnTo>
                    <a:pt x="629" y="906"/>
                  </a:lnTo>
                  <a:lnTo>
                    <a:pt x="674" y="888"/>
                  </a:lnTo>
                  <a:lnTo>
                    <a:pt x="710" y="870"/>
                  </a:lnTo>
                  <a:lnTo>
                    <a:pt x="755" y="852"/>
                  </a:lnTo>
                  <a:lnTo>
                    <a:pt x="791" y="825"/>
                  </a:lnTo>
                  <a:lnTo>
                    <a:pt x="827" y="789"/>
                  </a:lnTo>
                  <a:lnTo>
                    <a:pt x="854" y="762"/>
                  </a:lnTo>
                  <a:lnTo>
                    <a:pt x="881" y="726"/>
                  </a:lnTo>
                  <a:lnTo>
                    <a:pt x="908" y="682"/>
                  </a:lnTo>
                  <a:lnTo>
                    <a:pt x="926" y="646"/>
                  </a:lnTo>
                  <a:lnTo>
                    <a:pt x="944" y="601"/>
                  </a:lnTo>
                  <a:lnTo>
                    <a:pt x="953" y="556"/>
                  </a:lnTo>
                  <a:lnTo>
                    <a:pt x="962" y="511"/>
                  </a:lnTo>
                  <a:lnTo>
                    <a:pt x="971" y="466"/>
                  </a:lnTo>
                  <a:lnTo>
                    <a:pt x="962" y="413"/>
                  </a:lnTo>
                  <a:lnTo>
                    <a:pt x="953" y="368"/>
                  </a:lnTo>
                  <a:lnTo>
                    <a:pt x="944" y="323"/>
                  </a:lnTo>
                  <a:lnTo>
                    <a:pt x="926" y="278"/>
                  </a:lnTo>
                  <a:lnTo>
                    <a:pt x="908" y="242"/>
                  </a:lnTo>
                  <a:lnTo>
                    <a:pt x="881" y="197"/>
                  </a:lnTo>
                  <a:lnTo>
                    <a:pt x="854" y="162"/>
                  </a:lnTo>
                  <a:lnTo>
                    <a:pt x="827" y="135"/>
                  </a:lnTo>
                  <a:lnTo>
                    <a:pt x="791" y="99"/>
                  </a:lnTo>
                  <a:lnTo>
                    <a:pt x="755" y="72"/>
                  </a:lnTo>
                  <a:lnTo>
                    <a:pt x="710" y="54"/>
                  </a:lnTo>
                  <a:lnTo>
                    <a:pt x="674" y="36"/>
                  </a:lnTo>
                  <a:lnTo>
                    <a:pt x="629" y="18"/>
                  </a:lnTo>
                  <a:lnTo>
                    <a:pt x="575" y="9"/>
                  </a:lnTo>
                  <a:lnTo>
                    <a:pt x="531" y="0"/>
                  </a:lnTo>
                  <a:lnTo>
                    <a:pt x="486" y="0"/>
                  </a:lnTo>
                </a:path>
              </a:pathLst>
            </a:custGeom>
            <a:noFill/>
            <a:ln w="14351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0" name="Rectangle 6"/>
            <p:cNvSpPr>
              <a:spLocks noChangeArrowheads="1"/>
            </p:cNvSpPr>
            <p:nvPr/>
          </p:nvSpPr>
          <p:spPr bwMode="auto">
            <a:xfrm>
              <a:off x="3497263" y="4592463"/>
              <a:ext cx="569912" cy="45561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1" name="Rectangle 7"/>
            <p:cNvSpPr>
              <a:spLocks noChangeArrowheads="1"/>
            </p:cNvSpPr>
            <p:nvPr/>
          </p:nvSpPr>
          <p:spPr bwMode="auto">
            <a:xfrm>
              <a:off x="3497263" y="4592463"/>
              <a:ext cx="569912" cy="45561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5" name="Freeform 21"/>
            <p:cNvSpPr>
              <a:spLocks/>
            </p:cNvSpPr>
            <p:nvPr/>
          </p:nvSpPr>
          <p:spPr bwMode="auto">
            <a:xfrm>
              <a:off x="3125788" y="4067001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4 h 269"/>
                <a:gd name="T12" fmla="*/ 9 w 386"/>
                <a:gd name="T13" fmla="*/ 81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5 w 386"/>
                <a:gd name="T35" fmla="*/ 260 h 269"/>
                <a:gd name="T36" fmla="*/ 261 w 386"/>
                <a:gd name="T37" fmla="*/ 251 h 269"/>
                <a:gd name="T38" fmla="*/ 297 w 386"/>
                <a:gd name="T39" fmla="*/ 242 h 269"/>
                <a:gd name="T40" fmla="*/ 324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1 h 269"/>
                <a:gd name="T54" fmla="*/ 350 w 386"/>
                <a:gd name="T55" fmla="*/ 54 h 269"/>
                <a:gd name="T56" fmla="*/ 324 w 386"/>
                <a:gd name="T57" fmla="*/ 36 h 269"/>
                <a:gd name="T58" fmla="*/ 297 w 386"/>
                <a:gd name="T59" fmla="*/ 18 h 269"/>
                <a:gd name="T60" fmla="*/ 261 w 386"/>
                <a:gd name="T61" fmla="*/ 9 h 269"/>
                <a:gd name="T62" fmla="*/ 225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4"/>
                  </a:lnTo>
                  <a:lnTo>
                    <a:pt x="9" y="81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5" y="260"/>
                  </a:lnTo>
                  <a:lnTo>
                    <a:pt x="261" y="251"/>
                  </a:lnTo>
                  <a:lnTo>
                    <a:pt x="297" y="242"/>
                  </a:lnTo>
                  <a:lnTo>
                    <a:pt x="324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1"/>
                  </a:lnTo>
                  <a:lnTo>
                    <a:pt x="350" y="54"/>
                  </a:lnTo>
                  <a:lnTo>
                    <a:pt x="324" y="36"/>
                  </a:lnTo>
                  <a:lnTo>
                    <a:pt x="297" y="18"/>
                  </a:lnTo>
                  <a:lnTo>
                    <a:pt x="261" y="9"/>
                  </a:lnTo>
                  <a:lnTo>
                    <a:pt x="225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6" name="Freeform 22"/>
            <p:cNvSpPr>
              <a:spLocks/>
            </p:cNvSpPr>
            <p:nvPr/>
          </p:nvSpPr>
          <p:spPr bwMode="auto">
            <a:xfrm>
              <a:off x="3125788" y="4067001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4 h 269"/>
                <a:gd name="T12" fmla="*/ 9 w 386"/>
                <a:gd name="T13" fmla="*/ 81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5 w 386"/>
                <a:gd name="T35" fmla="*/ 260 h 269"/>
                <a:gd name="T36" fmla="*/ 261 w 386"/>
                <a:gd name="T37" fmla="*/ 251 h 269"/>
                <a:gd name="T38" fmla="*/ 297 w 386"/>
                <a:gd name="T39" fmla="*/ 242 h 269"/>
                <a:gd name="T40" fmla="*/ 324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1 h 269"/>
                <a:gd name="T54" fmla="*/ 350 w 386"/>
                <a:gd name="T55" fmla="*/ 54 h 269"/>
                <a:gd name="T56" fmla="*/ 324 w 386"/>
                <a:gd name="T57" fmla="*/ 36 h 269"/>
                <a:gd name="T58" fmla="*/ 297 w 386"/>
                <a:gd name="T59" fmla="*/ 18 h 269"/>
                <a:gd name="T60" fmla="*/ 261 w 386"/>
                <a:gd name="T61" fmla="*/ 9 h 269"/>
                <a:gd name="T62" fmla="*/ 225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4"/>
                  </a:lnTo>
                  <a:lnTo>
                    <a:pt x="9" y="81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5" y="260"/>
                  </a:lnTo>
                  <a:lnTo>
                    <a:pt x="261" y="251"/>
                  </a:lnTo>
                  <a:lnTo>
                    <a:pt x="297" y="242"/>
                  </a:lnTo>
                  <a:lnTo>
                    <a:pt x="324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1"/>
                  </a:lnTo>
                  <a:lnTo>
                    <a:pt x="350" y="54"/>
                  </a:lnTo>
                  <a:lnTo>
                    <a:pt x="324" y="36"/>
                  </a:lnTo>
                  <a:lnTo>
                    <a:pt x="297" y="18"/>
                  </a:lnTo>
                  <a:lnTo>
                    <a:pt x="261" y="9"/>
                  </a:lnTo>
                  <a:lnTo>
                    <a:pt x="225" y="0"/>
                  </a:lnTo>
                  <a:lnTo>
                    <a:pt x="189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7" name="Freeform 23"/>
            <p:cNvSpPr>
              <a:spLocks/>
            </p:cNvSpPr>
            <p:nvPr/>
          </p:nvSpPr>
          <p:spPr bwMode="auto">
            <a:xfrm>
              <a:off x="2611438" y="3398663"/>
              <a:ext cx="628650" cy="412750"/>
            </a:xfrm>
            <a:custGeom>
              <a:avLst/>
              <a:gdLst>
                <a:gd name="T0" fmla="*/ 198 w 396"/>
                <a:gd name="T1" fmla="*/ 0 h 260"/>
                <a:gd name="T2" fmla="*/ 153 w 396"/>
                <a:gd name="T3" fmla="*/ 0 h 260"/>
                <a:gd name="T4" fmla="*/ 117 w 396"/>
                <a:gd name="T5" fmla="*/ 9 h 260"/>
                <a:gd name="T6" fmla="*/ 90 w 396"/>
                <a:gd name="T7" fmla="*/ 18 h 260"/>
                <a:gd name="T8" fmla="*/ 54 w 396"/>
                <a:gd name="T9" fmla="*/ 35 h 260"/>
                <a:gd name="T10" fmla="*/ 36 w 396"/>
                <a:gd name="T11" fmla="*/ 53 h 260"/>
                <a:gd name="T12" fmla="*/ 9 w 396"/>
                <a:gd name="T13" fmla="*/ 80 h 260"/>
                <a:gd name="T14" fmla="*/ 0 w 396"/>
                <a:gd name="T15" fmla="*/ 98 h 260"/>
                <a:gd name="T16" fmla="*/ 0 w 396"/>
                <a:gd name="T17" fmla="*/ 125 h 260"/>
                <a:gd name="T18" fmla="*/ 0 w 396"/>
                <a:gd name="T19" fmla="*/ 152 h 260"/>
                <a:gd name="T20" fmla="*/ 9 w 396"/>
                <a:gd name="T21" fmla="*/ 179 h 260"/>
                <a:gd name="T22" fmla="*/ 36 w 396"/>
                <a:gd name="T23" fmla="*/ 197 h 260"/>
                <a:gd name="T24" fmla="*/ 54 w 396"/>
                <a:gd name="T25" fmla="*/ 224 h 260"/>
                <a:gd name="T26" fmla="*/ 90 w 396"/>
                <a:gd name="T27" fmla="*/ 233 h 260"/>
                <a:gd name="T28" fmla="*/ 117 w 396"/>
                <a:gd name="T29" fmla="*/ 251 h 260"/>
                <a:gd name="T30" fmla="*/ 153 w 396"/>
                <a:gd name="T31" fmla="*/ 260 h 260"/>
                <a:gd name="T32" fmla="*/ 198 w 396"/>
                <a:gd name="T33" fmla="*/ 260 h 260"/>
                <a:gd name="T34" fmla="*/ 234 w 396"/>
                <a:gd name="T35" fmla="*/ 260 h 260"/>
                <a:gd name="T36" fmla="*/ 279 w 396"/>
                <a:gd name="T37" fmla="*/ 251 h 260"/>
                <a:gd name="T38" fmla="*/ 306 w 396"/>
                <a:gd name="T39" fmla="*/ 233 h 260"/>
                <a:gd name="T40" fmla="*/ 342 w 396"/>
                <a:gd name="T41" fmla="*/ 224 h 260"/>
                <a:gd name="T42" fmla="*/ 360 w 396"/>
                <a:gd name="T43" fmla="*/ 197 h 260"/>
                <a:gd name="T44" fmla="*/ 378 w 396"/>
                <a:gd name="T45" fmla="*/ 179 h 260"/>
                <a:gd name="T46" fmla="*/ 396 w 396"/>
                <a:gd name="T47" fmla="*/ 152 h 260"/>
                <a:gd name="T48" fmla="*/ 396 w 396"/>
                <a:gd name="T49" fmla="*/ 125 h 260"/>
                <a:gd name="T50" fmla="*/ 396 w 396"/>
                <a:gd name="T51" fmla="*/ 98 h 260"/>
                <a:gd name="T52" fmla="*/ 378 w 396"/>
                <a:gd name="T53" fmla="*/ 80 h 260"/>
                <a:gd name="T54" fmla="*/ 360 w 396"/>
                <a:gd name="T55" fmla="*/ 53 h 260"/>
                <a:gd name="T56" fmla="*/ 342 w 396"/>
                <a:gd name="T57" fmla="*/ 35 h 260"/>
                <a:gd name="T58" fmla="*/ 306 w 396"/>
                <a:gd name="T59" fmla="*/ 18 h 260"/>
                <a:gd name="T60" fmla="*/ 279 w 396"/>
                <a:gd name="T61" fmla="*/ 9 h 260"/>
                <a:gd name="T62" fmla="*/ 234 w 396"/>
                <a:gd name="T63" fmla="*/ 0 h 260"/>
                <a:gd name="T64" fmla="*/ 198 w 396"/>
                <a:gd name="T6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6" h="260">
                  <a:moveTo>
                    <a:pt x="198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90" y="18"/>
                  </a:lnTo>
                  <a:lnTo>
                    <a:pt x="54" y="35"/>
                  </a:lnTo>
                  <a:lnTo>
                    <a:pt x="36" y="53"/>
                  </a:lnTo>
                  <a:lnTo>
                    <a:pt x="9" y="80"/>
                  </a:lnTo>
                  <a:lnTo>
                    <a:pt x="0" y="98"/>
                  </a:lnTo>
                  <a:lnTo>
                    <a:pt x="0" y="125"/>
                  </a:lnTo>
                  <a:lnTo>
                    <a:pt x="0" y="152"/>
                  </a:lnTo>
                  <a:lnTo>
                    <a:pt x="9" y="179"/>
                  </a:lnTo>
                  <a:lnTo>
                    <a:pt x="36" y="197"/>
                  </a:lnTo>
                  <a:lnTo>
                    <a:pt x="54" y="224"/>
                  </a:lnTo>
                  <a:lnTo>
                    <a:pt x="90" y="233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98" y="260"/>
                  </a:lnTo>
                  <a:lnTo>
                    <a:pt x="234" y="260"/>
                  </a:lnTo>
                  <a:lnTo>
                    <a:pt x="279" y="251"/>
                  </a:lnTo>
                  <a:lnTo>
                    <a:pt x="306" y="233"/>
                  </a:lnTo>
                  <a:lnTo>
                    <a:pt x="342" y="224"/>
                  </a:lnTo>
                  <a:lnTo>
                    <a:pt x="360" y="197"/>
                  </a:lnTo>
                  <a:lnTo>
                    <a:pt x="378" y="179"/>
                  </a:lnTo>
                  <a:lnTo>
                    <a:pt x="396" y="152"/>
                  </a:lnTo>
                  <a:lnTo>
                    <a:pt x="396" y="125"/>
                  </a:lnTo>
                  <a:lnTo>
                    <a:pt x="396" y="98"/>
                  </a:lnTo>
                  <a:lnTo>
                    <a:pt x="378" y="80"/>
                  </a:lnTo>
                  <a:lnTo>
                    <a:pt x="360" y="53"/>
                  </a:lnTo>
                  <a:lnTo>
                    <a:pt x="342" y="35"/>
                  </a:lnTo>
                  <a:lnTo>
                    <a:pt x="306" y="18"/>
                  </a:lnTo>
                  <a:lnTo>
                    <a:pt x="279" y="9"/>
                  </a:lnTo>
                  <a:lnTo>
                    <a:pt x="234" y="0"/>
                  </a:lnTo>
                  <a:lnTo>
                    <a:pt x="198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8" name="Freeform 24"/>
            <p:cNvSpPr>
              <a:spLocks/>
            </p:cNvSpPr>
            <p:nvPr/>
          </p:nvSpPr>
          <p:spPr bwMode="auto">
            <a:xfrm>
              <a:off x="1698625" y="3952701"/>
              <a:ext cx="628650" cy="412750"/>
            </a:xfrm>
            <a:custGeom>
              <a:avLst/>
              <a:gdLst>
                <a:gd name="T0" fmla="*/ 198 w 396"/>
                <a:gd name="T1" fmla="*/ 0 h 260"/>
                <a:gd name="T2" fmla="*/ 162 w 396"/>
                <a:gd name="T3" fmla="*/ 0 h 260"/>
                <a:gd name="T4" fmla="*/ 117 w 396"/>
                <a:gd name="T5" fmla="*/ 9 h 260"/>
                <a:gd name="T6" fmla="*/ 90 w 396"/>
                <a:gd name="T7" fmla="*/ 27 h 260"/>
                <a:gd name="T8" fmla="*/ 54 w 396"/>
                <a:gd name="T9" fmla="*/ 36 h 260"/>
                <a:gd name="T10" fmla="*/ 36 w 396"/>
                <a:gd name="T11" fmla="*/ 63 h 260"/>
                <a:gd name="T12" fmla="*/ 18 w 396"/>
                <a:gd name="T13" fmla="*/ 81 h 260"/>
                <a:gd name="T14" fmla="*/ 0 w 396"/>
                <a:gd name="T15" fmla="*/ 108 h 260"/>
                <a:gd name="T16" fmla="*/ 0 w 396"/>
                <a:gd name="T17" fmla="*/ 135 h 260"/>
                <a:gd name="T18" fmla="*/ 0 w 396"/>
                <a:gd name="T19" fmla="*/ 161 h 260"/>
                <a:gd name="T20" fmla="*/ 18 w 396"/>
                <a:gd name="T21" fmla="*/ 179 h 260"/>
                <a:gd name="T22" fmla="*/ 36 w 396"/>
                <a:gd name="T23" fmla="*/ 206 h 260"/>
                <a:gd name="T24" fmla="*/ 54 w 396"/>
                <a:gd name="T25" fmla="*/ 224 h 260"/>
                <a:gd name="T26" fmla="*/ 90 w 396"/>
                <a:gd name="T27" fmla="*/ 242 h 260"/>
                <a:gd name="T28" fmla="*/ 117 w 396"/>
                <a:gd name="T29" fmla="*/ 251 h 260"/>
                <a:gd name="T30" fmla="*/ 162 w 396"/>
                <a:gd name="T31" fmla="*/ 260 h 260"/>
                <a:gd name="T32" fmla="*/ 198 w 396"/>
                <a:gd name="T33" fmla="*/ 260 h 260"/>
                <a:gd name="T34" fmla="*/ 243 w 396"/>
                <a:gd name="T35" fmla="*/ 260 h 260"/>
                <a:gd name="T36" fmla="*/ 279 w 396"/>
                <a:gd name="T37" fmla="*/ 251 h 260"/>
                <a:gd name="T38" fmla="*/ 306 w 396"/>
                <a:gd name="T39" fmla="*/ 242 h 260"/>
                <a:gd name="T40" fmla="*/ 342 w 396"/>
                <a:gd name="T41" fmla="*/ 224 h 260"/>
                <a:gd name="T42" fmla="*/ 360 w 396"/>
                <a:gd name="T43" fmla="*/ 206 h 260"/>
                <a:gd name="T44" fmla="*/ 387 w 396"/>
                <a:gd name="T45" fmla="*/ 179 h 260"/>
                <a:gd name="T46" fmla="*/ 396 w 396"/>
                <a:gd name="T47" fmla="*/ 161 h 260"/>
                <a:gd name="T48" fmla="*/ 396 w 396"/>
                <a:gd name="T49" fmla="*/ 135 h 260"/>
                <a:gd name="T50" fmla="*/ 396 w 396"/>
                <a:gd name="T51" fmla="*/ 108 h 260"/>
                <a:gd name="T52" fmla="*/ 387 w 396"/>
                <a:gd name="T53" fmla="*/ 81 h 260"/>
                <a:gd name="T54" fmla="*/ 360 w 396"/>
                <a:gd name="T55" fmla="*/ 63 h 260"/>
                <a:gd name="T56" fmla="*/ 342 w 396"/>
                <a:gd name="T57" fmla="*/ 36 h 260"/>
                <a:gd name="T58" fmla="*/ 306 w 396"/>
                <a:gd name="T59" fmla="*/ 27 h 260"/>
                <a:gd name="T60" fmla="*/ 279 w 396"/>
                <a:gd name="T61" fmla="*/ 9 h 260"/>
                <a:gd name="T62" fmla="*/ 243 w 396"/>
                <a:gd name="T63" fmla="*/ 0 h 260"/>
                <a:gd name="T64" fmla="*/ 198 w 396"/>
                <a:gd name="T6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6" h="260">
                  <a:moveTo>
                    <a:pt x="198" y="0"/>
                  </a:moveTo>
                  <a:lnTo>
                    <a:pt x="162" y="0"/>
                  </a:lnTo>
                  <a:lnTo>
                    <a:pt x="117" y="9"/>
                  </a:lnTo>
                  <a:lnTo>
                    <a:pt x="90" y="27"/>
                  </a:lnTo>
                  <a:lnTo>
                    <a:pt x="54" y="36"/>
                  </a:lnTo>
                  <a:lnTo>
                    <a:pt x="36" y="63"/>
                  </a:lnTo>
                  <a:lnTo>
                    <a:pt x="18" y="81"/>
                  </a:lnTo>
                  <a:lnTo>
                    <a:pt x="0" y="108"/>
                  </a:lnTo>
                  <a:lnTo>
                    <a:pt x="0" y="135"/>
                  </a:lnTo>
                  <a:lnTo>
                    <a:pt x="0" y="161"/>
                  </a:lnTo>
                  <a:lnTo>
                    <a:pt x="18" y="179"/>
                  </a:lnTo>
                  <a:lnTo>
                    <a:pt x="36" y="206"/>
                  </a:lnTo>
                  <a:lnTo>
                    <a:pt x="54" y="224"/>
                  </a:lnTo>
                  <a:lnTo>
                    <a:pt x="90" y="242"/>
                  </a:lnTo>
                  <a:lnTo>
                    <a:pt x="117" y="251"/>
                  </a:lnTo>
                  <a:lnTo>
                    <a:pt x="162" y="260"/>
                  </a:lnTo>
                  <a:lnTo>
                    <a:pt x="198" y="260"/>
                  </a:lnTo>
                  <a:lnTo>
                    <a:pt x="243" y="260"/>
                  </a:lnTo>
                  <a:lnTo>
                    <a:pt x="279" y="251"/>
                  </a:lnTo>
                  <a:lnTo>
                    <a:pt x="306" y="242"/>
                  </a:lnTo>
                  <a:lnTo>
                    <a:pt x="342" y="224"/>
                  </a:lnTo>
                  <a:lnTo>
                    <a:pt x="360" y="206"/>
                  </a:lnTo>
                  <a:lnTo>
                    <a:pt x="387" y="179"/>
                  </a:lnTo>
                  <a:lnTo>
                    <a:pt x="396" y="161"/>
                  </a:lnTo>
                  <a:lnTo>
                    <a:pt x="396" y="135"/>
                  </a:lnTo>
                  <a:lnTo>
                    <a:pt x="396" y="108"/>
                  </a:lnTo>
                  <a:lnTo>
                    <a:pt x="387" y="81"/>
                  </a:lnTo>
                  <a:lnTo>
                    <a:pt x="360" y="63"/>
                  </a:lnTo>
                  <a:lnTo>
                    <a:pt x="342" y="36"/>
                  </a:lnTo>
                  <a:lnTo>
                    <a:pt x="306" y="27"/>
                  </a:lnTo>
                  <a:lnTo>
                    <a:pt x="279" y="9"/>
                  </a:lnTo>
                  <a:lnTo>
                    <a:pt x="243" y="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9" name="Freeform 25"/>
            <p:cNvSpPr>
              <a:spLocks/>
            </p:cNvSpPr>
            <p:nvPr/>
          </p:nvSpPr>
          <p:spPr bwMode="auto">
            <a:xfrm>
              <a:off x="1698625" y="3952701"/>
              <a:ext cx="628650" cy="412750"/>
            </a:xfrm>
            <a:custGeom>
              <a:avLst/>
              <a:gdLst>
                <a:gd name="T0" fmla="*/ 198 w 396"/>
                <a:gd name="T1" fmla="*/ 0 h 260"/>
                <a:gd name="T2" fmla="*/ 162 w 396"/>
                <a:gd name="T3" fmla="*/ 0 h 260"/>
                <a:gd name="T4" fmla="*/ 117 w 396"/>
                <a:gd name="T5" fmla="*/ 9 h 260"/>
                <a:gd name="T6" fmla="*/ 90 w 396"/>
                <a:gd name="T7" fmla="*/ 27 h 260"/>
                <a:gd name="T8" fmla="*/ 54 w 396"/>
                <a:gd name="T9" fmla="*/ 36 h 260"/>
                <a:gd name="T10" fmla="*/ 36 w 396"/>
                <a:gd name="T11" fmla="*/ 63 h 260"/>
                <a:gd name="T12" fmla="*/ 18 w 396"/>
                <a:gd name="T13" fmla="*/ 81 h 260"/>
                <a:gd name="T14" fmla="*/ 0 w 396"/>
                <a:gd name="T15" fmla="*/ 108 h 260"/>
                <a:gd name="T16" fmla="*/ 0 w 396"/>
                <a:gd name="T17" fmla="*/ 135 h 260"/>
                <a:gd name="T18" fmla="*/ 0 w 396"/>
                <a:gd name="T19" fmla="*/ 161 h 260"/>
                <a:gd name="T20" fmla="*/ 18 w 396"/>
                <a:gd name="T21" fmla="*/ 179 h 260"/>
                <a:gd name="T22" fmla="*/ 36 w 396"/>
                <a:gd name="T23" fmla="*/ 206 h 260"/>
                <a:gd name="T24" fmla="*/ 54 w 396"/>
                <a:gd name="T25" fmla="*/ 224 h 260"/>
                <a:gd name="T26" fmla="*/ 90 w 396"/>
                <a:gd name="T27" fmla="*/ 242 h 260"/>
                <a:gd name="T28" fmla="*/ 117 w 396"/>
                <a:gd name="T29" fmla="*/ 251 h 260"/>
                <a:gd name="T30" fmla="*/ 162 w 396"/>
                <a:gd name="T31" fmla="*/ 260 h 260"/>
                <a:gd name="T32" fmla="*/ 198 w 396"/>
                <a:gd name="T33" fmla="*/ 260 h 260"/>
                <a:gd name="T34" fmla="*/ 243 w 396"/>
                <a:gd name="T35" fmla="*/ 260 h 260"/>
                <a:gd name="T36" fmla="*/ 279 w 396"/>
                <a:gd name="T37" fmla="*/ 251 h 260"/>
                <a:gd name="T38" fmla="*/ 306 w 396"/>
                <a:gd name="T39" fmla="*/ 242 h 260"/>
                <a:gd name="T40" fmla="*/ 342 w 396"/>
                <a:gd name="T41" fmla="*/ 224 h 260"/>
                <a:gd name="T42" fmla="*/ 360 w 396"/>
                <a:gd name="T43" fmla="*/ 206 h 260"/>
                <a:gd name="T44" fmla="*/ 387 w 396"/>
                <a:gd name="T45" fmla="*/ 179 h 260"/>
                <a:gd name="T46" fmla="*/ 396 w 396"/>
                <a:gd name="T47" fmla="*/ 161 h 260"/>
                <a:gd name="T48" fmla="*/ 396 w 396"/>
                <a:gd name="T49" fmla="*/ 135 h 260"/>
                <a:gd name="T50" fmla="*/ 396 w 396"/>
                <a:gd name="T51" fmla="*/ 108 h 260"/>
                <a:gd name="T52" fmla="*/ 387 w 396"/>
                <a:gd name="T53" fmla="*/ 81 h 260"/>
                <a:gd name="T54" fmla="*/ 360 w 396"/>
                <a:gd name="T55" fmla="*/ 63 h 260"/>
                <a:gd name="T56" fmla="*/ 342 w 396"/>
                <a:gd name="T57" fmla="*/ 36 h 260"/>
                <a:gd name="T58" fmla="*/ 306 w 396"/>
                <a:gd name="T59" fmla="*/ 27 h 260"/>
                <a:gd name="T60" fmla="*/ 279 w 396"/>
                <a:gd name="T61" fmla="*/ 9 h 260"/>
                <a:gd name="T62" fmla="*/ 243 w 396"/>
                <a:gd name="T63" fmla="*/ 0 h 260"/>
                <a:gd name="T64" fmla="*/ 198 w 396"/>
                <a:gd name="T6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6" h="260">
                  <a:moveTo>
                    <a:pt x="198" y="0"/>
                  </a:moveTo>
                  <a:lnTo>
                    <a:pt x="162" y="0"/>
                  </a:lnTo>
                  <a:lnTo>
                    <a:pt x="117" y="9"/>
                  </a:lnTo>
                  <a:lnTo>
                    <a:pt x="90" y="27"/>
                  </a:lnTo>
                  <a:lnTo>
                    <a:pt x="54" y="36"/>
                  </a:lnTo>
                  <a:lnTo>
                    <a:pt x="36" y="63"/>
                  </a:lnTo>
                  <a:lnTo>
                    <a:pt x="18" y="81"/>
                  </a:lnTo>
                  <a:lnTo>
                    <a:pt x="0" y="108"/>
                  </a:lnTo>
                  <a:lnTo>
                    <a:pt x="0" y="135"/>
                  </a:lnTo>
                  <a:lnTo>
                    <a:pt x="0" y="161"/>
                  </a:lnTo>
                  <a:lnTo>
                    <a:pt x="18" y="179"/>
                  </a:lnTo>
                  <a:lnTo>
                    <a:pt x="36" y="206"/>
                  </a:lnTo>
                  <a:lnTo>
                    <a:pt x="54" y="224"/>
                  </a:lnTo>
                  <a:lnTo>
                    <a:pt x="90" y="242"/>
                  </a:lnTo>
                  <a:lnTo>
                    <a:pt x="117" y="251"/>
                  </a:lnTo>
                  <a:lnTo>
                    <a:pt x="162" y="260"/>
                  </a:lnTo>
                  <a:lnTo>
                    <a:pt x="198" y="260"/>
                  </a:lnTo>
                  <a:lnTo>
                    <a:pt x="243" y="260"/>
                  </a:lnTo>
                  <a:lnTo>
                    <a:pt x="279" y="251"/>
                  </a:lnTo>
                  <a:lnTo>
                    <a:pt x="306" y="242"/>
                  </a:lnTo>
                  <a:lnTo>
                    <a:pt x="342" y="224"/>
                  </a:lnTo>
                  <a:lnTo>
                    <a:pt x="360" y="206"/>
                  </a:lnTo>
                  <a:lnTo>
                    <a:pt x="387" y="179"/>
                  </a:lnTo>
                  <a:lnTo>
                    <a:pt x="396" y="161"/>
                  </a:lnTo>
                  <a:lnTo>
                    <a:pt x="396" y="135"/>
                  </a:lnTo>
                  <a:lnTo>
                    <a:pt x="396" y="108"/>
                  </a:lnTo>
                  <a:lnTo>
                    <a:pt x="387" y="81"/>
                  </a:lnTo>
                  <a:lnTo>
                    <a:pt x="360" y="63"/>
                  </a:lnTo>
                  <a:lnTo>
                    <a:pt x="342" y="36"/>
                  </a:lnTo>
                  <a:lnTo>
                    <a:pt x="306" y="27"/>
                  </a:lnTo>
                  <a:lnTo>
                    <a:pt x="279" y="9"/>
                  </a:lnTo>
                  <a:lnTo>
                    <a:pt x="243" y="0"/>
                  </a:lnTo>
                  <a:lnTo>
                    <a:pt x="198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0" name="Rectangle 26"/>
            <p:cNvSpPr>
              <a:spLocks noChangeArrowheads="1"/>
            </p:cNvSpPr>
            <p:nvPr/>
          </p:nvSpPr>
          <p:spPr bwMode="auto">
            <a:xfrm>
              <a:off x="1057275" y="4536901"/>
              <a:ext cx="512763" cy="384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1" name="Rectangle 27"/>
            <p:cNvSpPr>
              <a:spLocks noChangeArrowheads="1"/>
            </p:cNvSpPr>
            <p:nvPr/>
          </p:nvSpPr>
          <p:spPr bwMode="auto">
            <a:xfrm>
              <a:off x="1057275" y="4536901"/>
              <a:ext cx="512763" cy="384175"/>
            </a:xfrm>
            <a:prstGeom prst="rect">
              <a:avLst/>
            </a:prstGeom>
            <a:solidFill>
              <a:srgbClr val="00FFFF"/>
            </a:soli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2" name="Rectangle 28"/>
            <p:cNvSpPr>
              <a:spLocks noChangeArrowheads="1"/>
            </p:cNvSpPr>
            <p:nvPr/>
          </p:nvSpPr>
          <p:spPr bwMode="auto">
            <a:xfrm>
              <a:off x="2184400" y="4536901"/>
              <a:ext cx="512763" cy="384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3" name="Rectangle 29"/>
            <p:cNvSpPr>
              <a:spLocks noChangeArrowheads="1"/>
            </p:cNvSpPr>
            <p:nvPr/>
          </p:nvSpPr>
          <p:spPr bwMode="auto">
            <a:xfrm>
              <a:off x="2184400" y="4536901"/>
              <a:ext cx="512763" cy="384175"/>
            </a:xfrm>
            <a:prstGeom prst="rect">
              <a:avLst/>
            </a:prstGeom>
            <a:solidFill>
              <a:srgbClr val="00FFFF"/>
            </a:soli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4" name="Freeform 30"/>
            <p:cNvSpPr>
              <a:spLocks noEditPoints="1"/>
            </p:cNvSpPr>
            <p:nvPr/>
          </p:nvSpPr>
          <p:spPr bwMode="auto">
            <a:xfrm>
              <a:off x="2198688" y="3697113"/>
              <a:ext cx="427037" cy="284163"/>
            </a:xfrm>
            <a:custGeom>
              <a:avLst/>
              <a:gdLst>
                <a:gd name="T0" fmla="*/ 269 w 269"/>
                <a:gd name="T1" fmla="*/ 9 h 179"/>
                <a:gd name="T2" fmla="*/ 27 w 269"/>
                <a:gd name="T3" fmla="*/ 170 h 179"/>
                <a:gd name="T4" fmla="*/ 27 w 269"/>
                <a:gd name="T5" fmla="*/ 170 h 179"/>
                <a:gd name="T6" fmla="*/ 18 w 269"/>
                <a:gd name="T7" fmla="*/ 161 h 179"/>
                <a:gd name="T8" fmla="*/ 18 w 269"/>
                <a:gd name="T9" fmla="*/ 161 h 179"/>
                <a:gd name="T10" fmla="*/ 18 w 269"/>
                <a:gd name="T11" fmla="*/ 161 h 179"/>
                <a:gd name="T12" fmla="*/ 260 w 269"/>
                <a:gd name="T13" fmla="*/ 0 h 179"/>
                <a:gd name="T14" fmla="*/ 269 w 269"/>
                <a:gd name="T15" fmla="*/ 0 h 179"/>
                <a:gd name="T16" fmla="*/ 269 w 269"/>
                <a:gd name="T17" fmla="*/ 9 h 179"/>
                <a:gd name="T18" fmla="*/ 269 w 269"/>
                <a:gd name="T19" fmla="*/ 9 h 179"/>
                <a:gd name="T20" fmla="*/ 269 w 269"/>
                <a:gd name="T21" fmla="*/ 9 h 179"/>
                <a:gd name="T22" fmla="*/ 269 w 269"/>
                <a:gd name="T23" fmla="*/ 9 h 179"/>
                <a:gd name="T24" fmla="*/ 81 w 269"/>
                <a:gd name="T25" fmla="*/ 170 h 179"/>
                <a:gd name="T26" fmla="*/ 0 w 269"/>
                <a:gd name="T27" fmla="*/ 179 h 179"/>
                <a:gd name="T28" fmla="*/ 36 w 269"/>
                <a:gd name="T29" fmla="*/ 107 h 179"/>
                <a:gd name="T30" fmla="*/ 81 w 269"/>
                <a:gd name="T31" fmla="*/ 17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179">
                  <a:moveTo>
                    <a:pt x="269" y="9"/>
                  </a:moveTo>
                  <a:lnTo>
                    <a:pt x="27" y="170"/>
                  </a:lnTo>
                  <a:lnTo>
                    <a:pt x="27" y="170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260" y="0"/>
                  </a:lnTo>
                  <a:lnTo>
                    <a:pt x="269" y="0"/>
                  </a:lnTo>
                  <a:lnTo>
                    <a:pt x="269" y="9"/>
                  </a:lnTo>
                  <a:lnTo>
                    <a:pt x="269" y="9"/>
                  </a:lnTo>
                  <a:lnTo>
                    <a:pt x="269" y="9"/>
                  </a:lnTo>
                  <a:lnTo>
                    <a:pt x="269" y="9"/>
                  </a:lnTo>
                  <a:close/>
                  <a:moveTo>
                    <a:pt x="81" y="170"/>
                  </a:moveTo>
                  <a:lnTo>
                    <a:pt x="0" y="179"/>
                  </a:lnTo>
                  <a:lnTo>
                    <a:pt x="36" y="107"/>
                  </a:lnTo>
                  <a:lnTo>
                    <a:pt x="81" y="17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5" name="Freeform 31"/>
            <p:cNvSpPr>
              <a:spLocks noEditPoints="1"/>
            </p:cNvSpPr>
            <p:nvPr/>
          </p:nvSpPr>
          <p:spPr bwMode="auto">
            <a:xfrm>
              <a:off x="1343025" y="4294013"/>
              <a:ext cx="427038" cy="228600"/>
            </a:xfrm>
            <a:custGeom>
              <a:avLst/>
              <a:gdLst>
                <a:gd name="T0" fmla="*/ 260 w 269"/>
                <a:gd name="T1" fmla="*/ 9 h 144"/>
                <a:gd name="T2" fmla="*/ 36 w 269"/>
                <a:gd name="T3" fmla="*/ 135 h 144"/>
                <a:gd name="T4" fmla="*/ 27 w 269"/>
                <a:gd name="T5" fmla="*/ 135 h 144"/>
                <a:gd name="T6" fmla="*/ 27 w 269"/>
                <a:gd name="T7" fmla="*/ 135 h 144"/>
                <a:gd name="T8" fmla="*/ 27 w 269"/>
                <a:gd name="T9" fmla="*/ 126 h 144"/>
                <a:gd name="T10" fmla="*/ 27 w 269"/>
                <a:gd name="T11" fmla="*/ 126 h 144"/>
                <a:gd name="T12" fmla="*/ 260 w 269"/>
                <a:gd name="T13" fmla="*/ 0 h 144"/>
                <a:gd name="T14" fmla="*/ 260 w 269"/>
                <a:gd name="T15" fmla="*/ 0 h 144"/>
                <a:gd name="T16" fmla="*/ 269 w 269"/>
                <a:gd name="T17" fmla="*/ 0 h 144"/>
                <a:gd name="T18" fmla="*/ 269 w 269"/>
                <a:gd name="T19" fmla="*/ 0 h 144"/>
                <a:gd name="T20" fmla="*/ 260 w 269"/>
                <a:gd name="T21" fmla="*/ 9 h 144"/>
                <a:gd name="T22" fmla="*/ 260 w 269"/>
                <a:gd name="T23" fmla="*/ 9 h 144"/>
                <a:gd name="T24" fmla="*/ 80 w 269"/>
                <a:gd name="T25" fmla="*/ 144 h 144"/>
                <a:gd name="T26" fmla="*/ 0 w 269"/>
                <a:gd name="T27" fmla="*/ 144 h 144"/>
                <a:gd name="T28" fmla="*/ 45 w 269"/>
                <a:gd name="T29" fmla="*/ 81 h 144"/>
                <a:gd name="T30" fmla="*/ 80 w 269"/>
                <a:gd name="T3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144">
                  <a:moveTo>
                    <a:pt x="260" y="9"/>
                  </a:moveTo>
                  <a:lnTo>
                    <a:pt x="36" y="135"/>
                  </a:lnTo>
                  <a:lnTo>
                    <a:pt x="27" y="135"/>
                  </a:lnTo>
                  <a:lnTo>
                    <a:pt x="27" y="135"/>
                  </a:lnTo>
                  <a:lnTo>
                    <a:pt x="27" y="126"/>
                  </a:lnTo>
                  <a:lnTo>
                    <a:pt x="27" y="126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260" y="9"/>
                  </a:lnTo>
                  <a:lnTo>
                    <a:pt x="260" y="9"/>
                  </a:lnTo>
                  <a:close/>
                  <a:moveTo>
                    <a:pt x="80" y="144"/>
                  </a:moveTo>
                  <a:lnTo>
                    <a:pt x="0" y="144"/>
                  </a:lnTo>
                  <a:lnTo>
                    <a:pt x="45" y="81"/>
                  </a:lnTo>
                  <a:lnTo>
                    <a:pt x="80" y="144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6" name="Freeform 32"/>
            <p:cNvSpPr>
              <a:spLocks noEditPoints="1"/>
            </p:cNvSpPr>
            <p:nvPr/>
          </p:nvSpPr>
          <p:spPr bwMode="auto">
            <a:xfrm>
              <a:off x="2241550" y="4265438"/>
              <a:ext cx="214313" cy="257175"/>
            </a:xfrm>
            <a:custGeom>
              <a:avLst/>
              <a:gdLst>
                <a:gd name="T0" fmla="*/ 9 w 135"/>
                <a:gd name="T1" fmla="*/ 9 h 162"/>
                <a:gd name="T2" fmla="*/ 117 w 135"/>
                <a:gd name="T3" fmla="*/ 135 h 162"/>
                <a:gd name="T4" fmla="*/ 117 w 135"/>
                <a:gd name="T5" fmla="*/ 144 h 162"/>
                <a:gd name="T6" fmla="*/ 117 w 135"/>
                <a:gd name="T7" fmla="*/ 144 h 162"/>
                <a:gd name="T8" fmla="*/ 117 w 135"/>
                <a:gd name="T9" fmla="*/ 144 h 162"/>
                <a:gd name="T10" fmla="*/ 108 w 135"/>
                <a:gd name="T11" fmla="*/ 144 h 162"/>
                <a:gd name="T12" fmla="*/ 0 w 135"/>
                <a:gd name="T13" fmla="*/ 9 h 162"/>
                <a:gd name="T14" fmla="*/ 0 w 135"/>
                <a:gd name="T15" fmla="*/ 9 h 162"/>
                <a:gd name="T16" fmla="*/ 0 w 135"/>
                <a:gd name="T17" fmla="*/ 9 h 162"/>
                <a:gd name="T18" fmla="*/ 9 w 135"/>
                <a:gd name="T19" fmla="*/ 0 h 162"/>
                <a:gd name="T20" fmla="*/ 9 w 135"/>
                <a:gd name="T21" fmla="*/ 9 h 162"/>
                <a:gd name="T22" fmla="*/ 9 w 135"/>
                <a:gd name="T23" fmla="*/ 9 h 162"/>
                <a:gd name="T24" fmla="*/ 117 w 135"/>
                <a:gd name="T25" fmla="*/ 81 h 162"/>
                <a:gd name="T26" fmla="*/ 135 w 135"/>
                <a:gd name="T27" fmla="*/ 162 h 162"/>
                <a:gd name="T28" fmla="*/ 63 w 135"/>
                <a:gd name="T29" fmla="*/ 135 h 162"/>
                <a:gd name="T30" fmla="*/ 117 w 135"/>
                <a:gd name="T3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62">
                  <a:moveTo>
                    <a:pt x="9" y="9"/>
                  </a:moveTo>
                  <a:lnTo>
                    <a:pt x="117" y="135"/>
                  </a:lnTo>
                  <a:lnTo>
                    <a:pt x="117" y="144"/>
                  </a:lnTo>
                  <a:lnTo>
                    <a:pt x="117" y="144"/>
                  </a:lnTo>
                  <a:lnTo>
                    <a:pt x="117" y="144"/>
                  </a:lnTo>
                  <a:lnTo>
                    <a:pt x="108" y="14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9" y="0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117" y="81"/>
                  </a:moveTo>
                  <a:lnTo>
                    <a:pt x="135" y="162"/>
                  </a:lnTo>
                  <a:lnTo>
                    <a:pt x="63" y="135"/>
                  </a:lnTo>
                  <a:lnTo>
                    <a:pt x="117" y="81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7" name="Rectangle 33"/>
            <p:cNvSpPr>
              <a:spLocks noChangeArrowheads="1"/>
            </p:cNvSpPr>
            <p:nvPr/>
          </p:nvSpPr>
          <p:spPr bwMode="auto">
            <a:xfrm>
              <a:off x="2700338" y="3481213"/>
              <a:ext cx="4968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根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38" name="Rectangle 34"/>
            <p:cNvSpPr>
              <a:spLocks noChangeArrowheads="1"/>
            </p:cNvSpPr>
            <p:nvPr/>
          </p:nvSpPr>
          <p:spPr bwMode="auto">
            <a:xfrm>
              <a:off x="3182938" y="3511376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39" name="Rectangle 35"/>
            <p:cNvSpPr>
              <a:spLocks noChangeArrowheads="1"/>
            </p:cNvSpPr>
            <p:nvPr/>
          </p:nvSpPr>
          <p:spPr bwMode="auto">
            <a:xfrm>
              <a:off x="1692275" y="4028901"/>
              <a:ext cx="5984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CA1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0" name="Rectangle 36"/>
            <p:cNvSpPr>
              <a:spLocks noChangeArrowheads="1"/>
            </p:cNvSpPr>
            <p:nvPr/>
          </p:nvSpPr>
          <p:spPr bwMode="auto">
            <a:xfrm>
              <a:off x="2355850" y="4065413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1" name="Rectangle 37"/>
            <p:cNvSpPr>
              <a:spLocks noChangeArrowheads="1"/>
            </p:cNvSpPr>
            <p:nvPr/>
          </p:nvSpPr>
          <p:spPr bwMode="auto">
            <a:xfrm>
              <a:off x="3132138" y="4130501"/>
              <a:ext cx="5984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CA2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2" name="Rectangle 38"/>
            <p:cNvSpPr>
              <a:spLocks noChangeArrowheads="1"/>
            </p:cNvSpPr>
            <p:nvPr/>
          </p:nvSpPr>
          <p:spPr bwMode="auto">
            <a:xfrm>
              <a:off x="3738563" y="4179713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5" name="Rectangle 41"/>
            <p:cNvSpPr>
              <a:spLocks noChangeArrowheads="1"/>
            </p:cNvSpPr>
            <p:nvPr/>
          </p:nvSpPr>
          <p:spPr bwMode="auto">
            <a:xfrm>
              <a:off x="2241550" y="4635326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6" name="Rectangle 42"/>
            <p:cNvSpPr>
              <a:spLocks noChangeArrowheads="1"/>
            </p:cNvSpPr>
            <p:nvPr/>
          </p:nvSpPr>
          <p:spPr bwMode="auto">
            <a:xfrm>
              <a:off x="2640013" y="4621038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7" name="Rectangle 43"/>
            <p:cNvSpPr>
              <a:spLocks noChangeArrowheads="1"/>
            </p:cNvSpPr>
            <p:nvPr/>
          </p:nvSpPr>
          <p:spPr bwMode="auto">
            <a:xfrm>
              <a:off x="1128713" y="4621038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8" name="Rectangle 44"/>
            <p:cNvSpPr>
              <a:spLocks noChangeArrowheads="1"/>
            </p:cNvSpPr>
            <p:nvPr/>
          </p:nvSpPr>
          <p:spPr bwMode="auto">
            <a:xfrm>
              <a:off x="1527175" y="4606751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5" name="Freeform 51"/>
            <p:cNvSpPr>
              <a:spLocks noEditPoints="1"/>
            </p:cNvSpPr>
            <p:nvPr/>
          </p:nvSpPr>
          <p:spPr bwMode="auto">
            <a:xfrm>
              <a:off x="3111500" y="3782838"/>
              <a:ext cx="300038" cy="284163"/>
            </a:xfrm>
            <a:custGeom>
              <a:avLst/>
              <a:gdLst>
                <a:gd name="T0" fmla="*/ 9 w 189"/>
                <a:gd name="T1" fmla="*/ 0 h 179"/>
                <a:gd name="T2" fmla="*/ 162 w 189"/>
                <a:gd name="T3" fmla="*/ 152 h 179"/>
                <a:gd name="T4" fmla="*/ 171 w 189"/>
                <a:gd name="T5" fmla="*/ 152 h 179"/>
                <a:gd name="T6" fmla="*/ 171 w 189"/>
                <a:gd name="T7" fmla="*/ 161 h 179"/>
                <a:gd name="T8" fmla="*/ 162 w 189"/>
                <a:gd name="T9" fmla="*/ 161 h 179"/>
                <a:gd name="T10" fmla="*/ 162 w 189"/>
                <a:gd name="T11" fmla="*/ 161 h 179"/>
                <a:gd name="T12" fmla="*/ 0 w 189"/>
                <a:gd name="T13" fmla="*/ 9 h 179"/>
                <a:gd name="T14" fmla="*/ 0 w 189"/>
                <a:gd name="T15" fmla="*/ 9 h 179"/>
                <a:gd name="T16" fmla="*/ 0 w 189"/>
                <a:gd name="T17" fmla="*/ 0 h 179"/>
                <a:gd name="T18" fmla="*/ 9 w 189"/>
                <a:gd name="T19" fmla="*/ 0 h 179"/>
                <a:gd name="T20" fmla="*/ 9 w 189"/>
                <a:gd name="T21" fmla="*/ 0 h 179"/>
                <a:gd name="T22" fmla="*/ 9 w 189"/>
                <a:gd name="T23" fmla="*/ 0 h 179"/>
                <a:gd name="T24" fmla="*/ 162 w 189"/>
                <a:gd name="T25" fmla="*/ 98 h 179"/>
                <a:gd name="T26" fmla="*/ 189 w 189"/>
                <a:gd name="T27" fmla="*/ 179 h 179"/>
                <a:gd name="T28" fmla="*/ 108 w 189"/>
                <a:gd name="T29" fmla="*/ 152 h 179"/>
                <a:gd name="T30" fmla="*/ 162 w 189"/>
                <a:gd name="T31" fmla="*/ 9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179">
                  <a:moveTo>
                    <a:pt x="9" y="0"/>
                  </a:moveTo>
                  <a:lnTo>
                    <a:pt x="162" y="152"/>
                  </a:lnTo>
                  <a:lnTo>
                    <a:pt x="171" y="152"/>
                  </a:lnTo>
                  <a:lnTo>
                    <a:pt x="171" y="161"/>
                  </a:lnTo>
                  <a:lnTo>
                    <a:pt x="162" y="161"/>
                  </a:lnTo>
                  <a:lnTo>
                    <a:pt x="162" y="16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162" y="98"/>
                  </a:moveTo>
                  <a:lnTo>
                    <a:pt x="189" y="179"/>
                  </a:lnTo>
                  <a:lnTo>
                    <a:pt x="108" y="152"/>
                  </a:lnTo>
                  <a:lnTo>
                    <a:pt x="162" y="98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3" name="Rectangle 59"/>
            <p:cNvSpPr>
              <a:spLocks noChangeArrowheads="1"/>
            </p:cNvSpPr>
            <p:nvPr/>
          </p:nvSpPr>
          <p:spPr bwMode="auto">
            <a:xfrm>
              <a:off x="3582988" y="4721051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64" name="Rectangle 60"/>
            <p:cNvSpPr>
              <a:spLocks noChangeArrowheads="1"/>
            </p:cNvSpPr>
            <p:nvPr/>
          </p:nvSpPr>
          <p:spPr bwMode="auto">
            <a:xfrm>
              <a:off x="3981450" y="4706763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65" name="Freeform 61"/>
            <p:cNvSpPr>
              <a:spLocks noEditPoints="1"/>
            </p:cNvSpPr>
            <p:nvPr/>
          </p:nvSpPr>
          <p:spPr bwMode="auto">
            <a:xfrm>
              <a:off x="3640138" y="4408313"/>
              <a:ext cx="141287" cy="171450"/>
            </a:xfrm>
            <a:custGeom>
              <a:avLst/>
              <a:gdLst>
                <a:gd name="T0" fmla="*/ 8 w 89"/>
                <a:gd name="T1" fmla="*/ 0 h 108"/>
                <a:gd name="T2" fmla="*/ 71 w 89"/>
                <a:gd name="T3" fmla="*/ 81 h 108"/>
                <a:gd name="T4" fmla="*/ 71 w 89"/>
                <a:gd name="T5" fmla="*/ 81 h 108"/>
                <a:gd name="T6" fmla="*/ 71 w 89"/>
                <a:gd name="T7" fmla="*/ 81 h 108"/>
                <a:gd name="T8" fmla="*/ 62 w 89"/>
                <a:gd name="T9" fmla="*/ 81 h 108"/>
                <a:gd name="T10" fmla="*/ 62 w 89"/>
                <a:gd name="T11" fmla="*/ 81 h 108"/>
                <a:gd name="T12" fmla="*/ 0 w 89"/>
                <a:gd name="T13" fmla="*/ 9 h 108"/>
                <a:gd name="T14" fmla="*/ 0 w 89"/>
                <a:gd name="T15" fmla="*/ 9 h 108"/>
                <a:gd name="T16" fmla="*/ 0 w 89"/>
                <a:gd name="T17" fmla="*/ 0 h 108"/>
                <a:gd name="T18" fmla="*/ 8 w 89"/>
                <a:gd name="T19" fmla="*/ 0 h 108"/>
                <a:gd name="T20" fmla="*/ 8 w 89"/>
                <a:gd name="T21" fmla="*/ 0 h 108"/>
                <a:gd name="T22" fmla="*/ 8 w 89"/>
                <a:gd name="T23" fmla="*/ 0 h 108"/>
                <a:gd name="T24" fmla="*/ 71 w 89"/>
                <a:gd name="T25" fmla="*/ 27 h 108"/>
                <a:gd name="T26" fmla="*/ 89 w 89"/>
                <a:gd name="T27" fmla="*/ 108 h 108"/>
                <a:gd name="T28" fmla="*/ 8 w 89"/>
                <a:gd name="T29" fmla="*/ 72 h 108"/>
                <a:gd name="T30" fmla="*/ 71 w 89"/>
                <a:gd name="T31" fmla="*/ 2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108">
                  <a:moveTo>
                    <a:pt x="8" y="0"/>
                  </a:moveTo>
                  <a:lnTo>
                    <a:pt x="71" y="81"/>
                  </a:lnTo>
                  <a:lnTo>
                    <a:pt x="71" y="81"/>
                  </a:lnTo>
                  <a:lnTo>
                    <a:pt x="71" y="81"/>
                  </a:lnTo>
                  <a:lnTo>
                    <a:pt x="62" y="81"/>
                  </a:lnTo>
                  <a:lnTo>
                    <a:pt x="62" y="8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close/>
                  <a:moveTo>
                    <a:pt x="71" y="27"/>
                  </a:moveTo>
                  <a:lnTo>
                    <a:pt x="89" y="108"/>
                  </a:lnTo>
                  <a:lnTo>
                    <a:pt x="8" y="72"/>
                  </a:lnTo>
                  <a:lnTo>
                    <a:pt x="71" y="2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5" name="Rectangle 71"/>
            <p:cNvSpPr>
              <a:spLocks noChangeArrowheads="1"/>
            </p:cNvSpPr>
            <p:nvPr/>
          </p:nvSpPr>
          <p:spPr bwMode="auto">
            <a:xfrm>
              <a:off x="1619250" y="2833513"/>
              <a:ext cx="649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公司</a:t>
              </a:r>
              <a:r>
                <a:rPr kumimoji="0" lang="en-US" altLang="zh-CN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kumimoji="0"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76" name="Rectangle 72"/>
            <p:cNvSpPr>
              <a:spLocks noChangeArrowheads="1"/>
            </p:cNvSpPr>
            <p:nvPr/>
          </p:nvSpPr>
          <p:spPr bwMode="auto">
            <a:xfrm>
              <a:off x="3254375" y="3098626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81538" y="2728738"/>
            <a:ext cx="3702050" cy="4084638"/>
            <a:chOff x="4681538" y="2728738"/>
            <a:chExt cx="3702050" cy="4084638"/>
          </a:xfrm>
        </p:grpSpPr>
        <p:sp>
          <p:nvSpPr>
            <p:cNvPr id="815108" name="Freeform 4"/>
            <p:cNvSpPr>
              <a:spLocks/>
            </p:cNvSpPr>
            <p:nvPr/>
          </p:nvSpPr>
          <p:spPr bwMode="auto">
            <a:xfrm>
              <a:off x="4681538" y="4009851"/>
              <a:ext cx="2881312" cy="2803525"/>
            </a:xfrm>
            <a:custGeom>
              <a:avLst/>
              <a:gdLst>
                <a:gd name="T0" fmla="*/ 853 w 1815"/>
                <a:gd name="T1" fmla="*/ 0 h 1766"/>
                <a:gd name="T2" fmla="*/ 719 w 1815"/>
                <a:gd name="T3" fmla="*/ 18 h 1766"/>
                <a:gd name="T4" fmla="*/ 548 w 1815"/>
                <a:gd name="T5" fmla="*/ 63 h 1766"/>
                <a:gd name="T6" fmla="*/ 395 w 1815"/>
                <a:gd name="T7" fmla="*/ 143 h 1766"/>
                <a:gd name="T8" fmla="*/ 260 w 1815"/>
                <a:gd name="T9" fmla="*/ 251 h 1766"/>
                <a:gd name="T10" fmla="*/ 152 w 1815"/>
                <a:gd name="T11" fmla="*/ 385 h 1766"/>
                <a:gd name="T12" fmla="*/ 62 w 1815"/>
                <a:gd name="T13" fmla="*/ 538 h 1766"/>
                <a:gd name="T14" fmla="*/ 18 w 1815"/>
                <a:gd name="T15" fmla="*/ 699 h 1766"/>
                <a:gd name="T16" fmla="*/ 0 w 1815"/>
                <a:gd name="T17" fmla="*/ 789 h 1766"/>
                <a:gd name="T18" fmla="*/ 0 w 1815"/>
                <a:gd name="T19" fmla="*/ 878 h 1766"/>
                <a:gd name="T20" fmla="*/ 0 w 1815"/>
                <a:gd name="T21" fmla="*/ 968 h 1766"/>
                <a:gd name="T22" fmla="*/ 18 w 1815"/>
                <a:gd name="T23" fmla="*/ 1058 h 1766"/>
                <a:gd name="T24" fmla="*/ 62 w 1815"/>
                <a:gd name="T25" fmla="*/ 1219 h 1766"/>
                <a:gd name="T26" fmla="*/ 152 w 1815"/>
                <a:gd name="T27" fmla="*/ 1371 h 1766"/>
                <a:gd name="T28" fmla="*/ 260 w 1815"/>
                <a:gd name="T29" fmla="*/ 1506 h 1766"/>
                <a:gd name="T30" fmla="*/ 395 w 1815"/>
                <a:gd name="T31" fmla="*/ 1613 h 1766"/>
                <a:gd name="T32" fmla="*/ 548 w 1815"/>
                <a:gd name="T33" fmla="*/ 1694 h 1766"/>
                <a:gd name="T34" fmla="*/ 719 w 1815"/>
                <a:gd name="T35" fmla="*/ 1748 h 1766"/>
                <a:gd name="T36" fmla="*/ 853 w 1815"/>
                <a:gd name="T37" fmla="*/ 1757 h 1766"/>
                <a:gd name="T38" fmla="*/ 952 w 1815"/>
                <a:gd name="T39" fmla="*/ 1757 h 1766"/>
                <a:gd name="T40" fmla="*/ 1087 w 1815"/>
                <a:gd name="T41" fmla="*/ 1748 h 1766"/>
                <a:gd name="T42" fmla="*/ 1258 w 1815"/>
                <a:gd name="T43" fmla="*/ 1694 h 1766"/>
                <a:gd name="T44" fmla="*/ 1411 w 1815"/>
                <a:gd name="T45" fmla="*/ 1613 h 1766"/>
                <a:gd name="T46" fmla="*/ 1545 w 1815"/>
                <a:gd name="T47" fmla="*/ 1506 h 1766"/>
                <a:gd name="T48" fmla="*/ 1653 w 1815"/>
                <a:gd name="T49" fmla="*/ 1371 h 1766"/>
                <a:gd name="T50" fmla="*/ 1743 w 1815"/>
                <a:gd name="T51" fmla="*/ 1219 h 1766"/>
                <a:gd name="T52" fmla="*/ 1788 w 1815"/>
                <a:gd name="T53" fmla="*/ 1058 h 1766"/>
                <a:gd name="T54" fmla="*/ 1806 w 1815"/>
                <a:gd name="T55" fmla="*/ 968 h 1766"/>
                <a:gd name="T56" fmla="*/ 1815 w 1815"/>
                <a:gd name="T57" fmla="*/ 878 h 1766"/>
                <a:gd name="T58" fmla="*/ 1806 w 1815"/>
                <a:gd name="T59" fmla="*/ 789 h 1766"/>
                <a:gd name="T60" fmla="*/ 1788 w 1815"/>
                <a:gd name="T61" fmla="*/ 699 h 1766"/>
                <a:gd name="T62" fmla="*/ 1743 w 1815"/>
                <a:gd name="T63" fmla="*/ 538 h 1766"/>
                <a:gd name="T64" fmla="*/ 1653 w 1815"/>
                <a:gd name="T65" fmla="*/ 385 h 1766"/>
                <a:gd name="T66" fmla="*/ 1545 w 1815"/>
                <a:gd name="T67" fmla="*/ 251 h 1766"/>
                <a:gd name="T68" fmla="*/ 1411 w 1815"/>
                <a:gd name="T69" fmla="*/ 143 h 1766"/>
                <a:gd name="T70" fmla="*/ 1258 w 1815"/>
                <a:gd name="T71" fmla="*/ 63 h 1766"/>
                <a:gd name="T72" fmla="*/ 1087 w 1815"/>
                <a:gd name="T73" fmla="*/ 18 h 1766"/>
                <a:gd name="T74" fmla="*/ 952 w 1815"/>
                <a:gd name="T75" fmla="*/ 0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15" h="1766">
                  <a:moveTo>
                    <a:pt x="907" y="0"/>
                  </a:moveTo>
                  <a:lnTo>
                    <a:pt x="853" y="0"/>
                  </a:lnTo>
                  <a:lnTo>
                    <a:pt x="808" y="0"/>
                  </a:lnTo>
                  <a:lnTo>
                    <a:pt x="719" y="18"/>
                  </a:lnTo>
                  <a:lnTo>
                    <a:pt x="629" y="36"/>
                  </a:lnTo>
                  <a:lnTo>
                    <a:pt x="548" y="63"/>
                  </a:lnTo>
                  <a:lnTo>
                    <a:pt x="467" y="99"/>
                  </a:lnTo>
                  <a:lnTo>
                    <a:pt x="395" y="143"/>
                  </a:lnTo>
                  <a:lnTo>
                    <a:pt x="323" y="197"/>
                  </a:lnTo>
                  <a:lnTo>
                    <a:pt x="260" y="251"/>
                  </a:lnTo>
                  <a:lnTo>
                    <a:pt x="206" y="314"/>
                  </a:lnTo>
                  <a:lnTo>
                    <a:pt x="152" y="385"/>
                  </a:lnTo>
                  <a:lnTo>
                    <a:pt x="107" y="457"/>
                  </a:lnTo>
                  <a:lnTo>
                    <a:pt x="62" y="538"/>
                  </a:lnTo>
                  <a:lnTo>
                    <a:pt x="36" y="618"/>
                  </a:lnTo>
                  <a:lnTo>
                    <a:pt x="18" y="699"/>
                  </a:lnTo>
                  <a:lnTo>
                    <a:pt x="9" y="744"/>
                  </a:lnTo>
                  <a:lnTo>
                    <a:pt x="0" y="789"/>
                  </a:lnTo>
                  <a:lnTo>
                    <a:pt x="0" y="834"/>
                  </a:lnTo>
                  <a:lnTo>
                    <a:pt x="0" y="878"/>
                  </a:lnTo>
                  <a:lnTo>
                    <a:pt x="0" y="923"/>
                  </a:lnTo>
                  <a:lnTo>
                    <a:pt x="0" y="968"/>
                  </a:lnTo>
                  <a:lnTo>
                    <a:pt x="9" y="1013"/>
                  </a:lnTo>
                  <a:lnTo>
                    <a:pt x="18" y="1058"/>
                  </a:lnTo>
                  <a:lnTo>
                    <a:pt x="36" y="1138"/>
                  </a:lnTo>
                  <a:lnTo>
                    <a:pt x="62" y="1219"/>
                  </a:lnTo>
                  <a:lnTo>
                    <a:pt x="107" y="1300"/>
                  </a:lnTo>
                  <a:lnTo>
                    <a:pt x="152" y="1371"/>
                  </a:lnTo>
                  <a:lnTo>
                    <a:pt x="206" y="1443"/>
                  </a:lnTo>
                  <a:lnTo>
                    <a:pt x="260" y="1506"/>
                  </a:lnTo>
                  <a:lnTo>
                    <a:pt x="323" y="1560"/>
                  </a:lnTo>
                  <a:lnTo>
                    <a:pt x="395" y="1613"/>
                  </a:lnTo>
                  <a:lnTo>
                    <a:pt x="467" y="1658"/>
                  </a:lnTo>
                  <a:lnTo>
                    <a:pt x="548" y="1694"/>
                  </a:lnTo>
                  <a:lnTo>
                    <a:pt x="629" y="1721"/>
                  </a:lnTo>
                  <a:lnTo>
                    <a:pt x="719" y="1748"/>
                  </a:lnTo>
                  <a:lnTo>
                    <a:pt x="808" y="1757"/>
                  </a:lnTo>
                  <a:lnTo>
                    <a:pt x="853" y="1757"/>
                  </a:lnTo>
                  <a:lnTo>
                    <a:pt x="907" y="1766"/>
                  </a:lnTo>
                  <a:lnTo>
                    <a:pt x="952" y="1757"/>
                  </a:lnTo>
                  <a:lnTo>
                    <a:pt x="997" y="1757"/>
                  </a:lnTo>
                  <a:lnTo>
                    <a:pt x="1087" y="1748"/>
                  </a:lnTo>
                  <a:lnTo>
                    <a:pt x="1177" y="1721"/>
                  </a:lnTo>
                  <a:lnTo>
                    <a:pt x="1258" y="1694"/>
                  </a:lnTo>
                  <a:lnTo>
                    <a:pt x="1339" y="1658"/>
                  </a:lnTo>
                  <a:lnTo>
                    <a:pt x="1411" y="1613"/>
                  </a:lnTo>
                  <a:lnTo>
                    <a:pt x="1482" y="1560"/>
                  </a:lnTo>
                  <a:lnTo>
                    <a:pt x="1545" y="1506"/>
                  </a:lnTo>
                  <a:lnTo>
                    <a:pt x="1599" y="1443"/>
                  </a:lnTo>
                  <a:lnTo>
                    <a:pt x="1653" y="1371"/>
                  </a:lnTo>
                  <a:lnTo>
                    <a:pt x="1698" y="1300"/>
                  </a:lnTo>
                  <a:lnTo>
                    <a:pt x="1743" y="1219"/>
                  </a:lnTo>
                  <a:lnTo>
                    <a:pt x="1770" y="1138"/>
                  </a:lnTo>
                  <a:lnTo>
                    <a:pt x="1788" y="1058"/>
                  </a:lnTo>
                  <a:lnTo>
                    <a:pt x="1797" y="1013"/>
                  </a:lnTo>
                  <a:lnTo>
                    <a:pt x="1806" y="968"/>
                  </a:lnTo>
                  <a:lnTo>
                    <a:pt x="1806" y="923"/>
                  </a:lnTo>
                  <a:lnTo>
                    <a:pt x="1815" y="878"/>
                  </a:lnTo>
                  <a:lnTo>
                    <a:pt x="1806" y="834"/>
                  </a:lnTo>
                  <a:lnTo>
                    <a:pt x="1806" y="789"/>
                  </a:lnTo>
                  <a:lnTo>
                    <a:pt x="1797" y="744"/>
                  </a:lnTo>
                  <a:lnTo>
                    <a:pt x="1788" y="699"/>
                  </a:lnTo>
                  <a:lnTo>
                    <a:pt x="1770" y="618"/>
                  </a:lnTo>
                  <a:lnTo>
                    <a:pt x="1743" y="538"/>
                  </a:lnTo>
                  <a:lnTo>
                    <a:pt x="1698" y="457"/>
                  </a:lnTo>
                  <a:lnTo>
                    <a:pt x="1653" y="385"/>
                  </a:lnTo>
                  <a:lnTo>
                    <a:pt x="1599" y="314"/>
                  </a:lnTo>
                  <a:lnTo>
                    <a:pt x="1545" y="251"/>
                  </a:lnTo>
                  <a:lnTo>
                    <a:pt x="1482" y="197"/>
                  </a:lnTo>
                  <a:lnTo>
                    <a:pt x="1411" y="143"/>
                  </a:lnTo>
                  <a:lnTo>
                    <a:pt x="1339" y="99"/>
                  </a:lnTo>
                  <a:lnTo>
                    <a:pt x="1258" y="63"/>
                  </a:lnTo>
                  <a:lnTo>
                    <a:pt x="1177" y="36"/>
                  </a:lnTo>
                  <a:lnTo>
                    <a:pt x="1087" y="18"/>
                  </a:lnTo>
                  <a:lnTo>
                    <a:pt x="997" y="0"/>
                  </a:lnTo>
                  <a:lnTo>
                    <a:pt x="952" y="0"/>
                  </a:lnTo>
                  <a:lnTo>
                    <a:pt x="907" y="0"/>
                  </a:lnTo>
                </a:path>
              </a:pathLst>
            </a:custGeom>
            <a:noFill/>
            <a:ln w="14351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2" name="Rectangle 8"/>
            <p:cNvSpPr>
              <a:spLocks noChangeArrowheads="1"/>
            </p:cNvSpPr>
            <p:nvPr/>
          </p:nvSpPr>
          <p:spPr bwMode="auto">
            <a:xfrm>
              <a:off x="6692900" y="4949651"/>
              <a:ext cx="569913" cy="454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3" name="Rectangle 9"/>
            <p:cNvSpPr>
              <a:spLocks noChangeArrowheads="1"/>
            </p:cNvSpPr>
            <p:nvPr/>
          </p:nvSpPr>
          <p:spPr bwMode="auto">
            <a:xfrm>
              <a:off x="6692900" y="4949651"/>
              <a:ext cx="569913" cy="454025"/>
            </a:xfrm>
            <a:prstGeom prst="rect">
              <a:avLst/>
            </a:prstGeom>
            <a:solidFill>
              <a:srgbClr val="00FFFF"/>
            </a:soli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4" name="Freeform 10"/>
            <p:cNvSpPr>
              <a:spLocks/>
            </p:cNvSpPr>
            <p:nvPr/>
          </p:nvSpPr>
          <p:spPr bwMode="auto">
            <a:xfrm>
              <a:off x="5722938" y="4208288"/>
              <a:ext cx="727075" cy="484188"/>
            </a:xfrm>
            <a:custGeom>
              <a:avLst/>
              <a:gdLst>
                <a:gd name="T0" fmla="*/ 224 w 458"/>
                <a:gd name="T1" fmla="*/ 0 h 305"/>
                <a:gd name="T2" fmla="*/ 179 w 458"/>
                <a:gd name="T3" fmla="*/ 0 h 305"/>
                <a:gd name="T4" fmla="*/ 134 w 458"/>
                <a:gd name="T5" fmla="*/ 9 h 305"/>
                <a:gd name="T6" fmla="*/ 98 w 458"/>
                <a:gd name="T7" fmla="*/ 18 h 305"/>
                <a:gd name="T8" fmla="*/ 63 w 458"/>
                <a:gd name="T9" fmla="*/ 45 h 305"/>
                <a:gd name="T10" fmla="*/ 36 w 458"/>
                <a:gd name="T11" fmla="*/ 63 h 305"/>
                <a:gd name="T12" fmla="*/ 18 w 458"/>
                <a:gd name="T13" fmla="*/ 90 h 305"/>
                <a:gd name="T14" fmla="*/ 0 w 458"/>
                <a:gd name="T15" fmla="*/ 117 h 305"/>
                <a:gd name="T16" fmla="*/ 0 w 458"/>
                <a:gd name="T17" fmla="*/ 135 h 305"/>
                <a:gd name="T18" fmla="*/ 0 w 458"/>
                <a:gd name="T19" fmla="*/ 153 h 305"/>
                <a:gd name="T20" fmla="*/ 0 w 458"/>
                <a:gd name="T21" fmla="*/ 162 h 305"/>
                <a:gd name="T22" fmla="*/ 0 w 458"/>
                <a:gd name="T23" fmla="*/ 180 h 305"/>
                <a:gd name="T24" fmla="*/ 18 w 458"/>
                <a:gd name="T25" fmla="*/ 207 h 305"/>
                <a:gd name="T26" fmla="*/ 36 w 458"/>
                <a:gd name="T27" fmla="*/ 234 h 305"/>
                <a:gd name="T28" fmla="*/ 63 w 458"/>
                <a:gd name="T29" fmla="*/ 260 h 305"/>
                <a:gd name="T30" fmla="*/ 98 w 458"/>
                <a:gd name="T31" fmla="*/ 278 h 305"/>
                <a:gd name="T32" fmla="*/ 134 w 458"/>
                <a:gd name="T33" fmla="*/ 296 h 305"/>
                <a:gd name="T34" fmla="*/ 179 w 458"/>
                <a:gd name="T35" fmla="*/ 305 h 305"/>
                <a:gd name="T36" fmla="*/ 224 w 458"/>
                <a:gd name="T37" fmla="*/ 305 h 305"/>
                <a:gd name="T38" fmla="*/ 278 w 458"/>
                <a:gd name="T39" fmla="*/ 305 h 305"/>
                <a:gd name="T40" fmla="*/ 314 w 458"/>
                <a:gd name="T41" fmla="*/ 296 h 305"/>
                <a:gd name="T42" fmla="*/ 359 w 458"/>
                <a:gd name="T43" fmla="*/ 278 h 305"/>
                <a:gd name="T44" fmla="*/ 395 w 458"/>
                <a:gd name="T45" fmla="*/ 260 h 305"/>
                <a:gd name="T46" fmla="*/ 422 w 458"/>
                <a:gd name="T47" fmla="*/ 234 h 305"/>
                <a:gd name="T48" fmla="*/ 440 w 458"/>
                <a:gd name="T49" fmla="*/ 207 h 305"/>
                <a:gd name="T50" fmla="*/ 449 w 458"/>
                <a:gd name="T51" fmla="*/ 180 h 305"/>
                <a:gd name="T52" fmla="*/ 458 w 458"/>
                <a:gd name="T53" fmla="*/ 162 h 305"/>
                <a:gd name="T54" fmla="*/ 458 w 458"/>
                <a:gd name="T55" fmla="*/ 153 h 305"/>
                <a:gd name="T56" fmla="*/ 458 w 458"/>
                <a:gd name="T57" fmla="*/ 135 h 305"/>
                <a:gd name="T58" fmla="*/ 449 w 458"/>
                <a:gd name="T59" fmla="*/ 117 h 305"/>
                <a:gd name="T60" fmla="*/ 440 w 458"/>
                <a:gd name="T61" fmla="*/ 90 h 305"/>
                <a:gd name="T62" fmla="*/ 422 w 458"/>
                <a:gd name="T63" fmla="*/ 63 h 305"/>
                <a:gd name="T64" fmla="*/ 395 w 458"/>
                <a:gd name="T65" fmla="*/ 45 h 305"/>
                <a:gd name="T66" fmla="*/ 359 w 458"/>
                <a:gd name="T67" fmla="*/ 18 h 305"/>
                <a:gd name="T68" fmla="*/ 314 w 458"/>
                <a:gd name="T69" fmla="*/ 9 h 305"/>
                <a:gd name="T70" fmla="*/ 278 w 458"/>
                <a:gd name="T71" fmla="*/ 0 h 305"/>
                <a:gd name="T72" fmla="*/ 224 w 458"/>
                <a:gd name="T7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8" h="305">
                  <a:moveTo>
                    <a:pt x="224" y="0"/>
                  </a:moveTo>
                  <a:lnTo>
                    <a:pt x="179" y="0"/>
                  </a:lnTo>
                  <a:lnTo>
                    <a:pt x="134" y="9"/>
                  </a:lnTo>
                  <a:lnTo>
                    <a:pt x="98" y="18"/>
                  </a:lnTo>
                  <a:lnTo>
                    <a:pt x="63" y="45"/>
                  </a:lnTo>
                  <a:lnTo>
                    <a:pt x="36" y="63"/>
                  </a:lnTo>
                  <a:lnTo>
                    <a:pt x="18" y="90"/>
                  </a:lnTo>
                  <a:lnTo>
                    <a:pt x="0" y="117"/>
                  </a:lnTo>
                  <a:lnTo>
                    <a:pt x="0" y="135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18" y="207"/>
                  </a:lnTo>
                  <a:lnTo>
                    <a:pt x="36" y="234"/>
                  </a:lnTo>
                  <a:lnTo>
                    <a:pt x="63" y="260"/>
                  </a:lnTo>
                  <a:lnTo>
                    <a:pt x="98" y="278"/>
                  </a:lnTo>
                  <a:lnTo>
                    <a:pt x="134" y="296"/>
                  </a:lnTo>
                  <a:lnTo>
                    <a:pt x="179" y="305"/>
                  </a:lnTo>
                  <a:lnTo>
                    <a:pt x="224" y="305"/>
                  </a:lnTo>
                  <a:lnTo>
                    <a:pt x="278" y="305"/>
                  </a:lnTo>
                  <a:lnTo>
                    <a:pt x="314" y="296"/>
                  </a:lnTo>
                  <a:lnTo>
                    <a:pt x="359" y="278"/>
                  </a:lnTo>
                  <a:lnTo>
                    <a:pt x="395" y="260"/>
                  </a:lnTo>
                  <a:lnTo>
                    <a:pt x="422" y="234"/>
                  </a:lnTo>
                  <a:lnTo>
                    <a:pt x="440" y="207"/>
                  </a:lnTo>
                  <a:lnTo>
                    <a:pt x="449" y="180"/>
                  </a:lnTo>
                  <a:lnTo>
                    <a:pt x="458" y="162"/>
                  </a:lnTo>
                  <a:lnTo>
                    <a:pt x="458" y="153"/>
                  </a:lnTo>
                  <a:lnTo>
                    <a:pt x="458" y="135"/>
                  </a:lnTo>
                  <a:lnTo>
                    <a:pt x="449" y="117"/>
                  </a:lnTo>
                  <a:lnTo>
                    <a:pt x="440" y="90"/>
                  </a:lnTo>
                  <a:lnTo>
                    <a:pt x="422" y="63"/>
                  </a:lnTo>
                  <a:lnTo>
                    <a:pt x="395" y="45"/>
                  </a:lnTo>
                  <a:lnTo>
                    <a:pt x="359" y="18"/>
                  </a:lnTo>
                  <a:lnTo>
                    <a:pt x="314" y="9"/>
                  </a:lnTo>
                  <a:lnTo>
                    <a:pt x="278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5" name="Freeform 11"/>
            <p:cNvSpPr>
              <a:spLocks/>
            </p:cNvSpPr>
            <p:nvPr/>
          </p:nvSpPr>
          <p:spPr bwMode="auto">
            <a:xfrm>
              <a:off x="5722938" y="4208288"/>
              <a:ext cx="727075" cy="484188"/>
            </a:xfrm>
            <a:custGeom>
              <a:avLst/>
              <a:gdLst>
                <a:gd name="T0" fmla="*/ 224 w 458"/>
                <a:gd name="T1" fmla="*/ 0 h 305"/>
                <a:gd name="T2" fmla="*/ 179 w 458"/>
                <a:gd name="T3" fmla="*/ 0 h 305"/>
                <a:gd name="T4" fmla="*/ 134 w 458"/>
                <a:gd name="T5" fmla="*/ 9 h 305"/>
                <a:gd name="T6" fmla="*/ 98 w 458"/>
                <a:gd name="T7" fmla="*/ 18 h 305"/>
                <a:gd name="T8" fmla="*/ 63 w 458"/>
                <a:gd name="T9" fmla="*/ 45 h 305"/>
                <a:gd name="T10" fmla="*/ 36 w 458"/>
                <a:gd name="T11" fmla="*/ 63 h 305"/>
                <a:gd name="T12" fmla="*/ 18 w 458"/>
                <a:gd name="T13" fmla="*/ 90 h 305"/>
                <a:gd name="T14" fmla="*/ 0 w 458"/>
                <a:gd name="T15" fmla="*/ 117 h 305"/>
                <a:gd name="T16" fmla="*/ 0 w 458"/>
                <a:gd name="T17" fmla="*/ 135 h 305"/>
                <a:gd name="T18" fmla="*/ 0 w 458"/>
                <a:gd name="T19" fmla="*/ 153 h 305"/>
                <a:gd name="T20" fmla="*/ 0 w 458"/>
                <a:gd name="T21" fmla="*/ 162 h 305"/>
                <a:gd name="T22" fmla="*/ 0 w 458"/>
                <a:gd name="T23" fmla="*/ 180 h 305"/>
                <a:gd name="T24" fmla="*/ 18 w 458"/>
                <a:gd name="T25" fmla="*/ 207 h 305"/>
                <a:gd name="T26" fmla="*/ 36 w 458"/>
                <a:gd name="T27" fmla="*/ 234 h 305"/>
                <a:gd name="T28" fmla="*/ 63 w 458"/>
                <a:gd name="T29" fmla="*/ 260 h 305"/>
                <a:gd name="T30" fmla="*/ 98 w 458"/>
                <a:gd name="T31" fmla="*/ 278 h 305"/>
                <a:gd name="T32" fmla="*/ 134 w 458"/>
                <a:gd name="T33" fmla="*/ 296 h 305"/>
                <a:gd name="T34" fmla="*/ 179 w 458"/>
                <a:gd name="T35" fmla="*/ 305 h 305"/>
                <a:gd name="T36" fmla="*/ 224 w 458"/>
                <a:gd name="T37" fmla="*/ 305 h 305"/>
                <a:gd name="T38" fmla="*/ 278 w 458"/>
                <a:gd name="T39" fmla="*/ 305 h 305"/>
                <a:gd name="T40" fmla="*/ 314 w 458"/>
                <a:gd name="T41" fmla="*/ 296 h 305"/>
                <a:gd name="T42" fmla="*/ 359 w 458"/>
                <a:gd name="T43" fmla="*/ 278 h 305"/>
                <a:gd name="T44" fmla="*/ 395 w 458"/>
                <a:gd name="T45" fmla="*/ 260 h 305"/>
                <a:gd name="T46" fmla="*/ 422 w 458"/>
                <a:gd name="T47" fmla="*/ 234 h 305"/>
                <a:gd name="T48" fmla="*/ 440 w 458"/>
                <a:gd name="T49" fmla="*/ 207 h 305"/>
                <a:gd name="T50" fmla="*/ 449 w 458"/>
                <a:gd name="T51" fmla="*/ 180 h 305"/>
                <a:gd name="T52" fmla="*/ 458 w 458"/>
                <a:gd name="T53" fmla="*/ 162 h 305"/>
                <a:gd name="T54" fmla="*/ 458 w 458"/>
                <a:gd name="T55" fmla="*/ 153 h 305"/>
                <a:gd name="T56" fmla="*/ 458 w 458"/>
                <a:gd name="T57" fmla="*/ 135 h 305"/>
                <a:gd name="T58" fmla="*/ 449 w 458"/>
                <a:gd name="T59" fmla="*/ 117 h 305"/>
                <a:gd name="T60" fmla="*/ 440 w 458"/>
                <a:gd name="T61" fmla="*/ 90 h 305"/>
                <a:gd name="T62" fmla="*/ 422 w 458"/>
                <a:gd name="T63" fmla="*/ 63 h 305"/>
                <a:gd name="T64" fmla="*/ 395 w 458"/>
                <a:gd name="T65" fmla="*/ 45 h 305"/>
                <a:gd name="T66" fmla="*/ 359 w 458"/>
                <a:gd name="T67" fmla="*/ 18 h 305"/>
                <a:gd name="T68" fmla="*/ 314 w 458"/>
                <a:gd name="T69" fmla="*/ 9 h 305"/>
                <a:gd name="T70" fmla="*/ 278 w 458"/>
                <a:gd name="T71" fmla="*/ 0 h 305"/>
                <a:gd name="T72" fmla="*/ 224 w 458"/>
                <a:gd name="T7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8" h="305">
                  <a:moveTo>
                    <a:pt x="224" y="0"/>
                  </a:moveTo>
                  <a:lnTo>
                    <a:pt x="179" y="0"/>
                  </a:lnTo>
                  <a:lnTo>
                    <a:pt x="134" y="9"/>
                  </a:lnTo>
                  <a:lnTo>
                    <a:pt x="98" y="18"/>
                  </a:lnTo>
                  <a:lnTo>
                    <a:pt x="63" y="45"/>
                  </a:lnTo>
                  <a:lnTo>
                    <a:pt x="36" y="63"/>
                  </a:lnTo>
                  <a:lnTo>
                    <a:pt x="18" y="90"/>
                  </a:lnTo>
                  <a:lnTo>
                    <a:pt x="0" y="117"/>
                  </a:lnTo>
                  <a:lnTo>
                    <a:pt x="0" y="135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18" y="207"/>
                  </a:lnTo>
                  <a:lnTo>
                    <a:pt x="36" y="234"/>
                  </a:lnTo>
                  <a:lnTo>
                    <a:pt x="63" y="260"/>
                  </a:lnTo>
                  <a:lnTo>
                    <a:pt x="98" y="278"/>
                  </a:lnTo>
                  <a:lnTo>
                    <a:pt x="134" y="296"/>
                  </a:lnTo>
                  <a:lnTo>
                    <a:pt x="179" y="305"/>
                  </a:lnTo>
                  <a:lnTo>
                    <a:pt x="224" y="305"/>
                  </a:lnTo>
                  <a:lnTo>
                    <a:pt x="278" y="305"/>
                  </a:lnTo>
                  <a:lnTo>
                    <a:pt x="314" y="296"/>
                  </a:lnTo>
                  <a:lnTo>
                    <a:pt x="359" y="278"/>
                  </a:lnTo>
                  <a:lnTo>
                    <a:pt x="395" y="260"/>
                  </a:lnTo>
                  <a:lnTo>
                    <a:pt x="422" y="234"/>
                  </a:lnTo>
                  <a:lnTo>
                    <a:pt x="440" y="207"/>
                  </a:lnTo>
                  <a:lnTo>
                    <a:pt x="449" y="180"/>
                  </a:lnTo>
                  <a:lnTo>
                    <a:pt x="458" y="162"/>
                  </a:lnTo>
                  <a:lnTo>
                    <a:pt x="458" y="153"/>
                  </a:lnTo>
                  <a:lnTo>
                    <a:pt x="458" y="135"/>
                  </a:lnTo>
                  <a:lnTo>
                    <a:pt x="449" y="117"/>
                  </a:lnTo>
                  <a:lnTo>
                    <a:pt x="440" y="90"/>
                  </a:lnTo>
                  <a:lnTo>
                    <a:pt x="422" y="63"/>
                  </a:lnTo>
                  <a:lnTo>
                    <a:pt x="395" y="45"/>
                  </a:lnTo>
                  <a:lnTo>
                    <a:pt x="359" y="18"/>
                  </a:lnTo>
                  <a:lnTo>
                    <a:pt x="314" y="9"/>
                  </a:lnTo>
                  <a:lnTo>
                    <a:pt x="278" y="0"/>
                  </a:lnTo>
                  <a:lnTo>
                    <a:pt x="224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6" name="Freeform 12"/>
            <p:cNvSpPr>
              <a:spLocks/>
            </p:cNvSpPr>
            <p:nvPr/>
          </p:nvSpPr>
          <p:spPr bwMode="auto">
            <a:xfrm>
              <a:off x="5680075" y="5019501"/>
              <a:ext cx="741363" cy="484187"/>
            </a:xfrm>
            <a:custGeom>
              <a:avLst/>
              <a:gdLst>
                <a:gd name="T0" fmla="*/ 233 w 467"/>
                <a:gd name="T1" fmla="*/ 0 h 305"/>
                <a:gd name="T2" fmla="*/ 188 w 467"/>
                <a:gd name="T3" fmla="*/ 0 h 305"/>
                <a:gd name="T4" fmla="*/ 143 w 467"/>
                <a:gd name="T5" fmla="*/ 9 h 305"/>
                <a:gd name="T6" fmla="*/ 99 w 467"/>
                <a:gd name="T7" fmla="*/ 27 h 305"/>
                <a:gd name="T8" fmla="*/ 72 w 467"/>
                <a:gd name="T9" fmla="*/ 45 h 305"/>
                <a:gd name="T10" fmla="*/ 45 w 467"/>
                <a:gd name="T11" fmla="*/ 63 h 305"/>
                <a:gd name="T12" fmla="*/ 18 w 467"/>
                <a:gd name="T13" fmla="*/ 90 h 305"/>
                <a:gd name="T14" fmla="*/ 9 w 467"/>
                <a:gd name="T15" fmla="*/ 126 h 305"/>
                <a:gd name="T16" fmla="*/ 0 w 467"/>
                <a:gd name="T17" fmla="*/ 135 h 305"/>
                <a:gd name="T18" fmla="*/ 0 w 467"/>
                <a:gd name="T19" fmla="*/ 153 h 305"/>
                <a:gd name="T20" fmla="*/ 0 w 467"/>
                <a:gd name="T21" fmla="*/ 171 h 305"/>
                <a:gd name="T22" fmla="*/ 9 w 467"/>
                <a:gd name="T23" fmla="*/ 180 h 305"/>
                <a:gd name="T24" fmla="*/ 18 w 467"/>
                <a:gd name="T25" fmla="*/ 216 h 305"/>
                <a:gd name="T26" fmla="*/ 45 w 467"/>
                <a:gd name="T27" fmla="*/ 242 h 305"/>
                <a:gd name="T28" fmla="*/ 72 w 467"/>
                <a:gd name="T29" fmla="*/ 260 h 305"/>
                <a:gd name="T30" fmla="*/ 99 w 467"/>
                <a:gd name="T31" fmla="*/ 278 h 305"/>
                <a:gd name="T32" fmla="*/ 143 w 467"/>
                <a:gd name="T33" fmla="*/ 296 h 305"/>
                <a:gd name="T34" fmla="*/ 188 w 467"/>
                <a:gd name="T35" fmla="*/ 305 h 305"/>
                <a:gd name="T36" fmla="*/ 233 w 467"/>
                <a:gd name="T37" fmla="*/ 305 h 305"/>
                <a:gd name="T38" fmla="*/ 278 w 467"/>
                <a:gd name="T39" fmla="*/ 305 h 305"/>
                <a:gd name="T40" fmla="*/ 323 w 467"/>
                <a:gd name="T41" fmla="*/ 296 h 305"/>
                <a:gd name="T42" fmla="*/ 359 w 467"/>
                <a:gd name="T43" fmla="*/ 278 h 305"/>
                <a:gd name="T44" fmla="*/ 395 w 467"/>
                <a:gd name="T45" fmla="*/ 260 h 305"/>
                <a:gd name="T46" fmla="*/ 422 w 467"/>
                <a:gd name="T47" fmla="*/ 242 h 305"/>
                <a:gd name="T48" fmla="*/ 449 w 467"/>
                <a:gd name="T49" fmla="*/ 216 h 305"/>
                <a:gd name="T50" fmla="*/ 458 w 467"/>
                <a:gd name="T51" fmla="*/ 180 h 305"/>
                <a:gd name="T52" fmla="*/ 458 w 467"/>
                <a:gd name="T53" fmla="*/ 171 h 305"/>
                <a:gd name="T54" fmla="*/ 467 w 467"/>
                <a:gd name="T55" fmla="*/ 153 h 305"/>
                <a:gd name="T56" fmla="*/ 458 w 467"/>
                <a:gd name="T57" fmla="*/ 135 h 305"/>
                <a:gd name="T58" fmla="*/ 458 w 467"/>
                <a:gd name="T59" fmla="*/ 126 h 305"/>
                <a:gd name="T60" fmla="*/ 449 w 467"/>
                <a:gd name="T61" fmla="*/ 90 h 305"/>
                <a:gd name="T62" fmla="*/ 422 w 467"/>
                <a:gd name="T63" fmla="*/ 63 h 305"/>
                <a:gd name="T64" fmla="*/ 395 w 467"/>
                <a:gd name="T65" fmla="*/ 45 h 305"/>
                <a:gd name="T66" fmla="*/ 359 w 467"/>
                <a:gd name="T67" fmla="*/ 27 h 305"/>
                <a:gd name="T68" fmla="*/ 323 w 467"/>
                <a:gd name="T69" fmla="*/ 9 h 305"/>
                <a:gd name="T70" fmla="*/ 278 w 467"/>
                <a:gd name="T71" fmla="*/ 0 h 305"/>
                <a:gd name="T72" fmla="*/ 233 w 467"/>
                <a:gd name="T7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7" h="305">
                  <a:moveTo>
                    <a:pt x="233" y="0"/>
                  </a:moveTo>
                  <a:lnTo>
                    <a:pt x="188" y="0"/>
                  </a:lnTo>
                  <a:lnTo>
                    <a:pt x="143" y="9"/>
                  </a:lnTo>
                  <a:lnTo>
                    <a:pt x="99" y="27"/>
                  </a:lnTo>
                  <a:lnTo>
                    <a:pt x="72" y="45"/>
                  </a:lnTo>
                  <a:lnTo>
                    <a:pt x="45" y="63"/>
                  </a:lnTo>
                  <a:lnTo>
                    <a:pt x="18" y="90"/>
                  </a:lnTo>
                  <a:lnTo>
                    <a:pt x="9" y="126"/>
                  </a:lnTo>
                  <a:lnTo>
                    <a:pt x="0" y="135"/>
                  </a:lnTo>
                  <a:lnTo>
                    <a:pt x="0" y="153"/>
                  </a:lnTo>
                  <a:lnTo>
                    <a:pt x="0" y="171"/>
                  </a:lnTo>
                  <a:lnTo>
                    <a:pt x="9" y="180"/>
                  </a:lnTo>
                  <a:lnTo>
                    <a:pt x="18" y="216"/>
                  </a:lnTo>
                  <a:lnTo>
                    <a:pt x="45" y="242"/>
                  </a:lnTo>
                  <a:lnTo>
                    <a:pt x="72" y="260"/>
                  </a:lnTo>
                  <a:lnTo>
                    <a:pt x="99" y="278"/>
                  </a:lnTo>
                  <a:lnTo>
                    <a:pt x="143" y="296"/>
                  </a:lnTo>
                  <a:lnTo>
                    <a:pt x="188" y="305"/>
                  </a:lnTo>
                  <a:lnTo>
                    <a:pt x="233" y="305"/>
                  </a:lnTo>
                  <a:lnTo>
                    <a:pt x="278" y="305"/>
                  </a:lnTo>
                  <a:lnTo>
                    <a:pt x="323" y="296"/>
                  </a:lnTo>
                  <a:lnTo>
                    <a:pt x="359" y="278"/>
                  </a:lnTo>
                  <a:lnTo>
                    <a:pt x="395" y="260"/>
                  </a:lnTo>
                  <a:lnTo>
                    <a:pt x="422" y="242"/>
                  </a:lnTo>
                  <a:lnTo>
                    <a:pt x="449" y="216"/>
                  </a:lnTo>
                  <a:lnTo>
                    <a:pt x="458" y="180"/>
                  </a:lnTo>
                  <a:lnTo>
                    <a:pt x="458" y="171"/>
                  </a:lnTo>
                  <a:lnTo>
                    <a:pt x="467" y="153"/>
                  </a:lnTo>
                  <a:lnTo>
                    <a:pt x="458" y="135"/>
                  </a:lnTo>
                  <a:lnTo>
                    <a:pt x="458" y="126"/>
                  </a:lnTo>
                  <a:lnTo>
                    <a:pt x="449" y="90"/>
                  </a:lnTo>
                  <a:lnTo>
                    <a:pt x="422" y="63"/>
                  </a:lnTo>
                  <a:lnTo>
                    <a:pt x="395" y="45"/>
                  </a:lnTo>
                  <a:lnTo>
                    <a:pt x="359" y="27"/>
                  </a:lnTo>
                  <a:lnTo>
                    <a:pt x="323" y="9"/>
                  </a:lnTo>
                  <a:lnTo>
                    <a:pt x="278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7" name="Freeform 13"/>
            <p:cNvSpPr>
              <a:spLocks/>
            </p:cNvSpPr>
            <p:nvPr/>
          </p:nvSpPr>
          <p:spPr bwMode="auto">
            <a:xfrm>
              <a:off x="5680075" y="5019501"/>
              <a:ext cx="741363" cy="484187"/>
            </a:xfrm>
            <a:custGeom>
              <a:avLst/>
              <a:gdLst>
                <a:gd name="T0" fmla="*/ 233 w 467"/>
                <a:gd name="T1" fmla="*/ 0 h 305"/>
                <a:gd name="T2" fmla="*/ 188 w 467"/>
                <a:gd name="T3" fmla="*/ 0 h 305"/>
                <a:gd name="T4" fmla="*/ 143 w 467"/>
                <a:gd name="T5" fmla="*/ 9 h 305"/>
                <a:gd name="T6" fmla="*/ 99 w 467"/>
                <a:gd name="T7" fmla="*/ 27 h 305"/>
                <a:gd name="T8" fmla="*/ 72 w 467"/>
                <a:gd name="T9" fmla="*/ 45 h 305"/>
                <a:gd name="T10" fmla="*/ 45 w 467"/>
                <a:gd name="T11" fmla="*/ 63 h 305"/>
                <a:gd name="T12" fmla="*/ 18 w 467"/>
                <a:gd name="T13" fmla="*/ 90 h 305"/>
                <a:gd name="T14" fmla="*/ 9 w 467"/>
                <a:gd name="T15" fmla="*/ 126 h 305"/>
                <a:gd name="T16" fmla="*/ 0 w 467"/>
                <a:gd name="T17" fmla="*/ 135 h 305"/>
                <a:gd name="T18" fmla="*/ 0 w 467"/>
                <a:gd name="T19" fmla="*/ 153 h 305"/>
                <a:gd name="T20" fmla="*/ 0 w 467"/>
                <a:gd name="T21" fmla="*/ 171 h 305"/>
                <a:gd name="T22" fmla="*/ 9 w 467"/>
                <a:gd name="T23" fmla="*/ 180 h 305"/>
                <a:gd name="T24" fmla="*/ 18 w 467"/>
                <a:gd name="T25" fmla="*/ 216 h 305"/>
                <a:gd name="T26" fmla="*/ 45 w 467"/>
                <a:gd name="T27" fmla="*/ 242 h 305"/>
                <a:gd name="T28" fmla="*/ 72 w 467"/>
                <a:gd name="T29" fmla="*/ 260 h 305"/>
                <a:gd name="T30" fmla="*/ 99 w 467"/>
                <a:gd name="T31" fmla="*/ 278 h 305"/>
                <a:gd name="T32" fmla="*/ 143 w 467"/>
                <a:gd name="T33" fmla="*/ 296 h 305"/>
                <a:gd name="T34" fmla="*/ 188 w 467"/>
                <a:gd name="T35" fmla="*/ 305 h 305"/>
                <a:gd name="T36" fmla="*/ 233 w 467"/>
                <a:gd name="T37" fmla="*/ 305 h 305"/>
                <a:gd name="T38" fmla="*/ 278 w 467"/>
                <a:gd name="T39" fmla="*/ 305 h 305"/>
                <a:gd name="T40" fmla="*/ 323 w 467"/>
                <a:gd name="T41" fmla="*/ 296 h 305"/>
                <a:gd name="T42" fmla="*/ 359 w 467"/>
                <a:gd name="T43" fmla="*/ 278 h 305"/>
                <a:gd name="T44" fmla="*/ 395 w 467"/>
                <a:gd name="T45" fmla="*/ 260 h 305"/>
                <a:gd name="T46" fmla="*/ 422 w 467"/>
                <a:gd name="T47" fmla="*/ 242 h 305"/>
                <a:gd name="T48" fmla="*/ 449 w 467"/>
                <a:gd name="T49" fmla="*/ 216 h 305"/>
                <a:gd name="T50" fmla="*/ 458 w 467"/>
                <a:gd name="T51" fmla="*/ 180 h 305"/>
                <a:gd name="T52" fmla="*/ 458 w 467"/>
                <a:gd name="T53" fmla="*/ 171 h 305"/>
                <a:gd name="T54" fmla="*/ 467 w 467"/>
                <a:gd name="T55" fmla="*/ 153 h 305"/>
                <a:gd name="T56" fmla="*/ 458 w 467"/>
                <a:gd name="T57" fmla="*/ 135 h 305"/>
                <a:gd name="T58" fmla="*/ 458 w 467"/>
                <a:gd name="T59" fmla="*/ 126 h 305"/>
                <a:gd name="T60" fmla="*/ 449 w 467"/>
                <a:gd name="T61" fmla="*/ 90 h 305"/>
                <a:gd name="T62" fmla="*/ 422 w 467"/>
                <a:gd name="T63" fmla="*/ 63 h 305"/>
                <a:gd name="T64" fmla="*/ 395 w 467"/>
                <a:gd name="T65" fmla="*/ 45 h 305"/>
                <a:gd name="T66" fmla="*/ 359 w 467"/>
                <a:gd name="T67" fmla="*/ 27 h 305"/>
                <a:gd name="T68" fmla="*/ 323 w 467"/>
                <a:gd name="T69" fmla="*/ 9 h 305"/>
                <a:gd name="T70" fmla="*/ 278 w 467"/>
                <a:gd name="T71" fmla="*/ 0 h 305"/>
                <a:gd name="T72" fmla="*/ 233 w 467"/>
                <a:gd name="T7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7" h="305">
                  <a:moveTo>
                    <a:pt x="233" y="0"/>
                  </a:moveTo>
                  <a:lnTo>
                    <a:pt x="188" y="0"/>
                  </a:lnTo>
                  <a:lnTo>
                    <a:pt x="143" y="9"/>
                  </a:lnTo>
                  <a:lnTo>
                    <a:pt x="99" y="27"/>
                  </a:lnTo>
                  <a:lnTo>
                    <a:pt x="72" y="45"/>
                  </a:lnTo>
                  <a:lnTo>
                    <a:pt x="45" y="63"/>
                  </a:lnTo>
                  <a:lnTo>
                    <a:pt x="18" y="90"/>
                  </a:lnTo>
                  <a:lnTo>
                    <a:pt x="9" y="126"/>
                  </a:lnTo>
                  <a:lnTo>
                    <a:pt x="0" y="135"/>
                  </a:lnTo>
                  <a:lnTo>
                    <a:pt x="0" y="153"/>
                  </a:lnTo>
                  <a:lnTo>
                    <a:pt x="0" y="171"/>
                  </a:lnTo>
                  <a:lnTo>
                    <a:pt x="9" y="180"/>
                  </a:lnTo>
                  <a:lnTo>
                    <a:pt x="18" y="216"/>
                  </a:lnTo>
                  <a:lnTo>
                    <a:pt x="45" y="242"/>
                  </a:lnTo>
                  <a:lnTo>
                    <a:pt x="72" y="260"/>
                  </a:lnTo>
                  <a:lnTo>
                    <a:pt x="99" y="278"/>
                  </a:lnTo>
                  <a:lnTo>
                    <a:pt x="143" y="296"/>
                  </a:lnTo>
                  <a:lnTo>
                    <a:pt x="188" y="305"/>
                  </a:lnTo>
                  <a:lnTo>
                    <a:pt x="233" y="305"/>
                  </a:lnTo>
                  <a:lnTo>
                    <a:pt x="278" y="305"/>
                  </a:lnTo>
                  <a:lnTo>
                    <a:pt x="323" y="296"/>
                  </a:lnTo>
                  <a:lnTo>
                    <a:pt x="359" y="278"/>
                  </a:lnTo>
                  <a:lnTo>
                    <a:pt x="395" y="260"/>
                  </a:lnTo>
                  <a:lnTo>
                    <a:pt x="422" y="242"/>
                  </a:lnTo>
                  <a:lnTo>
                    <a:pt x="449" y="216"/>
                  </a:lnTo>
                  <a:lnTo>
                    <a:pt x="458" y="180"/>
                  </a:lnTo>
                  <a:lnTo>
                    <a:pt x="458" y="171"/>
                  </a:lnTo>
                  <a:lnTo>
                    <a:pt x="467" y="153"/>
                  </a:lnTo>
                  <a:lnTo>
                    <a:pt x="458" y="135"/>
                  </a:lnTo>
                  <a:lnTo>
                    <a:pt x="458" y="126"/>
                  </a:lnTo>
                  <a:lnTo>
                    <a:pt x="449" y="90"/>
                  </a:lnTo>
                  <a:lnTo>
                    <a:pt x="422" y="63"/>
                  </a:lnTo>
                  <a:lnTo>
                    <a:pt x="395" y="45"/>
                  </a:lnTo>
                  <a:lnTo>
                    <a:pt x="359" y="27"/>
                  </a:lnTo>
                  <a:lnTo>
                    <a:pt x="323" y="9"/>
                  </a:lnTo>
                  <a:lnTo>
                    <a:pt x="278" y="0"/>
                  </a:lnTo>
                  <a:lnTo>
                    <a:pt x="23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8" name="Rectangle 14"/>
            <p:cNvSpPr>
              <a:spLocks noChangeArrowheads="1"/>
            </p:cNvSpPr>
            <p:nvPr/>
          </p:nvSpPr>
          <p:spPr bwMode="auto">
            <a:xfrm>
              <a:off x="5051425" y="5718001"/>
              <a:ext cx="600075" cy="4397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9" name="Rectangle 15"/>
            <p:cNvSpPr>
              <a:spLocks noChangeArrowheads="1"/>
            </p:cNvSpPr>
            <p:nvPr/>
          </p:nvSpPr>
          <p:spPr bwMode="auto">
            <a:xfrm>
              <a:off x="5051425" y="5718001"/>
              <a:ext cx="600075" cy="43973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0" name="Rectangle 16"/>
            <p:cNvSpPr>
              <a:spLocks noChangeArrowheads="1"/>
            </p:cNvSpPr>
            <p:nvPr/>
          </p:nvSpPr>
          <p:spPr bwMode="auto">
            <a:xfrm>
              <a:off x="6264275" y="5746576"/>
              <a:ext cx="585788" cy="454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1" name="Rectangle 17"/>
            <p:cNvSpPr>
              <a:spLocks noChangeArrowheads="1"/>
            </p:cNvSpPr>
            <p:nvPr/>
          </p:nvSpPr>
          <p:spPr bwMode="auto">
            <a:xfrm>
              <a:off x="6264275" y="5746576"/>
              <a:ext cx="585788" cy="454025"/>
            </a:xfrm>
            <a:prstGeom prst="rect">
              <a:avLst/>
            </a:prstGeom>
            <a:solidFill>
              <a:srgbClr val="00FFFF"/>
            </a:soli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2" name="Freeform 18"/>
            <p:cNvSpPr>
              <a:spLocks noEditPoints="1"/>
            </p:cNvSpPr>
            <p:nvPr/>
          </p:nvSpPr>
          <p:spPr bwMode="auto">
            <a:xfrm>
              <a:off x="6007100" y="4678188"/>
              <a:ext cx="114300" cy="355600"/>
            </a:xfrm>
            <a:custGeom>
              <a:avLst/>
              <a:gdLst>
                <a:gd name="T0" fmla="*/ 36 w 72"/>
                <a:gd name="T1" fmla="*/ 0 h 224"/>
                <a:gd name="T2" fmla="*/ 36 w 72"/>
                <a:gd name="T3" fmla="*/ 189 h 224"/>
                <a:gd name="T4" fmla="*/ 36 w 72"/>
                <a:gd name="T5" fmla="*/ 197 h 224"/>
                <a:gd name="T6" fmla="*/ 36 w 72"/>
                <a:gd name="T7" fmla="*/ 197 h 224"/>
                <a:gd name="T8" fmla="*/ 27 w 72"/>
                <a:gd name="T9" fmla="*/ 189 h 224"/>
                <a:gd name="T10" fmla="*/ 27 w 72"/>
                <a:gd name="T11" fmla="*/ 0 h 224"/>
                <a:gd name="T12" fmla="*/ 27 w 72"/>
                <a:gd name="T13" fmla="*/ 0 h 224"/>
                <a:gd name="T14" fmla="*/ 36 w 72"/>
                <a:gd name="T15" fmla="*/ 0 h 224"/>
                <a:gd name="T16" fmla="*/ 36 w 72"/>
                <a:gd name="T17" fmla="*/ 0 h 224"/>
                <a:gd name="T18" fmla="*/ 36 w 72"/>
                <a:gd name="T19" fmla="*/ 0 h 224"/>
                <a:gd name="T20" fmla="*/ 36 w 72"/>
                <a:gd name="T21" fmla="*/ 0 h 224"/>
                <a:gd name="T22" fmla="*/ 72 w 72"/>
                <a:gd name="T23" fmla="*/ 153 h 224"/>
                <a:gd name="T24" fmla="*/ 36 w 72"/>
                <a:gd name="T25" fmla="*/ 224 h 224"/>
                <a:gd name="T26" fmla="*/ 0 w 72"/>
                <a:gd name="T27" fmla="*/ 153 h 224"/>
                <a:gd name="T28" fmla="*/ 72 w 72"/>
                <a:gd name="T29" fmla="*/ 15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224">
                  <a:moveTo>
                    <a:pt x="36" y="0"/>
                  </a:moveTo>
                  <a:lnTo>
                    <a:pt x="36" y="189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27" y="189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close/>
                  <a:moveTo>
                    <a:pt x="72" y="153"/>
                  </a:moveTo>
                  <a:lnTo>
                    <a:pt x="36" y="224"/>
                  </a:lnTo>
                  <a:lnTo>
                    <a:pt x="0" y="153"/>
                  </a:lnTo>
                  <a:lnTo>
                    <a:pt x="72" y="153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3" name="Freeform 19"/>
            <p:cNvSpPr>
              <a:spLocks noEditPoints="1"/>
            </p:cNvSpPr>
            <p:nvPr/>
          </p:nvSpPr>
          <p:spPr bwMode="auto">
            <a:xfrm>
              <a:off x="5380038" y="5333826"/>
              <a:ext cx="314325" cy="369887"/>
            </a:xfrm>
            <a:custGeom>
              <a:avLst/>
              <a:gdLst>
                <a:gd name="T0" fmla="*/ 198 w 198"/>
                <a:gd name="T1" fmla="*/ 9 h 233"/>
                <a:gd name="T2" fmla="*/ 27 w 198"/>
                <a:gd name="T3" fmla="*/ 215 h 233"/>
                <a:gd name="T4" fmla="*/ 27 w 198"/>
                <a:gd name="T5" fmla="*/ 215 h 233"/>
                <a:gd name="T6" fmla="*/ 18 w 198"/>
                <a:gd name="T7" fmla="*/ 215 h 233"/>
                <a:gd name="T8" fmla="*/ 18 w 198"/>
                <a:gd name="T9" fmla="*/ 215 h 233"/>
                <a:gd name="T10" fmla="*/ 18 w 198"/>
                <a:gd name="T11" fmla="*/ 206 h 233"/>
                <a:gd name="T12" fmla="*/ 198 w 198"/>
                <a:gd name="T13" fmla="*/ 0 h 233"/>
                <a:gd name="T14" fmla="*/ 198 w 198"/>
                <a:gd name="T15" fmla="*/ 0 h 233"/>
                <a:gd name="T16" fmla="*/ 198 w 198"/>
                <a:gd name="T17" fmla="*/ 0 h 233"/>
                <a:gd name="T18" fmla="*/ 198 w 198"/>
                <a:gd name="T19" fmla="*/ 0 h 233"/>
                <a:gd name="T20" fmla="*/ 198 w 198"/>
                <a:gd name="T21" fmla="*/ 9 h 233"/>
                <a:gd name="T22" fmla="*/ 198 w 198"/>
                <a:gd name="T23" fmla="*/ 9 h 233"/>
                <a:gd name="T24" fmla="*/ 81 w 198"/>
                <a:gd name="T25" fmla="*/ 206 h 233"/>
                <a:gd name="T26" fmla="*/ 0 w 198"/>
                <a:gd name="T27" fmla="*/ 233 h 233"/>
                <a:gd name="T28" fmla="*/ 18 w 198"/>
                <a:gd name="T29" fmla="*/ 161 h 233"/>
                <a:gd name="T30" fmla="*/ 81 w 198"/>
                <a:gd name="T31" fmla="*/ 20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" h="233">
                  <a:moveTo>
                    <a:pt x="198" y="9"/>
                  </a:moveTo>
                  <a:lnTo>
                    <a:pt x="27" y="215"/>
                  </a:lnTo>
                  <a:lnTo>
                    <a:pt x="27" y="215"/>
                  </a:lnTo>
                  <a:lnTo>
                    <a:pt x="18" y="215"/>
                  </a:lnTo>
                  <a:lnTo>
                    <a:pt x="18" y="215"/>
                  </a:lnTo>
                  <a:lnTo>
                    <a:pt x="18" y="206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9"/>
                  </a:lnTo>
                  <a:lnTo>
                    <a:pt x="198" y="9"/>
                  </a:lnTo>
                  <a:close/>
                  <a:moveTo>
                    <a:pt x="81" y="206"/>
                  </a:moveTo>
                  <a:lnTo>
                    <a:pt x="0" y="233"/>
                  </a:lnTo>
                  <a:lnTo>
                    <a:pt x="18" y="161"/>
                  </a:lnTo>
                  <a:lnTo>
                    <a:pt x="81" y="206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4" name="Freeform 20"/>
            <p:cNvSpPr>
              <a:spLocks noEditPoints="1"/>
            </p:cNvSpPr>
            <p:nvPr/>
          </p:nvSpPr>
          <p:spPr bwMode="auto">
            <a:xfrm>
              <a:off x="6364288" y="5362401"/>
              <a:ext cx="228600" cy="396875"/>
            </a:xfrm>
            <a:custGeom>
              <a:avLst/>
              <a:gdLst>
                <a:gd name="T0" fmla="*/ 9 w 144"/>
                <a:gd name="T1" fmla="*/ 0 h 250"/>
                <a:gd name="T2" fmla="*/ 135 w 144"/>
                <a:gd name="T3" fmla="*/ 224 h 250"/>
                <a:gd name="T4" fmla="*/ 135 w 144"/>
                <a:gd name="T5" fmla="*/ 224 h 250"/>
                <a:gd name="T6" fmla="*/ 135 w 144"/>
                <a:gd name="T7" fmla="*/ 233 h 250"/>
                <a:gd name="T8" fmla="*/ 126 w 144"/>
                <a:gd name="T9" fmla="*/ 233 h 250"/>
                <a:gd name="T10" fmla="*/ 126 w 144"/>
                <a:gd name="T11" fmla="*/ 224 h 250"/>
                <a:gd name="T12" fmla="*/ 0 w 144"/>
                <a:gd name="T13" fmla="*/ 8 h 250"/>
                <a:gd name="T14" fmla="*/ 0 w 144"/>
                <a:gd name="T15" fmla="*/ 0 h 250"/>
                <a:gd name="T16" fmla="*/ 0 w 144"/>
                <a:gd name="T17" fmla="*/ 0 h 250"/>
                <a:gd name="T18" fmla="*/ 0 w 144"/>
                <a:gd name="T19" fmla="*/ 0 h 250"/>
                <a:gd name="T20" fmla="*/ 9 w 144"/>
                <a:gd name="T21" fmla="*/ 0 h 250"/>
                <a:gd name="T22" fmla="*/ 9 w 144"/>
                <a:gd name="T23" fmla="*/ 0 h 250"/>
                <a:gd name="T24" fmla="*/ 135 w 144"/>
                <a:gd name="T25" fmla="*/ 170 h 250"/>
                <a:gd name="T26" fmla="*/ 144 w 144"/>
                <a:gd name="T27" fmla="*/ 250 h 250"/>
                <a:gd name="T28" fmla="*/ 81 w 144"/>
                <a:gd name="T29" fmla="*/ 206 h 250"/>
                <a:gd name="T30" fmla="*/ 135 w 144"/>
                <a:gd name="T31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250">
                  <a:moveTo>
                    <a:pt x="9" y="0"/>
                  </a:moveTo>
                  <a:lnTo>
                    <a:pt x="135" y="224"/>
                  </a:lnTo>
                  <a:lnTo>
                    <a:pt x="135" y="224"/>
                  </a:lnTo>
                  <a:lnTo>
                    <a:pt x="135" y="233"/>
                  </a:lnTo>
                  <a:lnTo>
                    <a:pt x="126" y="233"/>
                  </a:lnTo>
                  <a:lnTo>
                    <a:pt x="126" y="22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135" y="170"/>
                  </a:moveTo>
                  <a:lnTo>
                    <a:pt x="144" y="250"/>
                  </a:lnTo>
                  <a:lnTo>
                    <a:pt x="81" y="206"/>
                  </a:lnTo>
                  <a:lnTo>
                    <a:pt x="135" y="17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43" name="Rectangle 39"/>
            <p:cNvSpPr>
              <a:spLocks noChangeArrowheads="1"/>
            </p:cNvSpPr>
            <p:nvPr/>
          </p:nvSpPr>
          <p:spPr bwMode="auto">
            <a:xfrm>
              <a:off x="5795963" y="4322588"/>
              <a:ext cx="5984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CA1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4" name="Rectangle 40"/>
            <p:cNvSpPr>
              <a:spLocks noChangeArrowheads="1"/>
            </p:cNvSpPr>
            <p:nvPr/>
          </p:nvSpPr>
          <p:spPr bwMode="auto">
            <a:xfrm>
              <a:off x="6450013" y="4322588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49" name="Rectangle 45"/>
            <p:cNvSpPr>
              <a:spLocks noChangeArrowheads="1"/>
            </p:cNvSpPr>
            <p:nvPr/>
          </p:nvSpPr>
          <p:spPr bwMode="auto">
            <a:xfrm>
              <a:off x="6764338" y="5105226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0" name="Rectangle 46"/>
            <p:cNvSpPr>
              <a:spLocks noChangeArrowheads="1"/>
            </p:cNvSpPr>
            <p:nvPr/>
          </p:nvSpPr>
          <p:spPr bwMode="auto">
            <a:xfrm>
              <a:off x="7162800" y="5090938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1" name="Rectangle 47"/>
            <p:cNvSpPr>
              <a:spLocks noChangeArrowheads="1"/>
            </p:cNvSpPr>
            <p:nvPr/>
          </p:nvSpPr>
          <p:spPr bwMode="auto">
            <a:xfrm>
              <a:off x="6364288" y="5859288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2" name="Rectangle 48"/>
            <p:cNvSpPr>
              <a:spLocks noChangeArrowheads="1"/>
            </p:cNvSpPr>
            <p:nvPr/>
          </p:nvSpPr>
          <p:spPr bwMode="auto">
            <a:xfrm>
              <a:off x="6764338" y="5845001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3" name="Rectangle 49"/>
            <p:cNvSpPr>
              <a:spLocks noChangeArrowheads="1"/>
            </p:cNvSpPr>
            <p:nvPr/>
          </p:nvSpPr>
          <p:spPr bwMode="auto">
            <a:xfrm>
              <a:off x="5151438" y="5830713"/>
              <a:ext cx="4064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主体</a:t>
              </a: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4" name="Rectangle 50"/>
            <p:cNvSpPr>
              <a:spLocks noChangeArrowheads="1"/>
            </p:cNvSpPr>
            <p:nvPr/>
          </p:nvSpPr>
          <p:spPr bwMode="auto">
            <a:xfrm>
              <a:off x="5551488" y="5816426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6" name="Freeform 52"/>
            <p:cNvSpPr>
              <a:spLocks noEditPoints="1"/>
            </p:cNvSpPr>
            <p:nvPr/>
          </p:nvSpPr>
          <p:spPr bwMode="auto">
            <a:xfrm>
              <a:off x="6378575" y="4536901"/>
              <a:ext cx="542925" cy="369887"/>
            </a:xfrm>
            <a:custGeom>
              <a:avLst/>
              <a:gdLst>
                <a:gd name="T0" fmla="*/ 9 w 342"/>
                <a:gd name="T1" fmla="*/ 0 h 233"/>
                <a:gd name="T2" fmla="*/ 315 w 342"/>
                <a:gd name="T3" fmla="*/ 206 h 233"/>
                <a:gd name="T4" fmla="*/ 315 w 342"/>
                <a:gd name="T5" fmla="*/ 215 h 233"/>
                <a:gd name="T6" fmla="*/ 315 w 342"/>
                <a:gd name="T7" fmla="*/ 215 h 233"/>
                <a:gd name="T8" fmla="*/ 315 w 342"/>
                <a:gd name="T9" fmla="*/ 215 h 233"/>
                <a:gd name="T10" fmla="*/ 315 w 342"/>
                <a:gd name="T11" fmla="*/ 215 h 233"/>
                <a:gd name="T12" fmla="*/ 0 w 342"/>
                <a:gd name="T13" fmla="*/ 9 h 233"/>
                <a:gd name="T14" fmla="*/ 0 w 342"/>
                <a:gd name="T15" fmla="*/ 9 h 233"/>
                <a:gd name="T16" fmla="*/ 0 w 342"/>
                <a:gd name="T17" fmla="*/ 0 h 233"/>
                <a:gd name="T18" fmla="*/ 0 w 342"/>
                <a:gd name="T19" fmla="*/ 0 h 233"/>
                <a:gd name="T20" fmla="*/ 9 w 342"/>
                <a:gd name="T21" fmla="*/ 0 h 233"/>
                <a:gd name="T22" fmla="*/ 9 w 342"/>
                <a:gd name="T23" fmla="*/ 0 h 233"/>
                <a:gd name="T24" fmla="*/ 297 w 342"/>
                <a:gd name="T25" fmla="*/ 161 h 233"/>
                <a:gd name="T26" fmla="*/ 342 w 342"/>
                <a:gd name="T27" fmla="*/ 233 h 233"/>
                <a:gd name="T28" fmla="*/ 261 w 342"/>
                <a:gd name="T29" fmla="*/ 215 h 233"/>
                <a:gd name="T30" fmla="*/ 297 w 342"/>
                <a:gd name="T31" fmla="*/ 16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2" h="233">
                  <a:moveTo>
                    <a:pt x="9" y="0"/>
                  </a:moveTo>
                  <a:lnTo>
                    <a:pt x="315" y="206"/>
                  </a:lnTo>
                  <a:lnTo>
                    <a:pt x="315" y="215"/>
                  </a:lnTo>
                  <a:lnTo>
                    <a:pt x="315" y="215"/>
                  </a:lnTo>
                  <a:lnTo>
                    <a:pt x="315" y="215"/>
                  </a:lnTo>
                  <a:lnTo>
                    <a:pt x="315" y="21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97" y="161"/>
                  </a:moveTo>
                  <a:lnTo>
                    <a:pt x="342" y="233"/>
                  </a:lnTo>
                  <a:lnTo>
                    <a:pt x="261" y="215"/>
                  </a:lnTo>
                  <a:lnTo>
                    <a:pt x="297" y="161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57" name="Rectangle 53"/>
            <p:cNvSpPr>
              <a:spLocks noChangeArrowheads="1"/>
            </p:cNvSpPr>
            <p:nvPr/>
          </p:nvSpPr>
          <p:spPr bwMode="auto">
            <a:xfrm>
              <a:off x="5795963" y="5138563"/>
              <a:ext cx="5984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CA3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8" name="Rectangle 54"/>
            <p:cNvSpPr>
              <a:spLocks noChangeArrowheads="1"/>
            </p:cNvSpPr>
            <p:nvPr/>
          </p:nvSpPr>
          <p:spPr bwMode="auto">
            <a:xfrm>
              <a:off x="6392863" y="5203651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59" name="Freeform 55"/>
            <p:cNvSpPr>
              <a:spLocks/>
            </p:cNvSpPr>
            <p:nvPr/>
          </p:nvSpPr>
          <p:spPr bwMode="auto">
            <a:xfrm>
              <a:off x="6492875" y="2971626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3 h 269"/>
                <a:gd name="T12" fmla="*/ 9 w 386"/>
                <a:gd name="T13" fmla="*/ 80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5 w 386"/>
                <a:gd name="T35" fmla="*/ 260 h 269"/>
                <a:gd name="T36" fmla="*/ 261 w 386"/>
                <a:gd name="T37" fmla="*/ 251 h 269"/>
                <a:gd name="T38" fmla="*/ 296 w 386"/>
                <a:gd name="T39" fmla="*/ 242 h 269"/>
                <a:gd name="T40" fmla="*/ 323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0 h 269"/>
                <a:gd name="T54" fmla="*/ 350 w 386"/>
                <a:gd name="T55" fmla="*/ 53 h 269"/>
                <a:gd name="T56" fmla="*/ 323 w 386"/>
                <a:gd name="T57" fmla="*/ 36 h 269"/>
                <a:gd name="T58" fmla="*/ 296 w 386"/>
                <a:gd name="T59" fmla="*/ 18 h 269"/>
                <a:gd name="T60" fmla="*/ 261 w 386"/>
                <a:gd name="T61" fmla="*/ 9 h 269"/>
                <a:gd name="T62" fmla="*/ 225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3"/>
                  </a:lnTo>
                  <a:lnTo>
                    <a:pt x="9" y="80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5" y="260"/>
                  </a:lnTo>
                  <a:lnTo>
                    <a:pt x="261" y="251"/>
                  </a:lnTo>
                  <a:lnTo>
                    <a:pt x="296" y="242"/>
                  </a:lnTo>
                  <a:lnTo>
                    <a:pt x="323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0"/>
                  </a:lnTo>
                  <a:lnTo>
                    <a:pt x="350" y="53"/>
                  </a:lnTo>
                  <a:lnTo>
                    <a:pt x="323" y="36"/>
                  </a:lnTo>
                  <a:lnTo>
                    <a:pt x="296" y="18"/>
                  </a:lnTo>
                  <a:lnTo>
                    <a:pt x="261" y="9"/>
                  </a:lnTo>
                  <a:lnTo>
                    <a:pt x="225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0" name="Freeform 56"/>
            <p:cNvSpPr>
              <a:spLocks/>
            </p:cNvSpPr>
            <p:nvPr/>
          </p:nvSpPr>
          <p:spPr bwMode="auto">
            <a:xfrm>
              <a:off x="6492875" y="2971626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3 h 269"/>
                <a:gd name="T12" fmla="*/ 9 w 386"/>
                <a:gd name="T13" fmla="*/ 80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5 w 386"/>
                <a:gd name="T35" fmla="*/ 260 h 269"/>
                <a:gd name="T36" fmla="*/ 261 w 386"/>
                <a:gd name="T37" fmla="*/ 251 h 269"/>
                <a:gd name="T38" fmla="*/ 296 w 386"/>
                <a:gd name="T39" fmla="*/ 242 h 269"/>
                <a:gd name="T40" fmla="*/ 323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0 h 269"/>
                <a:gd name="T54" fmla="*/ 350 w 386"/>
                <a:gd name="T55" fmla="*/ 53 h 269"/>
                <a:gd name="T56" fmla="*/ 323 w 386"/>
                <a:gd name="T57" fmla="*/ 36 h 269"/>
                <a:gd name="T58" fmla="*/ 296 w 386"/>
                <a:gd name="T59" fmla="*/ 18 h 269"/>
                <a:gd name="T60" fmla="*/ 261 w 386"/>
                <a:gd name="T61" fmla="*/ 9 h 269"/>
                <a:gd name="T62" fmla="*/ 225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3"/>
                  </a:lnTo>
                  <a:lnTo>
                    <a:pt x="9" y="80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5" y="260"/>
                  </a:lnTo>
                  <a:lnTo>
                    <a:pt x="261" y="251"/>
                  </a:lnTo>
                  <a:lnTo>
                    <a:pt x="296" y="242"/>
                  </a:lnTo>
                  <a:lnTo>
                    <a:pt x="323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0"/>
                  </a:lnTo>
                  <a:lnTo>
                    <a:pt x="350" y="53"/>
                  </a:lnTo>
                  <a:lnTo>
                    <a:pt x="323" y="36"/>
                  </a:lnTo>
                  <a:lnTo>
                    <a:pt x="296" y="18"/>
                  </a:lnTo>
                  <a:lnTo>
                    <a:pt x="261" y="9"/>
                  </a:lnTo>
                  <a:lnTo>
                    <a:pt x="225" y="0"/>
                  </a:lnTo>
                  <a:lnTo>
                    <a:pt x="189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1" name="Freeform 57"/>
            <p:cNvSpPr>
              <a:spLocks/>
            </p:cNvSpPr>
            <p:nvPr/>
          </p:nvSpPr>
          <p:spPr bwMode="auto">
            <a:xfrm>
              <a:off x="7705725" y="3682826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4 h 269"/>
                <a:gd name="T12" fmla="*/ 9 w 386"/>
                <a:gd name="T13" fmla="*/ 81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4 w 386"/>
                <a:gd name="T35" fmla="*/ 260 h 269"/>
                <a:gd name="T36" fmla="*/ 260 w 386"/>
                <a:gd name="T37" fmla="*/ 251 h 269"/>
                <a:gd name="T38" fmla="*/ 296 w 386"/>
                <a:gd name="T39" fmla="*/ 242 h 269"/>
                <a:gd name="T40" fmla="*/ 323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1 h 269"/>
                <a:gd name="T54" fmla="*/ 350 w 386"/>
                <a:gd name="T55" fmla="*/ 54 h 269"/>
                <a:gd name="T56" fmla="*/ 323 w 386"/>
                <a:gd name="T57" fmla="*/ 36 h 269"/>
                <a:gd name="T58" fmla="*/ 296 w 386"/>
                <a:gd name="T59" fmla="*/ 18 h 269"/>
                <a:gd name="T60" fmla="*/ 260 w 386"/>
                <a:gd name="T61" fmla="*/ 9 h 269"/>
                <a:gd name="T62" fmla="*/ 224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4"/>
                  </a:lnTo>
                  <a:lnTo>
                    <a:pt x="9" y="81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4" y="260"/>
                  </a:lnTo>
                  <a:lnTo>
                    <a:pt x="260" y="251"/>
                  </a:lnTo>
                  <a:lnTo>
                    <a:pt x="296" y="242"/>
                  </a:lnTo>
                  <a:lnTo>
                    <a:pt x="323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1"/>
                  </a:lnTo>
                  <a:lnTo>
                    <a:pt x="350" y="54"/>
                  </a:lnTo>
                  <a:lnTo>
                    <a:pt x="323" y="36"/>
                  </a:lnTo>
                  <a:lnTo>
                    <a:pt x="296" y="18"/>
                  </a:lnTo>
                  <a:lnTo>
                    <a:pt x="260" y="9"/>
                  </a:lnTo>
                  <a:lnTo>
                    <a:pt x="224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2" name="Freeform 58"/>
            <p:cNvSpPr>
              <a:spLocks/>
            </p:cNvSpPr>
            <p:nvPr/>
          </p:nvSpPr>
          <p:spPr bwMode="auto">
            <a:xfrm>
              <a:off x="7705725" y="3682826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4 h 269"/>
                <a:gd name="T12" fmla="*/ 9 w 386"/>
                <a:gd name="T13" fmla="*/ 81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4 w 386"/>
                <a:gd name="T35" fmla="*/ 260 h 269"/>
                <a:gd name="T36" fmla="*/ 260 w 386"/>
                <a:gd name="T37" fmla="*/ 251 h 269"/>
                <a:gd name="T38" fmla="*/ 296 w 386"/>
                <a:gd name="T39" fmla="*/ 242 h 269"/>
                <a:gd name="T40" fmla="*/ 323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1 h 269"/>
                <a:gd name="T54" fmla="*/ 350 w 386"/>
                <a:gd name="T55" fmla="*/ 54 h 269"/>
                <a:gd name="T56" fmla="*/ 323 w 386"/>
                <a:gd name="T57" fmla="*/ 36 h 269"/>
                <a:gd name="T58" fmla="*/ 296 w 386"/>
                <a:gd name="T59" fmla="*/ 18 h 269"/>
                <a:gd name="T60" fmla="*/ 260 w 386"/>
                <a:gd name="T61" fmla="*/ 9 h 269"/>
                <a:gd name="T62" fmla="*/ 224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4"/>
                  </a:lnTo>
                  <a:lnTo>
                    <a:pt x="9" y="81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4" y="260"/>
                  </a:lnTo>
                  <a:lnTo>
                    <a:pt x="260" y="251"/>
                  </a:lnTo>
                  <a:lnTo>
                    <a:pt x="296" y="242"/>
                  </a:lnTo>
                  <a:lnTo>
                    <a:pt x="323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1"/>
                  </a:lnTo>
                  <a:lnTo>
                    <a:pt x="350" y="54"/>
                  </a:lnTo>
                  <a:lnTo>
                    <a:pt x="323" y="36"/>
                  </a:lnTo>
                  <a:lnTo>
                    <a:pt x="296" y="18"/>
                  </a:lnTo>
                  <a:lnTo>
                    <a:pt x="260" y="9"/>
                  </a:lnTo>
                  <a:lnTo>
                    <a:pt x="224" y="0"/>
                  </a:lnTo>
                  <a:lnTo>
                    <a:pt x="189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6" name="Rectangle 62"/>
            <p:cNvSpPr>
              <a:spLocks noChangeArrowheads="1"/>
            </p:cNvSpPr>
            <p:nvPr/>
          </p:nvSpPr>
          <p:spPr bwMode="auto">
            <a:xfrm>
              <a:off x="6588125" y="3049413"/>
              <a:ext cx="4968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根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67" name="Rectangle 63"/>
            <p:cNvSpPr>
              <a:spLocks noChangeArrowheads="1"/>
            </p:cNvSpPr>
            <p:nvPr/>
          </p:nvSpPr>
          <p:spPr bwMode="auto">
            <a:xfrm>
              <a:off x="7048500" y="3084338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68" name="Rectangle 64"/>
            <p:cNvSpPr>
              <a:spLocks noChangeArrowheads="1"/>
            </p:cNvSpPr>
            <p:nvPr/>
          </p:nvSpPr>
          <p:spPr bwMode="auto">
            <a:xfrm>
              <a:off x="7667625" y="3770138"/>
              <a:ext cx="5984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CA2</a:t>
              </a:r>
              <a:endPara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69" name="Rectangle 65"/>
            <p:cNvSpPr>
              <a:spLocks noChangeArrowheads="1"/>
            </p:cNvSpPr>
            <p:nvPr/>
          </p:nvSpPr>
          <p:spPr bwMode="auto">
            <a:xfrm>
              <a:off x="8332788" y="3809826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70" name="Freeform 66"/>
            <p:cNvSpPr>
              <a:spLocks noEditPoints="1"/>
            </p:cNvSpPr>
            <p:nvPr/>
          </p:nvSpPr>
          <p:spPr bwMode="auto">
            <a:xfrm>
              <a:off x="6164263" y="3355801"/>
              <a:ext cx="400050" cy="866775"/>
            </a:xfrm>
            <a:custGeom>
              <a:avLst/>
              <a:gdLst>
                <a:gd name="T0" fmla="*/ 252 w 252"/>
                <a:gd name="T1" fmla="*/ 9 h 546"/>
                <a:gd name="T2" fmla="*/ 18 w 252"/>
                <a:gd name="T3" fmla="*/ 520 h 546"/>
                <a:gd name="T4" fmla="*/ 18 w 252"/>
                <a:gd name="T5" fmla="*/ 520 h 546"/>
                <a:gd name="T6" fmla="*/ 18 w 252"/>
                <a:gd name="T7" fmla="*/ 520 h 546"/>
                <a:gd name="T8" fmla="*/ 9 w 252"/>
                <a:gd name="T9" fmla="*/ 520 h 546"/>
                <a:gd name="T10" fmla="*/ 9 w 252"/>
                <a:gd name="T11" fmla="*/ 511 h 546"/>
                <a:gd name="T12" fmla="*/ 243 w 252"/>
                <a:gd name="T13" fmla="*/ 0 h 546"/>
                <a:gd name="T14" fmla="*/ 243 w 252"/>
                <a:gd name="T15" fmla="*/ 0 h 546"/>
                <a:gd name="T16" fmla="*/ 252 w 252"/>
                <a:gd name="T17" fmla="*/ 0 h 546"/>
                <a:gd name="T18" fmla="*/ 252 w 252"/>
                <a:gd name="T19" fmla="*/ 0 h 546"/>
                <a:gd name="T20" fmla="*/ 252 w 252"/>
                <a:gd name="T21" fmla="*/ 9 h 546"/>
                <a:gd name="T22" fmla="*/ 252 w 252"/>
                <a:gd name="T23" fmla="*/ 9 h 546"/>
                <a:gd name="T24" fmla="*/ 63 w 252"/>
                <a:gd name="T25" fmla="*/ 493 h 546"/>
                <a:gd name="T26" fmla="*/ 9 w 252"/>
                <a:gd name="T27" fmla="*/ 546 h 546"/>
                <a:gd name="T28" fmla="*/ 0 w 252"/>
                <a:gd name="T29" fmla="*/ 466 h 546"/>
                <a:gd name="T30" fmla="*/ 63 w 252"/>
                <a:gd name="T31" fmla="*/ 493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2" h="546">
                  <a:moveTo>
                    <a:pt x="252" y="9"/>
                  </a:moveTo>
                  <a:lnTo>
                    <a:pt x="18" y="520"/>
                  </a:lnTo>
                  <a:lnTo>
                    <a:pt x="18" y="520"/>
                  </a:lnTo>
                  <a:lnTo>
                    <a:pt x="18" y="520"/>
                  </a:lnTo>
                  <a:lnTo>
                    <a:pt x="9" y="520"/>
                  </a:lnTo>
                  <a:lnTo>
                    <a:pt x="9" y="51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9"/>
                  </a:lnTo>
                  <a:lnTo>
                    <a:pt x="252" y="9"/>
                  </a:lnTo>
                  <a:close/>
                  <a:moveTo>
                    <a:pt x="63" y="493"/>
                  </a:moveTo>
                  <a:lnTo>
                    <a:pt x="9" y="546"/>
                  </a:lnTo>
                  <a:lnTo>
                    <a:pt x="0" y="466"/>
                  </a:lnTo>
                  <a:lnTo>
                    <a:pt x="63" y="493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1" name="Freeform 67"/>
            <p:cNvSpPr>
              <a:spLocks noEditPoints="1"/>
            </p:cNvSpPr>
            <p:nvPr/>
          </p:nvSpPr>
          <p:spPr bwMode="auto">
            <a:xfrm>
              <a:off x="7005638" y="3298651"/>
              <a:ext cx="900112" cy="412750"/>
            </a:xfrm>
            <a:custGeom>
              <a:avLst/>
              <a:gdLst>
                <a:gd name="T0" fmla="*/ 9 w 567"/>
                <a:gd name="T1" fmla="*/ 0 h 260"/>
                <a:gd name="T2" fmla="*/ 540 w 567"/>
                <a:gd name="T3" fmla="*/ 242 h 260"/>
                <a:gd name="T4" fmla="*/ 540 w 567"/>
                <a:gd name="T5" fmla="*/ 242 h 260"/>
                <a:gd name="T6" fmla="*/ 540 w 567"/>
                <a:gd name="T7" fmla="*/ 242 h 260"/>
                <a:gd name="T8" fmla="*/ 540 w 567"/>
                <a:gd name="T9" fmla="*/ 251 h 260"/>
                <a:gd name="T10" fmla="*/ 531 w 567"/>
                <a:gd name="T11" fmla="*/ 251 h 260"/>
                <a:gd name="T12" fmla="*/ 0 w 567"/>
                <a:gd name="T13" fmla="*/ 9 h 260"/>
                <a:gd name="T14" fmla="*/ 0 w 567"/>
                <a:gd name="T15" fmla="*/ 9 h 260"/>
                <a:gd name="T16" fmla="*/ 0 w 567"/>
                <a:gd name="T17" fmla="*/ 0 h 260"/>
                <a:gd name="T18" fmla="*/ 0 w 567"/>
                <a:gd name="T19" fmla="*/ 0 h 260"/>
                <a:gd name="T20" fmla="*/ 9 w 567"/>
                <a:gd name="T21" fmla="*/ 0 h 260"/>
                <a:gd name="T22" fmla="*/ 9 w 567"/>
                <a:gd name="T23" fmla="*/ 0 h 260"/>
                <a:gd name="T24" fmla="*/ 513 w 567"/>
                <a:gd name="T25" fmla="*/ 197 h 260"/>
                <a:gd name="T26" fmla="*/ 567 w 567"/>
                <a:gd name="T27" fmla="*/ 260 h 260"/>
                <a:gd name="T28" fmla="*/ 486 w 567"/>
                <a:gd name="T29" fmla="*/ 260 h 260"/>
                <a:gd name="T30" fmla="*/ 513 w 567"/>
                <a:gd name="T31" fmla="*/ 19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260">
                  <a:moveTo>
                    <a:pt x="9" y="0"/>
                  </a:moveTo>
                  <a:lnTo>
                    <a:pt x="540" y="242"/>
                  </a:lnTo>
                  <a:lnTo>
                    <a:pt x="540" y="242"/>
                  </a:lnTo>
                  <a:lnTo>
                    <a:pt x="540" y="242"/>
                  </a:lnTo>
                  <a:lnTo>
                    <a:pt x="540" y="251"/>
                  </a:lnTo>
                  <a:lnTo>
                    <a:pt x="531" y="25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513" y="197"/>
                  </a:moveTo>
                  <a:lnTo>
                    <a:pt x="567" y="260"/>
                  </a:lnTo>
                  <a:lnTo>
                    <a:pt x="486" y="260"/>
                  </a:lnTo>
                  <a:lnTo>
                    <a:pt x="513" y="19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7" name="Rectangle 73"/>
            <p:cNvSpPr>
              <a:spLocks noChangeArrowheads="1"/>
            </p:cNvSpPr>
            <p:nvPr/>
          </p:nvSpPr>
          <p:spPr bwMode="auto">
            <a:xfrm>
              <a:off x="7177088" y="2743026"/>
              <a:ext cx="6397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公司</a:t>
              </a:r>
              <a:r>
                <a:rPr kumimoji="0" lang="en-US" altLang="zh-CN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kumimoji="0"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78" name="Rectangle 74"/>
            <p:cNvSpPr>
              <a:spLocks noChangeArrowheads="1"/>
            </p:cNvSpPr>
            <p:nvPr/>
          </p:nvSpPr>
          <p:spPr bwMode="auto">
            <a:xfrm>
              <a:off x="7634288" y="2728738"/>
              <a:ext cx="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28787" y="2330434"/>
            <a:ext cx="2785610" cy="2049304"/>
            <a:chOff x="3528787" y="2330434"/>
            <a:chExt cx="2785610" cy="2049304"/>
          </a:xfrm>
        </p:grpSpPr>
        <p:sp>
          <p:nvSpPr>
            <p:cNvPr id="815172" name="Freeform 68"/>
            <p:cNvSpPr>
              <a:spLocks noEditPoints="1"/>
            </p:cNvSpPr>
            <p:nvPr/>
          </p:nvSpPr>
          <p:spPr bwMode="auto">
            <a:xfrm>
              <a:off x="3709988" y="4265438"/>
              <a:ext cx="2041525" cy="114300"/>
            </a:xfrm>
            <a:custGeom>
              <a:avLst/>
              <a:gdLst>
                <a:gd name="T0" fmla="*/ 27 w 1286"/>
                <a:gd name="T1" fmla="*/ 27 h 72"/>
                <a:gd name="T2" fmla="*/ 1250 w 1286"/>
                <a:gd name="T3" fmla="*/ 27 h 72"/>
                <a:gd name="T4" fmla="*/ 1259 w 1286"/>
                <a:gd name="T5" fmla="*/ 27 h 72"/>
                <a:gd name="T6" fmla="*/ 1259 w 1286"/>
                <a:gd name="T7" fmla="*/ 36 h 72"/>
                <a:gd name="T8" fmla="*/ 1259 w 1286"/>
                <a:gd name="T9" fmla="*/ 36 h 72"/>
                <a:gd name="T10" fmla="*/ 1250 w 1286"/>
                <a:gd name="T11" fmla="*/ 36 h 72"/>
                <a:gd name="T12" fmla="*/ 27 w 1286"/>
                <a:gd name="T13" fmla="*/ 36 h 72"/>
                <a:gd name="T14" fmla="*/ 27 w 1286"/>
                <a:gd name="T15" fmla="*/ 36 h 72"/>
                <a:gd name="T16" fmla="*/ 18 w 1286"/>
                <a:gd name="T17" fmla="*/ 36 h 72"/>
                <a:gd name="T18" fmla="*/ 27 w 1286"/>
                <a:gd name="T19" fmla="*/ 27 h 72"/>
                <a:gd name="T20" fmla="*/ 27 w 1286"/>
                <a:gd name="T21" fmla="*/ 27 h 72"/>
                <a:gd name="T22" fmla="*/ 27 w 1286"/>
                <a:gd name="T23" fmla="*/ 27 h 72"/>
                <a:gd name="T24" fmla="*/ 72 w 1286"/>
                <a:gd name="T25" fmla="*/ 72 h 72"/>
                <a:gd name="T26" fmla="*/ 0 w 1286"/>
                <a:gd name="T27" fmla="*/ 36 h 72"/>
                <a:gd name="T28" fmla="*/ 72 w 1286"/>
                <a:gd name="T29" fmla="*/ 0 h 72"/>
                <a:gd name="T30" fmla="*/ 72 w 1286"/>
                <a:gd name="T31" fmla="*/ 72 h 72"/>
                <a:gd name="T32" fmla="*/ 1214 w 1286"/>
                <a:gd name="T33" fmla="*/ 0 h 72"/>
                <a:gd name="T34" fmla="*/ 1286 w 1286"/>
                <a:gd name="T35" fmla="*/ 36 h 72"/>
                <a:gd name="T36" fmla="*/ 1214 w 1286"/>
                <a:gd name="T37" fmla="*/ 72 h 72"/>
                <a:gd name="T38" fmla="*/ 1214 w 1286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6" h="72">
                  <a:moveTo>
                    <a:pt x="27" y="27"/>
                  </a:moveTo>
                  <a:lnTo>
                    <a:pt x="1250" y="27"/>
                  </a:lnTo>
                  <a:lnTo>
                    <a:pt x="1259" y="27"/>
                  </a:lnTo>
                  <a:lnTo>
                    <a:pt x="1259" y="36"/>
                  </a:lnTo>
                  <a:lnTo>
                    <a:pt x="1259" y="36"/>
                  </a:lnTo>
                  <a:lnTo>
                    <a:pt x="1250" y="36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18" y="36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7" y="27"/>
                  </a:lnTo>
                  <a:close/>
                  <a:moveTo>
                    <a:pt x="72" y="72"/>
                  </a:moveTo>
                  <a:lnTo>
                    <a:pt x="0" y="36"/>
                  </a:lnTo>
                  <a:lnTo>
                    <a:pt x="72" y="0"/>
                  </a:lnTo>
                  <a:lnTo>
                    <a:pt x="72" y="72"/>
                  </a:lnTo>
                  <a:close/>
                  <a:moveTo>
                    <a:pt x="1214" y="0"/>
                  </a:moveTo>
                  <a:lnTo>
                    <a:pt x="1286" y="36"/>
                  </a:lnTo>
                  <a:lnTo>
                    <a:pt x="1214" y="72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3" name="Rectangle 69"/>
            <p:cNvSpPr>
              <a:spLocks noChangeArrowheads="1"/>
            </p:cNvSpPr>
            <p:nvPr/>
          </p:nvSpPr>
          <p:spPr bwMode="auto">
            <a:xfrm>
              <a:off x="3528787" y="2330434"/>
              <a:ext cx="2785610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kumimoji="0" lang="zh-CN" altLang="en-US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子</a:t>
              </a:r>
              <a:r>
                <a:rPr kumimoji="0" lang="en-US" altLang="zh-CN" sz="2400" b="1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CA2</a:t>
              </a:r>
              <a:r>
                <a:rPr kumimoji="0" lang="zh-CN" altLang="en-US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下所有</a:t>
              </a:r>
              <a:r>
                <a:rPr kumimoji="0" lang="zh-CN" altLang="en-US" sz="2400" b="1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实体</a:t>
              </a:r>
              <a:r>
                <a:rPr kumimoji="0" lang="zh-CN" altLang="en-US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信任</a:t>
              </a:r>
              <a:r>
                <a:rPr kumimoji="0" lang="en-US" altLang="zh-CN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kumimoji="0" lang="zh-CN" altLang="en-US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子</a:t>
              </a:r>
              <a:r>
                <a:rPr kumimoji="0" lang="en-US" altLang="zh-CN" sz="2400" b="1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CA1</a:t>
              </a:r>
              <a:r>
                <a:rPr kumimoji="0" lang="zh-CN" altLang="en-US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下所有</a:t>
              </a:r>
              <a:r>
                <a:rPr kumimoji="0" lang="zh-CN" altLang="en-US" sz="2400" b="1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实体，反之亦然</a:t>
              </a:r>
              <a:r>
                <a:rPr kumimoji="0" lang="zh-CN" altLang="en-US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。其他实体不相互信任</a:t>
              </a:r>
              <a:endParaRPr kumimoji="0"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5174" name="Line 70"/>
            <p:cNvSpPr>
              <a:spLocks noChangeShapeType="1"/>
            </p:cNvSpPr>
            <p:nvPr/>
          </p:nvSpPr>
          <p:spPr bwMode="auto">
            <a:xfrm flipH="1" flipV="1">
              <a:off x="4138613" y="3981276"/>
              <a:ext cx="414337" cy="3413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9" name="Line 75"/>
            <p:cNvSpPr>
              <a:spLocks noChangeShapeType="1"/>
            </p:cNvSpPr>
            <p:nvPr/>
          </p:nvSpPr>
          <p:spPr bwMode="auto">
            <a:xfrm flipV="1">
              <a:off x="4610100" y="3966988"/>
              <a:ext cx="755650" cy="3413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1702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与</a:t>
            </a:r>
            <a:r>
              <a:rPr lang="zh-CN" altLang="en-US">
                <a:latin typeface="Arial" pitchFamily="34" charset="0"/>
              </a:rPr>
              <a:t>大量不同管理域的用户</a:t>
            </a:r>
            <a:r>
              <a:rPr lang="zh-CN" altLang="en-US" smtClean="0">
                <a:latin typeface="Arial" pitchFamily="34" charset="0"/>
              </a:rPr>
              <a:t>建立信任关系需要</a:t>
            </a:r>
            <a:r>
              <a:rPr lang="zh-CN" altLang="en-US">
                <a:latin typeface="Arial" pitchFamily="34" charset="0"/>
              </a:rPr>
              <a:t>构建一个证书链</a:t>
            </a:r>
            <a:r>
              <a:rPr lang="zh-CN" altLang="en-US" smtClean="0">
                <a:latin typeface="Arial" pitchFamily="34" charset="0"/>
              </a:rPr>
              <a:t>。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itchFamily="34" charset="0"/>
              </a:rPr>
              <a:t>证书链</a:t>
            </a:r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827584" y="2924944"/>
            <a:ext cx="7696200" cy="3144838"/>
            <a:chOff x="912" y="1130"/>
            <a:chExt cx="4848" cy="1981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 rot="-572827">
              <a:off x="912" y="1529"/>
              <a:ext cx="1103" cy="1255"/>
            </a:xfrm>
            <a:prstGeom prst="verticalScroll">
              <a:avLst>
                <a:gd name="adj" fmla="val 8468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104" y="1694"/>
              <a:ext cx="76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颁发者名称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104" y="1961"/>
              <a:ext cx="76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主体名称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104" y="2234"/>
              <a:ext cx="76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公钥信息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102" y="2501"/>
              <a:ext cx="770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其他信息</a:t>
              </a: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 rot="-572827">
              <a:off x="2094" y="1529"/>
              <a:ext cx="1103" cy="1255"/>
            </a:xfrm>
            <a:prstGeom prst="verticalScroll">
              <a:avLst>
                <a:gd name="adj" fmla="val 846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272" y="1694"/>
              <a:ext cx="75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颁发者名称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276" y="1961"/>
              <a:ext cx="74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主体名称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276" y="2234"/>
              <a:ext cx="74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公钥信息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276" y="2501"/>
              <a:ext cx="74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其他信息</a:t>
              </a:r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 rot="-572827">
              <a:off x="3249" y="1529"/>
              <a:ext cx="1104" cy="1255"/>
            </a:xfrm>
            <a:prstGeom prst="verticalScroll">
              <a:avLst>
                <a:gd name="adj" fmla="val 8468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434" y="1694"/>
              <a:ext cx="74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颁发者名称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434" y="1961"/>
              <a:ext cx="74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主体名称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434" y="2234"/>
              <a:ext cx="74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公钥信息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434" y="2501"/>
              <a:ext cx="74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其他信息</a:t>
              </a:r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 rot="-572827">
              <a:off x="4657" y="1525"/>
              <a:ext cx="1103" cy="1255"/>
            </a:xfrm>
            <a:prstGeom prst="verticalScroll">
              <a:avLst>
                <a:gd name="adj" fmla="val 8468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4799" y="1676"/>
              <a:ext cx="816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颁发者名称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799" y="1943"/>
              <a:ext cx="816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主体名称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800" y="2216"/>
              <a:ext cx="816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公钥信息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799" y="2483"/>
              <a:ext cx="816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其他信息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4344" y="1924"/>
              <a:ext cx="365" cy="4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800" b="1"/>
                <a:t>…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V="1">
              <a:off x="1776" y="1824"/>
              <a:ext cx="507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V="1">
              <a:off x="2945" y="1842"/>
              <a:ext cx="547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4135" y="1809"/>
              <a:ext cx="756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975" y="1783"/>
              <a:ext cx="180" cy="344"/>
            </a:xfrm>
            <a:custGeom>
              <a:avLst/>
              <a:gdLst>
                <a:gd name="T0" fmla="*/ 105 w 105"/>
                <a:gd name="T1" fmla="*/ 0 h 312"/>
                <a:gd name="T2" fmla="*/ 0 w 105"/>
                <a:gd name="T3" fmla="*/ 156 h 312"/>
                <a:gd name="T4" fmla="*/ 105 w 105"/>
                <a:gd name="T5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312">
                  <a:moveTo>
                    <a:pt x="105" y="0"/>
                  </a:moveTo>
                  <a:cubicBezTo>
                    <a:pt x="52" y="52"/>
                    <a:pt x="0" y="104"/>
                    <a:pt x="0" y="156"/>
                  </a:cubicBezTo>
                  <a:cubicBezTo>
                    <a:pt x="0" y="208"/>
                    <a:pt x="88" y="286"/>
                    <a:pt x="105" y="31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1114" y="1130"/>
              <a:ext cx="720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36000" bIns="0"/>
            <a:lstStyle/>
            <a:p>
              <a:pPr algn="ctr" eaLnBrk="0" hangingPunct="0">
                <a:lnSpc>
                  <a:spcPct val="95000"/>
                </a:lnSpc>
              </a:pPr>
              <a:r>
                <a:rPr kumimoji="0" lang="zh-CN" altLang="en-US" sz="1800" b="1">
                  <a:solidFill>
                    <a:srgbClr val="000000"/>
                  </a:solidFill>
                </a:rPr>
                <a:t>自签证书</a:t>
              </a:r>
              <a:r>
                <a:rPr kumimoji="0" lang="en-US" altLang="zh-CN" sz="1800" b="1">
                  <a:solidFill>
                    <a:srgbClr val="000000"/>
                  </a:solidFill>
                </a:rPr>
                <a:t>( </a:t>
              </a:r>
              <a:r>
                <a:rPr kumimoji="0" lang="zh-CN" altLang="en-US" sz="1800" b="1">
                  <a:solidFill>
                    <a:srgbClr val="000000"/>
                  </a:solidFill>
                </a:rPr>
                <a:t>根证书 </a:t>
              </a:r>
              <a:r>
                <a:rPr kumimoji="0" lang="en-US" altLang="zh-CN" sz="1800" b="1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2208" y="1248"/>
              <a:ext cx="625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800" b="1">
                  <a:solidFill>
                    <a:srgbClr val="000000"/>
                  </a:solidFill>
                </a:rPr>
                <a:t>子证书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360" y="1248"/>
              <a:ext cx="626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800" b="1">
                  <a:solidFill>
                    <a:srgbClr val="000000"/>
                  </a:solidFill>
                </a:rPr>
                <a:t>子证书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656" y="1248"/>
              <a:ext cx="878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800" b="1">
                  <a:solidFill>
                    <a:srgbClr val="000000"/>
                  </a:solidFill>
                </a:rPr>
                <a:t>端实体证书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2448" y="2880"/>
              <a:ext cx="9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800" b="1">
                  <a:latin typeface="Arial" pitchFamily="34" charset="0"/>
                </a:rPr>
                <a:t>证书链示意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8967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必须验证证书链</a:t>
            </a:r>
            <a:r>
              <a:rPr lang="zh-CN" altLang="en-US" dirty="0" smtClean="0"/>
              <a:t>上每个证书</a:t>
            </a:r>
            <a:r>
              <a:rPr lang="zh-CN" altLang="en-US" dirty="0"/>
              <a:t>是否由可信</a:t>
            </a:r>
            <a:r>
              <a:rPr lang="en-US" altLang="zh-CN" dirty="0"/>
              <a:t>CA</a:t>
            </a:r>
            <a:r>
              <a:rPr lang="zh-CN" altLang="en-US" dirty="0" smtClean="0"/>
              <a:t>签发</a:t>
            </a:r>
            <a:r>
              <a:rPr lang="zh-CN" altLang="en-US" dirty="0"/>
              <a:t>，直到到达一个可信的根</a:t>
            </a:r>
            <a:r>
              <a:rPr lang="zh-CN" altLang="en-US" dirty="0" smtClean="0"/>
              <a:t>。验证三个方面：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/>
              <a:t>证书的真实性（可信任性）</a:t>
            </a:r>
          </a:p>
          <a:p>
            <a:pPr lvl="1"/>
            <a:r>
              <a:rPr lang="zh-CN" altLang="en-US" dirty="0" smtClean="0"/>
              <a:t>验证证书</a:t>
            </a:r>
            <a:r>
              <a:rPr lang="zh-CN" altLang="en-US" dirty="0"/>
              <a:t>链上的证书</a:t>
            </a:r>
            <a:r>
              <a:rPr lang="zh-CN" altLang="en-US" dirty="0" smtClean="0"/>
              <a:t>是否由链</a:t>
            </a:r>
            <a:r>
              <a:rPr lang="zh-CN" altLang="en-US" dirty="0"/>
              <a:t>上的上一个</a:t>
            </a:r>
            <a:r>
              <a:rPr lang="zh-CN" altLang="en-US" dirty="0" smtClean="0"/>
              <a:t>证书签发</a:t>
            </a:r>
            <a:r>
              <a:rPr lang="en-US" altLang="zh-CN" dirty="0" smtClean="0"/>
              <a:t>CA</a:t>
            </a:r>
            <a:r>
              <a:rPr lang="zh-CN" altLang="en-US" dirty="0" smtClean="0"/>
              <a:t>的</a:t>
            </a:r>
            <a:r>
              <a:rPr lang="zh-CN" altLang="en-US" dirty="0"/>
              <a:t>私钥</a:t>
            </a:r>
            <a:r>
              <a:rPr lang="zh-CN" altLang="en-US" dirty="0" smtClean="0"/>
              <a:t>签发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）证书的有效性</a:t>
            </a:r>
          </a:p>
          <a:p>
            <a:pPr lvl="1"/>
            <a:r>
              <a:rPr lang="zh-CN" altLang="en-US" dirty="0" smtClean="0"/>
              <a:t>验证证书是否过期或被撤销。</a:t>
            </a:r>
          </a:p>
          <a:p>
            <a:r>
              <a:rPr lang="en-US" altLang="zh-CN" dirty="0"/>
              <a:t>3</a:t>
            </a:r>
            <a:r>
              <a:rPr lang="zh-CN" altLang="en-US" dirty="0" smtClean="0"/>
              <a:t>）证书的可用性</a:t>
            </a:r>
          </a:p>
          <a:p>
            <a:pPr lvl="1"/>
            <a:r>
              <a:rPr lang="zh-CN" altLang="en-US" dirty="0"/>
              <a:t>每一个证书必须符合证书链中的高层证书定义的一系列标准。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证书（链）验证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236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公钥基础设施</a:t>
            </a:r>
            <a:r>
              <a:rPr lang="en-US" altLang="zh-CN"/>
              <a:t>PKI——</a:t>
            </a:r>
            <a:r>
              <a:rPr lang="zh-CN" altLang="en-US"/>
              <a:t>应用与典型</a:t>
            </a:r>
            <a:r>
              <a:rPr lang="zh-CN" altLang="en-US" smtClean="0"/>
              <a:t>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国内认证机构分为</a:t>
            </a:r>
            <a:r>
              <a:rPr lang="zh-CN" altLang="en-US"/>
              <a:t>三</a:t>
            </a:r>
            <a:r>
              <a:rPr lang="zh-CN" altLang="en-US" smtClean="0"/>
              <a:t>类：行业性</a:t>
            </a:r>
            <a:r>
              <a:rPr lang="en-US" altLang="zh-CN"/>
              <a:t>CA</a:t>
            </a:r>
            <a:r>
              <a:rPr lang="zh-CN" altLang="en-US"/>
              <a:t>、区域性</a:t>
            </a:r>
            <a:r>
              <a:rPr lang="en-US" altLang="zh-CN"/>
              <a:t>CA</a:t>
            </a:r>
            <a:r>
              <a:rPr lang="zh-CN" altLang="en-US"/>
              <a:t>和纯商业性</a:t>
            </a:r>
            <a:r>
              <a:rPr lang="en-US" altLang="zh-CN"/>
              <a:t>CA</a:t>
            </a:r>
            <a:r>
              <a:rPr lang="zh-CN" altLang="en-US"/>
              <a:t>，目前主要有：</a:t>
            </a:r>
          </a:p>
          <a:p>
            <a:pPr lvl="1"/>
            <a:r>
              <a:rPr lang="zh-CN" altLang="en-US"/>
              <a:t>中国金融认证中心</a:t>
            </a:r>
            <a:r>
              <a:rPr lang="en-US" altLang="zh-CN"/>
              <a:t>(CFCA);</a:t>
            </a:r>
          </a:p>
          <a:p>
            <a:pPr lvl="1"/>
            <a:r>
              <a:rPr lang="zh-CN" altLang="en-US"/>
              <a:t>中国电信认证中心</a:t>
            </a:r>
            <a:r>
              <a:rPr lang="en-US" altLang="zh-CN"/>
              <a:t>(CTCA);</a:t>
            </a:r>
          </a:p>
          <a:p>
            <a:pPr lvl="1"/>
            <a:r>
              <a:rPr lang="zh-CN" altLang="en-US"/>
              <a:t>上海市电子商务安全证书管理中心</a:t>
            </a:r>
            <a:r>
              <a:rPr lang="en-US" altLang="zh-CN"/>
              <a:t>(SHECA);</a:t>
            </a:r>
          </a:p>
          <a:p>
            <a:pPr lvl="1"/>
            <a:r>
              <a:rPr lang="zh-CN" altLang="en-US"/>
              <a:t>北京数字证书认证中心</a:t>
            </a:r>
            <a:r>
              <a:rPr lang="en-US" altLang="zh-CN"/>
              <a:t>(BJCA);</a:t>
            </a:r>
          </a:p>
          <a:p>
            <a:pPr lvl="1"/>
            <a:r>
              <a:rPr lang="zh-CN" altLang="en-US"/>
              <a:t>重庆数字证书认证中心</a:t>
            </a:r>
            <a:r>
              <a:rPr lang="en-US" altLang="zh-CN"/>
              <a:t>(CQCA);</a:t>
            </a:r>
          </a:p>
          <a:p>
            <a:pPr lvl="1"/>
            <a:r>
              <a:rPr lang="zh-CN" altLang="en-US"/>
              <a:t>广东省电子商务认证中心</a:t>
            </a:r>
            <a:r>
              <a:rPr lang="en-US" altLang="zh-CN"/>
              <a:t>(CNCA);</a:t>
            </a:r>
          </a:p>
          <a:p>
            <a:pPr lvl="1"/>
            <a:r>
              <a:rPr lang="zh-CN" altLang="en-US"/>
              <a:t>海南省电子商务认证中心</a:t>
            </a:r>
            <a:r>
              <a:rPr lang="en-US" altLang="zh-CN"/>
              <a:t>(HNECA);</a:t>
            </a:r>
          </a:p>
          <a:p>
            <a:pPr lvl="1"/>
            <a:r>
              <a:rPr lang="zh-CN" altLang="en-US"/>
              <a:t>福建省数字安全证书管理有限公司</a:t>
            </a:r>
            <a:r>
              <a:rPr lang="en-US" altLang="zh-CN"/>
              <a:t>(FJCA);</a:t>
            </a:r>
          </a:p>
          <a:p>
            <a:pPr lvl="1"/>
            <a:r>
              <a:rPr lang="zh-CN" altLang="en-US"/>
              <a:t>北京天威诚信数字认证服务中心</a:t>
            </a:r>
            <a:r>
              <a:rPr lang="en-US" altLang="zh-CN"/>
              <a:t>(iTruschina CA)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601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PKI</a:t>
            </a:r>
            <a:r>
              <a:rPr lang="zh-CN" altLang="en-US"/>
              <a:t>案例 </a:t>
            </a:r>
            <a:r>
              <a:rPr lang="en-US" altLang="zh-CN"/>
              <a:t>—— </a:t>
            </a:r>
            <a:r>
              <a:rPr lang="zh-CN" altLang="en-US"/>
              <a:t>网上银行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28599" y="3142709"/>
            <a:ext cx="1031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  <a:latin typeface="Arial" pitchFamily="34" charset="0"/>
              </a:rPr>
              <a:t>三层</a:t>
            </a:r>
            <a:r>
              <a:rPr lang="en-US" altLang="zh-CN" b="1" smtClean="0">
                <a:solidFill>
                  <a:srgbClr val="A50021"/>
                </a:solidFill>
                <a:latin typeface="Arial" pitchFamily="34" charset="0"/>
              </a:rPr>
              <a:t>CA</a:t>
            </a:r>
            <a:r>
              <a:rPr lang="zh-CN" altLang="en-US" b="1" smtClean="0">
                <a:solidFill>
                  <a:srgbClr val="A50021"/>
                </a:solidFill>
                <a:latin typeface="Arial" pitchFamily="34" charset="0"/>
              </a:rPr>
              <a:t>结构</a:t>
            </a:r>
            <a:endParaRPr lang="zh-CN" altLang="en-US" b="1">
              <a:solidFill>
                <a:srgbClr val="A50021"/>
              </a:solidFill>
              <a:latin typeface="Arial" pitchFamily="34" charset="0"/>
            </a:endParaRPr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914400" y="1371600"/>
            <a:ext cx="7696200" cy="5259388"/>
            <a:chOff x="576" y="864"/>
            <a:chExt cx="4848" cy="3313"/>
          </a:xfrm>
        </p:grpSpPr>
        <p:grpSp>
          <p:nvGrpSpPr>
            <p:cNvPr id="72709" name="Group 5"/>
            <p:cNvGrpSpPr>
              <a:grpSpLocks/>
            </p:cNvGrpSpPr>
            <p:nvPr/>
          </p:nvGrpSpPr>
          <p:grpSpPr bwMode="auto">
            <a:xfrm>
              <a:off x="576" y="864"/>
              <a:ext cx="4848" cy="3313"/>
              <a:chOff x="576" y="864"/>
              <a:chExt cx="4848" cy="3313"/>
            </a:xfrm>
          </p:grpSpPr>
          <p:sp>
            <p:nvSpPr>
              <p:cNvPr id="72710" name="Oval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4848" cy="1248"/>
              </a:xfrm>
              <a:prstGeom prst="ellipse">
                <a:avLst/>
              </a:prstGeom>
              <a:solidFill>
                <a:srgbClr val="CCFFCC"/>
              </a:solidFill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11" name="Oval 7"/>
              <p:cNvSpPr>
                <a:spLocks noChangeArrowheads="1"/>
              </p:cNvSpPr>
              <p:nvPr/>
            </p:nvSpPr>
            <p:spPr bwMode="auto">
              <a:xfrm>
                <a:off x="624" y="864"/>
                <a:ext cx="4752" cy="1344"/>
              </a:xfrm>
              <a:prstGeom prst="ellipse">
                <a:avLst/>
              </a:prstGeom>
              <a:solidFill>
                <a:srgbClr val="FFFF99"/>
              </a:solidFill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12" name="Text Box 8"/>
              <p:cNvSpPr txBox="1">
                <a:spLocks noChangeArrowheads="1"/>
              </p:cNvSpPr>
              <p:nvPr/>
            </p:nvSpPr>
            <p:spPr bwMode="auto">
              <a:xfrm>
                <a:off x="2400" y="912"/>
                <a:ext cx="100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人行根</a:t>
                </a:r>
                <a:r>
                  <a:rPr lang="en-US" altLang="zh-CN" sz="1800" b="1">
                    <a:latin typeface="Arial" pitchFamily="34" charset="0"/>
                  </a:rPr>
                  <a:t>CA</a:t>
                </a:r>
              </a:p>
            </p:txBody>
          </p:sp>
          <p:sp>
            <p:nvSpPr>
              <p:cNvPr id="72713" name="Text Box 9"/>
              <p:cNvSpPr txBox="1">
                <a:spLocks noChangeArrowheads="1"/>
              </p:cNvSpPr>
              <p:nvPr/>
            </p:nvSpPr>
            <p:spPr bwMode="auto">
              <a:xfrm>
                <a:off x="2400" y="1344"/>
                <a:ext cx="100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招行品牌</a:t>
                </a:r>
                <a:r>
                  <a:rPr lang="en-US" altLang="zh-CN" sz="1800" b="1">
                    <a:latin typeface="Arial" pitchFamily="34" charset="0"/>
                  </a:rPr>
                  <a:t>CA</a:t>
                </a:r>
              </a:p>
            </p:txBody>
          </p:sp>
          <p:sp>
            <p:nvSpPr>
              <p:cNvPr id="72714" name="Text Box 10"/>
              <p:cNvSpPr txBox="1">
                <a:spLocks noChangeArrowheads="1"/>
              </p:cNvSpPr>
              <p:nvPr/>
            </p:nvSpPr>
            <p:spPr bwMode="auto">
              <a:xfrm>
                <a:off x="1152" y="1728"/>
                <a:ext cx="1296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个人</a:t>
                </a:r>
                <a:r>
                  <a:rPr lang="en-US" altLang="zh-CN" sz="1800" b="1">
                    <a:latin typeface="Arial" pitchFamily="34" charset="0"/>
                  </a:rPr>
                  <a:t>CA</a:t>
                </a:r>
                <a:r>
                  <a:rPr lang="zh-CN" altLang="en-US" sz="1800" b="1">
                    <a:latin typeface="Arial" pitchFamily="34" charset="0"/>
                  </a:rPr>
                  <a:t>签发系统</a:t>
                </a:r>
              </a:p>
            </p:txBody>
          </p:sp>
          <p:sp>
            <p:nvSpPr>
              <p:cNvPr id="72715" name="Text Box 11"/>
              <p:cNvSpPr txBox="1">
                <a:spLocks noChangeArrowheads="1"/>
              </p:cNvSpPr>
              <p:nvPr/>
            </p:nvSpPr>
            <p:spPr bwMode="auto">
              <a:xfrm>
                <a:off x="3648" y="1728"/>
                <a:ext cx="124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个人</a:t>
                </a:r>
                <a:r>
                  <a:rPr lang="en-US" altLang="zh-CN" sz="1800" b="1">
                    <a:latin typeface="Arial" pitchFamily="34" charset="0"/>
                  </a:rPr>
                  <a:t>CA</a:t>
                </a:r>
                <a:r>
                  <a:rPr lang="zh-CN" altLang="en-US" sz="1800" b="1">
                    <a:latin typeface="Arial" pitchFamily="34" charset="0"/>
                  </a:rPr>
                  <a:t>签发系统</a:t>
                </a:r>
              </a:p>
            </p:txBody>
          </p:sp>
          <p:sp>
            <p:nvSpPr>
              <p:cNvPr id="72716" name="Text Box 12"/>
              <p:cNvSpPr txBox="1">
                <a:spLocks noChangeArrowheads="1"/>
              </p:cNvSpPr>
              <p:nvPr/>
            </p:nvSpPr>
            <p:spPr bwMode="auto">
              <a:xfrm>
                <a:off x="2688" y="1728"/>
                <a:ext cx="624" cy="231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latin typeface="Arial" pitchFamily="34" charset="0"/>
                  </a:rPr>
                  <a:t>CA</a:t>
                </a:r>
                <a:r>
                  <a:rPr lang="zh-CN" altLang="en-US" sz="1800" b="1">
                    <a:latin typeface="Arial" pitchFamily="34" charset="0"/>
                  </a:rPr>
                  <a:t>系统</a:t>
                </a:r>
              </a:p>
            </p:txBody>
          </p:sp>
          <p:sp>
            <p:nvSpPr>
              <p:cNvPr id="72717" name="Text Box 13"/>
              <p:cNvSpPr txBox="1">
                <a:spLocks noChangeArrowheads="1"/>
              </p:cNvSpPr>
              <p:nvPr/>
            </p:nvSpPr>
            <p:spPr bwMode="auto">
              <a:xfrm>
                <a:off x="2496" y="2304"/>
                <a:ext cx="1104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总行数据中心</a:t>
                </a:r>
              </a:p>
            </p:txBody>
          </p:sp>
          <p:sp>
            <p:nvSpPr>
              <p:cNvPr id="72718" name="Text Box 14"/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1104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分行数据中心</a:t>
                </a:r>
              </a:p>
            </p:txBody>
          </p:sp>
          <p:sp>
            <p:nvSpPr>
              <p:cNvPr id="72719" name="Text Box 15"/>
              <p:cNvSpPr txBox="1">
                <a:spLocks noChangeArrowheads="1"/>
              </p:cNvSpPr>
              <p:nvPr/>
            </p:nvSpPr>
            <p:spPr bwMode="auto">
              <a:xfrm>
                <a:off x="3696" y="2688"/>
                <a:ext cx="1104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分行数据中心</a:t>
                </a:r>
              </a:p>
            </p:txBody>
          </p:sp>
          <p:sp>
            <p:nvSpPr>
              <p:cNvPr id="7272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624" cy="231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latin typeface="Arial" pitchFamily="34" charset="0"/>
                  </a:rPr>
                  <a:t>RA</a:t>
                </a:r>
                <a:r>
                  <a:rPr lang="zh-CN" altLang="en-US" sz="1800" b="1">
                    <a:latin typeface="Arial" pitchFamily="34" charset="0"/>
                  </a:rPr>
                  <a:t>系统</a:t>
                </a:r>
              </a:p>
            </p:txBody>
          </p:sp>
          <p:sp>
            <p:nvSpPr>
              <p:cNvPr id="72721" name="Text Box 17"/>
              <p:cNvSpPr txBox="1">
                <a:spLocks noChangeArrowheads="1"/>
              </p:cNvSpPr>
              <p:nvPr/>
            </p:nvSpPr>
            <p:spPr bwMode="auto">
              <a:xfrm>
                <a:off x="1968" y="3168"/>
                <a:ext cx="816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营业柜台</a:t>
                </a:r>
              </a:p>
            </p:txBody>
          </p:sp>
          <p:sp>
            <p:nvSpPr>
              <p:cNvPr id="72722" name="Text Box 18"/>
              <p:cNvSpPr txBox="1">
                <a:spLocks noChangeArrowheads="1"/>
              </p:cNvSpPr>
              <p:nvPr/>
            </p:nvSpPr>
            <p:spPr bwMode="auto">
              <a:xfrm>
                <a:off x="3312" y="3168"/>
                <a:ext cx="816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营业柜台</a:t>
                </a:r>
              </a:p>
            </p:txBody>
          </p:sp>
          <p:sp>
            <p:nvSpPr>
              <p:cNvPr id="72723" name="Text Box 19"/>
              <p:cNvSpPr txBox="1">
                <a:spLocks noChangeArrowheads="1"/>
              </p:cNvSpPr>
              <p:nvPr/>
            </p:nvSpPr>
            <p:spPr bwMode="auto">
              <a:xfrm>
                <a:off x="1248" y="3552"/>
                <a:ext cx="124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分行理财通中心</a:t>
                </a:r>
              </a:p>
            </p:txBody>
          </p:sp>
          <p:sp>
            <p:nvSpPr>
              <p:cNvPr id="72724" name="Text Box 20"/>
              <p:cNvSpPr txBox="1">
                <a:spLocks noChangeArrowheads="1"/>
              </p:cNvSpPr>
              <p:nvPr/>
            </p:nvSpPr>
            <p:spPr bwMode="auto">
              <a:xfrm>
                <a:off x="3600" y="3552"/>
                <a:ext cx="124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分行理财通中心</a:t>
                </a:r>
              </a:p>
            </p:txBody>
          </p:sp>
          <p:sp>
            <p:nvSpPr>
              <p:cNvPr id="72725" name="Text Box 21"/>
              <p:cNvSpPr txBox="1">
                <a:spLocks noChangeArrowheads="1"/>
              </p:cNvSpPr>
              <p:nvPr/>
            </p:nvSpPr>
            <p:spPr bwMode="auto">
              <a:xfrm>
                <a:off x="1248" y="3936"/>
                <a:ext cx="1344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至尊理财通客户端</a:t>
                </a:r>
              </a:p>
            </p:txBody>
          </p:sp>
          <p:sp>
            <p:nvSpPr>
              <p:cNvPr id="72726" name="Text Box 22"/>
              <p:cNvSpPr txBox="1">
                <a:spLocks noChangeArrowheads="1"/>
              </p:cNvSpPr>
              <p:nvPr/>
            </p:nvSpPr>
            <p:spPr bwMode="auto">
              <a:xfrm>
                <a:off x="3600" y="3936"/>
                <a:ext cx="1296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itchFamily="34" charset="0"/>
                  </a:rPr>
                  <a:t>至尊理财通客户端</a:t>
                </a:r>
              </a:p>
            </p:txBody>
          </p:sp>
          <p:sp>
            <p:nvSpPr>
              <p:cNvPr id="72727" name="Line 23"/>
              <p:cNvSpPr>
                <a:spLocks noChangeShapeType="1"/>
              </p:cNvSpPr>
              <p:nvPr/>
            </p:nvSpPr>
            <p:spPr bwMode="auto">
              <a:xfrm>
                <a:off x="2879" y="1151"/>
                <a:ext cx="0" cy="19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28" name="Line 24"/>
              <p:cNvSpPr>
                <a:spLocks noChangeShapeType="1"/>
              </p:cNvSpPr>
              <p:nvPr/>
            </p:nvSpPr>
            <p:spPr bwMode="auto">
              <a:xfrm flipH="1">
                <a:off x="1776" y="1584"/>
                <a:ext cx="624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29" name="Line 25"/>
              <p:cNvSpPr>
                <a:spLocks noChangeShapeType="1"/>
              </p:cNvSpPr>
              <p:nvPr/>
            </p:nvSpPr>
            <p:spPr bwMode="auto">
              <a:xfrm>
                <a:off x="3408" y="1584"/>
                <a:ext cx="768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0" name="Line 26"/>
              <p:cNvSpPr>
                <a:spLocks noChangeShapeType="1"/>
              </p:cNvSpPr>
              <p:nvPr/>
            </p:nvSpPr>
            <p:spPr bwMode="auto">
              <a:xfrm>
                <a:off x="2400" y="1968"/>
                <a:ext cx="576" cy="3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1" name="Line 27"/>
              <p:cNvSpPr>
                <a:spLocks noChangeShapeType="1"/>
              </p:cNvSpPr>
              <p:nvPr/>
            </p:nvSpPr>
            <p:spPr bwMode="auto">
              <a:xfrm flipH="1">
                <a:off x="3168" y="1968"/>
                <a:ext cx="480" cy="3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2" name="Line 28"/>
              <p:cNvSpPr>
                <a:spLocks noChangeShapeType="1"/>
              </p:cNvSpPr>
              <p:nvPr/>
            </p:nvSpPr>
            <p:spPr bwMode="auto">
              <a:xfrm flipH="1">
                <a:off x="1776" y="2544"/>
                <a:ext cx="720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3" name="Line 29"/>
              <p:cNvSpPr>
                <a:spLocks noChangeShapeType="1"/>
              </p:cNvSpPr>
              <p:nvPr/>
            </p:nvSpPr>
            <p:spPr bwMode="auto">
              <a:xfrm>
                <a:off x="3600" y="2544"/>
                <a:ext cx="624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4" name="Line 30"/>
              <p:cNvSpPr>
                <a:spLocks noChangeShapeType="1"/>
              </p:cNvSpPr>
              <p:nvPr/>
            </p:nvSpPr>
            <p:spPr bwMode="auto">
              <a:xfrm>
                <a:off x="1824" y="2928"/>
                <a:ext cx="0" cy="62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5" name="Line 31"/>
              <p:cNvSpPr>
                <a:spLocks noChangeShapeType="1"/>
              </p:cNvSpPr>
              <p:nvPr/>
            </p:nvSpPr>
            <p:spPr bwMode="auto">
              <a:xfrm>
                <a:off x="1824" y="3792"/>
                <a:ext cx="0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6" name="Line 32"/>
              <p:cNvSpPr>
                <a:spLocks noChangeShapeType="1"/>
              </p:cNvSpPr>
              <p:nvPr/>
            </p:nvSpPr>
            <p:spPr bwMode="auto">
              <a:xfrm>
                <a:off x="4272" y="2928"/>
                <a:ext cx="0" cy="62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7" name="Line 33"/>
              <p:cNvSpPr>
                <a:spLocks noChangeShapeType="1"/>
              </p:cNvSpPr>
              <p:nvPr/>
            </p:nvSpPr>
            <p:spPr bwMode="auto">
              <a:xfrm>
                <a:off x="4272" y="3792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8" name="Line 34"/>
              <p:cNvSpPr>
                <a:spLocks noChangeShapeType="1"/>
              </p:cNvSpPr>
              <p:nvPr/>
            </p:nvSpPr>
            <p:spPr bwMode="auto">
              <a:xfrm>
                <a:off x="1824" y="2928"/>
                <a:ext cx="528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9" name="Line 35"/>
              <p:cNvSpPr>
                <a:spLocks noChangeShapeType="1"/>
              </p:cNvSpPr>
              <p:nvPr/>
            </p:nvSpPr>
            <p:spPr bwMode="auto">
              <a:xfrm flipH="1">
                <a:off x="3696" y="2928"/>
                <a:ext cx="576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3504" y="912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宋体" pitchFamily="2" charset="-122"/>
                </a:rPr>
                <a:t>CFCA Root</a:t>
              </a:r>
            </a:p>
          </p:txBody>
        </p:sp>
      </p:grpSp>
      <p:sp>
        <p:nvSpPr>
          <p:cNvPr id="72741" name="AutoShape 37"/>
          <p:cNvSpPr>
            <a:spLocks noChangeArrowheads="1"/>
          </p:cNvSpPr>
          <p:nvPr/>
        </p:nvSpPr>
        <p:spPr bwMode="auto">
          <a:xfrm>
            <a:off x="107504" y="4653136"/>
            <a:ext cx="2032446" cy="1186036"/>
          </a:xfrm>
          <a:prstGeom prst="wedgeRoundRectCallout">
            <a:avLst>
              <a:gd name="adj1" fmla="val 155123"/>
              <a:gd name="adj2" fmla="val -67130"/>
              <a:gd name="adj3" fmla="val 16667"/>
            </a:avLst>
          </a:prstGeom>
          <a:solidFill>
            <a:srgbClr val="FFFF99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r>
              <a:rPr lang="zh-CN" altLang="en-US" sz="1600" b="1" smtClean="0">
                <a:latin typeface="宋体" pitchFamily="2" charset="-122"/>
              </a:rPr>
              <a:t>和业务</a:t>
            </a:r>
            <a:r>
              <a:rPr lang="zh-CN" altLang="en-US" sz="1600" b="1">
                <a:latin typeface="宋体" pitchFamily="2" charset="-122"/>
              </a:rPr>
              <a:t>系统</a:t>
            </a:r>
            <a:r>
              <a:rPr lang="zh-CN" altLang="en-US" sz="1600" b="1" smtClean="0">
                <a:latin typeface="宋体" pitchFamily="2" charset="-122"/>
              </a:rPr>
              <a:t>结合，业务</a:t>
            </a:r>
            <a:r>
              <a:rPr lang="zh-CN" altLang="en-US" sz="1600" b="1">
                <a:latin typeface="宋体" pitchFamily="2" charset="-122"/>
              </a:rPr>
              <a:t>系统收集用户资料，传送给</a:t>
            </a:r>
            <a:r>
              <a:rPr lang="en-US" altLang="zh-CN" sz="1600" b="1">
                <a:latin typeface="宋体" pitchFamily="2" charset="-122"/>
              </a:rPr>
              <a:t>CA</a:t>
            </a:r>
            <a:r>
              <a:rPr lang="zh-CN" altLang="en-US" sz="1600" b="1">
                <a:latin typeface="宋体" pitchFamily="2" charset="-122"/>
              </a:rPr>
              <a:t>系统签发证书。</a:t>
            </a:r>
          </a:p>
        </p:txBody>
      </p:sp>
      <p:sp>
        <p:nvSpPr>
          <p:cNvPr id="72742" name="AutoShape 38"/>
          <p:cNvSpPr>
            <a:spLocks noChangeArrowheads="1"/>
          </p:cNvSpPr>
          <p:nvPr/>
        </p:nvSpPr>
        <p:spPr bwMode="auto">
          <a:xfrm>
            <a:off x="7620000" y="1143000"/>
            <a:ext cx="1314450" cy="685800"/>
          </a:xfrm>
          <a:prstGeom prst="wedgeRoundRectCallout">
            <a:avLst>
              <a:gd name="adj1" fmla="val -219204"/>
              <a:gd name="adj2" fmla="val 98611"/>
              <a:gd name="adj3" fmla="val 16667"/>
            </a:avLst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宋体" pitchFamily="2" charset="-122"/>
              </a:rPr>
              <a:t>负责制定</a:t>
            </a:r>
            <a:r>
              <a:rPr lang="en-US" altLang="zh-CN" sz="1600" b="1">
                <a:latin typeface="宋体" pitchFamily="2" charset="-122"/>
              </a:rPr>
              <a:t>CA</a:t>
            </a:r>
            <a:r>
              <a:rPr lang="zh-CN" altLang="en-US" sz="1600" b="1">
                <a:latin typeface="宋体" pitchFamily="2" charset="-122"/>
              </a:rPr>
              <a:t>的总体策略</a:t>
            </a:r>
          </a:p>
        </p:txBody>
      </p:sp>
      <p:sp>
        <p:nvSpPr>
          <p:cNvPr id="72743" name="AutoShape 39"/>
          <p:cNvSpPr>
            <a:spLocks noChangeArrowheads="1"/>
          </p:cNvSpPr>
          <p:nvPr/>
        </p:nvSpPr>
        <p:spPr bwMode="auto">
          <a:xfrm>
            <a:off x="107504" y="1366664"/>
            <a:ext cx="2160240" cy="838200"/>
          </a:xfrm>
          <a:prstGeom prst="wedgeRoundRectCallout">
            <a:avLst>
              <a:gd name="adj1" fmla="val 48890"/>
              <a:gd name="adj2" fmla="val 105682"/>
              <a:gd name="adj3" fmla="val 16667"/>
            </a:avLst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lang="zh-CN" altLang="en-US" sz="1600" b="1" smtClean="0">
                <a:latin typeface="宋体" pitchFamily="2" charset="-122"/>
              </a:rPr>
              <a:t>按上级</a:t>
            </a:r>
            <a:r>
              <a:rPr lang="en-US" altLang="zh-CN" sz="1600" b="1">
                <a:latin typeface="宋体" pitchFamily="2" charset="-122"/>
              </a:rPr>
              <a:t>CA</a:t>
            </a:r>
            <a:r>
              <a:rPr lang="zh-CN" altLang="en-US" sz="1600" b="1">
                <a:latin typeface="宋体" pitchFamily="2" charset="-122"/>
              </a:rPr>
              <a:t>政策为不同类型业务</a:t>
            </a:r>
            <a:r>
              <a:rPr lang="zh-CN" altLang="en-US" sz="1600" b="1" smtClean="0">
                <a:latin typeface="宋体" pitchFamily="2" charset="-122"/>
              </a:rPr>
              <a:t>制定政策，并为最终</a:t>
            </a:r>
            <a:r>
              <a:rPr lang="zh-CN" altLang="en-US" sz="1600" b="1">
                <a:latin typeface="宋体" pitchFamily="2" charset="-122"/>
              </a:rPr>
              <a:t>用户颁发证书。</a:t>
            </a:r>
          </a:p>
        </p:txBody>
      </p:sp>
    </p:spTree>
    <p:extLst>
      <p:ext uri="{BB962C8B-B14F-4D97-AF65-F5344CB8AC3E}">
        <p14:creationId xmlns:p14="http://schemas.microsoft.com/office/powerpoint/2010/main" val="2473563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41" grpId="0" animBg="1" autoUpdateAnimBg="0"/>
      <p:bldP spid="72742" grpId="0" animBg="1" autoUpdateAnimBg="0"/>
      <p:bldP spid="72743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应用快速发展，</a:t>
            </a:r>
            <a:r>
              <a:rPr lang="en-US" altLang="zh-CN" smtClean="0"/>
              <a:t>Web</a:t>
            </a:r>
            <a:r>
              <a:rPr lang="zh-CN" altLang="en-US" smtClean="0"/>
              <a:t>页面不包含内在的安全性</a:t>
            </a:r>
          </a:p>
          <a:p>
            <a:r>
              <a:rPr lang="en-US" altLang="zh-CN" smtClean="0"/>
              <a:t>SSL/TLS</a:t>
            </a:r>
            <a:r>
              <a:rPr lang="zh-CN" altLang="en-US" smtClean="0"/>
              <a:t>可以使用证书对服务器和客户端进行认证</a:t>
            </a:r>
            <a:endParaRPr lang="zh-CN" altLang="en-US"/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</a:t>
            </a:r>
            <a:r>
              <a:rPr lang="en-US" altLang="zh-CN" smtClean="0"/>
              <a:t>Web</a:t>
            </a:r>
            <a:r>
              <a:rPr lang="zh-CN" altLang="en-US" smtClean="0"/>
              <a:t>的认证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249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的认证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	—— SSL/TLS</a:t>
            </a:r>
            <a:r>
              <a:rPr lang="zh-CN" altLang="en-US" dirty="0" smtClean="0"/>
              <a:t>认证过程</a:t>
            </a:r>
            <a:endParaRPr lang="zh-CN" altLang="en-US" dirty="0"/>
          </a:p>
        </p:txBody>
      </p:sp>
      <p:grpSp>
        <p:nvGrpSpPr>
          <p:cNvPr id="826371" name="Group 3"/>
          <p:cNvGrpSpPr>
            <a:grpSpLocks/>
          </p:cNvGrpSpPr>
          <p:nvPr/>
        </p:nvGrpSpPr>
        <p:grpSpPr bwMode="auto">
          <a:xfrm>
            <a:off x="3068638" y="1773238"/>
            <a:ext cx="2655887" cy="2000250"/>
            <a:chOff x="3992" y="944"/>
            <a:chExt cx="1768" cy="1429"/>
          </a:xfrm>
        </p:grpSpPr>
        <p:pic>
          <p:nvPicPr>
            <p:cNvPr id="826372" name="Picture 4" descr="clou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944"/>
              <a:ext cx="1768" cy="1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6373" name="Picture 5" descr="Hackerr&amp;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06" r="27402"/>
            <a:stretch>
              <a:fillRect/>
            </a:stretch>
          </p:blipFill>
          <p:spPr bwMode="auto">
            <a:xfrm>
              <a:off x="4410" y="1144"/>
              <a:ext cx="737" cy="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6374" name="Oval 6"/>
          <p:cNvSpPr>
            <a:spLocks noChangeArrowheads="1"/>
          </p:cNvSpPr>
          <p:nvPr/>
        </p:nvSpPr>
        <p:spPr bwMode="auto">
          <a:xfrm>
            <a:off x="6464300" y="1854200"/>
            <a:ext cx="2670175" cy="4873625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375" name="Oval 7"/>
          <p:cNvSpPr>
            <a:spLocks noChangeArrowheads="1"/>
          </p:cNvSpPr>
          <p:nvPr/>
        </p:nvSpPr>
        <p:spPr bwMode="auto">
          <a:xfrm>
            <a:off x="315913" y="1868488"/>
            <a:ext cx="2700337" cy="48514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26376" name="Picture 8" descr="desktopal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749425"/>
            <a:ext cx="1141413" cy="13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6377" name="Line 9"/>
          <p:cNvSpPr>
            <a:spLocks noChangeShapeType="1"/>
          </p:cNvSpPr>
          <p:nvPr/>
        </p:nvSpPr>
        <p:spPr bwMode="auto">
          <a:xfrm>
            <a:off x="7210425" y="2279650"/>
            <a:ext cx="1143000" cy="433388"/>
          </a:xfrm>
          <a:prstGeom prst="line">
            <a:avLst/>
          </a:prstGeom>
          <a:noFill/>
          <a:ln w="12700">
            <a:solidFill>
              <a:srgbClr val="9C331E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6378" name="Group 10"/>
          <p:cNvGrpSpPr>
            <a:grpSpLocks/>
          </p:cNvGrpSpPr>
          <p:nvPr/>
        </p:nvGrpSpPr>
        <p:grpSpPr bwMode="auto">
          <a:xfrm>
            <a:off x="7888288" y="2233613"/>
            <a:ext cx="954087" cy="769937"/>
            <a:chOff x="4180" y="1662"/>
            <a:chExt cx="601" cy="485"/>
          </a:xfrm>
        </p:grpSpPr>
        <p:sp>
          <p:nvSpPr>
            <p:cNvPr id="826379" name="Freeform 11"/>
            <p:cNvSpPr>
              <a:spLocks/>
            </p:cNvSpPr>
            <p:nvPr/>
          </p:nvSpPr>
          <p:spPr bwMode="auto">
            <a:xfrm>
              <a:off x="4180" y="1736"/>
              <a:ext cx="601" cy="411"/>
            </a:xfrm>
            <a:custGeom>
              <a:avLst/>
              <a:gdLst>
                <a:gd name="T0" fmla="*/ 0 w 601"/>
                <a:gd name="T1" fmla="*/ 0 h 411"/>
                <a:gd name="T2" fmla="*/ 600 w 601"/>
                <a:gd name="T3" fmla="*/ 0 h 411"/>
                <a:gd name="T4" fmla="*/ 600 w 601"/>
                <a:gd name="T5" fmla="*/ 323 h 411"/>
                <a:gd name="T6" fmla="*/ 596 w 601"/>
                <a:gd name="T7" fmla="*/ 327 h 411"/>
                <a:gd name="T8" fmla="*/ 591 w 601"/>
                <a:gd name="T9" fmla="*/ 331 h 411"/>
                <a:gd name="T10" fmla="*/ 585 w 601"/>
                <a:gd name="T11" fmla="*/ 337 h 411"/>
                <a:gd name="T12" fmla="*/ 575 w 601"/>
                <a:gd name="T13" fmla="*/ 344 h 411"/>
                <a:gd name="T14" fmla="*/ 570 w 601"/>
                <a:gd name="T15" fmla="*/ 348 h 411"/>
                <a:gd name="T16" fmla="*/ 563 w 601"/>
                <a:gd name="T17" fmla="*/ 351 h 411"/>
                <a:gd name="T18" fmla="*/ 550 w 601"/>
                <a:gd name="T19" fmla="*/ 360 h 411"/>
                <a:gd name="T20" fmla="*/ 542 w 601"/>
                <a:gd name="T21" fmla="*/ 364 h 411"/>
                <a:gd name="T22" fmla="*/ 533 w 601"/>
                <a:gd name="T23" fmla="*/ 368 h 411"/>
                <a:gd name="T24" fmla="*/ 515 w 601"/>
                <a:gd name="T25" fmla="*/ 376 h 411"/>
                <a:gd name="T26" fmla="*/ 493 w 601"/>
                <a:gd name="T27" fmla="*/ 384 h 411"/>
                <a:gd name="T28" fmla="*/ 481 w 601"/>
                <a:gd name="T29" fmla="*/ 387 h 411"/>
                <a:gd name="T30" fmla="*/ 468 w 601"/>
                <a:gd name="T31" fmla="*/ 391 h 411"/>
                <a:gd name="T32" fmla="*/ 456 w 601"/>
                <a:gd name="T33" fmla="*/ 395 h 411"/>
                <a:gd name="T34" fmla="*/ 442 w 601"/>
                <a:gd name="T35" fmla="*/ 398 h 411"/>
                <a:gd name="T36" fmla="*/ 412 w 601"/>
                <a:gd name="T37" fmla="*/ 403 h 411"/>
                <a:gd name="T38" fmla="*/ 396 w 601"/>
                <a:gd name="T39" fmla="*/ 405 h 411"/>
                <a:gd name="T40" fmla="*/ 380 w 601"/>
                <a:gd name="T41" fmla="*/ 407 h 411"/>
                <a:gd name="T42" fmla="*/ 362 w 601"/>
                <a:gd name="T43" fmla="*/ 408 h 411"/>
                <a:gd name="T44" fmla="*/ 343 w 601"/>
                <a:gd name="T45" fmla="*/ 410 h 411"/>
                <a:gd name="T46" fmla="*/ 325 w 601"/>
                <a:gd name="T47" fmla="*/ 410 h 411"/>
                <a:gd name="T48" fmla="*/ 305 w 601"/>
                <a:gd name="T49" fmla="*/ 410 h 411"/>
                <a:gd name="T50" fmla="*/ 282 w 601"/>
                <a:gd name="T51" fmla="*/ 408 h 411"/>
                <a:gd name="T52" fmla="*/ 261 w 601"/>
                <a:gd name="T53" fmla="*/ 407 h 411"/>
                <a:gd name="T54" fmla="*/ 251 w 601"/>
                <a:gd name="T55" fmla="*/ 407 h 411"/>
                <a:gd name="T56" fmla="*/ 240 w 601"/>
                <a:gd name="T57" fmla="*/ 406 h 411"/>
                <a:gd name="T58" fmla="*/ 221 w 601"/>
                <a:gd name="T59" fmla="*/ 404 h 411"/>
                <a:gd name="T60" fmla="*/ 202 w 601"/>
                <a:gd name="T61" fmla="*/ 402 h 411"/>
                <a:gd name="T62" fmla="*/ 185 w 601"/>
                <a:gd name="T63" fmla="*/ 400 h 411"/>
                <a:gd name="T64" fmla="*/ 153 w 601"/>
                <a:gd name="T65" fmla="*/ 394 h 411"/>
                <a:gd name="T66" fmla="*/ 125 w 601"/>
                <a:gd name="T67" fmla="*/ 387 h 411"/>
                <a:gd name="T68" fmla="*/ 100 w 601"/>
                <a:gd name="T69" fmla="*/ 380 h 411"/>
                <a:gd name="T70" fmla="*/ 88 w 601"/>
                <a:gd name="T71" fmla="*/ 377 h 411"/>
                <a:gd name="T72" fmla="*/ 80 w 601"/>
                <a:gd name="T73" fmla="*/ 372 h 411"/>
                <a:gd name="T74" fmla="*/ 61 w 601"/>
                <a:gd name="T75" fmla="*/ 365 h 411"/>
                <a:gd name="T76" fmla="*/ 45 w 601"/>
                <a:gd name="T77" fmla="*/ 356 h 411"/>
                <a:gd name="T78" fmla="*/ 32 w 601"/>
                <a:gd name="T79" fmla="*/ 349 h 411"/>
                <a:gd name="T80" fmla="*/ 22 w 601"/>
                <a:gd name="T81" fmla="*/ 343 h 411"/>
                <a:gd name="T82" fmla="*/ 17 w 601"/>
                <a:gd name="T83" fmla="*/ 339 h 411"/>
                <a:gd name="T84" fmla="*/ 13 w 601"/>
                <a:gd name="T85" fmla="*/ 336 h 411"/>
                <a:gd name="T86" fmla="*/ 3 w 601"/>
                <a:gd name="T87" fmla="*/ 327 h 411"/>
                <a:gd name="T88" fmla="*/ 0 w 601"/>
                <a:gd name="T89" fmla="*/ 323 h 411"/>
                <a:gd name="T90" fmla="*/ 0 w 601"/>
                <a:gd name="T9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1" h="411">
                  <a:moveTo>
                    <a:pt x="0" y="0"/>
                  </a:moveTo>
                  <a:lnTo>
                    <a:pt x="600" y="0"/>
                  </a:lnTo>
                  <a:lnTo>
                    <a:pt x="600" y="323"/>
                  </a:lnTo>
                  <a:lnTo>
                    <a:pt x="596" y="327"/>
                  </a:lnTo>
                  <a:lnTo>
                    <a:pt x="591" y="331"/>
                  </a:lnTo>
                  <a:lnTo>
                    <a:pt x="585" y="337"/>
                  </a:lnTo>
                  <a:lnTo>
                    <a:pt x="575" y="344"/>
                  </a:lnTo>
                  <a:lnTo>
                    <a:pt x="570" y="348"/>
                  </a:lnTo>
                  <a:lnTo>
                    <a:pt x="563" y="351"/>
                  </a:lnTo>
                  <a:lnTo>
                    <a:pt x="550" y="360"/>
                  </a:lnTo>
                  <a:lnTo>
                    <a:pt x="542" y="364"/>
                  </a:lnTo>
                  <a:lnTo>
                    <a:pt x="533" y="368"/>
                  </a:lnTo>
                  <a:lnTo>
                    <a:pt x="515" y="376"/>
                  </a:lnTo>
                  <a:lnTo>
                    <a:pt x="493" y="384"/>
                  </a:lnTo>
                  <a:lnTo>
                    <a:pt x="481" y="387"/>
                  </a:lnTo>
                  <a:lnTo>
                    <a:pt x="468" y="391"/>
                  </a:lnTo>
                  <a:lnTo>
                    <a:pt x="456" y="395"/>
                  </a:lnTo>
                  <a:lnTo>
                    <a:pt x="442" y="398"/>
                  </a:lnTo>
                  <a:lnTo>
                    <a:pt x="412" y="403"/>
                  </a:lnTo>
                  <a:lnTo>
                    <a:pt x="396" y="405"/>
                  </a:lnTo>
                  <a:lnTo>
                    <a:pt x="380" y="407"/>
                  </a:lnTo>
                  <a:lnTo>
                    <a:pt x="362" y="408"/>
                  </a:lnTo>
                  <a:lnTo>
                    <a:pt x="343" y="410"/>
                  </a:lnTo>
                  <a:lnTo>
                    <a:pt x="325" y="410"/>
                  </a:lnTo>
                  <a:lnTo>
                    <a:pt x="305" y="410"/>
                  </a:lnTo>
                  <a:lnTo>
                    <a:pt x="282" y="408"/>
                  </a:lnTo>
                  <a:lnTo>
                    <a:pt x="261" y="407"/>
                  </a:lnTo>
                  <a:lnTo>
                    <a:pt x="251" y="407"/>
                  </a:lnTo>
                  <a:lnTo>
                    <a:pt x="240" y="406"/>
                  </a:lnTo>
                  <a:lnTo>
                    <a:pt x="221" y="404"/>
                  </a:lnTo>
                  <a:lnTo>
                    <a:pt x="202" y="402"/>
                  </a:lnTo>
                  <a:lnTo>
                    <a:pt x="185" y="400"/>
                  </a:lnTo>
                  <a:lnTo>
                    <a:pt x="153" y="394"/>
                  </a:lnTo>
                  <a:lnTo>
                    <a:pt x="125" y="387"/>
                  </a:lnTo>
                  <a:lnTo>
                    <a:pt x="100" y="380"/>
                  </a:lnTo>
                  <a:lnTo>
                    <a:pt x="88" y="377"/>
                  </a:lnTo>
                  <a:lnTo>
                    <a:pt x="80" y="372"/>
                  </a:lnTo>
                  <a:lnTo>
                    <a:pt x="61" y="365"/>
                  </a:lnTo>
                  <a:lnTo>
                    <a:pt x="45" y="356"/>
                  </a:lnTo>
                  <a:lnTo>
                    <a:pt x="32" y="349"/>
                  </a:lnTo>
                  <a:lnTo>
                    <a:pt x="22" y="343"/>
                  </a:lnTo>
                  <a:lnTo>
                    <a:pt x="17" y="339"/>
                  </a:lnTo>
                  <a:lnTo>
                    <a:pt x="13" y="336"/>
                  </a:lnTo>
                  <a:lnTo>
                    <a:pt x="3" y="327"/>
                  </a:lnTo>
                  <a:lnTo>
                    <a:pt x="0" y="32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40000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0" name="Oval 12"/>
            <p:cNvSpPr>
              <a:spLocks noChangeArrowheads="1"/>
            </p:cNvSpPr>
            <p:nvPr/>
          </p:nvSpPr>
          <p:spPr bwMode="auto">
            <a:xfrm>
              <a:off x="4180" y="1662"/>
              <a:ext cx="599" cy="148"/>
            </a:xfrm>
            <a:prstGeom prst="ellipse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6381" name="Group 13"/>
          <p:cNvGrpSpPr>
            <a:grpSpLocks/>
          </p:cNvGrpSpPr>
          <p:nvPr/>
        </p:nvGrpSpPr>
        <p:grpSpPr bwMode="auto">
          <a:xfrm>
            <a:off x="6769100" y="1382713"/>
            <a:ext cx="760413" cy="1325562"/>
            <a:chOff x="3475" y="907"/>
            <a:chExt cx="567" cy="988"/>
          </a:xfrm>
        </p:grpSpPr>
        <p:sp>
          <p:nvSpPr>
            <p:cNvPr id="826382" name="Freeform 14"/>
            <p:cNvSpPr>
              <a:spLocks/>
            </p:cNvSpPr>
            <p:nvPr/>
          </p:nvSpPr>
          <p:spPr bwMode="auto">
            <a:xfrm>
              <a:off x="3720" y="940"/>
              <a:ext cx="321" cy="955"/>
            </a:xfrm>
            <a:custGeom>
              <a:avLst/>
              <a:gdLst>
                <a:gd name="T0" fmla="*/ 0 w 321"/>
                <a:gd name="T1" fmla="*/ 88 h 955"/>
                <a:gd name="T2" fmla="*/ 320 w 321"/>
                <a:gd name="T3" fmla="*/ 0 h 955"/>
                <a:gd name="T4" fmla="*/ 320 w 321"/>
                <a:gd name="T5" fmla="*/ 752 h 955"/>
                <a:gd name="T6" fmla="*/ 1 w 321"/>
                <a:gd name="T7" fmla="*/ 954 h 955"/>
                <a:gd name="T8" fmla="*/ 0 w 321"/>
                <a:gd name="T9" fmla="*/ 88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55">
                  <a:moveTo>
                    <a:pt x="0" y="88"/>
                  </a:moveTo>
                  <a:lnTo>
                    <a:pt x="320" y="0"/>
                  </a:lnTo>
                  <a:lnTo>
                    <a:pt x="320" y="752"/>
                  </a:lnTo>
                  <a:lnTo>
                    <a:pt x="1" y="954"/>
                  </a:lnTo>
                  <a:lnTo>
                    <a:pt x="0" y="88"/>
                  </a:lnTo>
                </a:path>
              </a:pathLst>
            </a:custGeom>
            <a:solidFill>
              <a:srgbClr val="99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3" name="Freeform 15"/>
            <p:cNvSpPr>
              <a:spLocks/>
            </p:cNvSpPr>
            <p:nvPr/>
          </p:nvSpPr>
          <p:spPr bwMode="auto">
            <a:xfrm>
              <a:off x="3475" y="973"/>
              <a:ext cx="250" cy="920"/>
            </a:xfrm>
            <a:custGeom>
              <a:avLst/>
              <a:gdLst>
                <a:gd name="T0" fmla="*/ 0 w 250"/>
                <a:gd name="T1" fmla="*/ 0 h 920"/>
                <a:gd name="T2" fmla="*/ 247 w 250"/>
                <a:gd name="T3" fmla="*/ 55 h 920"/>
                <a:gd name="T4" fmla="*/ 249 w 250"/>
                <a:gd name="T5" fmla="*/ 919 h 920"/>
                <a:gd name="T6" fmla="*/ 0 w 250"/>
                <a:gd name="T7" fmla="*/ 766 h 920"/>
                <a:gd name="T8" fmla="*/ 0 w 250"/>
                <a:gd name="T9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920">
                  <a:moveTo>
                    <a:pt x="0" y="0"/>
                  </a:moveTo>
                  <a:lnTo>
                    <a:pt x="247" y="55"/>
                  </a:lnTo>
                  <a:lnTo>
                    <a:pt x="249" y="919"/>
                  </a:lnTo>
                  <a:lnTo>
                    <a:pt x="0" y="766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50000">
                  <a:schemeClr val="tx1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4" name="Freeform 16"/>
            <p:cNvSpPr>
              <a:spLocks/>
            </p:cNvSpPr>
            <p:nvPr/>
          </p:nvSpPr>
          <p:spPr bwMode="auto">
            <a:xfrm>
              <a:off x="3479" y="907"/>
              <a:ext cx="563" cy="120"/>
            </a:xfrm>
            <a:custGeom>
              <a:avLst/>
              <a:gdLst>
                <a:gd name="T0" fmla="*/ 0 w 563"/>
                <a:gd name="T1" fmla="*/ 63 h 120"/>
                <a:gd name="T2" fmla="*/ 324 w 563"/>
                <a:gd name="T3" fmla="*/ 0 h 120"/>
                <a:gd name="T4" fmla="*/ 562 w 563"/>
                <a:gd name="T5" fmla="*/ 30 h 120"/>
                <a:gd name="T6" fmla="*/ 243 w 563"/>
                <a:gd name="T7" fmla="*/ 119 h 120"/>
                <a:gd name="T8" fmla="*/ 0 w 563"/>
                <a:gd name="T9" fmla="*/ 6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120">
                  <a:moveTo>
                    <a:pt x="0" y="63"/>
                  </a:moveTo>
                  <a:lnTo>
                    <a:pt x="324" y="0"/>
                  </a:lnTo>
                  <a:lnTo>
                    <a:pt x="562" y="30"/>
                  </a:lnTo>
                  <a:lnTo>
                    <a:pt x="243" y="119"/>
                  </a:lnTo>
                  <a:lnTo>
                    <a:pt x="0" y="63"/>
                  </a:lnTo>
                </a:path>
              </a:pathLst>
            </a:custGeom>
            <a:solidFill>
              <a:srgbClr val="FF86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5" name="Freeform 17"/>
            <p:cNvSpPr>
              <a:spLocks/>
            </p:cNvSpPr>
            <p:nvPr/>
          </p:nvSpPr>
          <p:spPr bwMode="auto">
            <a:xfrm>
              <a:off x="3504" y="1018"/>
              <a:ext cx="176" cy="54"/>
            </a:xfrm>
            <a:custGeom>
              <a:avLst/>
              <a:gdLst>
                <a:gd name="T0" fmla="*/ 1 w 176"/>
                <a:gd name="T1" fmla="*/ 0 h 54"/>
                <a:gd name="T2" fmla="*/ 0 w 176"/>
                <a:gd name="T3" fmla="*/ 9 h 54"/>
                <a:gd name="T4" fmla="*/ 173 w 176"/>
                <a:gd name="T5" fmla="*/ 53 h 54"/>
                <a:gd name="T6" fmla="*/ 175 w 176"/>
                <a:gd name="T7" fmla="*/ 43 h 54"/>
                <a:gd name="T8" fmla="*/ 1 w 176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54">
                  <a:moveTo>
                    <a:pt x="1" y="0"/>
                  </a:moveTo>
                  <a:lnTo>
                    <a:pt x="0" y="9"/>
                  </a:lnTo>
                  <a:lnTo>
                    <a:pt x="173" y="53"/>
                  </a:lnTo>
                  <a:lnTo>
                    <a:pt x="175" y="43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6" name="Freeform 18"/>
            <p:cNvSpPr>
              <a:spLocks/>
            </p:cNvSpPr>
            <p:nvPr/>
          </p:nvSpPr>
          <p:spPr bwMode="auto">
            <a:xfrm>
              <a:off x="3512" y="1059"/>
              <a:ext cx="170" cy="57"/>
            </a:xfrm>
            <a:custGeom>
              <a:avLst/>
              <a:gdLst>
                <a:gd name="T0" fmla="*/ 1 w 170"/>
                <a:gd name="T1" fmla="*/ 0 h 57"/>
                <a:gd name="T2" fmla="*/ 0 w 170"/>
                <a:gd name="T3" fmla="*/ 9 h 57"/>
                <a:gd name="T4" fmla="*/ 167 w 170"/>
                <a:gd name="T5" fmla="*/ 56 h 57"/>
                <a:gd name="T6" fmla="*/ 169 w 170"/>
                <a:gd name="T7" fmla="*/ 46 h 57"/>
                <a:gd name="T8" fmla="*/ 1 w 17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57">
                  <a:moveTo>
                    <a:pt x="1" y="0"/>
                  </a:moveTo>
                  <a:lnTo>
                    <a:pt x="0" y="9"/>
                  </a:lnTo>
                  <a:lnTo>
                    <a:pt x="167" y="56"/>
                  </a:lnTo>
                  <a:lnTo>
                    <a:pt x="169" y="46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7" name="Freeform 19"/>
            <p:cNvSpPr>
              <a:spLocks/>
            </p:cNvSpPr>
            <p:nvPr/>
          </p:nvSpPr>
          <p:spPr bwMode="auto">
            <a:xfrm>
              <a:off x="3511" y="1097"/>
              <a:ext cx="174" cy="66"/>
            </a:xfrm>
            <a:custGeom>
              <a:avLst/>
              <a:gdLst>
                <a:gd name="T0" fmla="*/ 1 w 174"/>
                <a:gd name="T1" fmla="*/ 0 h 66"/>
                <a:gd name="T2" fmla="*/ 0 w 174"/>
                <a:gd name="T3" fmla="*/ 9 h 66"/>
                <a:gd name="T4" fmla="*/ 171 w 174"/>
                <a:gd name="T5" fmla="*/ 65 h 66"/>
                <a:gd name="T6" fmla="*/ 173 w 174"/>
                <a:gd name="T7" fmla="*/ 55 h 66"/>
                <a:gd name="T8" fmla="*/ 1 w 17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66">
                  <a:moveTo>
                    <a:pt x="1" y="0"/>
                  </a:moveTo>
                  <a:lnTo>
                    <a:pt x="0" y="9"/>
                  </a:lnTo>
                  <a:lnTo>
                    <a:pt x="171" y="65"/>
                  </a:lnTo>
                  <a:lnTo>
                    <a:pt x="173" y="55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8" name="Freeform 20"/>
            <p:cNvSpPr>
              <a:spLocks/>
            </p:cNvSpPr>
            <p:nvPr/>
          </p:nvSpPr>
          <p:spPr bwMode="auto">
            <a:xfrm>
              <a:off x="3504" y="1661"/>
              <a:ext cx="172" cy="93"/>
            </a:xfrm>
            <a:custGeom>
              <a:avLst/>
              <a:gdLst>
                <a:gd name="T0" fmla="*/ 5 w 172"/>
                <a:gd name="T1" fmla="*/ 0 h 93"/>
                <a:gd name="T2" fmla="*/ 0 w 172"/>
                <a:gd name="T3" fmla="*/ 7 h 93"/>
                <a:gd name="T4" fmla="*/ 165 w 172"/>
                <a:gd name="T5" fmla="*/ 92 h 93"/>
                <a:gd name="T6" fmla="*/ 171 w 172"/>
                <a:gd name="T7" fmla="*/ 84 h 93"/>
                <a:gd name="T8" fmla="*/ 5 w 17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93">
                  <a:moveTo>
                    <a:pt x="5" y="0"/>
                  </a:moveTo>
                  <a:lnTo>
                    <a:pt x="0" y="7"/>
                  </a:lnTo>
                  <a:lnTo>
                    <a:pt x="165" y="92"/>
                  </a:lnTo>
                  <a:lnTo>
                    <a:pt x="171" y="84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9" name="Freeform 21"/>
            <p:cNvSpPr>
              <a:spLocks/>
            </p:cNvSpPr>
            <p:nvPr/>
          </p:nvSpPr>
          <p:spPr bwMode="auto">
            <a:xfrm>
              <a:off x="3505" y="1703"/>
              <a:ext cx="177" cy="107"/>
            </a:xfrm>
            <a:custGeom>
              <a:avLst/>
              <a:gdLst>
                <a:gd name="T0" fmla="*/ 5 w 177"/>
                <a:gd name="T1" fmla="*/ 0 h 107"/>
                <a:gd name="T2" fmla="*/ 0 w 177"/>
                <a:gd name="T3" fmla="*/ 7 h 107"/>
                <a:gd name="T4" fmla="*/ 170 w 177"/>
                <a:gd name="T5" fmla="*/ 106 h 107"/>
                <a:gd name="T6" fmla="*/ 176 w 177"/>
                <a:gd name="T7" fmla="*/ 98 h 107"/>
                <a:gd name="T8" fmla="*/ 5 w 177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7">
                  <a:moveTo>
                    <a:pt x="5" y="0"/>
                  </a:moveTo>
                  <a:lnTo>
                    <a:pt x="0" y="7"/>
                  </a:lnTo>
                  <a:lnTo>
                    <a:pt x="170" y="106"/>
                  </a:lnTo>
                  <a:lnTo>
                    <a:pt x="176" y="98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6390" name="Text Box 22"/>
          <p:cNvSpPr txBox="1">
            <a:spLocks noChangeArrowheads="1"/>
          </p:cNvSpPr>
          <p:nvPr/>
        </p:nvSpPr>
        <p:spPr bwMode="auto">
          <a:xfrm>
            <a:off x="404813" y="2462213"/>
            <a:ext cx="14049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Web 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Browser</a:t>
            </a:r>
            <a:endParaRPr kumimoji="0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6391" name="Text Box 23"/>
          <p:cNvSpPr txBox="1">
            <a:spLocks noChangeArrowheads="1"/>
          </p:cNvSpPr>
          <p:nvPr/>
        </p:nvSpPr>
        <p:spPr bwMode="auto">
          <a:xfrm>
            <a:off x="6673850" y="2363788"/>
            <a:ext cx="1135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Web 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826392" name="Line 24"/>
          <p:cNvSpPr>
            <a:spLocks noChangeShapeType="1"/>
          </p:cNvSpPr>
          <p:nvPr/>
        </p:nvSpPr>
        <p:spPr bwMode="auto">
          <a:xfrm>
            <a:off x="1763713" y="2492375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393" name="Line 25"/>
          <p:cNvSpPr>
            <a:spLocks noChangeShapeType="1"/>
          </p:cNvSpPr>
          <p:nvPr/>
        </p:nvSpPr>
        <p:spPr bwMode="auto">
          <a:xfrm>
            <a:off x="5321300" y="25654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6394" name="Group 26"/>
          <p:cNvGrpSpPr>
            <a:grpSpLocks/>
          </p:cNvGrpSpPr>
          <p:nvPr/>
        </p:nvGrpSpPr>
        <p:grpSpPr bwMode="auto">
          <a:xfrm>
            <a:off x="401638" y="3230563"/>
            <a:ext cx="1219200" cy="2559050"/>
            <a:chOff x="117" y="1719"/>
            <a:chExt cx="768" cy="1612"/>
          </a:xfrm>
        </p:grpSpPr>
        <p:grpSp>
          <p:nvGrpSpPr>
            <p:cNvPr id="826395" name="Group 27"/>
            <p:cNvGrpSpPr>
              <a:grpSpLocks/>
            </p:cNvGrpSpPr>
            <p:nvPr/>
          </p:nvGrpSpPr>
          <p:grpSpPr bwMode="auto">
            <a:xfrm>
              <a:off x="117" y="2659"/>
              <a:ext cx="768" cy="672"/>
              <a:chOff x="527" y="2688"/>
              <a:chExt cx="723" cy="672"/>
            </a:xfrm>
          </p:grpSpPr>
          <p:graphicFrame>
            <p:nvGraphicFramePr>
              <p:cNvPr id="826396" name="Object 28"/>
              <p:cNvGraphicFramePr>
                <a:graphicFrameLocks/>
              </p:cNvGraphicFramePr>
              <p:nvPr/>
            </p:nvGraphicFramePr>
            <p:xfrm>
              <a:off x="664" y="2688"/>
              <a:ext cx="440" cy="6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470" name="ClipArt" r:id="rId7" imgW="1922400" imgH="3663720" progId="MS_ClipArt_Gallery.2">
                      <p:embed/>
                    </p:oleObj>
                  </mc:Choice>
                  <mc:Fallback>
                    <p:oleObj name="ClipArt" r:id="rId7" imgW="1922400" imgH="3663720" progId="MS_ClipArt_Gallery.2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" y="2688"/>
                            <a:ext cx="440" cy="6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397" name="Rectangle 29"/>
              <p:cNvSpPr>
                <a:spLocks noChangeArrowheads="1"/>
              </p:cNvSpPr>
              <p:nvPr/>
            </p:nvSpPr>
            <p:spPr bwMode="auto">
              <a:xfrm rot="20280000">
                <a:off x="527" y="2754"/>
                <a:ext cx="723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Random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Symmetric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Key</a:t>
                </a:r>
                <a:endParaRPr kumimoji="0"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6398" name="Line 30"/>
            <p:cNvSpPr>
              <a:spLocks noChangeShapeType="1"/>
            </p:cNvSpPr>
            <p:nvPr/>
          </p:nvSpPr>
          <p:spPr bwMode="auto">
            <a:xfrm rot="2504577">
              <a:off x="242" y="1719"/>
              <a:ext cx="581" cy="66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6399" name="Group 31"/>
          <p:cNvGrpSpPr>
            <a:grpSpLocks/>
          </p:cNvGrpSpPr>
          <p:nvPr/>
        </p:nvGrpSpPr>
        <p:grpSpPr bwMode="auto">
          <a:xfrm>
            <a:off x="2706688" y="4922838"/>
            <a:ext cx="2351087" cy="622300"/>
            <a:chOff x="1569" y="2785"/>
            <a:chExt cx="1481" cy="392"/>
          </a:xfrm>
        </p:grpSpPr>
        <p:pic>
          <p:nvPicPr>
            <p:cNvPr id="826400" name="Picture 32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" y="2785"/>
              <a:ext cx="652" cy="39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826401" name="Line 33"/>
            <p:cNvSpPr>
              <a:spLocks noChangeShapeType="1"/>
            </p:cNvSpPr>
            <p:nvPr/>
          </p:nvSpPr>
          <p:spPr bwMode="auto">
            <a:xfrm flipV="1">
              <a:off x="1569" y="2973"/>
              <a:ext cx="733" cy="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6402" name="Group 34"/>
          <p:cNvGrpSpPr>
            <a:grpSpLocks/>
          </p:cNvGrpSpPr>
          <p:nvPr/>
        </p:nvGrpSpPr>
        <p:grpSpPr bwMode="auto">
          <a:xfrm>
            <a:off x="1566863" y="5903913"/>
            <a:ext cx="6296025" cy="838200"/>
            <a:chOff x="1104" y="3360"/>
            <a:chExt cx="3966" cy="528"/>
          </a:xfrm>
        </p:grpSpPr>
        <p:grpSp>
          <p:nvGrpSpPr>
            <p:cNvPr id="826403" name="Group 35"/>
            <p:cNvGrpSpPr>
              <a:grpSpLocks/>
            </p:cNvGrpSpPr>
            <p:nvPr/>
          </p:nvGrpSpPr>
          <p:grpSpPr bwMode="auto">
            <a:xfrm>
              <a:off x="1104" y="3360"/>
              <a:ext cx="798" cy="528"/>
              <a:chOff x="1056" y="3216"/>
              <a:chExt cx="798" cy="528"/>
            </a:xfrm>
          </p:grpSpPr>
          <p:graphicFrame>
            <p:nvGraphicFramePr>
              <p:cNvPr id="826404" name="Object 36"/>
              <p:cNvGraphicFramePr>
                <a:graphicFrameLocks/>
              </p:cNvGraphicFramePr>
              <p:nvPr/>
            </p:nvGraphicFramePr>
            <p:xfrm>
              <a:off x="1056" y="3216"/>
              <a:ext cx="764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471" name="ClipArt" r:id="rId10" imgW="1401480" imgH="1790640" progId="MS_ClipArt_Gallery.2">
                      <p:embed/>
                    </p:oleObj>
                  </mc:Choice>
                  <mc:Fallback>
                    <p:oleObj name="ClipArt" r:id="rId10" imgW="1401480" imgH="1790640" progId="MS_ClipArt_Gallery.2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3216"/>
                            <a:ext cx="764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405" name="Rectangle 37"/>
              <p:cNvSpPr>
                <a:spLocks noChangeArrowheads="1"/>
              </p:cNvSpPr>
              <p:nvPr/>
            </p:nvSpPr>
            <p:spPr bwMode="auto">
              <a:xfrm>
                <a:off x="1224" y="3291"/>
                <a:ext cx="44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solidFill>
                      <a:srgbClr val="9EABB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Apple Pie</a:t>
                </a:r>
              </a:p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solidFill>
                      <a:srgbClr val="9EABB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Recipe</a:t>
                </a:r>
              </a:p>
            </p:txBody>
          </p:sp>
          <p:sp>
            <p:nvSpPr>
              <p:cNvPr id="826406" name="Rectangle 38"/>
              <p:cNvSpPr>
                <a:spLocks noChangeArrowheads="1"/>
              </p:cNvSpPr>
              <p:nvPr/>
            </p:nvSpPr>
            <p:spPr bwMode="auto">
              <a:xfrm rot="19800000">
                <a:off x="1104" y="3360"/>
                <a:ext cx="7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b="1">
                    <a:solidFill>
                      <a:srgbClr val="39957B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Encrypted</a:t>
                </a:r>
              </a:p>
            </p:txBody>
          </p:sp>
        </p:grpSp>
        <p:grpSp>
          <p:nvGrpSpPr>
            <p:cNvPr id="826407" name="Group 39"/>
            <p:cNvGrpSpPr>
              <a:grpSpLocks/>
            </p:cNvGrpSpPr>
            <p:nvPr/>
          </p:nvGrpSpPr>
          <p:grpSpPr bwMode="auto">
            <a:xfrm>
              <a:off x="4272" y="3360"/>
              <a:ext cx="798" cy="528"/>
              <a:chOff x="1056" y="3216"/>
              <a:chExt cx="798" cy="528"/>
            </a:xfrm>
          </p:grpSpPr>
          <p:graphicFrame>
            <p:nvGraphicFramePr>
              <p:cNvPr id="826408" name="Object 40"/>
              <p:cNvGraphicFramePr>
                <a:graphicFrameLocks/>
              </p:cNvGraphicFramePr>
              <p:nvPr/>
            </p:nvGraphicFramePr>
            <p:xfrm>
              <a:off x="1056" y="3216"/>
              <a:ext cx="764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472" name="ClipArt" r:id="rId12" imgW="1401480" imgH="1790640" progId="MS_ClipArt_Gallery.2">
                      <p:embed/>
                    </p:oleObj>
                  </mc:Choice>
                  <mc:Fallback>
                    <p:oleObj name="ClipArt" r:id="rId12" imgW="1401480" imgH="1790640" progId="MS_ClipArt_Gallery.2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3216"/>
                            <a:ext cx="764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409" name="Rectangle 41"/>
              <p:cNvSpPr>
                <a:spLocks noChangeArrowheads="1"/>
              </p:cNvSpPr>
              <p:nvPr/>
            </p:nvSpPr>
            <p:spPr bwMode="auto">
              <a:xfrm>
                <a:off x="1224" y="3291"/>
                <a:ext cx="44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solidFill>
                      <a:srgbClr val="9EABB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Pavlova</a:t>
                </a:r>
              </a:p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solidFill>
                      <a:srgbClr val="9EABB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Recipe</a:t>
                </a:r>
              </a:p>
            </p:txBody>
          </p:sp>
          <p:sp>
            <p:nvSpPr>
              <p:cNvPr id="826410" name="Rectangle 42"/>
              <p:cNvSpPr>
                <a:spLocks noChangeArrowheads="1"/>
              </p:cNvSpPr>
              <p:nvPr/>
            </p:nvSpPr>
            <p:spPr bwMode="auto">
              <a:xfrm rot="19800000">
                <a:off x="1104" y="3360"/>
                <a:ext cx="7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b="1">
                    <a:solidFill>
                      <a:srgbClr val="39957B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Encrypted</a:t>
                </a:r>
              </a:p>
            </p:txBody>
          </p:sp>
        </p:grpSp>
        <p:sp>
          <p:nvSpPr>
            <p:cNvPr id="826411" name="Line 43"/>
            <p:cNvSpPr>
              <a:spLocks noChangeShapeType="1"/>
            </p:cNvSpPr>
            <p:nvPr/>
          </p:nvSpPr>
          <p:spPr bwMode="auto">
            <a:xfrm>
              <a:off x="1920" y="3600"/>
              <a:ext cx="230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6412" name="Group 44"/>
          <p:cNvGrpSpPr>
            <a:grpSpLocks/>
          </p:cNvGrpSpPr>
          <p:nvPr/>
        </p:nvGrpSpPr>
        <p:grpSpPr bwMode="auto">
          <a:xfrm>
            <a:off x="6967538" y="3217863"/>
            <a:ext cx="1528762" cy="1354137"/>
            <a:chOff x="3443" y="1755"/>
            <a:chExt cx="963" cy="853"/>
          </a:xfrm>
        </p:grpSpPr>
        <p:pic>
          <p:nvPicPr>
            <p:cNvPr id="826413" name="Picture 45" descr="certificate-trans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9" t="6668" r="4015" b="5716"/>
            <a:stretch>
              <a:fillRect/>
            </a:stretch>
          </p:blipFill>
          <p:spPr bwMode="auto">
            <a:xfrm>
              <a:off x="3443" y="1755"/>
              <a:ext cx="963" cy="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6414" name="Text Box 46"/>
            <p:cNvSpPr txBox="1">
              <a:spLocks noChangeArrowheads="1"/>
            </p:cNvSpPr>
            <p:nvPr/>
          </p:nvSpPr>
          <p:spPr bwMode="auto">
            <a:xfrm rot="-1339275">
              <a:off x="3499" y="1886"/>
              <a:ext cx="74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Server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Certificate</a:t>
              </a:r>
              <a:endPara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6415" name="Group 47"/>
          <p:cNvGrpSpPr>
            <a:grpSpLocks/>
          </p:cNvGrpSpPr>
          <p:nvPr/>
        </p:nvGrpSpPr>
        <p:grpSpPr bwMode="auto">
          <a:xfrm>
            <a:off x="1827214" y="2997201"/>
            <a:ext cx="5018088" cy="1354137"/>
            <a:chOff x="1015" y="1572"/>
            <a:chExt cx="3161" cy="853"/>
          </a:xfrm>
        </p:grpSpPr>
        <p:sp>
          <p:nvSpPr>
            <p:cNvPr id="826416" name="Line 48"/>
            <p:cNvSpPr>
              <a:spLocks noChangeShapeType="1"/>
            </p:cNvSpPr>
            <p:nvPr/>
          </p:nvSpPr>
          <p:spPr bwMode="auto">
            <a:xfrm flipH="1">
              <a:off x="1778" y="2016"/>
              <a:ext cx="239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6417" name="Group 49"/>
            <p:cNvGrpSpPr>
              <a:grpSpLocks/>
            </p:cNvGrpSpPr>
            <p:nvPr/>
          </p:nvGrpSpPr>
          <p:grpSpPr bwMode="auto">
            <a:xfrm>
              <a:off x="1015" y="1572"/>
              <a:ext cx="1049" cy="853"/>
              <a:chOff x="3499" y="1716"/>
              <a:chExt cx="1049" cy="853"/>
            </a:xfrm>
          </p:grpSpPr>
          <p:pic>
            <p:nvPicPr>
              <p:cNvPr id="826418" name="Picture 50" descr="certificate-trans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9" t="6668" r="4015" b="5716"/>
              <a:stretch>
                <a:fillRect/>
              </a:stretch>
            </p:blipFill>
            <p:spPr bwMode="auto">
              <a:xfrm>
                <a:off x="3585" y="1716"/>
                <a:ext cx="963" cy="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6419" name="Text Box 51"/>
              <p:cNvSpPr txBox="1">
                <a:spLocks noChangeArrowheads="1"/>
              </p:cNvSpPr>
              <p:nvPr/>
            </p:nvSpPr>
            <p:spPr bwMode="auto">
              <a:xfrm rot="-1339275">
                <a:off x="3499" y="1886"/>
                <a:ext cx="743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Server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Certificate</a:t>
                </a:r>
                <a:endParaRPr kumimoji="0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26420" name="Group 52"/>
          <p:cNvGrpSpPr>
            <a:grpSpLocks/>
          </p:cNvGrpSpPr>
          <p:nvPr/>
        </p:nvGrpSpPr>
        <p:grpSpPr bwMode="auto">
          <a:xfrm>
            <a:off x="1646238" y="4337050"/>
            <a:ext cx="1017587" cy="1489075"/>
            <a:chOff x="901" y="2416"/>
            <a:chExt cx="641" cy="938"/>
          </a:xfrm>
        </p:grpSpPr>
        <p:sp>
          <p:nvSpPr>
            <p:cNvPr id="826421" name="Line 53"/>
            <p:cNvSpPr>
              <a:spLocks noChangeShapeType="1"/>
            </p:cNvSpPr>
            <p:nvPr/>
          </p:nvSpPr>
          <p:spPr bwMode="auto">
            <a:xfrm flipH="1">
              <a:off x="1248" y="2416"/>
              <a:ext cx="240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826422" name="Picture 54" descr="Public Key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" y="2567"/>
              <a:ext cx="334" cy="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6423" name="Rectangle 55"/>
            <p:cNvSpPr>
              <a:spLocks noChangeArrowheads="1"/>
            </p:cNvSpPr>
            <p:nvPr/>
          </p:nvSpPr>
          <p:spPr bwMode="auto">
            <a:xfrm rot="21594188">
              <a:off x="901" y="2951"/>
              <a:ext cx="64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Server’s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Public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Key</a:t>
              </a:r>
            </a:p>
          </p:txBody>
        </p:sp>
      </p:grpSp>
      <p:grpSp>
        <p:nvGrpSpPr>
          <p:cNvPr id="826424" name="Group 56"/>
          <p:cNvGrpSpPr>
            <a:grpSpLocks/>
          </p:cNvGrpSpPr>
          <p:nvPr/>
        </p:nvGrpSpPr>
        <p:grpSpPr bwMode="auto">
          <a:xfrm>
            <a:off x="3960813" y="4870450"/>
            <a:ext cx="1258887" cy="719138"/>
            <a:chOff x="2742" y="1148"/>
            <a:chExt cx="900" cy="464"/>
          </a:xfrm>
        </p:grpSpPr>
        <p:pic>
          <p:nvPicPr>
            <p:cNvPr id="826425" name="Picture 57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" y="1148"/>
              <a:ext cx="90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826426" name="Group 58"/>
            <p:cNvGrpSpPr>
              <a:grpSpLocks/>
            </p:cNvGrpSpPr>
            <p:nvPr/>
          </p:nvGrpSpPr>
          <p:grpSpPr bwMode="auto">
            <a:xfrm>
              <a:off x="3444" y="1332"/>
              <a:ext cx="96" cy="180"/>
              <a:chOff x="2052" y="2352"/>
              <a:chExt cx="300" cy="636"/>
            </a:xfrm>
          </p:grpSpPr>
          <p:sp>
            <p:nvSpPr>
              <p:cNvPr id="826427" name="Oval 59"/>
              <p:cNvSpPr>
                <a:spLocks noChangeArrowheads="1"/>
              </p:cNvSpPr>
              <p:nvPr/>
            </p:nvSpPr>
            <p:spPr bwMode="auto">
              <a:xfrm>
                <a:off x="2064" y="2352"/>
                <a:ext cx="288" cy="2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428" name="Freeform 60"/>
              <p:cNvSpPr>
                <a:spLocks/>
              </p:cNvSpPr>
              <p:nvPr/>
            </p:nvSpPr>
            <p:spPr bwMode="auto">
              <a:xfrm>
                <a:off x="2052" y="2532"/>
                <a:ext cx="300" cy="456"/>
              </a:xfrm>
              <a:custGeom>
                <a:avLst/>
                <a:gdLst>
                  <a:gd name="T0" fmla="*/ 96 w 300"/>
                  <a:gd name="T1" fmla="*/ 84 h 456"/>
                  <a:gd name="T2" fmla="*/ 24 w 300"/>
                  <a:gd name="T3" fmla="*/ 444 h 456"/>
                  <a:gd name="T4" fmla="*/ 300 w 300"/>
                  <a:gd name="T5" fmla="*/ 456 h 456"/>
                  <a:gd name="T6" fmla="*/ 204 w 300"/>
                  <a:gd name="T7" fmla="*/ 0 h 456"/>
                  <a:gd name="T8" fmla="*/ 180 w 300"/>
                  <a:gd name="T9" fmla="*/ 84 h 456"/>
                  <a:gd name="T10" fmla="*/ 0 w 300"/>
                  <a:gd name="T11" fmla="*/ 84 h 456"/>
                  <a:gd name="T12" fmla="*/ 96 w 300"/>
                  <a:gd name="T13" fmla="*/ 84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456">
                    <a:moveTo>
                      <a:pt x="96" y="84"/>
                    </a:moveTo>
                    <a:lnTo>
                      <a:pt x="24" y="444"/>
                    </a:lnTo>
                    <a:lnTo>
                      <a:pt x="300" y="456"/>
                    </a:lnTo>
                    <a:lnTo>
                      <a:pt x="204" y="0"/>
                    </a:lnTo>
                    <a:lnTo>
                      <a:pt x="180" y="84"/>
                    </a:lnTo>
                    <a:lnTo>
                      <a:pt x="0" y="84"/>
                    </a:lnTo>
                    <a:lnTo>
                      <a:pt x="96" y="84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6429" name="Group 61"/>
          <p:cNvGrpSpPr>
            <a:grpSpLocks/>
          </p:cNvGrpSpPr>
          <p:nvPr/>
        </p:nvGrpSpPr>
        <p:grpSpPr bwMode="auto">
          <a:xfrm>
            <a:off x="7562850" y="4826000"/>
            <a:ext cx="1587500" cy="1066800"/>
            <a:chOff x="4628" y="2724"/>
            <a:chExt cx="1000" cy="672"/>
          </a:xfrm>
        </p:grpSpPr>
        <p:sp>
          <p:nvSpPr>
            <p:cNvPr id="826430" name="Line 62"/>
            <p:cNvSpPr>
              <a:spLocks noChangeShapeType="1"/>
            </p:cNvSpPr>
            <p:nvPr/>
          </p:nvSpPr>
          <p:spPr bwMode="auto">
            <a:xfrm>
              <a:off x="4628" y="2935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6431" name="Group 63"/>
            <p:cNvGrpSpPr>
              <a:grpSpLocks/>
            </p:cNvGrpSpPr>
            <p:nvPr/>
          </p:nvGrpSpPr>
          <p:grpSpPr bwMode="auto">
            <a:xfrm>
              <a:off x="4860" y="2724"/>
              <a:ext cx="768" cy="672"/>
              <a:chOff x="527" y="2688"/>
              <a:chExt cx="723" cy="672"/>
            </a:xfrm>
          </p:grpSpPr>
          <p:graphicFrame>
            <p:nvGraphicFramePr>
              <p:cNvPr id="826432" name="Object 64"/>
              <p:cNvGraphicFramePr>
                <a:graphicFrameLocks/>
              </p:cNvGraphicFramePr>
              <p:nvPr/>
            </p:nvGraphicFramePr>
            <p:xfrm>
              <a:off x="664" y="2688"/>
              <a:ext cx="440" cy="6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473" name="ClipArt" r:id="rId16" imgW="1922400" imgH="3663720" progId="MS_ClipArt_Gallery.2">
                      <p:embed/>
                    </p:oleObj>
                  </mc:Choice>
                  <mc:Fallback>
                    <p:oleObj name="ClipArt" r:id="rId16" imgW="1922400" imgH="3663720" progId="MS_ClipArt_Gallery.2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" y="2688"/>
                            <a:ext cx="440" cy="6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433" name="Rectangle 65"/>
              <p:cNvSpPr>
                <a:spLocks noChangeArrowheads="1"/>
              </p:cNvSpPr>
              <p:nvPr/>
            </p:nvSpPr>
            <p:spPr bwMode="auto">
              <a:xfrm rot="20280000">
                <a:off x="527" y="2754"/>
                <a:ext cx="723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Random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Symmetric</a:t>
                </a: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Key</a:t>
                </a:r>
                <a:endParaRPr kumimoji="0"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26434" name="Group 66"/>
          <p:cNvGrpSpPr>
            <a:grpSpLocks/>
          </p:cNvGrpSpPr>
          <p:nvPr/>
        </p:nvGrpSpPr>
        <p:grpSpPr bwMode="auto">
          <a:xfrm>
            <a:off x="5597525" y="4610100"/>
            <a:ext cx="1955800" cy="1296988"/>
            <a:chOff x="3390" y="2588"/>
            <a:chExt cx="1232" cy="817"/>
          </a:xfrm>
        </p:grpSpPr>
        <p:sp>
          <p:nvSpPr>
            <p:cNvPr id="826435" name="Line 67"/>
            <p:cNvSpPr>
              <a:spLocks noChangeShapeType="1"/>
            </p:cNvSpPr>
            <p:nvPr/>
          </p:nvSpPr>
          <p:spPr bwMode="auto">
            <a:xfrm>
              <a:off x="3390" y="2999"/>
              <a:ext cx="51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6436" name="Group 68"/>
            <p:cNvGrpSpPr>
              <a:grpSpLocks/>
            </p:cNvGrpSpPr>
            <p:nvPr/>
          </p:nvGrpSpPr>
          <p:grpSpPr bwMode="auto">
            <a:xfrm>
              <a:off x="4248" y="2704"/>
              <a:ext cx="374" cy="701"/>
              <a:chOff x="4797" y="333"/>
              <a:chExt cx="680" cy="1201"/>
            </a:xfrm>
          </p:grpSpPr>
          <p:pic>
            <p:nvPicPr>
              <p:cNvPr id="826437" name="Picture 69" descr="private key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7" y="333"/>
                <a:ext cx="680" cy="1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6438" name="Rectangle 70"/>
              <p:cNvSpPr>
                <a:spLocks noChangeArrowheads="1"/>
              </p:cNvSpPr>
              <p:nvPr/>
            </p:nvSpPr>
            <p:spPr bwMode="auto">
              <a:xfrm rot="21578782">
                <a:off x="5002" y="376"/>
                <a:ext cx="211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4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6439" name="Rectangle 71"/>
            <p:cNvSpPr>
              <a:spLocks noChangeArrowheads="1"/>
            </p:cNvSpPr>
            <p:nvPr/>
          </p:nvSpPr>
          <p:spPr bwMode="auto">
            <a:xfrm rot="21594188">
              <a:off x="3842" y="2588"/>
              <a:ext cx="64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Server’s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Private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Key</a:t>
              </a:r>
            </a:p>
          </p:txBody>
        </p:sp>
      </p:grpSp>
      <p:pic>
        <p:nvPicPr>
          <p:cNvPr id="826440" name="Picture 72" descr="netscape_bi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1444625"/>
            <a:ext cx="477838" cy="477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6441" name="Picture 73" descr="ms_iis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1954213"/>
            <a:ext cx="45720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64"/>
          <p:cNvSpPr>
            <a:spLocks noChangeArrowheads="1"/>
          </p:cNvSpPr>
          <p:nvPr/>
        </p:nvSpPr>
        <p:spPr bwMode="auto">
          <a:xfrm>
            <a:off x="2086611" y="5214006"/>
            <a:ext cx="5065377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228600" indent="-228600" algn="ctr">
              <a:buNone/>
            </a:pPr>
            <a:r>
              <a:rPr lang="en-US" altLang="zh-CN" sz="2800" b="1" smtClean="0">
                <a:solidFill>
                  <a:srgbClr val="C00000"/>
                </a:solidFill>
              </a:rPr>
              <a:t>https </a:t>
            </a:r>
            <a:r>
              <a:rPr lang="zh-CN" altLang="en-US" sz="2800" b="1" smtClean="0">
                <a:solidFill>
                  <a:srgbClr val="C00000"/>
                </a:solidFill>
              </a:rPr>
              <a:t>工作过程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5850" y="3623886"/>
            <a:ext cx="1249547" cy="1189742"/>
            <a:chOff x="-1695227" y="3177269"/>
            <a:chExt cx="1249547" cy="1189742"/>
          </a:xfrm>
        </p:grpSpPr>
        <p:sp>
          <p:nvSpPr>
            <p:cNvPr id="76" name="Line 53"/>
            <p:cNvSpPr>
              <a:spLocks noChangeShapeType="1"/>
            </p:cNvSpPr>
            <p:nvPr/>
          </p:nvSpPr>
          <p:spPr bwMode="auto">
            <a:xfrm flipH="1">
              <a:off x="-858720" y="3486277"/>
              <a:ext cx="413040" cy="2479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55"/>
            <p:cNvSpPr>
              <a:spLocks noChangeArrowheads="1"/>
            </p:cNvSpPr>
            <p:nvPr/>
          </p:nvSpPr>
          <p:spPr bwMode="auto">
            <a:xfrm rot="21594188">
              <a:off x="-1695227" y="4089370"/>
              <a:ext cx="1017587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verification</a:t>
              </a:r>
              <a:endParaRPr kumimoji="0" lang="en-US" altLang="zh-CN" sz="12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68405" y="3177269"/>
              <a:ext cx="713877" cy="911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2372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2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2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对称</a:t>
            </a:r>
            <a:r>
              <a:rPr lang="zh-CN" altLang="en-US"/>
              <a:t>密码体制的密钥管理 </a:t>
            </a:r>
          </a:p>
        </p:txBody>
      </p:sp>
      <p:sp>
        <p:nvSpPr>
          <p:cNvPr id="3594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密钥管理复杂：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加密钥</a:t>
            </a:r>
            <a:r>
              <a:rPr lang="zh-CN" altLang="en-US" dirty="0"/>
              <a:t>等于解密钥</a:t>
            </a:r>
            <a:r>
              <a:rPr lang="zh-CN" altLang="en-US" dirty="0" smtClean="0"/>
              <a:t>，须同时保护密钥</a:t>
            </a:r>
            <a:r>
              <a:rPr lang="zh-CN" altLang="en-US" dirty="0"/>
              <a:t>的秘密性、真实性和</a:t>
            </a:r>
            <a:r>
              <a:rPr lang="zh-CN" altLang="en-US" dirty="0" smtClean="0"/>
              <a:t>完整性。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大型</a:t>
            </a:r>
            <a:r>
              <a:rPr lang="zh-CN" altLang="en-US" dirty="0"/>
              <a:t>网络系统</a:t>
            </a:r>
            <a:r>
              <a:rPr lang="zh-CN" altLang="en-US" dirty="0" smtClean="0"/>
              <a:t>，所需密钥种类、数量很多，密钥管理</a:t>
            </a:r>
            <a:r>
              <a:rPr lang="zh-CN" altLang="en-US" dirty="0"/>
              <a:t>尤其困难。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美国国家标准学会</a:t>
            </a:r>
            <a:r>
              <a:rPr lang="en-US" altLang="zh-CN" dirty="0" smtClean="0"/>
              <a:t>ANSI</a:t>
            </a:r>
            <a:r>
              <a:rPr lang="zh-CN" altLang="en-US" dirty="0" smtClean="0"/>
              <a:t>颁布</a:t>
            </a:r>
            <a:r>
              <a:rPr lang="en-US" altLang="zh-CN" dirty="0" smtClean="0"/>
              <a:t>ANSI </a:t>
            </a:r>
            <a:r>
              <a:rPr lang="en-US" altLang="zh-CN" dirty="0"/>
              <a:t>X9.17</a:t>
            </a:r>
            <a:r>
              <a:rPr lang="zh-CN" altLang="en-US" dirty="0"/>
              <a:t>金融机构密钥管理标准，为</a:t>
            </a:r>
            <a:r>
              <a:rPr lang="en-US" altLang="zh-CN" dirty="0"/>
              <a:t>DES</a:t>
            </a:r>
            <a:r>
              <a:rPr lang="zh-CN" altLang="en-US" dirty="0"/>
              <a:t>、</a:t>
            </a:r>
            <a:r>
              <a:rPr lang="en-US" altLang="zh-CN" dirty="0"/>
              <a:t>AES</a:t>
            </a:r>
            <a:r>
              <a:rPr lang="zh-CN" altLang="en-US" dirty="0"/>
              <a:t>等商业密码的应用提供了密钥管理指导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6800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子科技大学鞠海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7068</TotalTime>
  <Words>4951</Words>
  <Application>Microsoft Office PowerPoint</Application>
  <PresentationFormat>全屏显示(4:3)</PresentationFormat>
  <Paragraphs>989</Paragraphs>
  <Slides>89</Slides>
  <Notes>20</Notes>
  <HiddenSlides>14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89</vt:i4>
      </vt:variant>
    </vt:vector>
  </HeadingPairs>
  <TitlesOfParts>
    <vt:vector size="109" baseType="lpstr">
      <vt:lpstr>!Neo'k Oz Handicraft</vt:lpstr>
      <vt:lpstr>黑体</vt:lpstr>
      <vt:lpstr>华文行楷</vt:lpstr>
      <vt:lpstr>宋体</vt:lpstr>
      <vt:lpstr>Arial</vt:lpstr>
      <vt:lpstr>Arial Narrow</vt:lpstr>
      <vt:lpstr>Calibri</vt:lpstr>
      <vt:lpstr>Cambria Math</vt:lpstr>
      <vt:lpstr>Lucida Sans Unicode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电子科技大学鞠海</vt:lpstr>
      <vt:lpstr>ClipArt</vt:lpstr>
      <vt:lpstr>Clip</vt:lpstr>
      <vt:lpstr>位图图像</vt:lpstr>
      <vt:lpstr>可选平时考核题目</vt:lpstr>
      <vt:lpstr>温故而知新——RSA一对密钥</vt:lpstr>
      <vt:lpstr>温故而知新—— RSA加解密算法</vt:lpstr>
      <vt:lpstr>第四章 密钥管理与分配</vt:lpstr>
      <vt:lpstr>必要性</vt:lpstr>
      <vt:lpstr>加密通信的模型</vt:lpstr>
      <vt:lpstr>基本概念</vt:lpstr>
      <vt:lpstr>4.1 对称密码体制的密钥管理 </vt:lpstr>
      <vt:lpstr>对称密码体制的密钥管理 </vt:lpstr>
      <vt:lpstr>密钥分级 </vt:lpstr>
      <vt:lpstr>密钥产生</vt:lpstr>
      <vt:lpstr>分级密钥产生</vt:lpstr>
      <vt:lpstr>密钥存储形态</vt:lpstr>
      <vt:lpstr>分级密钥存储 </vt:lpstr>
      <vt:lpstr>门限密钥保存方案</vt:lpstr>
      <vt:lpstr>温故而知新——密钥分级 </vt:lpstr>
      <vt:lpstr>门限密钥保存方案</vt:lpstr>
      <vt:lpstr>秘密共享</vt:lpstr>
      <vt:lpstr>密钥分配技术（协议）</vt:lpstr>
      <vt:lpstr>密钥分配体制</vt:lpstr>
      <vt:lpstr>密钥分配基本方法</vt:lpstr>
      <vt:lpstr>密钥分配技术</vt:lpstr>
      <vt:lpstr>密钥分配中心方式</vt:lpstr>
      <vt:lpstr>密钥分配中心方式</vt:lpstr>
      <vt:lpstr>密钥分配中心方案</vt:lpstr>
      <vt:lpstr>Diffie-Hellman 密钥交换（协商）</vt:lpstr>
      <vt:lpstr> Diffie-Hellman密钥交换方案 </vt:lpstr>
      <vt:lpstr> Diffie-Hellman密钥交换方案安全性 </vt:lpstr>
      <vt:lpstr>分级密钥分配 </vt:lpstr>
      <vt:lpstr>分级密钥分配 </vt:lpstr>
      <vt:lpstr>利用公钥密码体制来分配密钥</vt:lpstr>
      <vt:lpstr>利用公钥密码体制来分配密钥（Merkle建议方案） </vt:lpstr>
      <vt:lpstr>PowerPoint 演示文稿</vt:lpstr>
      <vt:lpstr>具有保密性和认证的分配方法 </vt:lpstr>
      <vt:lpstr>密钥的寿命</vt:lpstr>
      <vt:lpstr>分级密钥更新 </vt:lpstr>
      <vt:lpstr>密钥撤销（终止）</vt:lpstr>
      <vt:lpstr>4.2 公钥管理与分配——PKI</vt:lpstr>
      <vt:lpstr>公钥密码体制的密钥管理 </vt:lpstr>
      <vt:lpstr>公钥管理问题的提出——中间人攻击</vt:lpstr>
      <vt:lpstr>公钥管理问题的提出</vt:lpstr>
      <vt:lpstr>公钥公开问题</vt:lpstr>
      <vt:lpstr>公钥管理解决方案</vt:lpstr>
      <vt:lpstr>公钥证书</vt:lpstr>
      <vt:lpstr>公钥证书</vt:lpstr>
      <vt:lpstr>公钥证书</vt:lpstr>
      <vt:lpstr>公钥证书形式</vt:lpstr>
      <vt:lpstr>证书的产生过程</vt:lpstr>
      <vt:lpstr>基于证书的会话密钥交换</vt:lpstr>
      <vt:lpstr>温故而知新——公钥管理问题的提出</vt:lpstr>
      <vt:lpstr>公钥证书</vt:lpstr>
      <vt:lpstr>证书的类型 </vt:lpstr>
      <vt:lpstr>公钥证书类型</vt:lpstr>
      <vt:lpstr>证书格式</vt:lpstr>
      <vt:lpstr>证书结构</vt:lpstr>
      <vt:lpstr>证书验证</vt:lpstr>
      <vt:lpstr>证书的使用——基于证书的认证</vt:lpstr>
      <vt:lpstr>数字证书实例 </vt:lpstr>
      <vt:lpstr>证书的使用实例</vt:lpstr>
      <vt:lpstr>Win系统中证书管理</vt:lpstr>
      <vt:lpstr>代码签名证书</vt:lpstr>
      <vt:lpstr>代码签名证书</vt:lpstr>
      <vt:lpstr>数字信封</vt:lpstr>
      <vt:lpstr>PKI(Pubic Key Infrastructure)公钥基础设施</vt:lpstr>
      <vt:lpstr>PKI基本组件</vt:lpstr>
      <vt:lpstr>PKI的逻辑结构 </vt:lpstr>
      <vt:lpstr>证书机构</vt:lpstr>
      <vt:lpstr>CA功能</vt:lpstr>
      <vt:lpstr>注册机构</vt:lpstr>
      <vt:lpstr>证书颁发系统</vt:lpstr>
      <vt:lpstr>证书的生命周期</vt:lpstr>
      <vt:lpstr>PowerPoint 演示文稿</vt:lpstr>
      <vt:lpstr>温故而知新——公钥证书</vt:lpstr>
      <vt:lpstr>温故而知新——证书的产生过程</vt:lpstr>
      <vt:lpstr>PKI的体系结构 </vt:lpstr>
      <vt:lpstr>单CA结构 </vt:lpstr>
      <vt:lpstr>层次结构</vt:lpstr>
      <vt:lpstr>交叉认证结构</vt:lpstr>
      <vt:lpstr>温故而知新——公钥管理解决方案</vt:lpstr>
      <vt:lpstr>温故而知新——公钥证书形式</vt:lpstr>
      <vt:lpstr>PowerPoint 演示文稿</vt:lpstr>
      <vt:lpstr>混合（Hybrid）结构 </vt:lpstr>
      <vt:lpstr>混合结构(续)</vt:lpstr>
      <vt:lpstr>证书链</vt:lpstr>
      <vt:lpstr>证书（链）验证</vt:lpstr>
      <vt:lpstr>公钥基础设施PKI——应用与典型案例</vt:lpstr>
      <vt:lpstr>PKI案例 —— 网上银行(续)</vt:lpstr>
      <vt:lpstr>基于Web的认证 </vt:lpstr>
      <vt:lpstr>基于Web的认证(续)  —— SSL/TLS认证过程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Zeze</dc:creator>
  <cp:lastModifiedBy>rhapsody zea</cp:lastModifiedBy>
  <cp:revision>467</cp:revision>
  <dcterms:created xsi:type="dcterms:W3CDTF">2006-10-13T07:21:00Z</dcterms:created>
  <dcterms:modified xsi:type="dcterms:W3CDTF">2017-11-14T07:59:55Z</dcterms:modified>
</cp:coreProperties>
</file>