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77"/>
  </p:notesMasterIdLst>
  <p:sldIdLst>
    <p:sldId id="256" r:id="rId2"/>
    <p:sldId id="738" r:id="rId3"/>
    <p:sldId id="595" r:id="rId4"/>
    <p:sldId id="645" r:id="rId5"/>
    <p:sldId id="855" r:id="rId6"/>
    <p:sldId id="856" r:id="rId7"/>
    <p:sldId id="857" r:id="rId8"/>
    <p:sldId id="858" r:id="rId9"/>
    <p:sldId id="887" r:id="rId10"/>
    <p:sldId id="859" r:id="rId11"/>
    <p:sldId id="867" r:id="rId12"/>
    <p:sldId id="935" r:id="rId13"/>
    <p:sldId id="936" r:id="rId14"/>
    <p:sldId id="875" r:id="rId15"/>
    <p:sldId id="882" r:id="rId16"/>
    <p:sldId id="860" r:id="rId17"/>
    <p:sldId id="865" r:id="rId18"/>
    <p:sldId id="861" r:id="rId19"/>
    <p:sldId id="866" r:id="rId20"/>
    <p:sldId id="864" r:id="rId21"/>
    <p:sldId id="876" r:id="rId22"/>
    <p:sldId id="862" r:id="rId23"/>
    <p:sldId id="878" r:id="rId24"/>
    <p:sldId id="877" r:id="rId25"/>
    <p:sldId id="881" r:id="rId26"/>
    <p:sldId id="938" r:id="rId27"/>
    <p:sldId id="939" r:id="rId28"/>
    <p:sldId id="884" r:id="rId29"/>
    <p:sldId id="885" r:id="rId30"/>
    <p:sldId id="883" r:id="rId31"/>
    <p:sldId id="789" r:id="rId32"/>
    <p:sldId id="790" r:id="rId33"/>
    <p:sldId id="791" r:id="rId34"/>
    <p:sldId id="888" r:id="rId35"/>
    <p:sldId id="895" r:id="rId36"/>
    <p:sldId id="712" r:id="rId37"/>
    <p:sldId id="890" r:id="rId38"/>
    <p:sldId id="711" r:id="rId39"/>
    <p:sldId id="891" r:id="rId40"/>
    <p:sldId id="892" r:id="rId41"/>
    <p:sldId id="937" r:id="rId42"/>
    <p:sldId id="893" r:id="rId43"/>
    <p:sldId id="894" r:id="rId44"/>
    <p:sldId id="896" r:id="rId45"/>
    <p:sldId id="713" r:id="rId46"/>
    <p:sldId id="714" r:id="rId47"/>
    <p:sldId id="715" r:id="rId48"/>
    <p:sldId id="940" r:id="rId49"/>
    <p:sldId id="941" r:id="rId50"/>
    <p:sldId id="897" r:id="rId51"/>
    <p:sldId id="900" r:id="rId52"/>
    <p:sldId id="898" r:id="rId53"/>
    <p:sldId id="899" r:id="rId54"/>
    <p:sldId id="722" r:id="rId55"/>
    <p:sldId id="724" r:id="rId56"/>
    <p:sldId id="852" r:id="rId57"/>
    <p:sldId id="904" r:id="rId58"/>
    <p:sldId id="841" r:id="rId59"/>
    <p:sldId id="793" r:id="rId60"/>
    <p:sldId id="924" r:id="rId61"/>
    <p:sldId id="907" r:id="rId62"/>
    <p:sldId id="794" r:id="rId63"/>
    <p:sldId id="927" r:id="rId64"/>
    <p:sldId id="928" r:id="rId65"/>
    <p:sldId id="796" r:id="rId66"/>
    <p:sldId id="908" r:id="rId67"/>
    <p:sldId id="926" r:id="rId68"/>
    <p:sldId id="929" r:id="rId69"/>
    <p:sldId id="931" r:id="rId70"/>
    <p:sldId id="811" r:id="rId71"/>
    <p:sldId id="812" r:id="rId72"/>
    <p:sldId id="813" r:id="rId73"/>
    <p:sldId id="814" r:id="rId74"/>
    <p:sldId id="815" r:id="rId75"/>
    <p:sldId id="816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6393" autoAdjust="0"/>
  </p:normalViewPr>
  <p:slideViewPr>
    <p:cSldViewPr>
      <p:cViewPr varScale="1">
        <p:scale>
          <a:sx n="75" d="100"/>
          <a:sy n="75" d="100"/>
        </p:scale>
        <p:origin x="155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9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6A1622F-FECE-463F-9547-63DF4D477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474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2CD35-FFC9-4424-A853-7DF29E5FC22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7096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B13C-D06B-4601-A806-1171A88E5BD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清</a:t>
            </a:r>
            <a:r>
              <a:rPr lang="en-US" altLang="zh-CN" smtClean="0"/>
              <a:t>10-25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297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12</a:t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公钥证书可能被其他用户持有，类似名片，不能作为身份认证依据</a:t>
            </a:r>
          </a:p>
        </p:txBody>
      </p:sp>
    </p:spTree>
    <p:extLst>
      <p:ext uri="{BB962C8B-B14F-4D97-AF65-F5344CB8AC3E}">
        <p14:creationId xmlns:p14="http://schemas.microsoft.com/office/powerpoint/2010/main" val="328819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13</a:t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8796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CFC91-EE50-4A7B-BF89-7EB7FE3BB3E8}" type="slidenum">
              <a:rPr lang="zh-CN" altLang="en-AU" smtClean="0"/>
              <a:pPr/>
              <a:t>16</a:t>
            </a:fld>
            <a:endParaRPr lang="en-AU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725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527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18</a:t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6687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1299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57D193-5B96-4F53-A379-1B17DDBB9680}" type="slidenum">
              <a:rPr lang="zh-CN" altLang="en-AU" smtClean="0"/>
              <a:pPr/>
              <a:t>20</a:t>
            </a:fld>
            <a:endParaRPr lang="en-AU" altLang="zh-CN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4419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FEF3B-B0C3-4277-8B75-9EB115B17B1D}" type="slidenum">
              <a:rPr lang="zh-CN" altLang="en-AU" smtClean="0"/>
              <a:pPr/>
              <a:t>22</a:t>
            </a:fld>
            <a:endParaRPr lang="en-AU" altLang="zh-CN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5066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6AA3-3707-435D-BC0F-5861DFA235C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165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D68EE-9643-4D0E-897B-DB0BC6B03D05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9064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5BAC3-C1C7-45CA-9455-9080FA6941A4}" type="slidenum">
              <a:rPr lang="zh-CN" altLang="en-AU" smtClean="0"/>
              <a:pPr/>
              <a:t>25</a:t>
            </a:fld>
            <a:endParaRPr lang="en-AU" altLang="zh-CN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沙</a:t>
            </a:r>
            <a:r>
              <a:rPr lang="en-US" altLang="zh-CN" smtClean="0"/>
              <a:t>10-31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4512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26</a:t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公钥证书可能被其他用户持有，类似名片，不能作为身份认证依据</a:t>
            </a:r>
          </a:p>
        </p:txBody>
      </p:sp>
    </p:spTree>
    <p:extLst>
      <p:ext uri="{BB962C8B-B14F-4D97-AF65-F5344CB8AC3E}">
        <p14:creationId xmlns:p14="http://schemas.microsoft.com/office/powerpoint/2010/main" val="51101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29258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4FFD4-9AA3-4C52-AB35-9E24F7ED9E14}" type="slidenum">
              <a:rPr lang="zh-CN" altLang="en-AU" smtClean="0"/>
              <a:pPr/>
              <a:t>31</a:t>
            </a:fld>
            <a:endParaRPr lang="en-AU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803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6A3A0-4253-4D18-A3A6-ECAB3EFB3ACE}" type="slidenum">
              <a:rPr lang="zh-CN" altLang="en-AU" smtClean="0"/>
              <a:pPr/>
              <a:t>32</a:t>
            </a:fld>
            <a:endParaRPr lang="en-AU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8211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E5ECC-8A5C-4FD7-93CB-7495839B2519}" type="slidenum">
              <a:rPr lang="zh-CN" altLang="en-AU" smtClean="0"/>
              <a:pPr/>
              <a:t>33</a:t>
            </a:fld>
            <a:endParaRPr lang="en-AU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5626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08A99-52FB-41C3-BC56-EF51926538F7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45007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29161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4A747-B5B6-4AA0-BA5A-05D8E9BAA7D9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8219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7A24-A389-4C54-A1BB-9DAC53564AB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2F360-D836-4505-A442-890FDA27FF8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889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Alice</a:t>
            </a:r>
            <a:r>
              <a:rPr lang="zh-CN" altLang="en-US" smtClean="0"/>
              <a:t>， </a:t>
            </a:r>
            <a:r>
              <a:rPr lang="en-US" altLang="zh-CN" smtClean="0"/>
              <a:t>bob</a:t>
            </a:r>
            <a:r>
              <a:rPr lang="zh-CN" altLang="en-US" smtClean="0"/>
              <a:t>完成保密会话后，攻击者破解会话密钥</a:t>
            </a:r>
            <a:r>
              <a:rPr lang="en-US" altLang="zh-CN" smtClean="0"/>
              <a:t>k</a:t>
            </a:r>
            <a:r>
              <a:rPr lang="zh-CN" altLang="en-US" smtClean="0"/>
              <a:t>（旧的会话密钥），并截获第三个消息</a:t>
            </a:r>
            <a:r>
              <a:rPr kumimoji="0" lang="en-US" altLang="zh-CN" sz="1200" smtClean="0">
                <a:latin typeface="Arial" pitchFamily="34" charset="0"/>
              </a:rPr>
              <a:t>E</a:t>
            </a:r>
            <a:r>
              <a:rPr kumimoji="0" lang="en-US" altLang="zh-CN" sz="1200" baseline="-25000" smtClean="0">
                <a:latin typeface="Arial" pitchFamily="34" charset="0"/>
              </a:rPr>
              <a:t>B</a:t>
            </a:r>
            <a:r>
              <a:rPr kumimoji="0" lang="en-US" altLang="zh-CN" sz="1200" smtClean="0">
                <a:latin typeface="Arial" pitchFamily="34" charset="0"/>
              </a:rPr>
              <a:t>(K,A</a:t>
            </a:r>
            <a:r>
              <a:rPr kumimoji="0" lang="zh-CN" altLang="en-US" sz="1200" smtClean="0">
                <a:latin typeface="Arial" pitchFamily="34" charset="0"/>
              </a:rPr>
              <a:t>）重放给</a:t>
            </a:r>
            <a:r>
              <a:rPr kumimoji="0" lang="en-US" altLang="zh-CN" sz="1200" smtClean="0">
                <a:latin typeface="Arial" pitchFamily="34" charset="0"/>
              </a:rPr>
              <a:t>b</a:t>
            </a:r>
            <a:r>
              <a:rPr kumimoji="0" lang="zh-CN" altLang="en-US" sz="1200" smtClean="0">
                <a:latin typeface="Arial" pitchFamily="34" charset="0"/>
              </a:rPr>
              <a:t>，实现假冒</a:t>
            </a:r>
            <a:r>
              <a:rPr kumimoji="0" lang="en-US" altLang="zh-CN" sz="1200" smtClean="0">
                <a:latin typeface="Arial" pitchFamily="34" charset="0"/>
              </a:rPr>
              <a:t>alice</a:t>
            </a:r>
            <a:r>
              <a:rPr kumimoji="0" lang="zh-CN" altLang="en-US" sz="1200" smtClean="0">
                <a:latin typeface="Arial" pitchFamily="34" charset="0"/>
              </a:rPr>
              <a:t>，用旧的会话密钥与</a:t>
            </a:r>
            <a:r>
              <a:rPr kumimoji="0" lang="en-US" altLang="zh-CN" sz="1200" smtClean="0">
                <a:latin typeface="Arial" pitchFamily="34" charset="0"/>
              </a:rPr>
              <a:t>bob</a:t>
            </a:r>
            <a:r>
              <a:rPr kumimoji="0" lang="zh-CN" altLang="en-US" sz="1200" smtClean="0">
                <a:latin typeface="Arial" pitchFamily="34" charset="0"/>
              </a:rPr>
              <a:t>通信。</a:t>
            </a:r>
            <a:endParaRPr kumimoji="0" lang="zh-CN" altLang="en-US" sz="1200" baseline="-25000" smtClean="0">
              <a:latin typeface="Arial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330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818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0F9E-07ED-40E4-8AAF-DC5AF0C13DD2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88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7441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533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34BAA-1C89-47C9-8F2C-8F7066EC9B23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0659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B57BF-1F5D-43BE-BAB1-55FA967958F4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05024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673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清</a:t>
            </a:r>
            <a:r>
              <a:rPr lang="en-US" altLang="zh-CN" smtClean="0"/>
              <a:t>10-30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397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1622F-FECE-463F-9547-63DF4D47716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641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C6985-963D-42D6-96E4-4100EB224658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582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9D6FE-79E9-485A-AB24-6EC5F1EE99C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5231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CA748-7932-4CC8-AD87-40F8E346B691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2926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955B7-7FCE-48CA-803F-9B4E5CD0FF7B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21806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3E71B-9E49-434A-AEB3-D833C1488CA4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87724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59</a:t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7685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601F-164F-4D49-9DD4-26F3BCC81A02}" type="slidenum">
              <a:rPr lang="zh-CN" altLang="en-AU" smtClean="0"/>
              <a:pPr/>
              <a:t>60</a:t>
            </a:fld>
            <a:endParaRPr lang="en-AU" altLang="zh-CN" smtClean="0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975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4B3AE-44F4-4779-91B8-346CFF96F560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61845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8D2EF-2827-4554-861D-ABAF9B1C0446}" type="slidenum">
              <a:rPr lang="zh-CN" altLang="en-AU" smtClean="0"/>
              <a:pPr/>
              <a:t>62</a:t>
            </a:fld>
            <a:endParaRPr lang="en-AU" altLang="zh-CN" smtClean="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5420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4B728-E95C-4583-BCF8-10D666D7ECAA}" type="slidenum">
              <a:rPr lang="zh-CN" altLang="en-AU" smtClean="0"/>
              <a:pPr/>
              <a:t>65</a:t>
            </a:fld>
            <a:endParaRPr lang="en-AU" altLang="zh-CN" smtClean="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8188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67</a:t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93800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2A35-064D-4A0B-AB8B-176B6B1406E9}" type="slidenum">
              <a:rPr lang="zh-CN" altLang="en-AU" smtClean="0"/>
              <a:pPr/>
              <a:t>68</a:t>
            </a:fld>
            <a:endParaRPr lang="en-AU" altLang="zh-CN" smtClean="0"/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77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CA728-4222-42CE-914B-F2D144D1563C}" type="slidenum">
              <a:rPr lang="zh-CN" altLang="en-AU" smtClean="0"/>
              <a:pPr/>
              <a:t>5</a:t>
            </a:fld>
            <a:endParaRPr lang="en-AU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3746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4FEF-1827-420E-938C-B9276181E64D}" type="slidenum">
              <a:rPr lang="zh-CN" altLang="en-AU" smtClean="0"/>
              <a:pPr/>
              <a:t>70</a:t>
            </a:fld>
            <a:endParaRPr lang="en-AU" altLang="zh-CN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15235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47075-D990-4BCE-AD08-FC17BF516986}" type="slidenum">
              <a:rPr lang="zh-CN" altLang="en-AU" smtClean="0"/>
              <a:pPr/>
              <a:t>71</a:t>
            </a:fld>
            <a:endParaRPr lang="en-AU" altLang="zh-CN" smtClean="0"/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025364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650B-BD5F-4FFE-B22B-670BB2C6104E}" type="slidenum">
              <a:rPr lang="zh-CN" altLang="en-AU" smtClean="0"/>
              <a:pPr/>
              <a:t>72</a:t>
            </a:fld>
            <a:endParaRPr lang="en-AU" altLang="zh-CN" smtClean="0"/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96641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E06AA-E1B6-473A-B2BE-D3DE33EE090B}" type="slidenum">
              <a:rPr lang="zh-CN" altLang="en-AU" smtClean="0"/>
              <a:pPr/>
              <a:t>73</a:t>
            </a:fld>
            <a:endParaRPr lang="en-AU" altLang="zh-CN" smtClean="0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80261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6B17D-6C45-4534-B24E-227245444414}" type="slidenum">
              <a:rPr lang="zh-CN" altLang="en-AU" smtClean="0"/>
              <a:pPr/>
              <a:t>74</a:t>
            </a:fld>
            <a:endParaRPr lang="en-AU" altLang="zh-CN" smtClean="0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1713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  <a:pPr/>
              <a:t>75</a:t>
            </a:fld>
            <a:endParaRPr lang="en-AU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35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ED5B0-0ADD-45AD-8C4A-D0C3EA5DBDF1}" type="slidenum">
              <a:rPr lang="zh-CN" altLang="en-AU" smtClean="0"/>
              <a:pPr/>
              <a:t>6</a:t>
            </a:fld>
            <a:endParaRPr lang="en-AU" altLang="zh-CN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0984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A5189-14BD-4357-86AF-7D2B975C96F7}" type="slidenum">
              <a:rPr lang="zh-CN" altLang="en-AU" smtClean="0"/>
              <a:pPr/>
              <a:t>7</a:t>
            </a:fld>
            <a:endParaRPr lang="en-AU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公钥证书可能被其他用户持有，类似名片，不能作为身份认证依据</a:t>
            </a:r>
          </a:p>
        </p:txBody>
      </p:sp>
    </p:spTree>
    <p:extLst>
      <p:ext uri="{BB962C8B-B14F-4D97-AF65-F5344CB8AC3E}">
        <p14:creationId xmlns:p14="http://schemas.microsoft.com/office/powerpoint/2010/main" val="183704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437BA-A8A6-415C-95BA-00034142447E}" type="slidenum">
              <a:rPr lang="zh-CN" altLang="en-AU" smtClean="0"/>
              <a:pPr/>
              <a:t>8</a:t>
            </a:fld>
            <a:endParaRPr lang="en-AU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003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1A972-6C59-4A5A-BD8B-7717CAB41C0E}" type="slidenum">
              <a:rPr lang="zh-CN" altLang="en-AU" smtClean="0"/>
              <a:pPr/>
              <a:t>10</a:t>
            </a:fld>
            <a:endParaRPr lang="en-AU" altLang="zh-CN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491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534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5240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1529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50292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6038" y="6589713"/>
            <a:ext cx="3733800" cy="295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59765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19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745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4E8A9-F0D8-429A-8B4F-5B859F7EF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8849-E7DF-4502-98CF-433006A84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FBC42-0F22-470F-B669-70755FCA52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979DE-250D-4F21-866C-00FF1CBC256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第六章 </a:t>
            </a:r>
            <a:r>
              <a:rPr lang="zh-CN" altLang="en-US">
                <a:latin typeface="Times New Roman" pitchFamily="18" charset="0"/>
              </a:rPr>
              <a:t>身份</a:t>
            </a:r>
            <a:r>
              <a:rPr lang="zh-CN" altLang="en-US" smtClean="0">
                <a:latin typeface="Times New Roman" pitchFamily="18" charset="0"/>
              </a:rPr>
              <a:t>认证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08738"/>
            <a:ext cx="511175" cy="449262"/>
          </a:xfrm>
        </p:spPr>
        <p:txBody>
          <a:bodyPr/>
          <a:lstStyle/>
          <a:p>
            <a:fld id="{595BCB53-8DF0-42C2-AACF-FB3A2F69A7E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口令</a:t>
            </a:r>
            <a:r>
              <a:rPr lang="zh-CN" altLang="en-US"/>
              <a:t>机制</a:t>
            </a:r>
          </a:p>
          <a:p>
            <a:r>
              <a:rPr lang="zh-CN" altLang="en-US" smtClean="0"/>
              <a:t>基于</a:t>
            </a:r>
            <a:r>
              <a:rPr lang="zh-CN" altLang="en-US"/>
              <a:t>地址的认证机制</a:t>
            </a:r>
          </a:p>
          <a:p>
            <a:r>
              <a:rPr lang="zh-CN" altLang="en-US"/>
              <a:t>基于生物特征的认证机制</a:t>
            </a:r>
          </a:p>
          <a:p>
            <a:r>
              <a:rPr lang="zh-CN" altLang="en-US"/>
              <a:t>个人令牌认证机制</a:t>
            </a:r>
          </a:p>
          <a:p>
            <a:endParaRPr lang="zh-CN" alt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非密码身份认证</a:t>
            </a:r>
            <a:endParaRPr lang="zh-CN" altLang="en-US"/>
          </a:p>
        </p:txBody>
      </p:sp>
      <p:sp>
        <p:nvSpPr>
          <p:cNvPr id="5120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1508C8-CDAC-4AC9-8658-A7E16E56816A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792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字典攻击：</a:t>
            </a:r>
            <a:endParaRPr lang="en-US" altLang="zh-CN" smtClean="0"/>
          </a:p>
          <a:p>
            <a:pPr lvl="1"/>
            <a:r>
              <a:rPr lang="zh-CN" altLang="en-US" smtClean="0"/>
              <a:t>为方便记忆，口令与自己周遭事物有关，如：身份证号、生日、车牌、电话等；</a:t>
            </a:r>
            <a:endParaRPr lang="en-US" altLang="zh-CN" smtClean="0"/>
          </a:p>
          <a:p>
            <a:pPr lvl="1"/>
            <a:r>
              <a:rPr lang="zh-CN" altLang="en-US" smtClean="0"/>
              <a:t>形成字典罗列所有可能做口令中的字符串。</a:t>
            </a:r>
          </a:p>
          <a:p>
            <a:r>
              <a:rPr lang="zh-CN" altLang="en-US" smtClean="0"/>
              <a:t>穷举攻击：</a:t>
            </a:r>
            <a:endParaRPr lang="en-US" altLang="zh-CN" smtClean="0"/>
          </a:p>
          <a:p>
            <a:pPr lvl="1"/>
            <a:r>
              <a:rPr lang="zh-CN" altLang="en-US" smtClean="0"/>
              <a:t>特殊字典攻击，使用字符串全集作为字典。 </a:t>
            </a:r>
            <a:endParaRPr lang="en-US" altLang="zh-CN" smtClean="0"/>
          </a:p>
          <a:p>
            <a:pPr algn="just"/>
            <a:r>
              <a:rPr lang="zh-CN" altLang="en-US">
                <a:latin typeface="宋体" pitchFamily="2" charset="-122"/>
              </a:rPr>
              <a:t>窥探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>
                <a:latin typeface="宋体" pitchFamily="2" charset="-122"/>
              </a:rPr>
              <a:t>接近</a:t>
            </a:r>
            <a:r>
              <a:rPr lang="zh-CN" altLang="en-US" smtClean="0">
                <a:latin typeface="宋体" pitchFamily="2" charset="-122"/>
              </a:rPr>
              <a:t>被</a:t>
            </a:r>
            <a:r>
              <a:rPr lang="zh-CN" altLang="en-US">
                <a:latin typeface="宋体" pitchFamily="2" charset="-122"/>
              </a:rPr>
              <a:t>攻击</a:t>
            </a:r>
            <a:r>
              <a:rPr lang="zh-CN" altLang="en-US" smtClean="0">
                <a:latin typeface="宋体" pitchFamily="2" charset="-122"/>
              </a:rPr>
              <a:t>系统，</a:t>
            </a:r>
            <a:r>
              <a:rPr lang="zh-CN" altLang="en-US">
                <a:latin typeface="宋体" pitchFamily="2" charset="-122"/>
              </a:rPr>
              <a:t>安装监视器或亲自</a:t>
            </a:r>
            <a:r>
              <a:rPr lang="zh-CN" altLang="en-US" smtClean="0">
                <a:latin typeface="宋体" pitchFamily="2" charset="-122"/>
              </a:rPr>
              <a:t>窥探用户</a:t>
            </a:r>
            <a:r>
              <a:rPr lang="zh-CN" altLang="en-US">
                <a:latin typeface="宋体" pitchFamily="2" charset="-122"/>
              </a:rPr>
              <a:t>输入</a:t>
            </a:r>
            <a:r>
              <a:rPr lang="zh-CN" altLang="en-US" smtClean="0">
                <a:latin typeface="宋体" pitchFamily="2" charset="-122"/>
              </a:rPr>
              <a:t>口令。 </a:t>
            </a:r>
            <a:endParaRPr lang="zh-CN" altLang="en-US">
              <a:latin typeface="宋体" pitchFamily="2" charset="-122"/>
            </a:endParaRPr>
          </a:p>
          <a:p>
            <a:pPr algn="just"/>
            <a:r>
              <a:rPr lang="zh-CN" altLang="en-US">
                <a:latin typeface="宋体" pitchFamily="2" charset="-122"/>
              </a:rPr>
              <a:t>社交工程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冒充</a:t>
            </a:r>
            <a:r>
              <a:rPr lang="zh-CN" altLang="en-US">
                <a:latin typeface="宋体" pitchFamily="2" charset="-122"/>
              </a:rPr>
              <a:t>是处长或局长骗取管理员信任得到口令等等。冒充合法用户发送邮件或打电话给管理人员，以骗取用户口令等。</a:t>
            </a:r>
          </a:p>
          <a:p>
            <a:pPr algn="just"/>
            <a:r>
              <a:rPr lang="zh-CN" altLang="en-US">
                <a:latin typeface="宋体" pitchFamily="2" charset="-122"/>
              </a:rPr>
              <a:t>垃圾搜索</a:t>
            </a:r>
            <a:r>
              <a:rPr lang="zh-CN" altLang="en-US" smtClean="0">
                <a:latin typeface="宋体" pitchFamily="2" charset="-122"/>
              </a:rPr>
              <a:t>：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latin typeface="宋体" pitchFamily="2" charset="-122"/>
              </a:rPr>
              <a:t>搜索</a:t>
            </a:r>
            <a:r>
              <a:rPr lang="zh-CN" altLang="en-US">
                <a:latin typeface="宋体" pitchFamily="2" charset="-122"/>
              </a:rPr>
              <a:t>被攻击者的废弃物，得到与攻击系统有关的信息，如用户将口令写在纸上又随便丢弃</a:t>
            </a:r>
            <a:r>
              <a:rPr lang="zh-CN" altLang="en-US" smtClean="0">
                <a:latin typeface="宋体" pitchFamily="2" charset="-122"/>
              </a:rPr>
              <a:t>。</a:t>
            </a:r>
            <a:endParaRPr lang="zh-CN" altLang="en-US" smtClean="0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口令攻击 </a:t>
            </a:r>
            <a:endParaRPr lang="zh-CN" altLang="en-US"/>
          </a:p>
        </p:txBody>
      </p:sp>
      <p:sp>
        <p:nvSpPr>
          <p:cNvPr id="266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6B68FE-F528-4FFE-B462-28753FC08FE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http://images.cnblogs.com/cnblogs_com/jfzhu/201212/2012122006035059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08" y="1052736"/>
            <a:ext cx="624649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875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/>
              <a:t>第</a:t>
            </a:r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24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非密码</a:t>
            </a:r>
            <a:endParaRPr lang="en-US" altLang="zh-CN" smtClean="0"/>
          </a:p>
          <a:p>
            <a:pPr lvl="1"/>
            <a:r>
              <a:rPr lang="zh-CN" altLang="en-US" smtClean="0"/>
              <a:t>口令等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en-US"/>
              <a:t>密码</a:t>
            </a:r>
            <a:r>
              <a:rPr lang="zh-CN" altLang="en-US" smtClean="0"/>
              <a:t>算法</a:t>
            </a:r>
            <a:endParaRPr lang="zh-CN" altLang="en-US"/>
          </a:p>
          <a:p>
            <a:pPr lvl="1"/>
            <a:r>
              <a:rPr lang="zh-CN" altLang="en-US" smtClean="0"/>
              <a:t>对称密码算法</a:t>
            </a:r>
            <a:endParaRPr lang="zh-CN" altLang="en-US"/>
          </a:p>
          <a:p>
            <a:pPr lvl="1"/>
            <a:r>
              <a:rPr lang="zh-CN" altLang="en-US" smtClean="0"/>
              <a:t>公开密码</a:t>
            </a:r>
            <a:r>
              <a:rPr lang="zh-CN" altLang="en-US"/>
              <a:t>算法</a:t>
            </a:r>
          </a:p>
          <a:p>
            <a:pPr lvl="1"/>
            <a:r>
              <a:rPr lang="zh-CN" altLang="en-US" smtClean="0"/>
              <a:t>密码</a:t>
            </a:r>
            <a:r>
              <a:rPr lang="zh-CN" altLang="en-US"/>
              <a:t>校验</a:t>
            </a:r>
            <a:r>
              <a:rPr lang="zh-CN" altLang="en-US" smtClean="0"/>
              <a:t>函数</a:t>
            </a:r>
          </a:p>
          <a:p>
            <a:r>
              <a:rPr lang="zh-CN" altLang="en-US" smtClean="0"/>
              <a:t>零知识证明协议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温故而知新</a:t>
            </a:r>
            <a:r>
              <a:rPr lang="en-US" altLang="zh-CN" dirty="0"/>
              <a:t>——</a:t>
            </a:r>
            <a:r>
              <a:rPr lang="zh-CN" altLang="en-US" dirty="0" smtClean="0"/>
              <a:t>身份认证机制</a:t>
            </a:r>
            <a:endParaRPr lang="zh-CN" altLang="en-US" dirty="0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5895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采用较长的长度</a:t>
            </a:r>
          </a:p>
          <a:p>
            <a:pPr lvl="1"/>
            <a:r>
              <a:rPr lang="zh-CN" altLang="en-US"/>
              <a:t>口令</a:t>
            </a:r>
            <a:r>
              <a:rPr lang="zh-CN" smtClean="0"/>
              <a:t>破解</a:t>
            </a:r>
            <a:r>
              <a:rPr lang="zh-CN" altLang="en-US" smtClean="0"/>
              <a:t>的难度随口令长度</a:t>
            </a:r>
            <a:r>
              <a:rPr lang="zh-CN" smtClean="0"/>
              <a:t>指数增长</a:t>
            </a:r>
            <a:r>
              <a:rPr lang="zh-CN" altLang="en-US" smtClean="0"/>
              <a:t>，如</a:t>
            </a:r>
            <a:r>
              <a:rPr lang="zh-CN" smtClean="0"/>
              <a:t>至少包含</a:t>
            </a:r>
            <a:r>
              <a:rPr lang="en-US" smtClean="0"/>
              <a:t>8</a:t>
            </a:r>
            <a:r>
              <a:rPr lang="zh-CN" smtClean="0"/>
              <a:t>个字符</a:t>
            </a:r>
          </a:p>
          <a:p>
            <a:pPr lvl="0"/>
            <a:r>
              <a:rPr lang="zh-CN" altLang="en-US" smtClean="0"/>
              <a:t>采用多种字符的组合</a:t>
            </a:r>
          </a:p>
          <a:p>
            <a:pPr lvl="1"/>
            <a:r>
              <a:rPr lang="zh-CN" altLang="en-US" smtClean="0"/>
              <a:t>如大小写、数字和各种符号的组合</a:t>
            </a:r>
          </a:p>
          <a:p>
            <a:pPr lvl="0"/>
            <a:r>
              <a:rPr lang="zh-CN" altLang="en-US" smtClean="0"/>
              <a:t>避免使用单词、术语及用户相关信息</a:t>
            </a:r>
          </a:p>
          <a:p>
            <a:pPr lvl="1"/>
            <a:r>
              <a:rPr lang="zh-CN" altLang="en-US" smtClean="0"/>
              <a:t>如单词、术语以及用户名、姓名、电话、生日、车牌等用户相关信息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安全口令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690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(1) </a:t>
            </a:r>
            <a:r>
              <a:rPr lang="zh-CN" altLang="en-US" smtClean="0"/>
              <a:t>限制猜测次数。</a:t>
            </a:r>
          </a:p>
          <a:p>
            <a:r>
              <a:rPr lang="en-US" altLang="zh-CN" smtClean="0"/>
              <a:t>(2) </a:t>
            </a:r>
            <a:r>
              <a:rPr lang="zh-CN" altLang="en-US" smtClean="0"/>
              <a:t>降低猜测口令的速度。</a:t>
            </a:r>
          </a:p>
          <a:p>
            <a:r>
              <a:rPr lang="en-US" altLang="zh-CN" smtClean="0"/>
              <a:t>(3) </a:t>
            </a:r>
            <a:r>
              <a:rPr lang="zh-CN" altLang="en-US" smtClean="0"/>
              <a:t>增加攻击者搜索的空间，使必须搜索的口令数目非常大。</a:t>
            </a:r>
          </a:p>
          <a:p>
            <a:r>
              <a:rPr lang="en-US" altLang="zh-CN" smtClean="0"/>
              <a:t>(4) </a:t>
            </a:r>
            <a:r>
              <a:rPr lang="zh-CN" altLang="en-US" smtClean="0"/>
              <a:t>要求用户选择自己的口令，安全的口令。</a:t>
            </a:r>
            <a:endParaRPr lang="en-US" altLang="zh-CN" smtClean="0"/>
          </a:p>
          <a:p>
            <a:r>
              <a:rPr lang="en-US" altLang="zh-CN" smtClean="0"/>
              <a:t>(5)</a:t>
            </a:r>
            <a:r>
              <a:rPr lang="zh-CN" altLang="en-US" smtClean="0"/>
              <a:t>定期更换口令。</a:t>
            </a:r>
            <a:endParaRPr lang="zh-CN" altLang="en-US"/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口令安全增强策略和机制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697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440D-EAEC-4A5D-911F-3F42C5BE5B62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口令机制：明文</a:t>
            </a:r>
            <a:endParaRPr lang="zh-CN" altLang="en-US"/>
          </a:p>
        </p:txBody>
      </p:sp>
      <p:sp>
        <p:nvSpPr>
          <p:cNvPr id="52228" name="Rectangle 4"/>
          <p:cNvSpPr>
            <a:spLocks noRot="1" noChangeArrowheads="1"/>
          </p:cNvSpPr>
          <p:nvPr/>
        </p:nvSpPr>
        <p:spPr bwMode="auto">
          <a:xfrm>
            <a:off x="1143000" y="1285875"/>
            <a:ext cx="7704138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ID OK</a:t>
            </a:r>
            <a:r>
              <a:rPr lang="zh-CN" altLang="en-US" sz="1600" b="1">
                <a:latin typeface="Times New Roman" pitchFamily="18" charset="0"/>
              </a:rPr>
              <a:t>？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39406" y="2470150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用户输入</a:t>
            </a: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查找与该</a:t>
            </a:r>
            <a:r>
              <a:rPr lang="en-US" altLang="zh-CN" sz="1600" b="1">
                <a:latin typeface="Times New Roman" pitchFamily="18" charset="0"/>
              </a:rPr>
              <a:t>ID</a:t>
            </a:r>
            <a:r>
              <a:rPr lang="zh-CN" altLang="en-US" sz="1600" b="1">
                <a:latin typeface="Times New Roman" pitchFamily="18" charset="0"/>
              </a:rPr>
              <a:t>对应</a:t>
            </a:r>
            <a:r>
              <a:rPr lang="zh-CN" altLang="en-US" sz="1600" b="1" smtClean="0">
                <a:latin typeface="Times New Roman" pitchFamily="18" charset="0"/>
              </a:rPr>
              <a:t>的 </a:t>
            </a:r>
            <a:r>
              <a:rPr lang="en-US" altLang="zh-CN" sz="1600" b="1" smtClean="0">
                <a:latin typeface="Times New Roman" pitchFamily="18" charset="0"/>
              </a:rPr>
              <a:t>PW</a:t>
            </a:r>
            <a:endParaRPr lang="en-US" altLang="zh-CN" sz="1600" b="1">
              <a:latin typeface="Times New Roman" pitchFamily="18" charset="0"/>
            </a:endParaRPr>
          </a:p>
        </p:txBody>
      </p:sp>
      <p:graphicFrame>
        <p:nvGraphicFramePr>
          <p:cNvPr id="60314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09010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      PW1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      PW2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      PW3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     PWn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相同？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1619250" y="2492375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接受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>
                <a:latin typeface="Times New Roman" pitchFamily="18" charset="0"/>
              </a:rPr>
              <a:t>拒绝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N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Y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itchFamily="18" charset="0"/>
              </a:rPr>
              <a:t>用户输入</a:t>
            </a:r>
            <a:r>
              <a:rPr lang="en-US" altLang="zh-CN" sz="1600" b="1" dirty="0" smtClean="0">
                <a:latin typeface="Times New Roman" pitchFamily="18" charset="0"/>
              </a:rPr>
              <a:t>PW’</a:t>
            </a:r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156176" y="3407192"/>
            <a:ext cx="2447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明文口令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latin typeface="Times New Roman" pitchFamily="18" charset="0"/>
              </a:rPr>
              <a:t>PW’</a:t>
            </a:r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4716463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PW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5219700" y="3716338"/>
            <a:ext cx="504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itchFamily="18" charset="0"/>
              </a:rPr>
              <a:t>ID</a:t>
            </a: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197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latin typeface="宋体" pitchFamily="2" charset="-122"/>
              </a:rPr>
              <a:t>明文口令机制攻击</a:t>
            </a:r>
            <a:r>
              <a:rPr lang="zh-CN" altLang="en-US" smtClean="0"/>
              <a:t> </a:t>
            </a:r>
            <a:endParaRPr lang="zh-CN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58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1678" y="291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en-US" altLang="zh-CN" b="1">
                  <a:latin typeface="宋体" pitchFamily="2" charset="-122"/>
                </a:rPr>
                <a:t>Login:UserA Password:12345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</a:t>
            </a: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解析口令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</a:t>
            </a: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攻击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629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</a:t>
            </a:r>
            <a:r>
              <a:rPr lang="en-US" altLang="zh-CN" smtClean="0"/>
              <a:t>hash</a:t>
            </a:r>
            <a:r>
              <a:rPr lang="zh-CN" altLang="en-US" smtClean="0"/>
              <a:t>口令表</a:t>
            </a:r>
            <a:endParaRPr lang="zh-CN" altLang="en-US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94654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572000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 smtClean="0">
                <a:latin typeface="Times New Roman" pitchFamily="18" charset="0"/>
              </a:rPr>
              <a:t>PW’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Times New Roman" pitchFamily="18" charset="0"/>
              </a:rPr>
              <a:t>H(PW’)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6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</a:t>
            </a:r>
            <a:r>
              <a:rPr lang="zh-CN" altLang="en-US" smtClean="0"/>
              <a:t>口令机制攻击 </a:t>
            </a:r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</a:t>
              </a:r>
              <a:r>
                <a:rPr kumimoji="0" lang="zh-CN" altLang="en-US" b="1" smtClean="0">
                  <a:latin typeface="宋体" pitchFamily="2" charset="-122"/>
                </a:rPr>
                <a:t>（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112851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</a:t>
            </a:r>
            <a:r>
              <a:rPr kumimoji="0" lang="zh-CN" altLang="en-US" sz="3200" dirty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攻击</a:t>
            </a:r>
            <a:endParaRPr kumimoji="0" lang="en-US" altLang="zh-CN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dirty="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字典攻击 </a:t>
            </a:r>
            <a:endParaRPr kumimoji="0" lang="zh-CN" altLang="en-US" sz="3200" dirty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673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认证</a:t>
            </a:r>
            <a:r>
              <a:rPr lang="en-US" altLang="zh-CN" smtClean="0"/>
              <a:t>( authentication ) 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证实主体的真实身份与其所声称的身份是否相符的过程。</a:t>
            </a:r>
            <a:endParaRPr lang="en-US" altLang="zh-CN" smtClean="0"/>
          </a:p>
          <a:p>
            <a:r>
              <a:rPr lang="zh-CN" altLang="en-US" smtClean="0"/>
              <a:t>现实生活中，主要通过各种证件来验证身份，比如：身份证、户口本等。</a:t>
            </a:r>
          </a:p>
          <a:p>
            <a:endParaRPr lang="en-US" altLang="zh-CN" smtClean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身份认证概述 </a:t>
            </a:r>
            <a:endParaRPr lang="zh-CN" altLang="en-US"/>
          </a:p>
        </p:txBody>
      </p:sp>
      <p:sp>
        <p:nvSpPr>
          <p:cNvPr id="1843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4B26B2-128E-428F-AC02-E18D3879DBC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503A-CA37-4B74-BD3A-F0AD90C408CB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hash</a:t>
            </a:r>
            <a:r>
              <a:rPr lang="zh-CN" altLang="en-US" smtClean="0"/>
              <a:t>口令机制</a:t>
            </a:r>
            <a:r>
              <a:rPr lang="en-US" altLang="zh-CN" smtClean="0"/>
              <a:t>——</a:t>
            </a:r>
            <a:r>
              <a:rPr lang="zh-CN" altLang="en-US" smtClean="0"/>
              <a:t>字典攻击</a:t>
            </a:r>
            <a:endParaRPr lang="zh-CN" altLang="en-US"/>
          </a:p>
        </p:txBody>
      </p:sp>
      <p:sp>
        <p:nvSpPr>
          <p:cNvPr id="53252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zh-CN" altLang="en-US" sz="2600" b="1">
              <a:latin typeface="Times New Roman" pitchFamily="18" charset="0"/>
            </a:endParaRPr>
          </a:p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graphicFrame>
        <p:nvGraphicFramePr>
          <p:cNvPr id="60519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5762"/>
              </p:ext>
            </p:extLst>
          </p:nvPr>
        </p:nvGraphicFramePr>
        <p:xfrm>
          <a:off x="6084888" y="4005263"/>
          <a:ext cx="2663825" cy="1889760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                  注册口令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                           H(PW1)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                   H(PW2)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                   H(PW3)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                  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                    H(PWn)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156896" y="3532981"/>
            <a:ext cx="2519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H(PW‘)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15102"/>
              </p:ext>
            </p:extLst>
          </p:nvPr>
        </p:nvGraphicFramePr>
        <p:xfrm>
          <a:off x="1835150" y="1643221"/>
          <a:ext cx="1152525" cy="18897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口令字典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PW1’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PW2’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PW3’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PWn’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68466" y="4573885"/>
            <a:ext cx="3096022" cy="2952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3851275" y="2413818"/>
            <a:ext cx="0" cy="151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H(PW)</a:t>
            </a:r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7203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90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计算潜在口令</a:t>
            </a:r>
            <a:r>
              <a:rPr lang="en-US" altLang="zh-CN" smtClean="0"/>
              <a:t>(</a:t>
            </a:r>
            <a:r>
              <a:rPr lang="zh-CN" altLang="en-US" smtClean="0"/>
              <a:t>口令字典</a:t>
            </a:r>
            <a:r>
              <a:rPr lang="en-US" altLang="zh-CN" smtClean="0"/>
              <a:t>)</a:t>
            </a:r>
            <a:r>
              <a:rPr lang="zh-CN" altLang="en-US" smtClean="0"/>
              <a:t>的哈希，形成表；</a:t>
            </a:r>
            <a:endParaRPr lang="en-US" altLang="zh-CN" smtClean="0"/>
          </a:p>
          <a:p>
            <a:pPr lvl="1"/>
            <a:r>
              <a:rPr lang="zh-CN" altLang="en-US" smtClean="0"/>
              <a:t>彩虹表：庞大的、针对各种可能的字母组合预先计算好的哈希值的集合，主流的彩虹表都是</a:t>
            </a:r>
            <a:r>
              <a:rPr lang="en-US" altLang="zh-CN" smtClean="0"/>
              <a:t>100</a:t>
            </a:r>
            <a:r>
              <a:rPr lang="en-US" smtClean="0"/>
              <a:t>G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r>
              <a:rPr lang="zh-CN" altLang="en-US" smtClean="0"/>
              <a:t>用获取（嗅探窃取）的口令哈希查表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字典攻击</a:t>
            </a:r>
            <a:r>
              <a:rPr lang="en-US" altLang="zh-CN" smtClean="0"/>
              <a:t>——</a:t>
            </a:r>
            <a:r>
              <a:rPr lang="zh-CN" altLang="en-US" smtClean="0"/>
              <a:t>查表法获取口令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0242" name="Picture 2" descr="http://images.cnblogs.com/cnblogs_com/jfzhu/201212/2012122006035341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295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08073" y="5301208"/>
            <a:ext cx="8440391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查表有效在于：</a:t>
            </a:r>
            <a:endParaRPr lang="en-US" altLang="zh-CN" sz="2800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口令长度有限，口令字典及表开销有限（计算可行）</a:t>
            </a:r>
            <a:endParaRPr lang="en-US" altLang="zh-CN" sz="2800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sz="2800" b="1" smtClean="0">
                <a:latin typeface="宋体" pitchFamily="2" charset="-122"/>
              </a:rPr>
              <a:t>相同口令对应相同</a:t>
            </a:r>
            <a:r>
              <a:rPr lang="en-US" altLang="zh-CN" sz="2800" b="1" smtClean="0">
                <a:latin typeface="宋体" pitchFamily="2" charset="-122"/>
              </a:rPr>
              <a:t>hash</a:t>
            </a:r>
            <a:endParaRPr lang="en-US" altLang="zh-CN" sz="2800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007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58D9-78E3-4799-8C93-EAF1055426EE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口令机制：加盐</a:t>
            </a:r>
            <a:r>
              <a:rPr lang="en-US" altLang="zh-CN" smtClean="0"/>
              <a:t>Hash</a:t>
            </a:r>
            <a:r>
              <a:rPr lang="zh-CN" altLang="en-US" smtClean="0"/>
              <a:t>口令表</a:t>
            </a:r>
            <a:endParaRPr lang="zh-CN" altLang="en-US"/>
          </a:p>
        </p:txBody>
      </p:sp>
      <p:sp>
        <p:nvSpPr>
          <p:cNvPr id="54276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3276600" y="2997200"/>
            <a:ext cx="1223963" cy="576263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ID OK</a:t>
            </a:r>
            <a:r>
              <a:rPr lang="zh-CN" altLang="en-US" sz="1400" b="1">
                <a:latin typeface="Times New Roman" pitchFamily="18" charset="0"/>
              </a:rPr>
              <a:t>？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4500563" y="32845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851275" y="2349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0671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用户输入</a:t>
            </a: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068638"/>
            <a:ext cx="1296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771775" y="3933825"/>
            <a:ext cx="2376488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查找与该</a:t>
            </a:r>
            <a:r>
              <a:rPr lang="en-US" altLang="zh-CN" sz="1400" b="1">
                <a:latin typeface="Times New Roman" pitchFamily="18" charset="0"/>
              </a:rPr>
              <a:t>ID</a:t>
            </a:r>
            <a:r>
              <a:rPr lang="zh-CN" altLang="en-US" sz="1400" b="1">
                <a:latin typeface="Times New Roman" pitchFamily="18" charset="0"/>
              </a:rPr>
              <a:t>对应的</a:t>
            </a: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graphicFrame>
        <p:nvGraphicFramePr>
          <p:cNvPr id="60724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6731"/>
              </p:ext>
            </p:extLst>
          </p:nvPr>
        </p:nvGraphicFramePr>
        <p:xfrm>
          <a:off x="6084888" y="4005263"/>
          <a:ext cx="2663825" cy="2029968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身份标识    注册口令          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ID1····     H(PW1+R1)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ID2        H(PW2+R2)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ID3        H(PW3+R3) 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                 ....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IDn        H(PWn+Rn)     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851275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148263" y="40767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AutoShape 21"/>
          <p:cNvSpPr>
            <a:spLocks noChangeArrowheads="1"/>
          </p:cNvSpPr>
          <p:nvPr/>
        </p:nvSpPr>
        <p:spPr bwMode="auto">
          <a:xfrm>
            <a:off x="3276600" y="5157788"/>
            <a:ext cx="1223963" cy="5746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相同？</a:t>
            </a: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1619250" y="24923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1619250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3851275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4499992" y="54451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851275" y="5733256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3635375" y="6165850"/>
            <a:ext cx="649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接受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148263" y="52292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itchFamily="18" charset="0"/>
              </a:rPr>
              <a:t>拒绝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572000" y="292417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572000" y="5013325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N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3995738" y="3573463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4140200" y="5734050"/>
            <a:ext cx="720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Y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1692275" y="2420938"/>
            <a:ext cx="2017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imes New Roman" pitchFamily="18" charset="0"/>
              </a:rPr>
              <a:t>用户输入</a:t>
            </a:r>
            <a:r>
              <a:rPr lang="en-US" altLang="zh-CN" sz="1400" b="1" dirty="0" smtClean="0">
                <a:latin typeface="Times New Roman" pitchFamily="18" charset="0"/>
              </a:rPr>
              <a:t>PW’</a:t>
            </a:r>
            <a:endParaRPr lang="en-US" altLang="zh-CN" sz="1400" b="1" dirty="0">
              <a:latin typeface="Times New Roman" pitchFamily="18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012160" y="3399383"/>
            <a:ext cx="2735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加盐</a:t>
            </a:r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Hash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</a:rPr>
              <a:t>口令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表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1042988" y="3789363"/>
            <a:ext cx="1225550" cy="576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latin typeface="Times New Roman" pitchFamily="18" charset="0"/>
              </a:rPr>
              <a:t>用预定的</a:t>
            </a:r>
            <a:r>
              <a:rPr lang="en-US" altLang="zh-CN" sz="1400" b="1">
                <a:latin typeface="Times New Roman" pitchFamily="18" charset="0"/>
              </a:rPr>
              <a:t>Hash</a:t>
            </a:r>
          </a:p>
          <a:p>
            <a:pPr algn="ctr"/>
            <a:r>
              <a:rPr lang="zh-CN" altLang="en-US" sz="1400" b="1">
                <a:latin typeface="Times New Roman" pitchFamily="18" charset="0"/>
              </a:rPr>
              <a:t>函数计算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1619250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835150" y="4508500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Times New Roman" pitchFamily="18" charset="0"/>
              </a:rPr>
              <a:t>H(PW’+</a:t>
            </a:r>
            <a:r>
              <a:rPr lang="en-US" altLang="zh-CN" sz="1600" b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4716463" y="45085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H(PW+R)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5219700" y="3716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latin typeface="Times New Roman" pitchFamily="18" charset="0"/>
              </a:rPr>
              <a:t>ID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H="1">
            <a:off x="3851275" y="4797425"/>
            <a:ext cx="2233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 flipV="1">
            <a:off x="5724525" y="45085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2484438" y="45085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2484438" y="414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H="1">
            <a:off x="2268538" y="4149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076825" y="4221163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C00000"/>
                </a:solidFill>
                <a:latin typeface="Times New Roman" pitchFamily="18" charset="0"/>
              </a:rPr>
              <a:t>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30" y="3307276"/>
            <a:ext cx="5715861" cy="221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1259632" y="5572140"/>
            <a:ext cx="709858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伪加长口令：</a:t>
            </a:r>
            <a:endParaRPr lang="en-US" altLang="zh-CN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口令本身没加长，仅加长认证报文中口令长度</a:t>
            </a:r>
            <a:endParaRPr lang="en-US" altLang="zh-CN" b="1" smtClean="0">
              <a:latin typeface="宋体" pitchFamily="2" charset="-122"/>
            </a:endParaRPr>
          </a:p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构造</a:t>
            </a:r>
            <a:r>
              <a:rPr lang="en-US" altLang="zh-CN" b="1" smtClean="0">
                <a:latin typeface="宋体" pitchFamily="2" charset="-122"/>
              </a:rPr>
              <a:t>PW+R</a:t>
            </a:r>
            <a:r>
              <a:rPr lang="zh-CN" altLang="en-US" b="1" smtClean="0">
                <a:latin typeface="宋体" pitchFamily="2" charset="-122"/>
              </a:rPr>
              <a:t>哈希表困难（表大，</a:t>
            </a:r>
            <a:r>
              <a:rPr lang="en-US" altLang="zh-CN" b="1" smtClean="0">
                <a:latin typeface="宋体" pitchFamily="2" charset="-122"/>
              </a:rPr>
              <a:t>R</a:t>
            </a:r>
            <a:r>
              <a:rPr lang="zh-CN" altLang="en-US" b="1" smtClean="0">
                <a:latin typeface="宋体" pitchFamily="2" charset="-122"/>
              </a:rPr>
              <a:t>随机）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45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5A8F-B81D-49A6-A88B-AE95AFA12D84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加盐</a:t>
            </a:r>
            <a:r>
              <a:rPr lang="en-US" altLang="zh-CN" smtClean="0"/>
              <a:t>hash</a:t>
            </a:r>
            <a:r>
              <a:rPr lang="zh-CN" altLang="en-US" smtClean="0"/>
              <a:t>口令机制攻击 </a:t>
            </a:r>
            <a:endParaRPr lang="zh-CN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606" name="Group 26"/>
          <p:cNvGrpSpPr>
            <a:grpSpLocks/>
          </p:cNvGrpSpPr>
          <p:nvPr/>
        </p:nvGrpSpPr>
        <p:grpSpPr bwMode="auto">
          <a:xfrm>
            <a:off x="755576" y="2710374"/>
            <a:ext cx="7474024" cy="2619385"/>
            <a:chOff x="1102" y="3697"/>
            <a:chExt cx="2016" cy="623"/>
          </a:xfrm>
        </p:grpSpPr>
        <p:sp>
          <p:nvSpPr>
            <p:cNvPr id="25607" name="computr1"/>
            <p:cNvSpPr>
              <a:spLocks noEditPoints="1" noChangeArrowheads="1"/>
            </p:cNvSpPr>
            <p:nvPr/>
          </p:nvSpPr>
          <p:spPr bwMode="auto">
            <a:xfrm>
              <a:off x="2902" y="375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8" name="computr3"/>
            <p:cNvSpPr>
              <a:spLocks noEditPoints="1" noChangeArrowheads="1"/>
            </p:cNvSpPr>
            <p:nvPr/>
          </p:nvSpPr>
          <p:spPr bwMode="auto">
            <a:xfrm>
              <a:off x="1102" y="369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09" name="Text Box 18"/>
            <p:cNvSpPr txBox="1">
              <a:spLocks noChangeArrowheads="1"/>
            </p:cNvSpPr>
            <p:nvPr/>
          </p:nvSpPr>
          <p:spPr bwMode="auto">
            <a:xfrm>
              <a:off x="2398" y="4070"/>
              <a:ext cx="612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拷贝认证</a:t>
              </a:r>
              <a:r>
                <a:rPr kumimoji="0" lang="zh-CN" altLang="en-US" b="1" smtClean="0">
                  <a:latin typeface="宋体" pitchFamily="2" charset="-122"/>
                </a:rPr>
                <a:t>信息</a:t>
              </a:r>
              <a:endParaRPr kumimoji="0" lang="en-US" altLang="zh-CN" b="1" smtClean="0">
                <a:latin typeface="宋体" pitchFamily="2" charset="-122"/>
              </a:endParaRPr>
            </a:p>
            <a:p>
              <a:pPr algn="ctr" eaLnBrk="0" hangingPunct="0"/>
              <a:r>
                <a:rPr kumimoji="0" lang="zh-CN" altLang="en-US" b="1" smtClean="0">
                  <a:latin typeface="宋体" pitchFamily="2" charset="-122"/>
                </a:rPr>
                <a:t>重放</a:t>
              </a:r>
              <a:endParaRPr kumimoji="0" lang="zh-CN" altLang="en-US" b="1">
                <a:latin typeface="宋体" pitchFamily="2" charset="-122"/>
              </a:endParaRPr>
            </a:p>
          </p:txBody>
        </p:sp>
        <p:sp>
          <p:nvSpPr>
            <p:cNvPr id="25610" name="computr1"/>
            <p:cNvSpPr>
              <a:spLocks noEditPoints="1" noChangeArrowheads="1"/>
            </p:cNvSpPr>
            <p:nvPr/>
          </p:nvSpPr>
          <p:spPr bwMode="auto">
            <a:xfrm>
              <a:off x="2182" y="413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1" name="Line 20"/>
            <p:cNvSpPr>
              <a:spLocks noChangeShapeType="1"/>
            </p:cNvSpPr>
            <p:nvPr/>
          </p:nvSpPr>
          <p:spPr bwMode="auto">
            <a:xfrm>
              <a:off x="12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2" name="Line 21"/>
            <p:cNvSpPr>
              <a:spLocks noChangeShapeType="1"/>
            </p:cNvSpPr>
            <p:nvPr/>
          </p:nvSpPr>
          <p:spPr bwMode="auto">
            <a:xfrm>
              <a:off x="3046" y="394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3" name="Line 22"/>
            <p:cNvSpPr>
              <a:spLocks noChangeShapeType="1"/>
            </p:cNvSpPr>
            <p:nvPr/>
          </p:nvSpPr>
          <p:spPr bwMode="auto">
            <a:xfrm>
              <a:off x="1246" y="400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4" name="Line 23"/>
            <p:cNvSpPr>
              <a:spLocks noChangeShapeType="1"/>
            </p:cNvSpPr>
            <p:nvPr/>
          </p:nvSpPr>
          <p:spPr bwMode="auto">
            <a:xfrm flipV="1">
              <a:off x="2290" y="400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5" name="Line 24"/>
            <p:cNvSpPr>
              <a:spLocks noChangeShapeType="1"/>
            </p:cNvSpPr>
            <p:nvPr/>
          </p:nvSpPr>
          <p:spPr bwMode="auto">
            <a:xfrm flipH="1">
              <a:off x="1534" y="394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616" name="Text Box 25"/>
            <p:cNvSpPr txBox="1">
              <a:spLocks noChangeArrowheads="1"/>
            </p:cNvSpPr>
            <p:nvPr/>
          </p:nvSpPr>
          <p:spPr bwMode="auto">
            <a:xfrm>
              <a:off x="1678" y="3759"/>
              <a:ext cx="1080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认证信息（</a:t>
              </a:r>
              <a:r>
                <a:rPr kumimoji="0" lang="zh-CN" altLang="en-US" b="1" smtClean="0">
                  <a:latin typeface="宋体" pitchFamily="2" charset="-122"/>
                </a:rPr>
                <a:t>加盐</a:t>
              </a:r>
              <a:r>
                <a:rPr kumimoji="0" lang="en-US" altLang="zh-CN" b="1" smtClean="0">
                  <a:latin typeface="宋体" pitchFamily="2" charset="-122"/>
                </a:rPr>
                <a:t>hash</a:t>
              </a:r>
              <a:r>
                <a:rPr kumimoji="0" lang="zh-CN" altLang="en-US" b="1" smtClean="0">
                  <a:latin typeface="宋体" pitchFamily="2" charset="-122"/>
                </a:rPr>
                <a:t>口令</a:t>
              </a:r>
              <a:r>
                <a:rPr kumimoji="0" lang="zh-CN" altLang="en-US" b="1">
                  <a:latin typeface="宋体" pitchFamily="2" charset="-122"/>
                </a:rPr>
                <a:t>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048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在登录过程中加入不确定因素，使每次登录过程中传送的信息都不相同</a:t>
            </a:r>
            <a:endParaRPr lang="en-US" altLang="zh-CN" smtClean="0"/>
          </a:p>
          <a:p>
            <a:r>
              <a:rPr lang="zh-CN" altLang="en-US" smtClean="0"/>
              <a:t>不确定</a:t>
            </a:r>
            <a:r>
              <a:rPr lang="zh-CN" altLang="en-US"/>
              <a:t>口令的方法：</a:t>
            </a:r>
            <a:r>
              <a:rPr lang="zh-CN" altLang="en-US" smtClean="0"/>
              <a:t> </a:t>
            </a:r>
          </a:p>
          <a:p>
            <a:pPr lvl="1"/>
            <a:r>
              <a:rPr lang="zh-CN" altLang="en-US" smtClean="0"/>
              <a:t>口令序列</a:t>
            </a:r>
          </a:p>
          <a:p>
            <a:pPr lvl="1"/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</a:p>
          <a:p>
            <a:pPr lvl="1"/>
            <a:r>
              <a:rPr lang="zh-CN" altLang="en-US"/>
              <a:t>时间</a:t>
            </a:r>
            <a:r>
              <a:rPr lang="zh-CN" altLang="en-US" smtClean="0"/>
              <a:t>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对抗重放攻击</a:t>
            </a:r>
            <a:r>
              <a:rPr lang="en-US" altLang="zh-CN" smtClean="0"/>
              <a:t>——</a:t>
            </a:r>
            <a:r>
              <a:rPr lang="zh-CN" altLang="en-US" smtClean="0"/>
              <a:t>一次性口令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0894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itchFamily="18" charset="0"/>
              </a:rPr>
              <a:t>口令序列</a:t>
            </a:r>
            <a:r>
              <a:rPr lang="en-US" altLang="zh-CN" sz="4400" smtClean="0">
                <a:latin typeface="Times New Roman" pitchFamily="18" charset="0"/>
              </a:rPr>
              <a:t>S/KEY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5529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7F9C83-0844-4C5E-9A63-898DB8F1CBF4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55300" name="Rectangle 4"/>
          <p:cNvSpPr>
            <a:spLocks noRot="1" noChangeArrowheads="1"/>
          </p:cNvSpPr>
          <p:nvPr/>
        </p:nvSpPr>
        <p:spPr bwMode="auto">
          <a:xfrm>
            <a:off x="1116013" y="1196975"/>
            <a:ext cx="7704137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3000" b="1"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91680" y="2565276"/>
            <a:ext cx="1871662" cy="576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客户端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88125" y="1412776"/>
            <a:ext cx="1871663" cy="29535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/>
            <a:r>
              <a:rPr lang="en-US" altLang="zh-CN" sz="1600" b="1">
                <a:latin typeface="Times New Roman" pitchFamily="18" charset="0"/>
              </a:rPr>
              <a:t>S/KEY</a:t>
            </a:r>
          </a:p>
          <a:p>
            <a:pPr algn="ctr"/>
            <a:r>
              <a:rPr lang="zh-CN" altLang="en-US" sz="1600" b="1">
                <a:latin typeface="Times New Roman" pitchFamily="18" charset="0"/>
              </a:rPr>
              <a:t>服务器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732240" y="2668850"/>
            <a:ext cx="1583532" cy="6890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lvl="0">
              <a:spcBef>
                <a:spcPct val="20000"/>
              </a:spcBef>
              <a:buClr>
                <a:srgbClr val="44B9E8"/>
              </a:buClr>
              <a:buSzPct val="60000"/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x’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=f(x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)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983896" y="3847331"/>
            <a:ext cx="108012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n+1</a:t>
            </a:r>
            <a:endParaRPr lang="zh-CN" altLang="en-US" sz="1600" b="1">
              <a:latin typeface="Times New Roman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563342" y="2925640"/>
            <a:ext cx="3024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65493"/>
              </p:ext>
            </p:extLst>
          </p:nvPr>
        </p:nvGraphicFramePr>
        <p:xfrm>
          <a:off x="1691681" y="4869160"/>
          <a:ext cx="6984775" cy="559396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</a:t>
                      </a:r>
                      <a:r>
                        <a:rPr kumimoji="1" lang="en-US" altLang="zh-CN" sz="24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n-1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n+1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=f(x</a:t>
                      </a:r>
                      <a:r>
                        <a:rPr kumimoji="1" lang="en-US" altLang="zh-CN" sz="2400" u="none" strike="noStrike" cap="none" normalizeH="0" baseline="-3000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31672"/>
              </p:ext>
            </p:extLst>
          </p:nvPr>
        </p:nvGraphicFramePr>
        <p:xfrm>
          <a:off x="947445" y="1268760"/>
          <a:ext cx="67222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B9E8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kern="1200" cap="none" spc="0" normalizeH="0" baseline="-3000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zh-CN" sz="2400" b="0" u="none" strike="noStrike" cap="none" normalizeH="0" baseline="-3000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标注 3"/>
          <p:cNvSpPr/>
          <p:nvPr/>
        </p:nvSpPr>
        <p:spPr>
          <a:xfrm>
            <a:off x="251520" y="4725144"/>
            <a:ext cx="1368152" cy="864096"/>
          </a:xfrm>
          <a:prstGeom prst="right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FF0000"/>
                </a:solidFill>
              </a:rPr>
              <a:t>R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3744453" y="2169405"/>
            <a:ext cx="718989" cy="4536504"/>
          </a:xfrm>
          <a:prstGeom prst="leftBrace">
            <a:avLst>
              <a:gd name="adj1" fmla="val 22595"/>
              <a:gd name="adj2" fmla="val 8964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236296" y="4366295"/>
            <a:ext cx="576064" cy="430857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043608" y="2668850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smtClean="0">
                <a:solidFill>
                  <a:prstClr val="black"/>
                </a:solidFill>
                <a:latin typeface="Lucida Sans Unicode"/>
                <a:ea typeface="黑体"/>
              </a:rPr>
              <a:t>x</a:t>
            </a:r>
            <a:r>
              <a:rPr lang="en-US" altLang="zh-CN" sz="2000" baseline="-30000" smtClean="0">
                <a:solidFill>
                  <a:prstClr val="black"/>
                </a:solidFill>
                <a:latin typeface="Lucida Sans Unicode"/>
                <a:ea typeface="黑体"/>
              </a:rPr>
              <a:t>n</a:t>
            </a:r>
            <a:endParaRPr lang="zh-CN" altLang="en-US" sz="1400" b="1"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243688" y="3068960"/>
            <a:ext cx="719932" cy="360362"/>
            <a:chOff x="8243688" y="3068960"/>
            <a:chExt cx="719932" cy="360362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243688" y="3068960"/>
              <a:ext cx="7199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8963620" y="3068960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64016" y="3716709"/>
            <a:ext cx="901191" cy="360363"/>
            <a:chOff x="8064016" y="3716709"/>
            <a:chExt cx="901191" cy="360363"/>
          </a:xfrm>
        </p:grpSpPr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064016" y="4077072"/>
              <a:ext cx="901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965207" y="3716709"/>
              <a:ext cx="0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8460382" y="335793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1879787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43316 -0.0023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/>
      <p:bldP spid="55303" grpId="0" animBg="1"/>
      <p:bldP spid="55315" grpId="0" animBg="1"/>
      <p:bldP spid="55316" grpId="0" animBg="1"/>
      <p:bldP spid="4" grpId="0" animBg="1"/>
      <p:bldP spid="5" grpId="0" animBg="1"/>
      <p:bldP spid="6" grpId="0" animBg="1"/>
      <p:bldP spid="55317" grpId="0"/>
      <p:bldP spid="55317" grpId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/>
              <a:t>第</a:t>
            </a:r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780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latin typeface="宋体" pitchFamily="2" charset="-122"/>
              </a:rPr>
              <a:t>口令机制攻击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98063" y="5037986"/>
            <a:ext cx="1538883" cy="840570"/>
          </a:xfrm>
          <a:prstGeom prst="wedgeRoundRectCallout">
            <a:avLst>
              <a:gd name="adj1" fmla="val -115905"/>
              <a:gd name="adj2" fmla="val 41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加盐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13064" y="5748164"/>
            <a:ext cx="2723882" cy="840570"/>
          </a:xfrm>
          <a:prstGeom prst="wedgeRoundRectCallout">
            <a:avLst>
              <a:gd name="adj1" fmla="val -81589"/>
              <a:gd name="adj2" fmla="val 102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smtClean="0"/>
              <a:t>一次性口令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103961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87548" y="2276872"/>
            <a:ext cx="6408788" cy="2593008"/>
            <a:chOff x="2051000" y="2084338"/>
            <a:chExt cx="6408788" cy="25930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27313" y="2446338"/>
              <a:ext cx="1871662" cy="1051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>
                  <a:latin typeface="Times New Roman" pitchFamily="18" charset="0"/>
                </a:rPr>
                <a:t>客户端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88125" y="2349500"/>
              <a:ext cx="1871663" cy="1368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认证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zh-CN" altLang="en-US" sz="1800" b="1" smtClean="0">
                  <a:latin typeface="Times New Roman" pitchFamily="18" charset="0"/>
                </a:rPr>
                <a:t>服务器</a:t>
              </a:r>
              <a:endParaRPr lang="en-US" altLang="zh-CN" sz="1800" b="1" smtClean="0">
                <a:latin typeface="Times New Roman" pitchFamily="18" charset="0"/>
              </a:endParaRPr>
            </a:p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h’=f(PW’+R)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7313" y="4101084"/>
              <a:ext cx="1871662" cy="576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smtClean="0">
                  <a:latin typeface="Times New Roman" pitchFamily="18" charset="0"/>
                </a:rPr>
                <a:t>h=f(PW+R)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500563" y="2614613"/>
              <a:ext cx="20875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8024" y="2278063"/>
              <a:ext cx="15127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request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4500563" y="299720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88024" y="2660402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随机数</a:t>
              </a:r>
              <a:r>
                <a:rPr lang="en-US" altLang="zh-CN" sz="1800" b="1" smtClean="0">
                  <a:latin typeface="Times New Roman" pitchFamily="18" charset="0"/>
                </a:rPr>
                <a:t>R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347864" y="3501010"/>
              <a:ext cx="0" cy="600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V="1">
              <a:off x="3635375" y="3501008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08400" y="3667696"/>
              <a:ext cx="1654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产生</a:t>
              </a:r>
              <a:r>
                <a:rPr lang="zh-CN" altLang="en-US" sz="1800" b="1">
                  <a:latin typeface="Times New Roman" pitchFamily="18" charset="0"/>
                </a:rPr>
                <a:t>本次口令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00563" y="3430588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789488" y="3082856"/>
              <a:ext cx="15113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smtClean="0">
                  <a:latin typeface="Times New Roman" pitchFamily="18" charset="0"/>
                </a:rPr>
                <a:t>h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563888" y="2109168"/>
              <a:ext cx="0" cy="239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051000" y="2084338"/>
              <a:ext cx="15128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latin typeface="Times New Roman" pitchFamily="18" charset="0"/>
                </a:rPr>
                <a:t>用户登录</a:t>
              </a:r>
              <a:r>
                <a:rPr lang="en-US" altLang="zh-CN" sz="1800" b="1" smtClean="0">
                  <a:latin typeface="Times New Roman" pitchFamily="18" charset="0"/>
                </a:rPr>
                <a:t>PW</a:t>
              </a:r>
              <a:endParaRPr lang="zh-CN" altLang="en-US" sz="1800" b="1">
                <a:latin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208497" y="5324822"/>
            <a:ext cx="6409134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类似加盐，但每次认证盐不同</a:t>
            </a:r>
            <a:endParaRPr kumimoji="0" lang="zh-CN" altLang="en-US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2831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530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Completely Automated Public Turing Test to Tell Computers and Humans Apart (</a:t>
            </a:r>
            <a:r>
              <a:rPr lang="zh-CN" altLang="en-US" smtClean="0"/>
              <a:t>全自动区分计算机和人类的图灵测试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防止计算机自动化口令猜测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CAPTCHA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0CE6288-91EB-4048-9CCD-22C020CCEFA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34394"/>
            <a:ext cx="69723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084168" y="5196651"/>
            <a:ext cx="3059832" cy="83099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mtClean="0"/>
              <a:t>一次性随机数</a:t>
            </a:r>
            <a:endParaRPr lang="en-US" altLang="zh-CN" smtClean="0"/>
          </a:p>
          <a:p>
            <a:pPr algn="r"/>
            <a:r>
              <a:rPr lang="zh-CN" altLang="zh-CN" smtClean="0"/>
              <a:t>CAPTCHA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8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获得系统服务所必须的第一道关卡。</a:t>
            </a:r>
          </a:p>
          <a:p>
            <a:r>
              <a:rPr lang="zh-CN" altLang="en-US" smtClean="0"/>
              <a:t>访问控制和审计的前提。</a:t>
            </a:r>
            <a:endParaRPr lang="zh-CN" alt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  <a:cs typeface="Times New Roman" pitchFamily="18" charset="0"/>
              </a:rPr>
              <a:t>用户对资源的访问过程</a:t>
            </a:r>
            <a:endParaRPr lang="zh-CN" altLang="en-US"/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C09518-DE9C-4E57-AF01-1ACF4217BB1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1" name="Group 17"/>
          <p:cNvGrpSpPr>
            <a:grpSpLocks/>
          </p:cNvGrpSpPr>
          <p:nvPr/>
        </p:nvGrpSpPr>
        <p:grpSpPr bwMode="auto">
          <a:xfrm>
            <a:off x="1357313" y="2836192"/>
            <a:ext cx="6354762" cy="3113088"/>
            <a:chOff x="979" y="3066"/>
            <a:chExt cx="2283" cy="1055"/>
          </a:xfrm>
        </p:grpSpPr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038" y="3499"/>
              <a:ext cx="623" cy="1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46800" rIns="18000" bIns="46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访问控制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979" y="3481"/>
              <a:ext cx="439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0800" bIns="10800"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用户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678" y="3357"/>
              <a:ext cx="144" cy="4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>
                  <a:latin typeface="宋体" pitchFamily="2" charset="-122"/>
                </a:rPr>
                <a:t>身份认证</a:t>
              </a:r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2974" y="3419"/>
              <a:ext cx="288" cy="312"/>
            </a:xfrm>
            <a:prstGeom prst="can">
              <a:avLst>
                <a:gd name="adj" fmla="val 2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zh-CN" altLang="en-US">
                  <a:latin typeface="Times New Roman" pitchFamily="18" charset="0"/>
                </a:rPr>
                <a:t>资源</a:t>
              </a:r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146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1822" y="3544"/>
              <a:ext cx="216" cy="62"/>
            </a:xfrm>
            <a:prstGeom prst="rightArrow">
              <a:avLst>
                <a:gd name="adj1" fmla="val 50000"/>
                <a:gd name="adj2" fmla="val 870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AutoShape 12"/>
            <p:cNvSpPr>
              <a:spLocks noChangeArrowheads="1"/>
            </p:cNvSpPr>
            <p:nvPr/>
          </p:nvSpPr>
          <p:spPr bwMode="auto">
            <a:xfrm>
              <a:off x="2326" y="3694"/>
              <a:ext cx="80" cy="170"/>
            </a:xfrm>
            <a:prstGeom prst="upArrow">
              <a:avLst>
                <a:gd name="adj1" fmla="val 50000"/>
                <a:gd name="adj2" fmla="val 5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2326" y="3358"/>
              <a:ext cx="81" cy="124"/>
            </a:xfrm>
            <a:prstGeom prst="upArrow">
              <a:avLst>
                <a:gd name="adj1" fmla="val 50000"/>
                <a:gd name="adj2" fmla="val 3827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2686" y="3544"/>
              <a:ext cx="288" cy="62"/>
            </a:xfrm>
            <a:prstGeom prst="rightArrow">
              <a:avLst>
                <a:gd name="adj1" fmla="val 50000"/>
                <a:gd name="adj2" fmla="val 1161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2062" y="3872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授权数据库</a:t>
              </a:r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>
              <a:off x="2062" y="3066"/>
              <a:ext cx="643" cy="249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>
                  <a:latin typeface="Times New Roman" pitchFamily="18" charset="0"/>
                </a:rPr>
                <a:t>审计数据库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</a:t>
            </a:r>
            <a:r>
              <a:rPr lang="zh-CN" altLang="en-US"/>
              <a:t>用户登录时间作为</a:t>
            </a:r>
            <a:r>
              <a:rPr lang="zh-CN" altLang="en-US" smtClean="0"/>
              <a:t>随机因素</a:t>
            </a:r>
            <a:r>
              <a:rPr lang="zh-CN" altLang="en-US"/>
              <a:t>，</a:t>
            </a:r>
            <a:r>
              <a:rPr lang="zh-CN" altLang="en-US" smtClean="0"/>
              <a:t>如：</a:t>
            </a:r>
            <a:endParaRPr lang="en-US" altLang="zh-CN" smtClean="0"/>
          </a:p>
          <a:p>
            <a:pPr lvl="1"/>
            <a:r>
              <a:rPr lang="zh-CN" altLang="en-US" smtClean="0"/>
              <a:t>用户计算，登录口令</a:t>
            </a:r>
            <a:r>
              <a:rPr lang="en-US" altLang="zh-CN" smtClean="0"/>
              <a:t>=hash(</a:t>
            </a:r>
            <a:r>
              <a:rPr lang="zh-CN" altLang="en-US"/>
              <a:t>用户名</a:t>
            </a:r>
            <a:r>
              <a:rPr lang="zh-CN" altLang="en-US" smtClean="0"/>
              <a:t>＋口令 </a:t>
            </a:r>
            <a:r>
              <a:rPr lang="zh-CN" altLang="en-US"/>
              <a:t>＋时间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系统验证，</a:t>
            </a:r>
            <a:r>
              <a:rPr lang="en-US" altLang="zh-CN"/>
              <a:t> hash(</a:t>
            </a:r>
            <a:r>
              <a:rPr lang="zh-CN" altLang="en-US"/>
              <a:t>用户名＋口令 ＋时间）</a:t>
            </a:r>
            <a:endParaRPr lang="en-US" altLang="zh-CN" smtClean="0"/>
          </a:p>
          <a:p>
            <a:r>
              <a:rPr lang="zh-CN" altLang="en-US" smtClean="0"/>
              <a:t>要求双方</a:t>
            </a:r>
            <a:r>
              <a:rPr lang="zh-CN" altLang="en-US"/>
              <a:t>较高</a:t>
            </a:r>
            <a:r>
              <a:rPr lang="zh-CN" altLang="en-US" smtClean="0"/>
              <a:t>时间同步准确度，</a:t>
            </a:r>
            <a:r>
              <a:rPr lang="zh-CN" altLang="en-US"/>
              <a:t>一般采取以分钟为时间单位的折中办法</a:t>
            </a:r>
            <a:r>
              <a:rPr lang="zh-CN" altLang="en-US" smtClean="0"/>
              <a:t>。</a:t>
            </a:r>
            <a:r>
              <a:rPr lang="zh-CN" altLang="en-US"/>
              <a:t>　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时间戳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7977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以声称者地址作为认证基础</a:t>
            </a:r>
            <a:endParaRPr lang="en-US" altLang="zh-CN" smtClean="0"/>
          </a:p>
          <a:p>
            <a:r>
              <a:rPr lang="zh-CN" altLang="en-US"/>
              <a:t>验证者对每一个主体都保持一份合法呼叫</a:t>
            </a:r>
            <a:r>
              <a:rPr lang="zh-CN" altLang="en-US" smtClean="0"/>
              <a:t>地址文件</a:t>
            </a:r>
            <a:r>
              <a:rPr lang="zh-CN" altLang="en-US"/>
              <a:t>。</a:t>
            </a:r>
            <a:endParaRPr lang="zh-CN" altLang="en-US" smtClean="0"/>
          </a:p>
          <a:p>
            <a:r>
              <a:rPr lang="zh-CN" altLang="en-US" smtClean="0"/>
              <a:t>自身不能被作为鉴别机制，但可作为其它机制的有用补充。</a:t>
            </a:r>
            <a:endParaRPr lang="en-US" altLang="zh-CN" smtClean="0"/>
          </a:p>
          <a:p>
            <a:r>
              <a:rPr lang="en-US" altLang="zh-CN" smtClean="0"/>
              <a:t>Eg. wifi</a:t>
            </a:r>
            <a:r>
              <a:rPr lang="zh-CN" altLang="en-US" smtClean="0"/>
              <a:t>路由器</a:t>
            </a:r>
            <a:r>
              <a:rPr lang="en-US" altLang="zh-CN" smtClean="0"/>
              <a:t>MAC</a:t>
            </a:r>
            <a:r>
              <a:rPr lang="zh-CN" altLang="en-US" smtClean="0"/>
              <a:t>绑定</a:t>
            </a:r>
            <a:endParaRPr lang="zh-CN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基于地址的认证机制</a:t>
            </a:r>
            <a:endParaRPr lang="zh-CN" altLang="en-US"/>
          </a:p>
        </p:txBody>
      </p:sp>
      <p:sp>
        <p:nvSpPr>
          <p:cNvPr id="5632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5B3303-AFFD-4D74-A534-875DC240F18A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特征：</a:t>
            </a:r>
            <a:endParaRPr lang="en-US" altLang="zh-CN" smtClean="0"/>
          </a:p>
          <a:p>
            <a:pPr lvl="1"/>
            <a:r>
              <a:rPr lang="zh-CN" altLang="en-US" smtClean="0"/>
              <a:t>指纹、声音、手迹、视网膜、手形。</a:t>
            </a:r>
          </a:p>
          <a:p>
            <a:r>
              <a:rPr lang="zh-CN" altLang="en-US"/>
              <a:t>优点： </a:t>
            </a:r>
          </a:p>
          <a:p>
            <a:pPr lvl="1"/>
            <a:r>
              <a:rPr lang="zh-CN" altLang="en-US"/>
              <a:t>绝对无法仿冒的使用者认证技术。 </a:t>
            </a:r>
          </a:p>
          <a:p>
            <a:r>
              <a:rPr lang="zh-CN" altLang="en-US"/>
              <a:t>缺点： </a:t>
            </a:r>
          </a:p>
          <a:p>
            <a:pPr lvl="1"/>
            <a:r>
              <a:rPr lang="zh-CN" altLang="en-US"/>
              <a:t>较昂贵。 </a:t>
            </a:r>
          </a:p>
          <a:p>
            <a:pPr lvl="1"/>
            <a:r>
              <a:rPr lang="zh-CN" altLang="en-US"/>
              <a:t>不够稳定</a:t>
            </a:r>
            <a:r>
              <a:rPr lang="en-US" altLang="zh-CN"/>
              <a:t>(</a:t>
            </a:r>
            <a:r>
              <a:rPr lang="zh-CN" altLang="en-US"/>
              <a:t>辩识失败率高</a:t>
            </a:r>
            <a:r>
              <a:rPr lang="en-US" altLang="zh-CN"/>
              <a:t>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基于生物特征的认证机制</a:t>
            </a:r>
            <a:endParaRPr lang="zh-CN" altLang="en-US"/>
          </a:p>
        </p:txBody>
      </p:sp>
      <p:sp>
        <p:nvSpPr>
          <p:cNvPr id="5734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1A671-DDFD-4B22-87CD-C0E990B4DBBA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022902" y="3789139"/>
            <a:ext cx="4725562" cy="2016125"/>
            <a:chOff x="3735128" y="3429000"/>
            <a:chExt cx="4725562" cy="2016125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6084168" y="3429000"/>
              <a:ext cx="2376522" cy="2016125"/>
              <a:chOff x="4912" y="5644"/>
              <a:chExt cx="2982" cy="2184"/>
            </a:xfrm>
          </p:grpSpPr>
          <p:sp>
            <p:nvSpPr>
              <p:cNvPr id="14" name="Text Box 51"/>
              <p:cNvSpPr txBox="1">
                <a:spLocks noChangeArrowheads="1"/>
              </p:cNvSpPr>
              <p:nvPr/>
            </p:nvSpPr>
            <p:spPr bwMode="auto">
              <a:xfrm>
                <a:off x="4912" y="5644"/>
                <a:ext cx="2982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识别阶段</a:t>
                </a:r>
                <a:endParaRPr lang="zh-CN" altLang="en-US" sz="4000" b="1"/>
              </a:p>
            </p:txBody>
          </p:sp>
          <p:sp>
            <p:nvSpPr>
              <p:cNvPr id="15" name="Text Box 50"/>
              <p:cNvSpPr txBox="1">
                <a:spLocks noChangeArrowheads="1"/>
              </p:cNvSpPr>
              <p:nvPr/>
            </p:nvSpPr>
            <p:spPr bwMode="auto">
              <a:xfrm>
                <a:off x="5284" y="5956"/>
                <a:ext cx="108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特征采样</a:t>
                </a:r>
                <a:endParaRPr lang="zh-CN" altLang="en-US" sz="4000" b="1"/>
              </a:p>
            </p:txBody>
          </p:sp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>
                <a:off x="5824" y="6268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7" name="Text Box 48"/>
              <p:cNvSpPr txBox="1">
                <a:spLocks noChangeArrowheads="1"/>
              </p:cNvSpPr>
              <p:nvPr/>
            </p:nvSpPr>
            <p:spPr bwMode="auto">
              <a:xfrm>
                <a:off x="5350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比对</a:t>
                </a:r>
                <a:endParaRPr lang="zh-CN" altLang="en-US" sz="4000" b="1"/>
              </a:p>
            </p:txBody>
          </p:sp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6004" y="6892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匹配</a:t>
                </a:r>
                <a:endParaRPr lang="zh-CN" altLang="en-US" sz="4000" b="1"/>
              </a:p>
            </p:txBody>
          </p:sp>
          <p:sp>
            <p:nvSpPr>
              <p:cNvPr id="19" name="Line 46"/>
              <p:cNvSpPr>
                <a:spLocks noChangeShapeType="1"/>
              </p:cNvSpPr>
              <p:nvPr/>
            </p:nvSpPr>
            <p:spPr bwMode="auto">
              <a:xfrm>
                <a:off x="6004" y="72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0" name="Text Box 45"/>
              <p:cNvSpPr txBox="1">
                <a:spLocks noChangeArrowheads="1"/>
              </p:cNvSpPr>
              <p:nvPr/>
            </p:nvSpPr>
            <p:spPr bwMode="auto">
              <a:xfrm>
                <a:off x="6724" y="7048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接受</a:t>
                </a:r>
                <a:endParaRPr lang="zh-CN" altLang="en-US" sz="4000" b="1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5824" y="7672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5824" y="7360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不匹配</a:t>
                </a:r>
                <a:endParaRPr lang="zh-CN" altLang="en-US" sz="4000" b="1"/>
              </a:p>
            </p:txBody>
          </p:sp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6724" y="7516"/>
                <a:ext cx="720" cy="3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拒绝</a:t>
                </a:r>
                <a:endParaRPr lang="zh-CN" altLang="en-US" sz="4000" b="1"/>
              </a:p>
            </p:txBody>
          </p:sp>
          <p:sp>
            <p:nvSpPr>
              <p:cNvPr id="24" name="Line 41"/>
              <p:cNvSpPr>
                <a:spLocks noChangeShapeType="1"/>
              </p:cNvSpPr>
              <p:nvPr/>
            </p:nvSpPr>
            <p:spPr bwMode="auto">
              <a:xfrm>
                <a:off x="5824" y="7360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735128" y="3429000"/>
              <a:ext cx="2709081" cy="2016125"/>
              <a:chOff x="2555776" y="3998983"/>
              <a:chExt cx="2709081" cy="2016125"/>
            </a:xfrm>
          </p:grpSpPr>
          <p:sp>
            <p:nvSpPr>
              <p:cNvPr id="9" name="Text Box 39"/>
              <p:cNvSpPr txBox="1">
                <a:spLocks noChangeArrowheads="1"/>
              </p:cNvSpPr>
              <p:nvPr/>
            </p:nvSpPr>
            <p:spPr bwMode="auto">
              <a:xfrm>
                <a:off x="2555776" y="3998983"/>
                <a:ext cx="1650544" cy="20161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vert="eaVert"/>
              <a:lstStyle>
                <a:lvl1pPr indent="2667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400" b="1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授权阶段</a:t>
                </a:r>
                <a:endParaRPr lang="zh-CN" altLang="en-US" sz="4000" b="1"/>
              </a:p>
            </p:txBody>
          </p:sp>
          <p:sp>
            <p:nvSpPr>
              <p:cNvPr id="10" name="Text Box 38"/>
              <p:cNvSpPr txBox="1">
                <a:spLocks noChangeArrowheads="1"/>
              </p:cNvSpPr>
              <p:nvPr/>
            </p:nvSpPr>
            <p:spPr bwMode="auto">
              <a:xfrm>
                <a:off x="2959850" y="4289770"/>
                <a:ext cx="860712" cy="285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特征取样</a:t>
                </a:r>
                <a:endParaRPr lang="zh-CN" altLang="en-US" sz="4000" b="1"/>
              </a:p>
            </p:txBody>
          </p:sp>
          <p:sp>
            <p:nvSpPr>
              <p:cNvPr id="11" name="Line 37"/>
              <p:cNvSpPr>
                <a:spLocks noChangeShapeType="1"/>
              </p:cNvSpPr>
              <p:nvPr/>
            </p:nvSpPr>
            <p:spPr bwMode="auto">
              <a:xfrm>
                <a:off x="3390206" y="4575019"/>
                <a:ext cx="0" cy="5760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  <p:sp>
            <p:nvSpPr>
              <p:cNvPr id="12" name="Text Box 36"/>
              <p:cNvSpPr txBox="1">
                <a:spLocks noChangeArrowheads="1"/>
              </p:cNvSpPr>
              <p:nvPr/>
            </p:nvSpPr>
            <p:spPr bwMode="auto">
              <a:xfrm>
                <a:off x="2959850" y="5151054"/>
                <a:ext cx="860712" cy="5760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indent="127000"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indent="0" algn="ctr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特征模板</a:t>
                </a:r>
                <a:endParaRPr lang="zh-CN" altLang="en-US" sz="1800" b="1"/>
              </a:p>
              <a:p>
                <a:pPr indent="0" algn="ctr" eaLnBrk="0" hangingPunct="0"/>
                <a:r>
                  <a:rPr lang="zh-CN" altLang="en-US" sz="1400" b="1">
                    <a:latin typeface="Times New Roman" pitchFamily="18" charset="0"/>
                    <a:cs typeface="Times New Roman" pitchFamily="18" charset="0"/>
                  </a:rPr>
                  <a:t>数据库</a:t>
                </a:r>
                <a:endParaRPr lang="zh-CN" altLang="en-US" sz="4000" b="1"/>
              </a:p>
            </p:txBody>
          </p:sp>
          <p:sp>
            <p:nvSpPr>
              <p:cNvPr id="13" name="Line 35"/>
              <p:cNvSpPr>
                <a:spLocks noChangeShapeType="1"/>
              </p:cNvSpPr>
              <p:nvPr/>
            </p:nvSpPr>
            <p:spPr bwMode="auto">
              <a:xfrm>
                <a:off x="3820563" y="5439072"/>
                <a:ext cx="14442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4000" b="1"/>
              </a:p>
            </p:txBody>
          </p:sp>
        </p:grp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37447"/>
            <a:ext cx="1656184" cy="14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1728192" cy="154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通常要与一个口令或</a:t>
            </a:r>
            <a:r>
              <a:rPr lang="en-US" altLang="zh-CN" smtClean="0"/>
              <a:t>PIN</a:t>
            </a:r>
            <a:r>
              <a:rPr lang="zh-CN" altLang="en-US" smtClean="0"/>
              <a:t>结合使用</a:t>
            </a:r>
          </a:p>
          <a:p>
            <a:r>
              <a:rPr lang="zh-CN" altLang="en-US" smtClean="0"/>
              <a:t>令牌要求具有存储功能，</a:t>
            </a:r>
            <a:endParaRPr lang="en-US" altLang="zh-CN" smtClean="0"/>
          </a:p>
          <a:p>
            <a:pPr lvl="1"/>
            <a:r>
              <a:rPr lang="zh-CN" altLang="en-US" smtClean="0"/>
              <a:t>通常有键盘、显示器等界面部件，更复杂的能支持一次性口令，甚至可嵌入处理器和自己的网络通信设备（如智能卡）。</a:t>
            </a:r>
          </a:p>
          <a:p>
            <a:r>
              <a:rPr lang="zh-CN" altLang="en-US" smtClean="0"/>
              <a:t>通常还利用其它密码鉴别方法。</a:t>
            </a:r>
          </a:p>
          <a:p>
            <a:endParaRPr lang="zh-CN" altLang="en-US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个人令牌认证机制</a:t>
            </a:r>
            <a:endParaRPr lang="zh-CN" altLang="en-US"/>
          </a:p>
        </p:txBody>
      </p:sp>
      <p:sp>
        <p:nvSpPr>
          <p:cNvPr id="5837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5EB85-1871-4C98-B689-E64D59972B82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65537" name="AutoShape 1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38" name="AutoShape 2" descr="C:\Users\zeze\AppData\Roaming\Tencent\Users\55893760\QQ\WinTemp\RichOle\HQCU6Q6G4EQ$4~MI12JN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内容占位符 6" descr="QQ图片201406161246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5487" y="1753394"/>
            <a:ext cx="5153025" cy="3981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</a:t>
            </a:r>
            <a:r>
              <a:rPr lang="zh-CN" altLang="en-US" smtClean="0"/>
              <a:t>基于密码的认证机制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6936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基于对称密码加解密处理构造认证协议</a:t>
            </a:r>
            <a:endParaRPr lang="zh-CN" altLang="en-US" sz="2800"/>
          </a:p>
          <a:p>
            <a:r>
              <a:rPr lang="zh-CN" altLang="en-US" sz="2800"/>
              <a:t>通信双方共享一</a:t>
            </a:r>
            <a:r>
              <a:rPr lang="zh-CN" altLang="en-US" sz="2800" smtClean="0"/>
              <a:t>个对称</a:t>
            </a:r>
            <a:r>
              <a:rPr lang="zh-CN" altLang="en-US" sz="2800" smtClean="0">
                <a:solidFill>
                  <a:schemeClr val="accent2"/>
                </a:solidFill>
              </a:rPr>
              <a:t>密钥</a:t>
            </a:r>
            <a:r>
              <a:rPr lang="zh-CN" altLang="en-US" sz="2800"/>
              <a:t>（通常存储在硬件中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r>
              <a:rPr lang="zh-CN" altLang="en-US" sz="2800" smtClean="0"/>
              <a:t>该</a:t>
            </a:r>
            <a:r>
              <a:rPr lang="zh-CN" altLang="en-US" sz="2800"/>
              <a:t>密钥在</a:t>
            </a:r>
            <a:r>
              <a:rPr lang="zh-CN" altLang="en-US" sz="2800">
                <a:solidFill>
                  <a:srgbClr val="CC0000"/>
                </a:solidFill>
              </a:rPr>
              <a:t>询问</a:t>
            </a:r>
            <a:r>
              <a:rPr lang="en-US" altLang="zh-CN" sz="2800">
                <a:solidFill>
                  <a:srgbClr val="CC0000"/>
                </a:solidFill>
              </a:rPr>
              <a:t>—</a:t>
            </a:r>
            <a:r>
              <a:rPr lang="zh-CN" altLang="en-US" sz="2800">
                <a:solidFill>
                  <a:srgbClr val="CC0000"/>
                </a:solidFill>
              </a:rPr>
              <a:t>应答协议</a:t>
            </a:r>
            <a:r>
              <a:rPr lang="zh-CN" altLang="en-US" sz="2800"/>
              <a:t>中处理或加密信息交换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采用对称密码的认证机制</a:t>
            </a:r>
          </a:p>
        </p:txBody>
      </p:sp>
    </p:spTree>
    <p:extLst>
      <p:ext uri="{BB962C8B-B14F-4D97-AF65-F5344CB8AC3E}">
        <p14:creationId xmlns:p14="http://schemas.microsoft.com/office/powerpoint/2010/main" val="2736518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记号</a:t>
            </a:r>
            <a:endParaRPr lang="zh-CN" altLang="en-US"/>
          </a:p>
          <a:p>
            <a:pPr lvl="1"/>
            <a:r>
              <a:rPr lang="en-US" altLang="zh-CN"/>
              <a:t>A, B </a:t>
            </a:r>
            <a:r>
              <a:rPr lang="zh-CN" altLang="en-US"/>
              <a:t>期望建立会话密钥的两个</a:t>
            </a:r>
            <a:r>
              <a:rPr lang="zh-CN" altLang="en-US" smtClean="0"/>
              <a:t>用户</a:t>
            </a:r>
            <a:endParaRPr lang="en-US" altLang="zh-CN" smtClean="0"/>
          </a:p>
          <a:p>
            <a:pPr lvl="1"/>
            <a:r>
              <a:rPr lang="en-US" altLang="zh-CN" smtClean="0"/>
              <a:t>R</a:t>
            </a:r>
            <a:r>
              <a:rPr lang="en-US" altLang="zh-CN" baseline="-25000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R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，是</a:t>
            </a:r>
            <a:r>
              <a:rPr lang="en-US" altLang="zh-CN" smtClean="0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产生的</a:t>
            </a:r>
            <a:r>
              <a:rPr lang="zh-CN" altLang="en-US" smtClean="0"/>
              <a:t>随机数</a:t>
            </a:r>
            <a:endParaRPr lang="en-US" altLang="zh-CN" smtClean="0"/>
          </a:p>
          <a:p>
            <a:pPr lvl="1"/>
            <a:r>
              <a:rPr lang="en-US" altLang="zh-CN" smtClean="0"/>
              <a:t>T</a:t>
            </a:r>
            <a:r>
              <a:rPr lang="en-US" altLang="zh-CN" baseline="-25000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产生</a:t>
            </a:r>
            <a:r>
              <a:rPr lang="zh-CN" altLang="en-US" smtClean="0"/>
              <a:t>的</a:t>
            </a:r>
            <a:r>
              <a:rPr lang="zh-CN" altLang="en-US"/>
              <a:t>时间</a:t>
            </a:r>
            <a:r>
              <a:rPr lang="zh-CN" altLang="en-US" smtClean="0"/>
              <a:t>戳</a:t>
            </a:r>
            <a:endParaRPr lang="zh-CN" altLang="en-US"/>
          </a:p>
          <a:p>
            <a:pPr lvl="1"/>
            <a:r>
              <a:rPr lang="en-US" altLang="zh-CN" smtClean="0"/>
              <a:t>K</a:t>
            </a:r>
            <a:r>
              <a:rPr lang="en-US" altLang="zh-CN" baseline="-25000" smtClean="0"/>
              <a:t>AB</a:t>
            </a:r>
            <a:r>
              <a:rPr lang="en-US" altLang="zh-CN" smtClean="0"/>
              <a:t> </a:t>
            </a:r>
            <a:r>
              <a:rPr lang="zh-CN" altLang="en-US" smtClean="0"/>
              <a:t>：会话密钥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基于对称密码的认证 </a:t>
            </a:r>
          </a:p>
        </p:txBody>
      </p:sp>
      <p:sp>
        <p:nvSpPr>
          <p:cNvPr id="62468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1F48BB-2898-4F14-A96A-3902693988E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4400" y="2636912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0422" name="Text Box 20"/>
          <p:cNvSpPr txBox="1">
            <a:spLocks noChangeArrowheads="1"/>
          </p:cNvSpPr>
          <p:nvPr/>
        </p:nvSpPr>
        <p:spPr bwMode="auto">
          <a:xfrm>
            <a:off x="914400" y="4077072"/>
            <a:ext cx="381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i="1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3833132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1" grpId="0" animBg="1"/>
      <p:bldP spid="604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双向认证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144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60AC8B-19D9-41BE-9377-036297B0C538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1043608" y="2662713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: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914400" y="4437112"/>
            <a:ext cx="39624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: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3.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  <p:bldP spid="61445" grpId="0" animBg="1"/>
      <p:bldP spid="614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最为著名早期</a:t>
            </a:r>
            <a:r>
              <a:rPr lang="zh-CN" altLang="en-US"/>
              <a:t>的认证协议，许多广泛使用的认证协议</a:t>
            </a:r>
            <a:r>
              <a:rPr lang="zh-CN" altLang="en-US" smtClean="0"/>
              <a:t>都以其为基础设计。 </a:t>
            </a:r>
            <a:endParaRPr lang="en-US" altLang="zh-CN" smtClean="0"/>
          </a:p>
          <a:p>
            <a:r>
              <a:rPr lang="zh-CN" altLang="en-US" smtClean="0"/>
              <a:t>通讯双方互相</a:t>
            </a:r>
            <a:r>
              <a:rPr lang="zh-CN" altLang="en-US"/>
              <a:t>证实</a:t>
            </a:r>
            <a:r>
              <a:rPr lang="zh-CN" altLang="en-US" smtClean="0"/>
              <a:t>对方身份，并为后续加密</a:t>
            </a:r>
            <a:r>
              <a:rPr lang="zh-CN" altLang="en-US"/>
              <a:t>通讯建立一个</a:t>
            </a:r>
            <a:r>
              <a:rPr lang="zh-CN" altLang="en-US" smtClean="0"/>
              <a:t>会话密钥。</a:t>
            </a:r>
            <a:endParaRPr lang="en-US" altLang="zh-CN" smtClean="0"/>
          </a:p>
          <a:p>
            <a:r>
              <a:rPr lang="zh-CN" altLang="en-US" smtClean="0"/>
              <a:t>假设</a:t>
            </a:r>
            <a:r>
              <a:rPr lang="zh-CN" altLang="en-US"/>
              <a:t>：</a:t>
            </a:r>
          </a:p>
          <a:p>
            <a:pPr lvl="1"/>
            <a:r>
              <a:rPr lang="zh-CN" altLang="en-US" smtClean="0"/>
              <a:t>存在一个可信第三方</a:t>
            </a:r>
            <a:r>
              <a:rPr lang="en-US" altLang="zh-CN" smtClean="0"/>
              <a:t>Trent</a:t>
            </a:r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共享密钥</a:t>
            </a:r>
            <a:r>
              <a:rPr lang="en-US" altLang="zh-CN" smtClean="0"/>
              <a:t>B</a:t>
            </a:r>
          </a:p>
          <a:p>
            <a:pPr lvl="1"/>
            <a:r>
              <a:rPr lang="en-US" altLang="zh-CN" smtClean="0"/>
              <a:t>Trent</a:t>
            </a:r>
            <a:r>
              <a:rPr lang="zh-CN" altLang="en-US" smtClean="0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共享密钥</a:t>
            </a:r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E</a:t>
            </a:r>
            <a:r>
              <a:rPr lang="en-US" altLang="zh-CN" baseline="-25000" smtClean="0"/>
              <a:t>X</a:t>
            </a:r>
            <a:r>
              <a:rPr lang="en-US" altLang="zh-CN" smtClean="0"/>
              <a:t>(M)</a:t>
            </a:r>
            <a:r>
              <a:rPr lang="zh-CN" altLang="en-US" smtClean="0"/>
              <a:t>表示用密钥</a:t>
            </a:r>
            <a:r>
              <a:rPr lang="en-US" altLang="zh-CN" smtClean="0"/>
              <a:t>X</a:t>
            </a:r>
            <a:r>
              <a:rPr lang="zh-CN" altLang="en-US" smtClean="0"/>
              <a:t>对消息加密</a:t>
            </a:r>
            <a:endParaRPr lang="en-US" altLang="zh-CN" smtClean="0"/>
          </a:p>
          <a:p>
            <a:r>
              <a:rPr lang="zh-CN" altLang="en-US" smtClean="0"/>
              <a:t>记号：</a:t>
            </a:r>
            <a:endParaRPr lang="zh-CN" altLang="en-US"/>
          </a:p>
          <a:p>
            <a:pPr lvl="1"/>
            <a:r>
              <a:rPr lang="en-US" altLang="zh-CN" smtClean="0"/>
              <a:t>K</a:t>
            </a:r>
            <a:r>
              <a:rPr lang="zh-CN" altLang="en-US" smtClean="0"/>
              <a:t>：</a:t>
            </a:r>
            <a:r>
              <a:rPr lang="en-US" altLang="zh-CN" smtClean="0"/>
              <a:t>Trent</a:t>
            </a:r>
            <a:r>
              <a:rPr lang="zh-CN" altLang="en-US" smtClean="0"/>
              <a:t>为</a:t>
            </a:r>
            <a:r>
              <a:rPr lang="en-US" altLang="zh-CN" smtClean="0"/>
              <a:t>Bob</a:t>
            </a:r>
            <a:r>
              <a:rPr lang="zh-CN" altLang="en-US"/>
              <a:t>和</a:t>
            </a:r>
            <a:r>
              <a:rPr lang="en-US" altLang="zh-CN" smtClean="0"/>
              <a:t>Alice</a:t>
            </a:r>
            <a:r>
              <a:rPr lang="zh-CN" altLang="en-US" smtClean="0"/>
              <a:t>产生的会话密钥</a:t>
            </a:r>
            <a:endParaRPr lang="zh-CN" altLang="en-US"/>
          </a:p>
          <a:p>
            <a:pPr lvl="1"/>
            <a:endParaRPr lang="zh-CN" altLang="en-US" smtClean="0"/>
          </a:p>
          <a:p>
            <a:pPr lvl="1"/>
            <a:endParaRPr lang="en-US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smtClean="0"/>
              <a:t>认证协议实例</a:t>
            </a:r>
            <a:r>
              <a:rPr lang="en-US" altLang="zh-CN" sz="3200" smtClean="0"/>
              <a:t>——Needham-Schroeder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50816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数据流窃听</a:t>
            </a:r>
            <a:r>
              <a:rPr lang="en-US" altLang="zh-CN" smtClean="0"/>
              <a:t>(Sniffer)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攻击者窃听网络数据，辨析认证数据，提取用户名和口令。</a:t>
            </a:r>
          </a:p>
          <a:p>
            <a:r>
              <a:rPr lang="zh-CN" altLang="en-US" smtClean="0"/>
              <a:t>拷贝</a:t>
            </a:r>
            <a:r>
              <a:rPr lang="en-US" altLang="zh-CN" smtClean="0"/>
              <a:t>/</a:t>
            </a:r>
            <a:r>
              <a:rPr lang="zh-CN" altLang="en-US" smtClean="0"/>
              <a:t>重传：</a:t>
            </a:r>
            <a:endParaRPr lang="en-US" altLang="zh-CN" smtClean="0"/>
          </a:p>
          <a:p>
            <a:pPr lvl="1"/>
            <a:r>
              <a:rPr lang="zh-CN" altLang="en-US" smtClean="0"/>
              <a:t>非法用户截获信息，然后再传送给接收者。</a:t>
            </a:r>
          </a:p>
          <a:p>
            <a:r>
              <a:rPr lang="zh-CN" altLang="en-US" smtClean="0"/>
              <a:t>修改或伪造：</a:t>
            </a:r>
            <a:endParaRPr lang="en-US" altLang="zh-CN" smtClean="0"/>
          </a:p>
          <a:p>
            <a:pPr lvl="1"/>
            <a:r>
              <a:rPr lang="zh-CN" altLang="en-US" smtClean="0"/>
              <a:t>非法用户截获信息，替换或修改信息后再传送给接收者，</a:t>
            </a:r>
            <a:endParaRPr lang="en-US" altLang="zh-CN" smtClean="0"/>
          </a:p>
          <a:p>
            <a:pPr lvl="1"/>
            <a:r>
              <a:rPr lang="zh-CN" altLang="en-US" smtClean="0"/>
              <a:t>非法用户冒充合法用户发送信息。 </a:t>
            </a:r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身份认证攻击：</a:t>
            </a:r>
            <a:endParaRPr lang="zh-CN" altLang="en-US"/>
          </a:p>
        </p:txBody>
      </p:sp>
      <p:sp>
        <p:nvSpPr>
          <p:cNvPr id="2253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84C257-9451-45F6-A1E3-0125A8C2EFD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Needham</a:t>
            </a:r>
            <a:r>
              <a:rPr lang="zh-CN" altLang="en-US"/>
              <a:t>－</a:t>
            </a:r>
            <a:r>
              <a:rPr lang="en-US" altLang="zh-CN"/>
              <a:t>Schroeder</a:t>
            </a:r>
            <a:r>
              <a:rPr lang="zh-CN" altLang="en-US"/>
              <a:t>协议</a:t>
            </a:r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4500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1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4503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4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4505" name="Group 9"/>
          <p:cNvGrpSpPr>
            <a:grpSpLocks/>
          </p:cNvGrpSpPr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4506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4507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4510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2505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</a:t>
            </a:r>
            <a:r>
              <a:rPr kumimoji="0" lang="en-US" altLang="zh-CN" sz="1800" smtClean="0">
                <a:solidFill>
                  <a:srgbClr val="CC0000"/>
                </a:solidFill>
                <a:latin typeface="Arial" pitchFamily="34" charset="0"/>
              </a:rPr>
              <a:t>T)</a:t>
            </a:r>
            <a:r>
              <a:rPr kumimoji="0" lang="zh-CN" altLang="en-US" sz="1800" smtClean="0">
                <a:solidFill>
                  <a:srgbClr val="CC0000"/>
                </a:solidFill>
                <a:latin typeface="Arial" pitchFamily="34" charset="0"/>
              </a:rPr>
              <a:t>认证服务器</a:t>
            </a:r>
            <a:endParaRPr kumimoji="0" lang="en-US" altLang="zh-CN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34511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4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16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17" name="Oval 21"/>
          <p:cNvSpPr>
            <a:spLocks noChangeArrowheads="1"/>
          </p:cNvSpPr>
          <p:nvPr/>
        </p:nvSpPr>
        <p:spPr bwMode="auto">
          <a:xfrm>
            <a:off x="407354" y="4837907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8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1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2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4523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24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</a:t>
            </a:r>
            <a:r>
              <a:rPr kumimoji="0" lang="en-US" altLang="zh-CN" sz="1800" smtClean="0">
                <a:latin typeface="Arial" pitchFamily="34" charset="0"/>
              </a:rPr>
              <a:t>Love </a:t>
            </a:r>
            <a:r>
              <a:rPr kumimoji="0" lang="en-US" altLang="zh-CN" sz="1800">
                <a:latin typeface="Arial" pitchFamily="34" charset="0"/>
              </a:rPr>
              <a:t>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4525" name="Group 29"/>
          <p:cNvGrpSpPr>
            <a:grpSpLocks/>
          </p:cNvGrpSpPr>
          <p:nvPr/>
        </p:nvGrpSpPr>
        <p:grpSpPr bwMode="auto">
          <a:xfrm>
            <a:off x="7596188" y="2133600"/>
            <a:ext cx="360362" cy="550863"/>
            <a:chOff x="3551" y="2020"/>
            <a:chExt cx="227" cy="347"/>
          </a:xfrm>
        </p:grpSpPr>
        <p:grpSp>
          <p:nvGrpSpPr>
            <p:cNvPr id="234526" name="Group 30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4527" name="Freeform 31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528" name="Freeform 32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4529" name="Freeform 33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0" name="Freeform 34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1" name="Oval 35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2" name="Oval 36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3" name="Oval 37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35" name="Freeform 39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36" name="Freeform 40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537" name="Freeform 41"/>
          <p:cNvSpPr>
            <a:spLocks/>
          </p:cNvSpPr>
          <p:nvPr/>
        </p:nvSpPr>
        <p:spPr bwMode="auto">
          <a:xfrm>
            <a:off x="7524750" y="2636838"/>
            <a:ext cx="487363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8" name="Line 42"/>
          <p:cNvSpPr>
            <a:spLocks noChangeShapeType="1"/>
          </p:cNvSpPr>
          <p:nvPr/>
        </p:nvSpPr>
        <p:spPr bwMode="auto">
          <a:xfrm flipH="1">
            <a:off x="5580063" y="2852738"/>
            <a:ext cx="1944687" cy="32400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 rot="-3371873">
            <a:off x="5331619" y="3677444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latin typeface="Arial" pitchFamily="34" charset="0"/>
              </a:rPr>
              <a:t>???????????????</a:t>
            </a: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7380288" y="4003675"/>
            <a:ext cx="1081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Mallory</a:t>
            </a:r>
          </a:p>
        </p:txBody>
      </p:sp>
      <p:sp>
        <p:nvSpPr>
          <p:cNvPr id="2" name="椭圆形标注 1"/>
          <p:cNvSpPr/>
          <p:nvPr/>
        </p:nvSpPr>
        <p:spPr>
          <a:xfrm>
            <a:off x="3983645" y="3657942"/>
            <a:ext cx="1501771" cy="722661"/>
          </a:xfrm>
          <a:prstGeom prst="wedgeEllipseCallout">
            <a:avLst>
              <a:gd name="adj1" fmla="val -61372"/>
              <a:gd name="adj2" fmla="val 102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认证</a:t>
            </a:r>
            <a:r>
              <a:rPr lang="en-US" altLang="zh-CN" smtClean="0"/>
              <a:t>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90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1" grpId="0" animBg="1"/>
      <p:bldP spid="234512" grpId="0"/>
      <p:bldP spid="234513" grpId="0" animBg="1"/>
      <p:bldP spid="234514" grpId="0"/>
      <p:bldP spid="234515" grpId="0" animBg="1"/>
      <p:bldP spid="234516" grpId="0"/>
      <p:bldP spid="234517" grpId="0" animBg="1"/>
      <p:bldP spid="234518" grpId="0" animBg="1"/>
      <p:bldP spid="234519" grpId="0" animBg="1"/>
      <p:bldP spid="234520" grpId="0"/>
      <p:bldP spid="234521" grpId="0" animBg="1"/>
      <p:bldP spid="234522" grpId="0"/>
      <p:bldP spid="234523" grpId="0" animBg="1"/>
      <p:bldP spid="234524" grpId="0"/>
      <p:bldP spid="234538" grpId="0" animBg="1"/>
      <p:bldP spid="234539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9" name="Group 5"/>
          <p:cNvGrpSpPr>
            <a:grpSpLocks/>
          </p:cNvGrpSpPr>
          <p:nvPr/>
        </p:nvGrpSpPr>
        <p:grpSpPr bwMode="auto">
          <a:xfrm>
            <a:off x="755651" y="1285860"/>
            <a:ext cx="7702551" cy="3951288"/>
            <a:chOff x="476" y="1207"/>
            <a:chExt cx="4852" cy="2489"/>
          </a:xfrm>
        </p:grpSpPr>
        <p:sp>
          <p:nvSpPr>
            <p:cNvPr id="216070" name="Oval 6"/>
            <p:cNvSpPr>
              <a:spLocks noChangeArrowheads="1"/>
            </p:cNvSpPr>
            <p:nvPr/>
          </p:nvSpPr>
          <p:spPr bwMode="auto">
            <a:xfrm>
              <a:off x="2541" y="3074"/>
              <a:ext cx="581" cy="62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89" y="2064"/>
              <a:ext cx="582" cy="62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endParaRPr lang="zh-CN" altLang="zh-CN" sz="1800" b="1" baseline="30000">
                <a:latin typeface="Times New Roman" pitchFamily="18" charset="0"/>
              </a:endParaRP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476" y="2213"/>
              <a:ext cx="75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6073" name="Text Box 9"/>
            <p:cNvSpPr txBox="1">
              <a:spLocks noChangeArrowheads="1"/>
            </p:cNvSpPr>
            <p:nvPr/>
          </p:nvSpPr>
          <p:spPr bwMode="auto">
            <a:xfrm>
              <a:off x="576" y="3312"/>
              <a:ext cx="1891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③ </a:t>
              </a:r>
              <a:r>
                <a:rPr lang="en-US" altLang="zh-CN" sz="1800" b="1" dirty="0">
                  <a:latin typeface="Times New Roman" pitchFamily="18" charset="0"/>
                </a:rPr>
                <a:t>E</a:t>
              </a:r>
              <a:r>
                <a:rPr lang="en-US" altLang="zh-CN" sz="1800" b="1" baseline="-25000" dirty="0">
                  <a:latin typeface="Times New Roman" pitchFamily="18" charset="0"/>
                </a:rPr>
                <a:t>KB</a:t>
              </a:r>
              <a:r>
                <a:rPr lang="en-US" altLang="zh-CN" sz="1800" b="1" dirty="0">
                  <a:latin typeface="Times New Roman" pitchFamily="18" charset="0"/>
                </a:rPr>
                <a:t>[ID</a:t>
              </a:r>
              <a:r>
                <a:rPr lang="en-US" altLang="zh-CN" sz="1800" b="1" baseline="-25000" dirty="0">
                  <a:latin typeface="Times New Roman" pitchFamily="18" charset="0"/>
                </a:rPr>
                <a:t>A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K</a:t>
              </a:r>
              <a:r>
                <a:rPr lang="en-US" altLang="zh-CN" sz="1800" b="1" baseline="-25000" dirty="0">
                  <a:latin typeface="Times New Roman" pitchFamily="18" charset="0"/>
                </a:rPr>
                <a:t>S</a:t>
              </a:r>
              <a:r>
                <a:rPr lang="zh-CN" altLang="en-US" sz="1800" b="1" dirty="0">
                  <a:latin typeface="Times New Roman" pitchFamily="18" charset="0"/>
                </a:rPr>
                <a:t>，</a:t>
              </a:r>
              <a:r>
                <a:rPr lang="en-US" altLang="zh-CN" sz="1800" b="1" dirty="0">
                  <a:latin typeface="Times New Roman" pitchFamily="18" charset="0"/>
                </a:rPr>
                <a:t>T</a:t>
              </a:r>
              <a:r>
                <a:rPr lang="en-US" altLang="zh-CN" sz="1800" b="1" dirty="0" smtClean="0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1316" y="2203"/>
              <a:ext cx="2521" cy="3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②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KA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T</a:t>
              </a:r>
              <a:r>
                <a:rPr lang="zh-CN" altLang="en-US" sz="1800" b="1">
                  <a:latin typeface="Times New Roman" pitchFamily="18" charset="0"/>
                </a:rPr>
                <a:t>，</a:t>
              </a:r>
              <a:r>
                <a:rPr lang="en-US" altLang="zh-CN" sz="1800" b="1">
                  <a:latin typeface="Times New Roman" pitchFamily="18" charset="0"/>
                </a:rPr>
                <a:t>E</a:t>
              </a:r>
              <a:r>
                <a:rPr lang="en-US" altLang="zh-CN" sz="1800" b="1" baseline="-25000">
                  <a:latin typeface="Times New Roman" pitchFamily="18" charset="0"/>
                </a:rPr>
                <a:t>KB</a:t>
              </a:r>
              <a:r>
                <a:rPr lang="en-US" altLang="zh-CN" sz="1800" b="1">
                  <a:latin typeface="Times New Roman" pitchFamily="18" charset="0"/>
                </a:rPr>
                <a:t>[ID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Times New Roman" pitchFamily="18" charset="0"/>
                </a:rPr>
                <a:t>, K</a:t>
              </a:r>
              <a:r>
                <a:rPr lang="en-US" altLang="zh-CN" sz="1800" b="1" baseline="-25000">
                  <a:latin typeface="Times New Roman" pitchFamily="18" charset="0"/>
                </a:rPr>
                <a:t>S</a:t>
              </a:r>
              <a:r>
                <a:rPr lang="en-US" altLang="zh-CN" sz="1800" b="1">
                  <a:latin typeface="Times New Roman" pitchFamily="18" charset="0"/>
                </a:rPr>
                <a:t>,T]]</a:t>
              </a: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1219" y="1652"/>
              <a:ext cx="1345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宋体" pitchFamily="2" charset="-122"/>
                </a:rPr>
                <a:t>  ① 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A</a:t>
              </a:r>
              <a:r>
                <a:rPr lang="en-US" altLang="zh-CN" sz="1800" b="1">
                  <a:latin typeface="宋体" pitchFamily="2" charset="-122"/>
                </a:rPr>
                <a:t>‖</a:t>
              </a:r>
              <a:r>
                <a:rPr lang="en-US" altLang="zh-CN" sz="1800" b="1">
                  <a:latin typeface="Times New Roman" pitchFamily="18" charset="0"/>
                </a:rPr>
                <a:t>ID</a:t>
              </a:r>
              <a:r>
                <a:rPr lang="en-US" altLang="zh-CN" sz="1800" b="1" baseline="-25000">
                  <a:latin typeface="Times New Roman" pitchFamily="18" charset="0"/>
                </a:rPr>
                <a:t>B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014" y="1207"/>
              <a:ext cx="1055" cy="9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1800" b="1">
                  <a:latin typeface="Times New Roman" pitchFamily="18" charset="0"/>
                </a:rPr>
                <a:t>KDC</a:t>
              </a: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endParaRPr lang="en-US" altLang="zh-CN" sz="18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1800" b="1" baseline="30000">
                  <a:latin typeface="Times New Roman" pitchFamily="18" charset="0"/>
                </a:rPr>
                <a:t>       </a:t>
              </a:r>
              <a:r>
                <a:rPr lang="zh-CN" altLang="en-US" sz="1800" b="1" baseline="30000">
                  <a:latin typeface="Times New Roman" pitchFamily="18" charset="0"/>
                </a:rPr>
                <a:t>用户专用基</a:t>
              </a:r>
            </a:p>
            <a:p>
              <a:pPr algn="just"/>
              <a:r>
                <a:rPr lang="zh-CN" altLang="en-US" sz="1800" b="1" baseline="30000">
                  <a:latin typeface="Times New Roman" pitchFamily="18" charset="0"/>
                </a:rPr>
                <a:t>       </a:t>
              </a:r>
              <a:r>
                <a:rPr lang="zh-CN" altLang="en-US" sz="1800" b="1" baseline="30000" smtClean="0">
                  <a:latin typeface="Times New Roman" pitchFamily="18" charset="0"/>
                </a:rPr>
                <a:t>本</a:t>
              </a:r>
              <a:r>
                <a:rPr lang="zh-CN" altLang="en-US" sz="1800" b="1" baseline="30000">
                  <a:latin typeface="Times New Roman" pitchFamily="18" charset="0"/>
                </a:rPr>
                <a:t>密钥文件</a:t>
              </a:r>
              <a:endParaRPr lang="zh-CN" altLang="en-US" sz="1800" b="1">
                <a:latin typeface="Times New Roman" pitchFamily="18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26" y="3222"/>
              <a:ext cx="78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zh-CN" altLang="en-US" sz="1800" b="1">
                  <a:latin typeface="Times New Roman" pitchFamily="18" charset="0"/>
                </a:rPr>
                <a:t>用户</a:t>
              </a:r>
              <a:r>
                <a:rPr lang="en-US" altLang="zh-CN" sz="18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6078" name="Rectangle 14"/>
            <p:cNvSpPr>
              <a:spLocks noChangeArrowheads="1"/>
            </p:cNvSpPr>
            <p:nvPr/>
          </p:nvSpPr>
          <p:spPr bwMode="auto">
            <a:xfrm>
              <a:off x="3873" y="1705"/>
              <a:ext cx="1455" cy="14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872" cy="9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A         K</a:t>
              </a:r>
              <a:r>
                <a:rPr lang="en-US" altLang="zh-CN" sz="2000" b="1" baseline="-25000">
                  <a:latin typeface="Times New Roman" pitchFamily="18" charset="0"/>
                </a:rPr>
                <a:t>A  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 </a:t>
              </a:r>
            </a:p>
            <a:p>
              <a:pPr algn="just"/>
              <a:r>
                <a:rPr lang="en-US" altLang="zh-CN" sz="2000" b="1" baseline="30000">
                  <a:latin typeface="Times New Roman" pitchFamily="18" charset="0"/>
                </a:rPr>
                <a:t>  B         K</a:t>
              </a:r>
              <a:r>
                <a:rPr lang="en-US" altLang="zh-CN" sz="2000" b="1" baseline="-25000">
                  <a:latin typeface="Times New Roman" pitchFamily="18" charset="0"/>
                </a:rPr>
                <a:t>B</a:t>
              </a:r>
              <a:endParaRPr lang="en-US" altLang="zh-CN" sz="2000" b="1" baseline="30000">
                <a:latin typeface="Times New Roman" pitchFamily="18" charset="0"/>
              </a:endParaRPr>
            </a:p>
            <a:p>
              <a:pPr algn="just"/>
              <a:r>
                <a:rPr lang="en-US" altLang="zh-CN" sz="2000" b="1" smtClean="0">
                  <a:latin typeface="Times New Roman" pitchFamily="18" charset="0"/>
                </a:rPr>
                <a:t>.   </a:t>
              </a:r>
              <a:r>
                <a:rPr lang="en-US" altLang="zh-CN" sz="2000" b="1">
                  <a:latin typeface="Times New Roman" pitchFamily="18" charset="0"/>
                </a:rPr>
                <a:t>.</a:t>
              </a:r>
            </a:p>
            <a:p>
              <a:pPr algn="just"/>
              <a:r>
                <a:rPr lang="en-US" altLang="zh-CN" sz="2000" b="1" smtClean="0">
                  <a:latin typeface="Times New Roman" pitchFamily="18" charset="0"/>
                </a:rPr>
                <a:t>.   </a:t>
              </a:r>
              <a:r>
                <a:rPr lang="en-US" altLang="zh-CN" sz="2000" b="1">
                  <a:latin typeface="Times New Roman" pitchFamily="18" charset="0"/>
                </a:rPr>
                <a:t>. </a:t>
              </a: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76" y="278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176" y="2496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4568" y="2160"/>
              <a:ext cx="0" cy="9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3" name="Freeform 19"/>
            <p:cNvSpPr>
              <a:spLocks/>
            </p:cNvSpPr>
            <p:nvPr/>
          </p:nvSpPr>
          <p:spPr bwMode="auto">
            <a:xfrm>
              <a:off x="1170" y="1767"/>
              <a:ext cx="2473" cy="560"/>
            </a:xfrm>
            <a:custGeom>
              <a:avLst/>
              <a:gdLst>
                <a:gd name="T0" fmla="*/ 0 w 3060"/>
                <a:gd name="T1" fmla="*/ 702 h 702"/>
                <a:gd name="T2" fmla="*/ 1620 w 3060"/>
                <a:gd name="T3" fmla="*/ 78 h 702"/>
                <a:gd name="T4" fmla="*/ 3060 w 3060"/>
                <a:gd name="T5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0" y="702"/>
                  </a:moveTo>
                  <a:cubicBezTo>
                    <a:pt x="555" y="429"/>
                    <a:pt x="1110" y="156"/>
                    <a:pt x="1620" y="78"/>
                  </a:cubicBezTo>
                  <a:cubicBezTo>
                    <a:pt x="2130" y="0"/>
                    <a:pt x="2595" y="117"/>
                    <a:pt x="3060" y="23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4" name="Freeform 20"/>
            <p:cNvSpPr>
              <a:spLocks/>
            </p:cNvSpPr>
            <p:nvPr/>
          </p:nvSpPr>
          <p:spPr bwMode="auto">
            <a:xfrm>
              <a:off x="1122" y="2435"/>
              <a:ext cx="2715" cy="373"/>
            </a:xfrm>
            <a:custGeom>
              <a:avLst/>
              <a:gdLst>
                <a:gd name="T0" fmla="*/ 3060 w 3060"/>
                <a:gd name="T1" fmla="*/ 0 h 702"/>
                <a:gd name="T2" fmla="*/ 1260 w 3060"/>
                <a:gd name="T3" fmla="*/ 624 h 702"/>
                <a:gd name="T4" fmla="*/ 0 w 3060"/>
                <a:gd name="T5" fmla="*/ 46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0" h="702">
                  <a:moveTo>
                    <a:pt x="3060" y="0"/>
                  </a:moveTo>
                  <a:cubicBezTo>
                    <a:pt x="2415" y="273"/>
                    <a:pt x="1770" y="546"/>
                    <a:pt x="1260" y="624"/>
                  </a:cubicBezTo>
                  <a:cubicBezTo>
                    <a:pt x="750" y="702"/>
                    <a:pt x="375" y="585"/>
                    <a:pt x="0" y="46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216085" name="Freeform 21"/>
            <p:cNvSpPr>
              <a:spLocks/>
            </p:cNvSpPr>
            <p:nvPr/>
          </p:nvSpPr>
          <p:spPr bwMode="auto">
            <a:xfrm>
              <a:off x="1025" y="2701"/>
              <a:ext cx="1455" cy="619"/>
            </a:xfrm>
            <a:custGeom>
              <a:avLst/>
              <a:gdLst>
                <a:gd name="T0" fmla="*/ 0 w 1620"/>
                <a:gd name="T1" fmla="*/ 0 h 1092"/>
                <a:gd name="T2" fmla="*/ 720 w 1620"/>
                <a:gd name="T3" fmla="*/ 780 h 1092"/>
                <a:gd name="T4" fmla="*/ 1620 w 162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0" h="1092">
                  <a:moveTo>
                    <a:pt x="0" y="0"/>
                  </a:moveTo>
                  <a:cubicBezTo>
                    <a:pt x="225" y="299"/>
                    <a:pt x="450" y="598"/>
                    <a:pt x="720" y="780"/>
                  </a:cubicBezTo>
                  <a:cubicBezTo>
                    <a:pt x="990" y="962"/>
                    <a:pt x="1470" y="1040"/>
                    <a:pt x="1620" y="10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密钥分配中心方案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5520293"/>
            <a:ext cx="7776864" cy="107705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、防止其他用户假冒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攻击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</a:rPr>
              <a:t>、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防止用户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伪造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itchFamily="18" charset="0"/>
              </a:rPr>
              <a:t>KDC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itchFamily="18" charset="0"/>
              </a:rPr>
              <a:t>生成会话密钥</a:t>
            </a:r>
            <a:endParaRPr lang="en-US" altLang="zh-CN" sz="3600" b="1" dirty="0" smtClean="0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135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</a:t>
            </a:r>
            <a:r>
              <a:rPr lang="en-US" altLang="zh-CN" smtClean="0"/>
              <a:t>-Denning</a:t>
            </a:r>
            <a:r>
              <a:rPr lang="zh-CN" altLang="en-US" smtClean="0"/>
              <a:t>和</a:t>
            </a:r>
            <a:r>
              <a:rPr lang="en-US" altLang="zh-CN" smtClean="0"/>
              <a:t>Sacco</a:t>
            </a:r>
            <a:r>
              <a:rPr lang="zh-CN" altLang="en-US" smtClean="0"/>
              <a:t>在</a:t>
            </a:r>
            <a:r>
              <a:rPr lang="en-US" altLang="zh-CN" smtClean="0"/>
              <a:t>1981</a:t>
            </a:r>
            <a:r>
              <a:rPr lang="zh-CN" altLang="en-US" smtClean="0"/>
              <a:t>年发现</a:t>
            </a:r>
            <a:endParaRPr lang="zh-CN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针对</a:t>
            </a:r>
            <a:r>
              <a:rPr lang="en-US" altLang="zh-CN" smtClean="0"/>
              <a:t>Needham-Schroeder</a:t>
            </a:r>
            <a:r>
              <a:rPr lang="zh-CN" altLang="en-US" smtClean="0"/>
              <a:t>的攻击</a:t>
            </a:r>
            <a:endParaRPr lang="zh-CN" altLang="en-US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3922713" y="2205038"/>
            <a:ext cx="603250" cy="604837"/>
            <a:chOff x="229" y="1077"/>
            <a:chExt cx="380" cy="517"/>
          </a:xfrm>
        </p:grpSpPr>
        <p:pic>
          <p:nvPicPr>
            <p:cNvPr id="237573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4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5" name="Group 7"/>
          <p:cNvGrpSpPr>
            <a:grpSpLocks/>
          </p:cNvGrpSpPr>
          <p:nvPr/>
        </p:nvGrpSpPr>
        <p:grpSpPr bwMode="auto">
          <a:xfrm>
            <a:off x="6515100" y="4438650"/>
            <a:ext cx="603250" cy="604838"/>
            <a:chOff x="229" y="1077"/>
            <a:chExt cx="380" cy="517"/>
          </a:xfrm>
        </p:grpSpPr>
        <p:pic>
          <p:nvPicPr>
            <p:cNvPr id="23757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7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7578" name="Group 10"/>
          <p:cNvGrpSpPr>
            <a:grpSpLocks/>
          </p:cNvGrpSpPr>
          <p:nvPr/>
        </p:nvGrpSpPr>
        <p:grpSpPr bwMode="auto">
          <a:xfrm>
            <a:off x="1187450" y="4365625"/>
            <a:ext cx="603250" cy="604838"/>
            <a:chOff x="229" y="1077"/>
            <a:chExt cx="380" cy="517"/>
          </a:xfrm>
        </p:grpSpPr>
        <p:pic>
          <p:nvPicPr>
            <p:cNvPr id="23757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7580" name="Picture 1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898525" y="4941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6372225" y="50863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635375" y="27813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1403350" y="2638425"/>
            <a:ext cx="2303463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 rot="-2282823">
            <a:off x="1474788" y="3286125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 flipH="1">
            <a:off x="1906588" y="3070225"/>
            <a:ext cx="1800225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 rot="-2420035">
            <a:off x="1906588" y="36464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7588" name="Line 20"/>
          <p:cNvSpPr>
            <a:spLocks noChangeShapeType="1"/>
          </p:cNvSpPr>
          <p:nvPr/>
        </p:nvSpPr>
        <p:spPr bwMode="auto">
          <a:xfrm>
            <a:off x="2051050" y="4654550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2841625" y="4294188"/>
            <a:ext cx="2543175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solidFill>
                  <a:srgbClr val="C00000"/>
                </a:solidFill>
                <a:latin typeface="Arial" pitchFamily="34" charset="0"/>
              </a:rPr>
              <a:t>E</a:t>
            </a:r>
            <a:r>
              <a:rPr kumimoji="0" lang="en-US" altLang="zh-CN" sz="1800" baseline="-25000">
                <a:solidFill>
                  <a:srgbClr val="C00000"/>
                </a:solidFill>
                <a:latin typeface="Arial" pitchFamily="34" charset="0"/>
              </a:rPr>
              <a:t>B</a:t>
            </a:r>
            <a:r>
              <a:rPr kumimoji="0" lang="en-US" altLang="zh-CN" sz="1800">
                <a:solidFill>
                  <a:srgbClr val="C00000"/>
                </a:solidFill>
                <a:latin typeface="Arial" pitchFamily="34" charset="0"/>
              </a:rPr>
              <a:t>(K,A</a:t>
            </a:r>
            <a:r>
              <a:rPr kumimoji="0" lang="zh-CN" altLang="en-US" sz="1800">
                <a:solidFill>
                  <a:srgbClr val="C00000"/>
                </a:solidFill>
                <a:latin typeface="Arial" pitchFamily="34" charset="0"/>
              </a:rPr>
              <a:t>）</a:t>
            </a:r>
            <a:endParaRPr kumimoji="0" lang="zh-CN" altLang="en-US" sz="1800" baseline="-2500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237590" name="Oval 22"/>
          <p:cNvSpPr>
            <a:spLocks noChangeArrowheads="1"/>
          </p:cNvSpPr>
          <p:nvPr/>
        </p:nvSpPr>
        <p:spPr bwMode="auto">
          <a:xfrm>
            <a:off x="179388" y="40767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7307263" y="451008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H="1">
            <a:off x="2051050" y="50133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914650" y="4654550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4" name="Line 26"/>
          <p:cNvSpPr>
            <a:spLocks noChangeShapeType="1"/>
          </p:cNvSpPr>
          <p:nvPr/>
        </p:nvSpPr>
        <p:spPr bwMode="auto">
          <a:xfrm flipH="1">
            <a:off x="2051050" y="53736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5" name="Text Box 27"/>
          <p:cNvSpPr txBox="1">
            <a:spLocks noChangeArrowheads="1"/>
          </p:cNvSpPr>
          <p:nvPr/>
        </p:nvSpPr>
        <p:spPr bwMode="auto">
          <a:xfrm>
            <a:off x="2841625" y="50133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7596" name="Line 28"/>
          <p:cNvSpPr>
            <a:spLocks noChangeShapeType="1"/>
          </p:cNvSpPr>
          <p:nvPr/>
        </p:nvSpPr>
        <p:spPr bwMode="auto">
          <a:xfrm flipH="1">
            <a:off x="2051050" y="580548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597" name="Text Box 29"/>
          <p:cNvSpPr txBox="1">
            <a:spLocks noChangeArrowheads="1"/>
          </p:cNvSpPr>
          <p:nvPr/>
        </p:nvSpPr>
        <p:spPr bwMode="auto">
          <a:xfrm>
            <a:off x="2841625" y="54451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grpSp>
        <p:nvGrpSpPr>
          <p:cNvPr id="237598" name="Group 30"/>
          <p:cNvGrpSpPr>
            <a:grpSpLocks/>
          </p:cNvGrpSpPr>
          <p:nvPr/>
        </p:nvGrpSpPr>
        <p:grpSpPr bwMode="auto">
          <a:xfrm>
            <a:off x="466725" y="4621213"/>
            <a:ext cx="360363" cy="550862"/>
            <a:chOff x="3551" y="2020"/>
            <a:chExt cx="227" cy="347"/>
          </a:xfrm>
        </p:grpSpPr>
        <p:grpSp>
          <p:nvGrpSpPr>
            <p:cNvPr id="237599" name="Group 31"/>
            <p:cNvGrpSpPr>
              <a:grpSpLocks/>
            </p:cNvGrpSpPr>
            <p:nvPr/>
          </p:nvGrpSpPr>
          <p:grpSpPr bwMode="auto">
            <a:xfrm>
              <a:off x="3571" y="2038"/>
              <a:ext cx="182" cy="329"/>
              <a:chOff x="3571" y="2038"/>
              <a:chExt cx="182" cy="329"/>
            </a:xfrm>
          </p:grpSpPr>
          <p:sp>
            <p:nvSpPr>
              <p:cNvPr id="237600" name="Freeform 32"/>
              <p:cNvSpPr>
                <a:spLocks/>
              </p:cNvSpPr>
              <p:nvPr/>
            </p:nvSpPr>
            <p:spPr bwMode="auto">
              <a:xfrm>
                <a:off x="3571" y="2038"/>
                <a:ext cx="182" cy="322"/>
              </a:xfrm>
              <a:custGeom>
                <a:avLst/>
                <a:gdLst>
                  <a:gd name="T0" fmla="*/ 23 w 182"/>
                  <a:gd name="T1" fmla="*/ 20 h 322"/>
                  <a:gd name="T2" fmla="*/ 36 w 182"/>
                  <a:gd name="T3" fmla="*/ 13 h 322"/>
                  <a:gd name="T4" fmla="*/ 54 w 182"/>
                  <a:gd name="T5" fmla="*/ 6 h 322"/>
                  <a:gd name="T6" fmla="*/ 78 w 182"/>
                  <a:gd name="T7" fmla="*/ 0 h 322"/>
                  <a:gd name="T8" fmla="*/ 96 w 182"/>
                  <a:gd name="T9" fmla="*/ 0 h 322"/>
                  <a:gd name="T10" fmla="*/ 114 w 182"/>
                  <a:gd name="T11" fmla="*/ 0 h 322"/>
                  <a:gd name="T12" fmla="*/ 133 w 182"/>
                  <a:gd name="T13" fmla="*/ 6 h 322"/>
                  <a:gd name="T14" fmla="*/ 151 w 182"/>
                  <a:gd name="T15" fmla="*/ 13 h 322"/>
                  <a:gd name="T16" fmla="*/ 157 w 182"/>
                  <a:gd name="T17" fmla="*/ 27 h 322"/>
                  <a:gd name="T18" fmla="*/ 163 w 182"/>
                  <a:gd name="T19" fmla="*/ 41 h 322"/>
                  <a:gd name="T20" fmla="*/ 168 w 182"/>
                  <a:gd name="T21" fmla="*/ 48 h 322"/>
                  <a:gd name="T22" fmla="*/ 168 w 182"/>
                  <a:gd name="T23" fmla="*/ 69 h 322"/>
                  <a:gd name="T24" fmla="*/ 168 w 182"/>
                  <a:gd name="T25" fmla="*/ 83 h 322"/>
                  <a:gd name="T26" fmla="*/ 168 w 182"/>
                  <a:gd name="T27" fmla="*/ 97 h 322"/>
                  <a:gd name="T28" fmla="*/ 168 w 182"/>
                  <a:gd name="T29" fmla="*/ 111 h 322"/>
                  <a:gd name="T30" fmla="*/ 168 w 182"/>
                  <a:gd name="T31" fmla="*/ 125 h 322"/>
                  <a:gd name="T32" fmla="*/ 175 w 182"/>
                  <a:gd name="T33" fmla="*/ 125 h 322"/>
                  <a:gd name="T34" fmla="*/ 181 w 182"/>
                  <a:gd name="T35" fmla="*/ 125 h 322"/>
                  <a:gd name="T36" fmla="*/ 181 w 182"/>
                  <a:gd name="T37" fmla="*/ 146 h 322"/>
                  <a:gd name="T38" fmla="*/ 175 w 182"/>
                  <a:gd name="T39" fmla="*/ 167 h 322"/>
                  <a:gd name="T40" fmla="*/ 175 w 182"/>
                  <a:gd name="T41" fmla="*/ 188 h 322"/>
                  <a:gd name="T42" fmla="*/ 175 w 182"/>
                  <a:gd name="T43" fmla="*/ 195 h 322"/>
                  <a:gd name="T44" fmla="*/ 168 w 182"/>
                  <a:gd name="T45" fmla="*/ 202 h 322"/>
                  <a:gd name="T46" fmla="*/ 163 w 182"/>
                  <a:gd name="T47" fmla="*/ 195 h 322"/>
                  <a:gd name="T48" fmla="*/ 163 w 182"/>
                  <a:gd name="T49" fmla="*/ 209 h 322"/>
                  <a:gd name="T50" fmla="*/ 157 w 182"/>
                  <a:gd name="T51" fmla="*/ 230 h 322"/>
                  <a:gd name="T52" fmla="*/ 157 w 182"/>
                  <a:gd name="T53" fmla="*/ 244 h 322"/>
                  <a:gd name="T54" fmla="*/ 151 w 182"/>
                  <a:gd name="T55" fmla="*/ 286 h 322"/>
                  <a:gd name="T56" fmla="*/ 102 w 182"/>
                  <a:gd name="T57" fmla="*/ 321 h 322"/>
                  <a:gd name="T58" fmla="*/ 36 w 182"/>
                  <a:gd name="T59" fmla="*/ 286 h 322"/>
                  <a:gd name="T60" fmla="*/ 36 w 182"/>
                  <a:gd name="T61" fmla="*/ 251 h 322"/>
                  <a:gd name="T62" fmla="*/ 30 w 182"/>
                  <a:gd name="T63" fmla="*/ 216 h 322"/>
                  <a:gd name="T64" fmla="*/ 23 w 182"/>
                  <a:gd name="T65" fmla="*/ 195 h 322"/>
                  <a:gd name="T66" fmla="*/ 23 w 182"/>
                  <a:gd name="T67" fmla="*/ 202 h 322"/>
                  <a:gd name="T68" fmla="*/ 12 w 182"/>
                  <a:gd name="T69" fmla="*/ 202 h 322"/>
                  <a:gd name="T70" fmla="*/ 5 w 182"/>
                  <a:gd name="T71" fmla="*/ 160 h 322"/>
                  <a:gd name="T72" fmla="*/ 0 w 182"/>
                  <a:gd name="T73" fmla="*/ 139 h 322"/>
                  <a:gd name="T74" fmla="*/ 0 w 182"/>
                  <a:gd name="T75" fmla="*/ 132 h 322"/>
                  <a:gd name="T76" fmla="*/ 5 w 182"/>
                  <a:gd name="T77" fmla="*/ 132 h 322"/>
                  <a:gd name="T78" fmla="*/ 5 w 182"/>
                  <a:gd name="T79" fmla="*/ 118 h 322"/>
                  <a:gd name="T80" fmla="*/ 5 w 182"/>
                  <a:gd name="T81" fmla="*/ 90 h 322"/>
                  <a:gd name="T82" fmla="*/ 5 w 182"/>
                  <a:gd name="T83" fmla="*/ 76 h 322"/>
                  <a:gd name="T84" fmla="*/ 12 w 182"/>
                  <a:gd name="T85" fmla="*/ 55 h 322"/>
                  <a:gd name="T86" fmla="*/ 17 w 182"/>
                  <a:gd name="T87" fmla="*/ 34 h 322"/>
                  <a:gd name="T88" fmla="*/ 23 w 182"/>
                  <a:gd name="T89" fmla="*/ 2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322">
                    <a:moveTo>
                      <a:pt x="23" y="20"/>
                    </a:moveTo>
                    <a:lnTo>
                      <a:pt x="36" y="13"/>
                    </a:lnTo>
                    <a:lnTo>
                      <a:pt x="54" y="6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3" y="6"/>
                    </a:lnTo>
                    <a:lnTo>
                      <a:pt x="151" y="13"/>
                    </a:lnTo>
                    <a:lnTo>
                      <a:pt x="157" y="27"/>
                    </a:lnTo>
                    <a:lnTo>
                      <a:pt x="163" y="41"/>
                    </a:lnTo>
                    <a:lnTo>
                      <a:pt x="168" y="48"/>
                    </a:lnTo>
                    <a:lnTo>
                      <a:pt x="168" y="69"/>
                    </a:lnTo>
                    <a:lnTo>
                      <a:pt x="168" y="83"/>
                    </a:lnTo>
                    <a:lnTo>
                      <a:pt x="168" y="97"/>
                    </a:lnTo>
                    <a:lnTo>
                      <a:pt x="168" y="111"/>
                    </a:lnTo>
                    <a:lnTo>
                      <a:pt x="168" y="125"/>
                    </a:lnTo>
                    <a:lnTo>
                      <a:pt x="175" y="125"/>
                    </a:lnTo>
                    <a:lnTo>
                      <a:pt x="181" y="125"/>
                    </a:lnTo>
                    <a:lnTo>
                      <a:pt x="181" y="146"/>
                    </a:lnTo>
                    <a:lnTo>
                      <a:pt x="175" y="167"/>
                    </a:lnTo>
                    <a:lnTo>
                      <a:pt x="175" y="188"/>
                    </a:lnTo>
                    <a:lnTo>
                      <a:pt x="175" y="195"/>
                    </a:lnTo>
                    <a:lnTo>
                      <a:pt x="168" y="202"/>
                    </a:lnTo>
                    <a:lnTo>
                      <a:pt x="163" y="195"/>
                    </a:lnTo>
                    <a:lnTo>
                      <a:pt x="163" y="209"/>
                    </a:lnTo>
                    <a:lnTo>
                      <a:pt x="157" y="230"/>
                    </a:lnTo>
                    <a:lnTo>
                      <a:pt x="157" y="244"/>
                    </a:lnTo>
                    <a:lnTo>
                      <a:pt x="151" y="286"/>
                    </a:lnTo>
                    <a:lnTo>
                      <a:pt x="102" y="321"/>
                    </a:lnTo>
                    <a:lnTo>
                      <a:pt x="36" y="286"/>
                    </a:lnTo>
                    <a:lnTo>
                      <a:pt x="36" y="251"/>
                    </a:lnTo>
                    <a:lnTo>
                      <a:pt x="30" y="216"/>
                    </a:lnTo>
                    <a:lnTo>
                      <a:pt x="23" y="195"/>
                    </a:lnTo>
                    <a:lnTo>
                      <a:pt x="23" y="202"/>
                    </a:lnTo>
                    <a:lnTo>
                      <a:pt x="12" y="202"/>
                    </a:lnTo>
                    <a:lnTo>
                      <a:pt x="5" y="160"/>
                    </a:lnTo>
                    <a:lnTo>
                      <a:pt x="0" y="139"/>
                    </a:lnTo>
                    <a:lnTo>
                      <a:pt x="0" y="132"/>
                    </a:lnTo>
                    <a:lnTo>
                      <a:pt x="5" y="132"/>
                    </a:lnTo>
                    <a:lnTo>
                      <a:pt x="5" y="118"/>
                    </a:lnTo>
                    <a:lnTo>
                      <a:pt x="5" y="90"/>
                    </a:lnTo>
                    <a:lnTo>
                      <a:pt x="5" y="76"/>
                    </a:lnTo>
                    <a:lnTo>
                      <a:pt x="12" y="55"/>
                    </a:lnTo>
                    <a:lnTo>
                      <a:pt x="17" y="34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BF7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01" name="Freeform 33"/>
              <p:cNvSpPr>
                <a:spLocks/>
              </p:cNvSpPr>
              <p:nvPr/>
            </p:nvSpPr>
            <p:spPr bwMode="auto">
              <a:xfrm>
                <a:off x="3571" y="2046"/>
                <a:ext cx="110" cy="321"/>
              </a:xfrm>
              <a:custGeom>
                <a:avLst/>
                <a:gdLst>
                  <a:gd name="T0" fmla="*/ 68 w 110"/>
                  <a:gd name="T1" fmla="*/ 34 h 321"/>
                  <a:gd name="T2" fmla="*/ 57 w 110"/>
                  <a:gd name="T3" fmla="*/ 111 h 321"/>
                  <a:gd name="T4" fmla="*/ 51 w 110"/>
                  <a:gd name="T5" fmla="*/ 117 h 321"/>
                  <a:gd name="T6" fmla="*/ 68 w 110"/>
                  <a:gd name="T7" fmla="*/ 117 h 321"/>
                  <a:gd name="T8" fmla="*/ 86 w 110"/>
                  <a:gd name="T9" fmla="*/ 125 h 321"/>
                  <a:gd name="T10" fmla="*/ 92 w 110"/>
                  <a:gd name="T11" fmla="*/ 125 h 321"/>
                  <a:gd name="T12" fmla="*/ 92 w 110"/>
                  <a:gd name="T13" fmla="*/ 187 h 321"/>
                  <a:gd name="T14" fmla="*/ 109 w 110"/>
                  <a:gd name="T15" fmla="*/ 187 h 321"/>
                  <a:gd name="T16" fmla="*/ 92 w 110"/>
                  <a:gd name="T17" fmla="*/ 208 h 321"/>
                  <a:gd name="T18" fmla="*/ 80 w 110"/>
                  <a:gd name="T19" fmla="*/ 194 h 321"/>
                  <a:gd name="T20" fmla="*/ 74 w 110"/>
                  <a:gd name="T21" fmla="*/ 194 h 321"/>
                  <a:gd name="T22" fmla="*/ 80 w 110"/>
                  <a:gd name="T23" fmla="*/ 180 h 321"/>
                  <a:gd name="T24" fmla="*/ 80 w 110"/>
                  <a:gd name="T25" fmla="*/ 146 h 321"/>
                  <a:gd name="T26" fmla="*/ 45 w 110"/>
                  <a:gd name="T27" fmla="*/ 153 h 321"/>
                  <a:gd name="T28" fmla="*/ 40 w 110"/>
                  <a:gd name="T29" fmla="*/ 187 h 321"/>
                  <a:gd name="T30" fmla="*/ 45 w 110"/>
                  <a:gd name="T31" fmla="*/ 215 h 321"/>
                  <a:gd name="T32" fmla="*/ 68 w 110"/>
                  <a:gd name="T33" fmla="*/ 278 h 321"/>
                  <a:gd name="T34" fmla="*/ 109 w 110"/>
                  <a:gd name="T35" fmla="*/ 271 h 321"/>
                  <a:gd name="T36" fmla="*/ 92 w 110"/>
                  <a:gd name="T37" fmla="*/ 320 h 321"/>
                  <a:gd name="T38" fmla="*/ 34 w 110"/>
                  <a:gd name="T39" fmla="*/ 278 h 321"/>
                  <a:gd name="T40" fmla="*/ 28 w 110"/>
                  <a:gd name="T41" fmla="*/ 236 h 321"/>
                  <a:gd name="T42" fmla="*/ 22 w 110"/>
                  <a:gd name="T43" fmla="*/ 187 h 321"/>
                  <a:gd name="T44" fmla="*/ 16 w 110"/>
                  <a:gd name="T45" fmla="*/ 194 h 321"/>
                  <a:gd name="T46" fmla="*/ 11 w 110"/>
                  <a:gd name="T47" fmla="*/ 187 h 321"/>
                  <a:gd name="T48" fmla="*/ 0 w 110"/>
                  <a:gd name="T49" fmla="*/ 132 h 321"/>
                  <a:gd name="T50" fmla="*/ 0 w 110"/>
                  <a:gd name="T51" fmla="*/ 125 h 321"/>
                  <a:gd name="T52" fmla="*/ 5 w 110"/>
                  <a:gd name="T53" fmla="*/ 117 h 321"/>
                  <a:gd name="T54" fmla="*/ 5 w 110"/>
                  <a:gd name="T55" fmla="*/ 104 h 321"/>
                  <a:gd name="T56" fmla="*/ 5 w 110"/>
                  <a:gd name="T57" fmla="*/ 83 h 321"/>
                  <a:gd name="T58" fmla="*/ 5 w 110"/>
                  <a:gd name="T59" fmla="*/ 76 h 321"/>
                  <a:gd name="T60" fmla="*/ 11 w 110"/>
                  <a:gd name="T61" fmla="*/ 55 h 321"/>
                  <a:gd name="T62" fmla="*/ 11 w 110"/>
                  <a:gd name="T63" fmla="*/ 41 h 321"/>
                  <a:gd name="T64" fmla="*/ 16 w 110"/>
                  <a:gd name="T65" fmla="*/ 27 h 321"/>
                  <a:gd name="T66" fmla="*/ 22 w 110"/>
                  <a:gd name="T67" fmla="*/ 13 h 321"/>
                  <a:gd name="T68" fmla="*/ 34 w 110"/>
                  <a:gd name="T69" fmla="*/ 6 h 321"/>
                  <a:gd name="T70" fmla="*/ 51 w 110"/>
                  <a:gd name="T71" fmla="*/ 0 h 321"/>
                  <a:gd name="T72" fmla="*/ 45 w 110"/>
                  <a:gd name="T73" fmla="*/ 6 h 321"/>
                  <a:gd name="T74" fmla="*/ 45 w 110"/>
                  <a:gd name="T75" fmla="*/ 20 h 321"/>
                  <a:gd name="T76" fmla="*/ 51 w 110"/>
                  <a:gd name="T77" fmla="*/ 27 h 321"/>
                  <a:gd name="T78" fmla="*/ 51 w 110"/>
                  <a:gd name="T79" fmla="*/ 34 h 321"/>
                  <a:gd name="T80" fmla="*/ 63 w 110"/>
                  <a:gd name="T81" fmla="*/ 34 h 321"/>
                  <a:gd name="T82" fmla="*/ 68 w 110"/>
                  <a:gd name="T83" fmla="*/ 3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321">
                    <a:moveTo>
                      <a:pt x="68" y="34"/>
                    </a:moveTo>
                    <a:lnTo>
                      <a:pt x="57" y="111"/>
                    </a:lnTo>
                    <a:lnTo>
                      <a:pt x="51" y="117"/>
                    </a:lnTo>
                    <a:lnTo>
                      <a:pt x="68" y="117"/>
                    </a:lnTo>
                    <a:lnTo>
                      <a:pt x="86" y="125"/>
                    </a:lnTo>
                    <a:lnTo>
                      <a:pt x="92" y="125"/>
                    </a:lnTo>
                    <a:lnTo>
                      <a:pt x="92" y="187"/>
                    </a:lnTo>
                    <a:lnTo>
                      <a:pt x="109" y="187"/>
                    </a:lnTo>
                    <a:lnTo>
                      <a:pt x="92" y="208"/>
                    </a:lnTo>
                    <a:lnTo>
                      <a:pt x="80" y="194"/>
                    </a:lnTo>
                    <a:lnTo>
                      <a:pt x="74" y="194"/>
                    </a:lnTo>
                    <a:lnTo>
                      <a:pt x="80" y="180"/>
                    </a:lnTo>
                    <a:lnTo>
                      <a:pt x="80" y="146"/>
                    </a:lnTo>
                    <a:lnTo>
                      <a:pt x="45" y="153"/>
                    </a:lnTo>
                    <a:lnTo>
                      <a:pt x="40" y="187"/>
                    </a:lnTo>
                    <a:lnTo>
                      <a:pt x="45" y="215"/>
                    </a:lnTo>
                    <a:lnTo>
                      <a:pt x="68" y="278"/>
                    </a:lnTo>
                    <a:lnTo>
                      <a:pt x="109" y="271"/>
                    </a:lnTo>
                    <a:lnTo>
                      <a:pt x="92" y="320"/>
                    </a:lnTo>
                    <a:lnTo>
                      <a:pt x="34" y="278"/>
                    </a:lnTo>
                    <a:lnTo>
                      <a:pt x="28" y="236"/>
                    </a:lnTo>
                    <a:lnTo>
                      <a:pt x="22" y="187"/>
                    </a:lnTo>
                    <a:lnTo>
                      <a:pt x="16" y="194"/>
                    </a:lnTo>
                    <a:lnTo>
                      <a:pt x="11" y="187"/>
                    </a:lnTo>
                    <a:lnTo>
                      <a:pt x="0" y="132"/>
                    </a:lnTo>
                    <a:lnTo>
                      <a:pt x="0" y="125"/>
                    </a:lnTo>
                    <a:lnTo>
                      <a:pt x="5" y="117"/>
                    </a:lnTo>
                    <a:lnTo>
                      <a:pt x="5" y="104"/>
                    </a:lnTo>
                    <a:lnTo>
                      <a:pt x="5" y="83"/>
                    </a:lnTo>
                    <a:lnTo>
                      <a:pt x="5" y="76"/>
                    </a:lnTo>
                    <a:lnTo>
                      <a:pt x="11" y="55"/>
                    </a:lnTo>
                    <a:lnTo>
                      <a:pt x="11" y="41"/>
                    </a:lnTo>
                    <a:lnTo>
                      <a:pt x="16" y="27"/>
                    </a:lnTo>
                    <a:lnTo>
                      <a:pt x="22" y="13"/>
                    </a:lnTo>
                    <a:lnTo>
                      <a:pt x="34" y="6"/>
                    </a:lnTo>
                    <a:lnTo>
                      <a:pt x="51" y="0"/>
                    </a:lnTo>
                    <a:lnTo>
                      <a:pt x="45" y="6"/>
                    </a:lnTo>
                    <a:lnTo>
                      <a:pt x="45" y="20"/>
                    </a:lnTo>
                    <a:lnTo>
                      <a:pt x="51" y="27"/>
                    </a:lnTo>
                    <a:lnTo>
                      <a:pt x="51" y="34"/>
                    </a:lnTo>
                    <a:lnTo>
                      <a:pt x="63" y="34"/>
                    </a:lnTo>
                    <a:lnTo>
                      <a:pt x="68" y="34"/>
                    </a:lnTo>
                  </a:path>
                </a:pathLst>
              </a:custGeom>
              <a:solidFill>
                <a:srgbClr val="FF9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3564" y="2020"/>
              <a:ext cx="195" cy="191"/>
            </a:xfrm>
            <a:custGeom>
              <a:avLst/>
              <a:gdLst>
                <a:gd name="T0" fmla="*/ 18 w 195"/>
                <a:gd name="T1" fmla="*/ 190 h 191"/>
                <a:gd name="T2" fmla="*/ 0 w 195"/>
                <a:gd name="T3" fmla="*/ 142 h 191"/>
                <a:gd name="T4" fmla="*/ 6 w 195"/>
                <a:gd name="T5" fmla="*/ 95 h 191"/>
                <a:gd name="T6" fmla="*/ 6 w 195"/>
                <a:gd name="T7" fmla="*/ 60 h 191"/>
                <a:gd name="T8" fmla="*/ 18 w 195"/>
                <a:gd name="T9" fmla="*/ 47 h 191"/>
                <a:gd name="T10" fmla="*/ 24 w 195"/>
                <a:gd name="T11" fmla="*/ 33 h 191"/>
                <a:gd name="T12" fmla="*/ 42 w 195"/>
                <a:gd name="T13" fmla="*/ 19 h 191"/>
                <a:gd name="T14" fmla="*/ 66 w 195"/>
                <a:gd name="T15" fmla="*/ 13 h 191"/>
                <a:gd name="T16" fmla="*/ 91 w 195"/>
                <a:gd name="T17" fmla="*/ 0 h 191"/>
                <a:gd name="T18" fmla="*/ 121 w 195"/>
                <a:gd name="T19" fmla="*/ 6 h 191"/>
                <a:gd name="T20" fmla="*/ 145 w 195"/>
                <a:gd name="T21" fmla="*/ 13 h 191"/>
                <a:gd name="T22" fmla="*/ 157 w 195"/>
                <a:gd name="T23" fmla="*/ 19 h 191"/>
                <a:gd name="T24" fmla="*/ 170 w 195"/>
                <a:gd name="T25" fmla="*/ 26 h 191"/>
                <a:gd name="T26" fmla="*/ 175 w 195"/>
                <a:gd name="T27" fmla="*/ 40 h 191"/>
                <a:gd name="T28" fmla="*/ 181 w 195"/>
                <a:gd name="T29" fmla="*/ 54 h 191"/>
                <a:gd name="T30" fmla="*/ 188 w 195"/>
                <a:gd name="T31" fmla="*/ 88 h 191"/>
                <a:gd name="T32" fmla="*/ 194 w 195"/>
                <a:gd name="T33" fmla="*/ 115 h 191"/>
                <a:gd name="T34" fmla="*/ 194 w 195"/>
                <a:gd name="T35" fmla="*/ 142 h 191"/>
                <a:gd name="T36" fmla="*/ 194 w 195"/>
                <a:gd name="T37" fmla="*/ 149 h 191"/>
                <a:gd name="T38" fmla="*/ 188 w 195"/>
                <a:gd name="T39" fmla="*/ 176 h 191"/>
                <a:gd name="T40" fmla="*/ 188 w 195"/>
                <a:gd name="T41" fmla="*/ 149 h 191"/>
                <a:gd name="T42" fmla="*/ 175 w 195"/>
                <a:gd name="T43" fmla="*/ 156 h 191"/>
                <a:gd name="T44" fmla="*/ 170 w 195"/>
                <a:gd name="T45" fmla="*/ 170 h 191"/>
                <a:gd name="T46" fmla="*/ 170 w 195"/>
                <a:gd name="T47" fmla="*/ 156 h 191"/>
                <a:gd name="T48" fmla="*/ 170 w 195"/>
                <a:gd name="T49" fmla="*/ 135 h 191"/>
                <a:gd name="T50" fmla="*/ 157 w 195"/>
                <a:gd name="T51" fmla="*/ 101 h 191"/>
                <a:gd name="T52" fmla="*/ 164 w 195"/>
                <a:gd name="T53" fmla="*/ 88 h 191"/>
                <a:gd name="T54" fmla="*/ 145 w 195"/>
                <a:gd name="T55" fmla="*/ 95 h 191"/>
                <a:gd name="T56" fmla="*/ 127 w 195"/>
                <a:gd name="T57" fmla="*/ 101 h 191"/>
                <a:gd name="T58" fmla="*/ 115 w 195"/>
                <a:gd name="T59" fmla="*/ 95 h 191"/>
                <a:gd name="T60" fmla="*/ 97 w 195"/>
                <a:gd name="T61" fmla="*/ 95 h 191"/>
                <a:gd name="T62" fmla="*/ 85 w 195"/>
                <a:gd name="T63" fmla="*/ 88 h 191"/>
                <a:gd name="T64" fmla="*/ 97 w 195"/>
                <a:gd name="T65" fmla="*/ 101 h 191"/>
                <a:gd name="T66" fmla="*/ 91 w 195"/>
                <a:gd name="T67" fmla="*/ 101 h 191"/>
                <a:gd name="T68" fmla="*/ 66 w 195"/>
                <a:gd name="T69" fmla="*/ 95 h 191"/>
                <a:gd name="T70" fmla="*/ 54 w 195"/>
                <a:gd name="T71" fmla="*/ 88 h 191"/>
                <a:gd name="T72" fmla="*/ 42 w 195"/>
                <a:gd name="T73" fmla="*/ 81 h 191"/>
                <a:gd name="T74" fmla="*/ 42 w 195"/>
                <a:gd name="T75" fmla="*/ 95 h 191"/>
                <a:gd name="T76" fmla="*/ 36 w 195"/>
                <a:gd name="T77" fmla="*/ 115 h 191"/>
                <a:gd name="T78" fmla="*/ 30 w 195"/>
                <a:gd name="T79" fmla="*/ 129 h 191"/>
                <a:gd name="T80" fmla="*/ 30 w 195"/>
                <a:gd name="T81" fmla="*/ 142 h 191"/>
                <a:gd name="T82" fmla="*/ 30 w 195"/>
                <a:gd name="T83" fmla="*/ 156 h 191"/>
                <a:gd name="T84" fmla="*/ 30 w 195"/>
                <a:gd name="T85" fmla="*/ 170 h 191"/>
                <a:gd name="T86" fmla="*/ 24 w 195"/>
                <a:gd name="T87" fmla="*/ 156 h 191"/>
                <a:gd name="T88" fmla="*/ 12 w 195"/>
                <a:gd name="T89" fmla="*/ 149 h 191"/>
                <a:gd name="T90" fmla="*/ 6 w 195"/>
                <a:gd name="T91" fmla="*/ 163 h 191"/>
                <a:gd name="T92" fmla="*/ 18 w 195"/>
                <a:gd name="T93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" h="191">
                  <a:moveTo>
                    <a:pt x="18" y="190"/>
                  </a:moveTo>
                  <a:lnTo>
                    <a:pt x="0" y="142"/>
                  </a:lnTo>
                  <a:lnTo>
                    <a:pt x="6" y="95"/>
                  </a:lnTo>
                  <a:lnTo>
                    <a:pt x="6" y="60"/>
                  </a:lnTo>
                  <a:lnTo>
                    <a:pt x="18" y="47"/>
                  </a:lnTo>
                  <a:lnTo>
                    <a:pt x="24" y="33"/>
                  </a:lnTo>
                  <a:lnTo>
                    <a:pt x="42" y="19"/>
                  </a:lnTo>
                  <a:lnTo>
                    <a:pt x="66" y="13"/>
                  </a:lnTo>
                  <a:lnTo>
                    <a:pt x="91" y="0"/>
                  </a:lnTo>
                  <a:lnTo>
                    <a:pt x="121" y="6"/>
                  </a:lnTo>
                  <a:lnTo>
                    <a:pt x="145" y="13"/>
                  </a:lnTo>
                  <a:lnTo>
                    <a:pt x="157" y="19"/>
                  </a:lnTo>
                  <a:lnTo>
                    <a:pt x="170" y="26"/>
                  </a:lnTo>
                  <a:lnTo>
                    <a:pt x="175" y="40"/>
                  </a:lnTo>
                  <a:lnTo>
                    <a:pt x="181" y="54"/>
                  </a:lnTo>
                  <a:lnTo>
                    <a:pt x="188" y="88"/>
                  </a:lnTo>
                  <a:lnTo>
                    <a:pt x="194" y="115"/>
                  </a:lnTo>
                  <a:lnTo>
                    <a:pt x="194" y="142"/>
                  </a:lnTo>
                  <a:lnTo>
                    <a:pt x="194" y="149"/>
                  </a:lnTo>
                  <a:lnTo>
                    <a:pt x="188" y="176"/>
                  </a:lnTo>
                  <a:lnTo>
                    <a:pt x="188" y="149"/>
                  </a:lnTo>
                  <a:lnTo>
                    <a:pt x="175" y="156"/>
                  </a:lnTo>
                  <a:lnTo>
                    <a:pt x="170" y="170"/>
                  </a:lnTo>
                  <a:lnTo>
                    <a:pt x="170" y="156"/>
                  </a:lnTo>
                  <a:lnTo>
                    <a:pt x="170" y="135"/>
                  </a:lnTo>
                  <a:lnTo>
                    <a:pt x="157" y="101"/>
                  </a:lnTo>
                  <a:lnTo>
                    <a:pt x="164" y="88"/>
                  </a:lnTo>
                  <a:lnTo>
                    <a:pt x="145" y="95"/>
                  </a:lnTo>
                  <a:lnTo>
                    <a:pt x="127" y="101"/>
                  </a:lnTo>
                  <a:lnTo>
                    <a:pt x="115" y="95"/>
                  </a:lnTo>
                  <a:lnTo>
                    <a:pt x="97" y="95"/>
                  </a:lnTo>
                  <a:lnTo>
                    <a:pt x="85" y="88"/>
                  </a:lnTo>
                  <a:lnTo>
                    <a:pt x="97" y="101"/>
                  </a:lnTo>
                  <a:lnTo>
                    <a:pt x="91" y="101"/>
                  </a:lnTo>
                  <a:lnTo>
                    <a:pt x="66" y="95"/>
                  </a:lnTo>
                  <a:lnTo>
                    <a:pt x="54" y="88"/>
                  </a:lnTo>
                  <a:lnTo>
                    <a:pt x="42" y="81"/>
                  </a:lnTo>
                  <a:lnTo>
                    <a:pt x="42" y="95"/>
                  </a:lnTo>
                  <a:lnTo>
                    <a:pt x="36" y="115"/>
                  </a:lnTo>
                  <a:lnTo>
                    <a:pt x="30" y="129"/>
                  </a:lnTo>
                  <a:lnTo>
                    <a:pt x="30" y="142"/>
                  </a:lnTo>
                  <a:lnTo>
                    <a:pt x="30" y="156"/>
                  </a:lnTo>
                  <a:lnTo>
                    <a:pt x="30" y="170"/>
                  </a:lnTo>
                  <a:lnTo>
                    <a:pt x="24" y="156"/>
                  </a:lnTo>
                  <a:lnTo>
                    <a:pt x="12" y="149"/>
                  </a:lnTo>
                  <a:lnTo>
                    <a:pt x="6" y="163"/>
                  </a:lnTo>
                  <a:lnTo>
                    <a:pt x="18" y="19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3551" y="2155"/>
              <a:ext cx="227" cy="78"/>
            </a:xfrm>
            <a:custGeom>
              <a:avLst/>
              <a:gdLst>
                <a:gd name="T0" fmla="*/ 102 w 227"/>
                <a:gd name="T1" fmla="*/ 14 h 78"/>
                <a:gd name="T2" fmla="*/ 77 w 227"/>
                <a:gd name="T3" fmla="*/ 7 h 78"/>
                <a:gd name="T4" fmla="*/ 23 w 227"/>
                <a:gd name="T5" fmla="*/ 5 h 78"/>
                <a:gd name="T6" fmla="*/ 0 w 227"/>
                <a:gd name="T7" fmla="*/ 2 h 78"/>
                <a:gd name="T8" fmla="*/ 7 w 227"/>
                <a:gd name="T9" fmla="*/ 51 h 78"/>
                <a:gd name="T10" fmla="*/ 26 w 227"/>
                <a:gd name="T11" fmla="*/ 75 h 78"/>
                <a:gd name="T12" fmla="*/ 73 w 227"/>
                <a:gd name="T13" fmla="*/ 77 h 78"/>
                <a:gd name="T14" fmla="*/ 87 w 227"/>
                <a:gd name="T15" fmla="*/ 67 h 78"/>
                <a:gd name="T16" fmla="*/ 101 w 227"/>
                <a:gd name="T17" fmla="*/ 40 h 78"/>
                <a:gd name="T18" fmla="*/ 116 w 227"/>
                <a:gd name="T19" fmla="*/ 40 h 78"/>
                <a:gd name="T20" fmla="*/ 132 w 227"/>
                <a:gd name="T21" fmla="*/ 57 h 78"/>
                <a:gd name="T22" fmla="*/ 148 w 227"/>
                <a:gd name="T23" fmla="*/ 75 h 78"/>
                <a:gd name="T24" fmla="*/ 192 w 227"/>
                <a:gd name="T25" fmla="*/ 75 h 78"/>
                <a:gd name="T26" fmla="*/ 213 w 227"/>
                <a:gd name="T27" fmla="*/ 49 h 78"/>
                <a:gd name="T28" fmla="*/ 226 w 227"/>
                <a:gd name="T29" fmla="*/ 0 h 78"/>
                <a:gd name="T30" fmla="*/ 195 w 227"/>
                <a:gd name="T31" fmla="*/ 5 h 78"/>
                <a:gd name="T32" fmla="*/ 146 w 227"/>
                <a:gd name="T33" fmla="*/ 6 h 78"/>
                <a:gd name="T34" fmla="*/ 116 w 227"/>
                <a:gd name="T35" fmla="*/ 14 h 78"/>
                <a:gd name="T36" fmla="*/ 102 w 22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7" h="78">
                  <a:moveTo>
                    <a:pt x="102" y="14"/>
                  </a:moveTo>
                  <a:lnTo>
                    <a:pt x="77" y="7"/>
                  </a:lnTo>
                  <a:lnTo>
                    <a:pt x="23" y="5"/>
                  </a:lnTo>
                  <a:lnTo>
                    <a:pt x="0" y="2"/>
                  </a:lnTo>
                  <a:lnTo>
                    <a:pt x="7" y="51"/>
                  </a:lnTo>
                  <a:lnTo>
                    <a:pt x="26" y="75"/>
                  </a:lnTo>
                  <a:lnTo>
                    <a:pt x="73" y="77"/>
                  </a:lnTo>
                  <a:lnTo>
                    <a:pt x="87" y="67"/>
                  </a:lnTo>
                  <a:lnTo>
                    <a:pt x="101" y="40"/>
                  </a:lnTo>
                  <a:lnTo>
                    <a:pt x="116" y="40"/>
                  </a:lnTo>
                  <a:lnTo>
                    <a:pt x="132" y="57"/>
                  </a:lnTo>
                  <a:lnTo>
                    <a:pt x="148" y="75"/>
                  </a:lnTo>
                  <a:lnTo>
                    <a:pt x="192" y="75"/>
                  </a:lnTo>
                  <a:lnTo>
                    <a:pt x="213" y="49"/>
                  </a:lnTo>
                  <a:lnTo>
                    <a:pt x="226" y="0"/>
                  </a:lnTo>
                  <a:lnTo>
                    <a:pt x="195" y="5"/>
                  </a:lnTo>
                  <a:lnTo>
                    <a:pt x="146" y="6"/>
                  </a:lnTo>
                  <a:lnTo>
                    <a:pt x="116" y="14"/>
                  </a:lnTo>
                  <a:lnTo>
                    <a:pt x="102" y="1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4" name="Oval 36"/>
            <p:cNvSpPr>
              <a:spLocks noChangeArrowheads="1"/>
            </p:cNvSpPr>
            <p:nvPr/>
          </p:nvSpPr>
          <p:spPr bwMode="auto">
            <a:xfrm>
              <a:off x="3578" y="2172"/>
              <a:ext cx="55" cy="4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5" name="Oval 37"/>
            <p:cNvSpPr>
              <a:spLocks noChangeArrowheads="1"/>
            </p:cNvSpPr>
            <p:nvPr/>
          </p:nvSpPr>
          <p:spPr bwMode="auto">
            <a:xfrm>
              <a:off x="3621" y="2191"/>
              <a:ext cx="12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6" name="Oval 38"/>
            <p:cNvSpPr>
              <a:spLocks noChangeArrowheads="1"/>
            </p:cNvSpPr>
            <p:nvPr/>
          </p:nvSpPr>
          <p:spPr bwMode="auto">
            <a:xfrm>
              <a:off x="3694" y="2170"/>
              <a:ext cx="54" cy="4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7" name="Oval 39"/>
            <p:cNvSpPr>
              <a:spLocks noChangeArrowheads="1"/>
            </p:cNvSpPr>
            <p:nvPr/>
          </p:nvSpPr>
          <p:spPr bwMode="auto">
            <a:xfrm>
              <a:off x="3728" y="2190"/>
              <a:ext cx="15" cy="1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08" name="Freeform 40"/>
            <p:cNvSpPr>
              <a:spLocks/>
            </p:cNvSpPr>
            <p:nvPr/>
          </p:nvSpPr>
          <p:spPr bwMode="auto">
            <a:xfrm>
              <a:off x="3579" y="2249"/>
              <a:ext cx="159" cy="54"/>
            </a:xfrm>
            <a:custGeom>
              <a:avLst/>
              <a:gdLst>
                <a:gd name="T0" fmla="*/ 69 w 159"/>
                <a:gd name="T1" fmla="*/ 1 h 54"/>
                <a:gd name="T2" fmla="*/ 40 w 159"/>
                <a:gd name="T3" fmla="*/ 9 h 54"/>
                <a:gd name="T4" fmla="*/ 19 w 159"/>
                <a:gd name="T5" fmla="*/ 22 h 54"/>
                <a:gd name="T6" fmla="*/ 12 w 159"/>
                <a:gd name="T7" fmla="*/ 42 h 54"/>
                <a:gd name="T8" fmla="*/ 2 w 159"/>
                <a:gd name="T9" fmla="*/ 46 h 54"/>
                <a:gd name="T10" fmla="*/ 0 w 159"/>
                <a:gd name="T11" fmla="*/ 42 h 54"/>
                <a:gd name="T12" fmla="*/ 1 w 159"/>
                <a:gd name="T13" fmla="*/ 50 h 54"/>
                <a:gd name="T14" fmla="*/ 14 w 159"/>
                <a:gd name="T15" fmla="*/ 49 h 54"/>
                <a:gd name="T16" fmla="*/ 25 w 159"/>
                <a:gd name="T17" fmla="*/ 38 h 54"/>
                <a:gd name="T18" fmla="*/ 37 w 159"/>
                <a:gd name="T19" fmla="*/ 33 h 54"/>
                <a:gd name="T20" fmla="*/ 54 w 159"/>
                <a:gd name="T21" fmla="*/ 33 h 54"/>
                <a:gd name="T22" fmla="*/ 75 w 159"/>
                <a:gd name="T23" fmla="*/ 34 h 54"/>
                <a:gd name="T24" fmla="*/ 78 w 159"/>
                <a:gd name="T25" fmla="*/ 29 h 54"/>
                <a:gd name="T26" fmla="*/ 84 w 159"/>
                <a:gd name="T27" fmla="*/ 36 h 54"/>
                <a:gd name="T28" fmla="*/ 124 w 159"/>
                <a:gd name="T29" fmla="*/ 35 h 54"/>
                <a:gd name="T30" fmla="*/ 137 w 159"/>
                <a:gd name="T31" fmla="*/ 44 h 54"/>
                <a:gd name="T32" fmla="*/ 142 w 159"/>
                <a:gd name="T33" fmla="*/ 53 h 54"/>
                <a:gd name="T34" fmla="*/ 154 w 159"/>
                <a:gd name="T35" fmla="*/ 51 h 54"/>
                <a:gd name="T36" fmla="*/ 158 w 159"/>
                <a:gd name="T37" fmla="*/ 44 h 54"/>
                <a:gd name="T38" fmla="*/ 151 w 159"/>
                <a:gd name="T39" fmla="*/ 46 h 54"/>
                <a:gd name="T40" fmla="*/ 145 w 159"/>
                <a:gd name="T41" fmla="*/ 41 h 54"/>
                <a:gd name="T42" fmla="*/ 140 w 159"/>
                <a:gd name="T43" fmla="*/ 29 h 54"/>
                <a:gd name="T44" fmla="*/ 130 w 159"/>
                <a:gd name="T45" fmla="*/ 19 h 54"/>
                <a:gd name="T46" fmla="*/ 120 w 159"/>
                <a:gd name="T47" fmla="*/ 13 h 54"/>
                <a:gd name="T48" fmla="*/ 99 w 159"/>
                <a:gd name="T49" fmla="*/ 3 h 54"/>
                <a:gd name="T50" fmla="*/ 82 w 159"/>
                <a:gd name="T5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54">
                  <a:moveTo>
                    <a:pt x="69" y="1"/>
                  </a:moveTo>
                  <a:lnTo>
                    <a:pt x="40" y="9"/>
                  </a:lnTo>
                  <a:lnTo>
                    <a:pt x="19" y="22"/>
                  </a:lnTo>
                  <a:lnTo>
                    <a:pt x="12" y="42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1" y="50"/>
                  </a:lnTo>
                  <a:lnTo>
                    <a:pt x="14" y="49"/>
                  </a:lnTo>
                  <a:lnTo>
                    <a:pt x="25" y="38"/>
                  </a:lnTo>
                  <a:lnTo>
                    <a:pt x="37" y="33"/>
                  </a:lnTo>
                  <a:lnTo>
                    <a:pt x="54" y="33"/>
                  </a:lnTo>
                  <a:lnTo>
                    <a:pt x="75" y="34"/>
                  </a:lnTo>
                  <a:lnTo>
                    <a:pt x="78" y="29"/>
                  </a:lnTo>
                  <a:lnTo>
                    <a:pt x="84" y="36"/>
                  </a:lnTo>
                  <a:lnTo>
                    <a:pt x="124" y="35"/>
                  </a:lnTo>
                  <a:lnTo>
                    <a:pt x="137" y="44"/>
                  </a:lnTo>
                  <a:lnTo>
                    <a:pt x="142" y="53"/>
                  </a:lnTo>
                  <a:lnTo>
                    <a:pt x="154" y="51"/>
                  </a:lnTo>
                  <a:lnTo>
                    <a:pt x="158" y="44"/>
                  </a:lnTo>
                  <a:lnTo>
                    <a:pt x="151" y="46"/>
                  </a:lnTo>
                  <a:lnTo>
                    <a:pt x="145" y="41"/>
                  </a:lnTo>
                  <a:lnTo>
                    <a:pt x="140" y="29"/>
                  </a:lnTo>
                  <a:lnTo>
                    <a:pt x="130" y="19"/>
                  </a:lnTo>
                  <a:lnTo>
                    <a:pt x="120" y="13"/>
                  </a:lnTo>
                  <a:lnTo>
                    <a:pt x="99" y="3"/>
                  </a:lnTo>
                  <a:lnTo>
                    <a:pt x="82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9" name="Freeform 41"/>
            <p:cNvSpPr>
              <a:spLocks/>
            </p:cNvSpPr>
            <p:nvPr/>
          </p:nvSpPr>
          <p:spPr bwMode="auto">
            <a:xfrm>
              <a:off x="3637" y="2197"/>
              <a:ext cx="87" cy="82"/>
            </a:xfrm>
            <a:custGeom>
              <a:avLst/>
              <a:gdLst>
                <a:gd name="T0" fmla="*/ 0 w 87"/>
                <a:gd name="T1" fmla="*/ 32 h 82"/>
                <a:gd name="T2" fmla="*/ 0 w 87"/>
                <a:gd name="T3" fmla="*/ 50 h 82"/>
                <a:gd name="T4" fmla="*/ 26 w 87"/>
                <a:gd name="T5" fmla="*/ 54 h 82"/>
                <a:gd name="T6" fmla="*/ 71 w 87"/>
                <a:gd name="T7" fmla="*/ 81 h 82"/>
                <a:gd name="T8" fmla="*/ 86 w 87"/>
                <a:gd name="T9" fmla="*/ 75 h 82"/>
                <a:gd name="T10" fmla="*/ 86 w 87"/>
                <a:gd name="T11" fmla="*/ 59 h 82"/>
                <a:gd name="T12" fmla="*/ 39 w 87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82">
                  <a:moveTo>
                    <a:pt x="0" y="32"/>
                  </a:moveTo>
                  <a:lnTo>
                    <a:pt x="0" y="50"/>
                  </a:lnTo>
                  <a:lnTo>
                    <a:pt x="26" y="54"/>
                  </a:lnTo>
                  <a:lnTo>
                    <a:pt x="71" y="81"/>
                  </a:lnTo>
                  <a:lnTo>
                    <a:pt x="86" y="75"/>
                  </a:lnTo>
                  <a:lnTo>
                    <a:pt x="86" y="59"/>
                  </a:lnTo>
                  <a:lnTo>
                    <a:pt x="39" y="0"/>
                  </a:lnTo>
                </a:path>
              </a:pathLst>
            </a:custGeom>
            <a:solidFill>
              <a:srgbClr val="FFBF5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610" name="Freeform 42"/>
          <p:cNvSpPr>
            <a:spLocks/>
          </p:cNvSpPr>
          <p:nvPr/>
        </p:nvSpPr>
        <p:spPr bwMode="auto">
          <a:xfrm>
            <a:off x="395288" y="5124450"/>
            <a:ext cx="487362" cy="1257300"/>
          </a:xfrm>
          <a:custGeom>
            <a:avLst/>
            <a:gdLst>
              <a:gd name="T0" fmla="*/ 115 w 307"/>
              <a:gd name="T1" fmla="*/ 3 h 792"/>
              <a:gd name="T2" fmla="*/ 52 w 307"/>
              <a:gd name="T3" fmla="*/ 37 h 792"/>
              <a:gd name="T4" fmla="*/ 12 w 307"/>
              <a:gd name="T5" fmla="*/ 166 h 792"/>
              <a:gd name="T6" fmla="*/ 5 w 307"/>
              <a:gd name="T7" fmla="*/ 215 h 792"/>
              <a:gd name="T8" fmla="*/ 0 w 307"/>
              <a:gd name="T9" fmla="*/ 321 h 792"/>
              <a:gd name="T10" fmla="*/ 43 w 307"/>
              <a:gd name="T11" fmla="*/ 321 h 792"/>
              <a:gd name="T12" fmla="*/ 45 w 307"/>
              <a:gd name="T13" fmla="*/ 231 h 792"/>
              <a:gd name="T14" fmla="*/ 75 w 307"/>
              <a:gd name="T15" fmla="*/ 151 h 792"/>
              <a:gd name="T16" fmla="*/ 79 w 307"/>
              <a:gd name="T17" fmla="*/ 268 h 792"/>
              <a:gd name="T18" fmla="*/ 72 w 307"/>
              <a:gd name="T19" fmla="*/ 393 h 792"/>
              <a:gd name="T20" fmla="*/ 92 w 307"/>
              <a:gd name="T21" fmla="*/ 397 h 792"/>
              <a:gd name="T22" fmla="*/ 89 w 307"/>
              <a:gd name="T23" fmla="*/ 556 h 792"/>
              <a:gd name="T24" fmla="*/ 85 w 307"/>
              <a:gd name="T25" fmla="*/ 783 h 792"/>
              <a:gd name="T26" fmla="*/ 112 w 307"/>
              <a:gd name="T27" fmla="*/ 791 h 792"/>
              <a:gd name="T28" fmla="*/ 142 w 307"/>
              <a:gd name="T29" fmla="*/ 775 h 792"/>
              <a:gd name="T30" fmla="*/ 168 w 307"/>
              <a:gd name="T31" fmla="*/ 400 h 792"/>
              <a:gd name="T32" fmla="*/ 179 w 307"/>
              <a:gd name="T33" fmla="*/ 617 h 792"/>
              <a:gd name="T34" fmla="*/ 185 w 307"/>
              <a:gd name="T35" fmla="*/ 775 h 792"/>
              <a:gd name="T36" fmla="*/ 222 w 307"/>
              <a:gd name="T37" fmla="*/ 791 h 792"/>
              <a:gd name="T38" fmla="*/ 251 w 307"/>
              <a:gd name="T39" fmla="*/ 787 h 792"/>
              <a:gd name="T40" fmla="*/ 238 w 307"/>
              <a:gd name="T41" fmla="*/ 488 h 792"/>
              <a:gd name="T42" fmla="*/ 240 w 307"/>
              <a:gd name="T43" fmla="*/ 405 h 792"/>
              <a:gd name="T44" fmla="*/ 257 w 307"/>
              <a:gd name="T45" fmla="*/ 403 h 792"/>
              <a:gd name="T46" fmla="*/ 247 w 307"/>
              <a:gd name="T47" fmla="*/ 314 h 792"/>
              <a:gd name="T48" fmla="*/ 254 w 307"/>
              <a:gd name="T49" fmla="*/ 145 h 792"/>
              <a:gd name="T50" fmla="*/ 263 w 307"/>
              <a:gd name="T51" fmla="*/ 214 h 792"/>
              <a:gd name="T52" fmla="*/ 251 w 307"/>
              <a:gd name="T53" fmla="*/ 319 h 792"/>
              <a:gd name="T54" fmla="*/ 292 w 307"/>
              <a:gd name="T55" fmla="*/ 319 h 792"/>
              <a:gd name="T56" fmla="*/ 304 w 307"/>
              <a:gd name="T57" fmla="*/ 224 h 792"/>
              <a:gd name="T58" fmla="*/ 306 w 307"/>
              <a:gd name="T59" fmla="*/ 181 h 792"/>
              <a:gd name="T60" fmla="*/ 272 w 307"/>
              <a:gd name="T61" fmla="*/ 37 h 792"/>
              <a:gd name="T62" fmla="*/ 198 w 307"/>
              <a:gd name="T63" fmla="*/ 0 h 792"/>
              <a:gd name="T64" fmla="*/ 165 w 307"/>
              <a:gd name="T65" fmla="*/ 249 h 792"/>
              <a:gd name="T66" fmla="*/ 115 w 307"/>
              <a:gd name="T67" fmla="*/ 3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" h="792">
                <a:moveTo>
                  <a:pt x="115" y="3"/>
                </a:moveTo>
                <a:lnTo>
                  <a:pt x="52" y="37"/>
                </a:lnTo>
                <a:lnTo>
                  <a:pt x="12" y="166"/>
                </a:lnTo>
                <a:lnTo>
                  <a:pt x="5" y="215"/>
                </a:lnTo>
                <a:lnTo>
                  <a:pt x="0" y="321"/>
                </a:lnTo>
                <a:lnTo>
                  <a:pt x="43" y="321"/>
                </a:lnTo>
                <a:lnTo>
                  <a:pt x="45" y="231"/>
                </a:lnTo>
                <a:lnTo>
                  <a:pt x="75" y="151"/>
                </a:lnTo>
                <a:lnTo>
                  <a:pt x="79" y="268"/>
                </a:lnTo>
                <a:lnTo>
                  <a:pt x="72" y="393"/>
                </a:lnTo>
                <a:lnTo>
                  <a:pt x="92" y="397"/>
                </a:lnTo>
                <a:lnTo>
                  <a:pt x="89" y="556"/>
                </a:lnTo>
                <a:lnTo>
                  <a:pt x="85" y="783"/>
                </a:lnTo>
                <a:lnTo>
                  <a:pt x="112" y="791"/>
                </a:lnTo>
                <a:lnTo>
                  <a:pt x="142" y="775"/>
                </a:lnTo>
                <a:lnTo>
                  <a:pt x="168" y="400"/>
                </a:lnTo>
                <a:lnTo>
                  <a:pt x="179" y="617"/>
                </a:lnTo>
                <a:lnTo>
                  <a:pt x="185" y="775"/>
                </a:lnTo>
                <a:lnTo>
                  <a:pt x="222" y="791"/>
                </a:lnTo>
                <a:lnTo>
                  <a:pt x="251" y="787"/>
                </a:lnTo>
                <a:lnTo>
                  <a:pt x="238" y="488"/>
                </a:lnTo>
                <a:lnTo>
                  <a:pt x="240" y="405"/>
                </a:lnTo>
                <a:lnTo>
                  <a:pt x="257" y="403"/>
                </a:lnTo>
                <a:lnTo>
                  <a:pt x="247" y="314"/>
                </a:lnTo>
                <a:lnTo>
                  <a:pt x="254" y="145"/>
                </a:lnTo>
                <a:lnTo>
                  <a:pt x="263" y="214"/>
                </a:lnTo>
                <a:lnTo>
                  <a:pt x="251" y="319"/>
                </a:lnTo>
                <a:lnTo>
                  <a:pt x="292" y="319"/>
                </a:lnTo>
                <a:lnTo>
                  <a:pt x="304" y="224"/>
                </a:lnTo>
                <a:lnTo>
                  <a:pt x="306" y="181"/>
                </a:lnTo>
                <a:lnTo>
                  <a:pt x="272" y="37"/>
                </a:lnTo>
                <a:lnTo>
                  <a:pt x="198" y="0"/>
                </a:lnTo>
                <a:lnTo>
                  <a:pt x="165" y="249"/>
                </a:lnTo>
                <a:lnTo>
                  <a:pt x="115" y="3"/>
                </a:lnTo>
              </a:path>
            </a:pathLst>
          </a:custGeom>
          <a:solidFill>
            <a:srgbClr val="00008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611" name="Text Box 43"/>
          <p:cNvSpPr txBox="1">
            <a:spLocks noChangeArrowheads="1"/>
          </p:cNvSpPr>
          <p:nvPr/>
        </p:nvSpPr>
        <p:spPr bwMode="auto">
          <a:xfrm>
            <a:off x="611188" y="6237288"/>
            <a:ext cx="1081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Mallory</a:t>
            </a:r>
          </a:p>
        </p:txBody>
      </p:sp>
      <p:sp>
        <p:nvSpPr>
          <p:cNvPr id="237612" name="Line 44"/>
          <p:cNvSpPr>
            <a:spLocks noChangeShapeType="1"/>
          </p:cNvSpPr>
          <p:nvPr/>
        </p:nvSpPr>
        <p:spPr bwMode="auto">
          <a:xfrm flipV="1">
            <a:off x="1042988" y="4724400"/>
            <a:ext cx="1584325" cy="1225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96926" y="5645030"/>
            <a:ext cx="7248494" cy="11182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破获以前的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K(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会话密钥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)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，重放第三个报文</a:t>
            </a:r>
            <a:endParaRPr kumimoji="0" lang="en-US" altLang="zh-CN" sz="20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假冒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Alice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与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用旧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K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通信</a:t>
            </a:r>
            <a:endParaRPr kumimoji="0" lang="en-US" altLang="zh-CN" sz="2000" smtClean="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根源：</a:t>
            </a:r>
            <a:r>
              <a:rPr kumimoji="0" lang="en-US" altLang="zh-CN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Bob</a:t>
            </a:r>
            <a:r>
              <a:rPr kumimoji="0" lang="zh-CN" altLang="en-US" sz="20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不记录用过的密钥，不抗重放</a:t>
            </a:r>
            <a:endParaRPr kumimoji="0" lang="zh-CN" altLang="en-US" sz="20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82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4" grpId="0" animBg="1"/>
      <p:bldP spid="237585" grpId="0"/>
      <p:bldP spid="237586" grpId="0" animBg="1"/>
      <p:bldP spid="237587" grpId="0"/>
      <p:bldP spid="237588" grpId="0" animBg="1"/>
      <p:bldP spid="237589" grpId="0" animBg="1"/>
      <p:bldP spid="237590" grpId="0" animBg="1"/>
      <p:bldP spid="237591" grpId="0" animBg="1"/>
      <p:bldP spid="237592" grpId="0" animBg="1"/>
      <p:bldP spid="237593" grpId="0"/>
      <p:bldP spid="237594" grpId="0" animBg="1"/>
      <p:bldP spid="237595" grpId="0"/>
      <p:bldP spid="237596" grpId="0" animBg="1"/>
      <p:bldP spid="237597" grpId="0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旧的会话密钥仍有用－解决方案：时戳</a:t>
            </a:r>
            <a:endParaRPr lang="zh-CN" alt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Needham</a:t>
            </a:r>
            <a:r>
              <a:rPr lang="zh-CN" altLang="en-US" smtClean="0"/>
              <a:t>－</a:t>
            </a:r>
            <a:r>
              <a:rPr lang="en-US" altLang="zh-CN" smtClean="0"/>
              <a:t>Schroeder</a:t>
            </a:r>
            <a:r>
              <a:rPr lang="zh-CN" altLang="en-US" smtClean="0"/>
              <a:t>协议补充方案</a:t>
            </a:r>
            <a:endParaRPr lang="zh-CN" altLang="en-US"/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4140200" y="2492375"/>
            <a:ext cx="603250" cy="604838"/>
            <a:chOff x="229" y="1077"/>
            <a:chExt cx="380" cy="517"/>
          </a:xfrm>
        </p:grpSpPr>
        <p:pic>
          <p:nvPicPr>
            <p:cNvPr id="238596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597" name="Picture 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6732588" y="4725988"/>
            <a:ext cx="603250" cy="604837"/>
            <a:chOff x="229" y="1077"/>
            <a:chExt cx="380" cy="517"/>
          </a:xfrm>
        </p:grpSpPr>
        <p:pic>
          <p:nvPicPr>
            <p:cNvPr id="238599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0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8601" name="Group 9"/>
          <p:cNvGrpSpPr>
            <a:grpSpLocks/>
          </p:cNvGrpSpPr>
          <p:nvPr/>
        </p:nvGrpSpPr>
        <p:grpSpPr bwMode="auto">
          <a:xfrm>
            <a:off x="1404938" y="4652963"/>
            <a:ext cx="603250" cy="604837"/>
            <a:chOff x="229" y="1077"/>
            <a:chExt cx="380" cy="517"/>
          </a:xfrm>
        </p:grpSpPr>
        <p:pic>
          <p:nvPicPr>
            <p:cNvPr id="238602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8603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116013" y="52292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6589713" y="53736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852863" y="30686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 flipV="1">
            <a:off x="1620838" y="2925763"/>
            <a:ext cx="2303462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 rot="-2282823">
            <a:off x="1692275" y="3573463"/>
            <a:ext cx="1296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A, B, 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>
            <a:off x="2124075" y="3357563"/>
            <a:ext cx="18002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 rot="-2420035">
            <a:off x="2124075" y="39338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,B,K,E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(K,A,T))</a:t>
            </a:r>
            <a:endParaRPr kumimoji="0" lang="en-US" altLang="zh-CN" sz="1800" baseline="-25000">
              <a:latin typeface="Arial" pitchFamily="34" charset="0"/>
            </a:endParaRPr>
          </a:p>
        </p:txBody>
      </p:sp>
      <p:sp>
        <p:nvSpPr>
          <p:cNvPr id="238611" name="Line 19"/>
          <p:cNvSpPr>
            <a:spLocks noChangeShapeType="1"/>
          </p:cNvSpPr>
          <p:nvPr/>
        </p:nvSpPr>
        <p:spPr bwMode="auto">
          <a:xfrm>
            <a:off x="2268538" y="4941888"/>
            <a:ext cx="432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3059113" y="4581525"/>
            <a:ext cx="254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(K,A,T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3" name="Oval 21"/>
          <p:cNvSpPr>
            <a:spLocks noChangeArrowheads="1"/>
          </p:cNvSpPr>
          <p:nvPr/>
        </p:nvSpPr>
        <p:spPr bwMode="auto">
          <a:xfrm>
            <a:off x="396875" y="4510088"/>
            <a:ext cx="792163" cy="7191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4" name="Oval 22"/>
          <p:cNvSpPr>
            <a:spLocks noChangeArrowheads="1"/>
          </p:cNvSpPr>
          <p:nvPr/>
        </p:nvSpPr>
        <p:spPr bwMode="auto">
          <a:xfrm>
            <a:off x="7524750" y="4797425"/>
            <a:ext cx="792163" cy="719138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H="1">
            <a:off x="2268538" y="53006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3132138" y="4941888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 flipH="1">
            <a:off x="2268538" y="56610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18" name="Text Box 26"/>
          <p:cNvSpPr txBox="1">
            <a:spLocks noChangeArrowheads="1"/>
          </p:cNvSpPr>
          <p:nvPr/>
        </p:nvSpPr>
        <p:spPr bwMode="auto">
          <a:xfrm>
            <a:off x="3059113" y="53006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－</a:t>
            </a:r>
            <a:r>
              <a:rPr kumimoji="0" lang="en-US" altLang="zh-CN" sz="1800">
                <a:latin typeface="Arial" pitchFamily="34" charset="0"/>
              </a:rPr>
              <a:t>1</a:t>
            </a:r>
            <a:r>
              <a:rPr kumimoji="0" lang="zh-CN" altLang="en-US" sz="1800">
                <a:latin typeface="Arial" pitchFamily="34" charset="0"/>
              </a:rPr>
              <a:t>）</a:t>
            </a:r>
            <a:endParaRPr kumimoji="0" lang="zh-CN" altLang="en-US" sz="1800" baseline="-25000">
              <a:latin typeface="Arial" pitchFamily="34" charset="0"/>
            </a:endParaRPr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 flipH="1">
            <a:off x="2268538" y="60928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3059113" y="5732463"/>
            <a:ext cx="254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K</a:t>
            </a:r>
            <a:r>
              <a:rPr kumimoji="0" lang="en-US" altLang="zh-CN" sz="1800">
                <a:latin typeface="Arial" pitchFamily="34" charset="0"/>
              </a:rPr>
              <a:t>(M={I Love XXX})</a:t>
            </a:r>
            <a:endParaRPr kumimoji="0" lang="en-US" altLang="zh-CN" sz="1800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520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7" grpId="0" animBg="1"/>
      <p:bldP spid="238608" grpId="0" uiExpand="1"/>
      <p:bldP spid="238609" grpId="0" animBg="1"/>
      <p:bldP spid="238610" grpId="0"/>
      <p:bldP spid="238611" grpId="0" animBg="1"/>
      <p:bldP spid="238612" grpId="0"/>
      <p:bldP spid="238613" grpId="0" animBg="1"/>
      <p:bldP spid="238614" grpId="0" animBg="1"/>
      <p:bldP spid="238615" grpId="0" animBg="1"/>
      <p:bldP spid="238616" grpId="0"/>
      <p:bldP spid="238617" grpId="0" animBg="1"/>
      <p:bldP spid="238618" grpId="0"/>
      <p:bldP spid="238619" grpId="0" animBg="1"/>
      <p:bldP spid="2386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、签名：声称者用声称（他拥有）的签名密钥（私钥）来证实身份。</a:t>
            </a:r>
          </a:p>
          <a:p>
            <a:pPr lvl="1"/>
            <a:r>
              <a:rPr lang="zh-CN" altLang="en-US" smtClean="0"/>
              <a:t>使用签名密钥签署某消息，签名包含一非重复值以抵抗重放攻击。</a:t>
            </a:r>
          </a:p>
          <a:p>
            <a:pPr lvl="1"/>
            <a:r>
              <a:rPr lang="zh-CN" altLang="en-US" smtClean="0"/>
              <a:t>验证者用声称者的有效公钥（公钥证书）验证身份。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、加密：声称者用其私钥解密信息来证实身份</a:t>
            </a:r>
            <a:endParaRPr lang="en-US" altLang="zh-CN" smtClean="0"/>
          </a:p>
          <a:p>
            <a:pPr lvl="1"/>
            <a:r>
              <a:rPr lang="zh-CN" altLang="en-US"/>
              <a:t>验证</a:t>
            </a:r>
            <a:r>
              <a:rPr lang="zh-CN" altLang="en-US" smtClean="0"/>
              <a:t>者用声称者公钥加密信息</a:t>
            </a:r>
            <a:endParaRPr lang="en-US" altLang="zh-CN" smtClean="0"/>
          </a:p>
          <a:p>
            <a:pPr lvl="1"/>
            <a:r>
              <a:rPr lang="zh-CN" altLang="en-US"/>
              <a:t>声称</a:t>
            </a:r>
            <a:r>
              <a:rPr lang="zh-CN" altLang="en-US" smtClean="0"/>
              <a:t>者用私钥解密信息</a:t>
            </a:r>
            <a:endParaRPr lang="zh-CN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采用公开密码算法的机制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94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zh-CN" altLang="en-US" sz="2400" smtClean="0">
                <a:latin typeface="Times New Roman" pitchFamily="18" charset="0"/>
              </a:rPr>
              <a:t>记号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656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5BA78C-93BB-4C5B-8C98-5B6AE470B8F5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755650" y="2565400"/>
            <a:ext cx="7620000" cy="2474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 E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用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的公钥加密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  <a:sym typeface="Symbol" pitchFamily="18" charset="2"/>
              </a:rPr>
              <a:t>Sig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对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做的签名</a:t>
            </a:r>
            <a:endParaRPr lang="zh-CN" altLang="en-US" i="1">
              <a:latin typeface="Times New Roman" pitchFamily="18" charset="0"/>
              <a:sym typeface="Symbol" pitchFamily="18" charset="2"/>
            </a:endParaRPr>
          </a:p>
          <a:p>
            <a:pPr marL="457200" indent="-457200"/>
            <a:r>
              <a:rPr lang="zh-CN" altLang="en-US" i="1">
                <a:latin typeface="Times New Roman" pitchFamily="18" charset="0"/>
              </a:rPr>
              <a:t>   </a:t>
            </a:r>
            <a:r>
              <a:rPr lang="en-US" altLang="zh-CN" i="1" smtClean="0">
                <a:latin typeface="Times New Roman" pitchFamily="18" charset="0"/>
              </a:rPr>
              <a:t>R</a:t>
            </a:r>
            <a:r>
              <a:rPr lang="en-US" altLang="zh-CN" i="1" baseline="-25000" smtClean="0">
                <a:latin typeface="Times New Roman" pitchFamily="18" charset="0"/>
              </a:rPr>
              <a:t>X</a:t>
            </a:r>
            <a:r>
              <a:rPr lang="en-US" altLang="zh-CN" i="1" smtClean="0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产生的</a:t>
            </a:r>
            <a:r>
              <a:rPr lang="zh-CN" altLang="en-US" smtClean="0">
                <a:latin typeface="Times New Roman" pitchFamily="18" charset="0"/>
              </a:rPr>
              <a:t>随机数</a:t>
            </a:r>
            <a:endParaRPr lang="en-US" altLang="zh-CN">
              <a:latin typeface="Times New Roman" pitchFamily="18" charset="0"/>
            </a:endParaRPr>
          </a:p>
          <a:p>
            <a:pPr marL="457200" indent="-457200"/>
            <a:r>
              <a:rPr lang="en-US" altLang="zh-CN" i="1">
                <a:latin typeface="Times New Roman" pitchFamily="18" charset="0"/>
              </a:rPr>
              <a:t>   T</a:t>
            </a:r>
            <a:r>
              <a:rPr lang="en-US" altLang="zh-CN" i="1" baseline="-25000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       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选择的时间戳</a:t>
            </a:r>
          </a:p>
          <a:p>
            <a:pPr marL="457200" indent="-457200"/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 smtClean="0">
                <a:latin typeface="Times New Roman" pitchFamily="18" charset="0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smtClean="0">
                <a:latin typeface="Times New Roman" pitchFamily="18" charset="0"/>
              </a:rPr>
              <a:t>}</a:t>
            </a:r>
            <a:r>
              <a:rPr lang="en-US" altLang="zh-CN" i="1" baseline="-25000" smtClean="0">
                <a:latin typeface="Times New Roman" pitchFamily="18" charset="0"/>
              </a:rPr>
              <a:t>K       </a:t>
            </a:r>
            <a:r>
              <a:rPr lang="zh-CN" altLang="en-US">
                <a:latin typeface="Times New Roman" pitchFamily="18" charset="0"/>
              </a:rPr>
              <a:t>用对称密钥</a:t>
            </a:r>
            <a:r>
              <a:rPr lang="en-US" altLang="zh-CN" i="1">
                <a:latin typeface="Times New Roman" pitchFamily="18" charset="0"/>
              </a:rPr>
              <a:t>K </a:t>
            </a:r>
            <a:r>
              <a:rPr lang="zh-CN" altLang="en-US">
                <a:latin typeface="Times New Roman" pitchFamily="18" charset="0"/>
              </a:rPr>
              <a:t>对消息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 </a:t>
            </a:r>
            <a:r>
              <a:rPr lang="zh-CN" altLang="en-US">
                <a:latin typeface="Times New Roman" pitchFamily="18" charset="0"/>
              </a:rPr>
              <a:t>加密</a:t>
            </a:r>
          </a:p>
          <a:p>
            <a:pPr marL="457200" indent="-457200"/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214C6-4A21-4C08-879B-9F8DD414C097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,B)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62000" y="3933056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Sig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B)</a:t>
            </a:r>
            <a:endParaRPr lang="en-US" altLang="zh-CN" i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  <p:bldP spid="67589" grpId="0" uiExpand="1" animBg="1"/>
      <p:bldP spid="6759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宋体" pitchFamily="2" charset="-122"/>
              </a:rPr>
              <a:t>基于公钥密码的认证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双向认证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8612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707FCE-26D9-447B-BC80-5B7F10901E7F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 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,B)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762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B)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A)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68613" grpId="0" animBg="1"/>
      <p:bldP spid="686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4A01B6-5873-45B7-B7BC-EB3318BC4E6D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温故而知新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latin typeface="宋体" pitchFamily="2" charset="-122"/>
              </a:rPr>
              <a:t>口令机制攻击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85875" y="2204864"/>
            <a:ext cx="6553200" cy="2362200"/>
            <a:chOff x="1102" y="2857"/>
            <a:chExt cx="2016" cy="622"/>
          </a:xfrm>
        </p:grpSpPr>
        <p:sp>
          <p:nvSpPr>
            <p:cNvPr id="24583" name="computr1"/>
            <p:cNvSpPr>
              <a:spLocks noEditPoints="1" noChangeArrowheads="1"/>
            </p:cNvSpPr>
            <p:nvPr/>
          </p:nvSpPr>
          <p:spPr bwMode="auto">
            <a:xfrm>
              <a:off x="2902" y="2919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4" name="computr3"/>
            <p:cNvSpPr>
              <a:spLocks noEditPoints="1" noChangeArrowheads="1"/>
            </p:cNvSpPr>
            <p:nvPr/>
          </p:nvSpPr>
          <p:spPr bwMode="auto">
            <a:xfrm>
              <a:off x="1102" y="2857"/>
              <a:ext cx="288" cy="2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0 w 21600"/>
                <a:gd name="T13" fmla="*/ 2602 h 21600"/>
                <a:gd name="T14" fmla="*/ 16350 w 21600"/>
                <a:gd name="T15" fmla="*/ 117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398" y="3230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kumimoji="0" lang="zh-CN" altLang="en-US" b="1">
                  <a:latin typeface="宋体" pitchFamily="2" charset="-122"/>
                </a:rPr>
                <a:t>监听</a:t>
              </a:r>
            </a:p>
          </p:txBody>
        </p:sp>
        <p:sp>
          <p:nvSpPr>
            <p:cNvPr id="24586" name="computr1"/>
            <p:cNvSpPr>
              <a:spLocks noEditPoints="1" noChangeArrowheads="1"/>
            </p:cNvSpPr>
            <p:nvPr/>
          </p:nvSpPr>
          <p:spPr bwMode="auto">
            <a:xfrm>
              <a:off x="2182" y="3292"/>
              <a:ext cx="21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00 w 21600"/>
                <a:gd name="T43" fmla="*/ 2541 h 21600"/>
                <a:gd name="T44" fmla="*/ 16800 w 21600"/>
                <a:gd name="T45" fmla="*/ 11204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12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046" y="3106"/>
              <a:ext cx="0" cy="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1246" y="3168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290" y="3168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 flipH="1">
              <a:off x="1534" y="310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8497" y="4802525"/>
            <a:ext cx="6409134" cy="16722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监听解析口令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获取口令文件 </a:t>
            </a:r>
          </a:p>
          <a:p>
            <a:pPr marL="365760" lvl="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Char char=""/>
            </a:pPr>
            <a:r>
              <a:rPr kumimoji="0" lang="zh-CN" altLang="en-US" sz="3200" smtClean="0">
                <a:solidFill>
                  <a:prstClr val="black"/>
                </a:solidFill>
                <a:latin typeface="宋体" pitchFamily="2" charset="-122"/>
                <a:ea typeface="黑体" panose="02010609060101010101" pitchFamily="49" charset="-122"/>
              </a:rPr>
              <a:t>重放攻击</a:t>
            </a:r>
            <a:endParaRPr kumimoji="0" lang="en-US" altLang="zh-CN" sz="3200">
              <a:solidFill>
                <a:prstClr val="black"/>
              </a:solidFill>
              <a:latin typeface="宋体" pitchFamily="2" charset="-122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98063" y="5037986"/>
            <a:ext cx="1538883" cy="840570"/>
          </a:xfrm>
          <a:prstGeom prst="wedgeRoundRectCallout">
            <a:avLst>
              <a:gd name="adj1" fmla="val -115905"/>
              <a:gd name="adj2" fmla="val 41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/>
              <a:t>加盐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4413064" y="5748164"/>
            <a:ext cx="2723882" cy="840570"/>
          </a:xfrm>
          <a:prstGeom prst="wedgeRoundRectCallout">
            <a:avLst>
              <a:gd name="adj1" fmla="val -81589"/>
              <a:gd name="adj2" fmla="val 102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smtClean="0"/>
              <a:t>一次性口令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79151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、签名：声称者用声称（他拥有）的签名密钥（私钥）来证实身份。</a:t>
            </a:r>
          </a:p>
          <a:p>
            <a:pPr lvl="1"/>
            <a:r>
              <a:rPr lang="zh-CN" altLang="en-US" smtClean="0"/>
              <a:t>使用签名密钥签署某消息，签名包含一非重复值以抵抗重放攻击。</a:t>
            </a:r>
          </a:p>
          <a:p>
            <a:pPr lvl="1"/>
            <a:r>
              <a:rPr lang="zh-CN" altLang="en-US" smtClean="0"/>
              <a:t>验证者用声称者的有效公钥（公钥证书）验证身份。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、加密：声称者用其私钥解密信息来证实身份</a:t>
            </a:r>
            <a:endParaRPr lang="en-US" altLang="zh-CN" smtClean="0"/>
          </a:p>
          <a:p>
            <a:pPr lvl="1"/>
            <a:r>
              <a:rPr lang="zh-CN" altLang="en-US"/>
              <a:t>验证</a:t>
            </a:r>
            <a:r>
              <a:rPr lang="zh-CN" altLang="en-US" smtClean="0"/>
              <a:t>者用声称者公钥加密信息</a:t>
            </a:r>
            <a:endParaRPr lang="en-US" altLang="zh-CN" smtClean="0"/>
          </a:p>
          <a:p>
            <a:pPr lvl="1"/>
            <a:r>
              <a:rPr lang="zh-CN" altLang="en-US"/>
              <a:t>声称</a:t>
            </a:r>
            <a:r>
              <a:rPr lang="zh-CN" altLang="en-US" smtClean="0"/>
              <a:t>者用私钥解密信息</a:t>
            </a:r>
            <a:endParaRPr lang="zh-CN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采用公开密码算法的机制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62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根据地域</a:t>
            </a:r>
            <a:endParaRPr lang="zh-CN" altLang="en-US"/>
          </a:p>
          <a:p>
            <a:pPr lvl="1"/>
            <a:r>
              <a:rPr lang="zh-CN" altLang="en-US"/>
              <a:t>本地</a:t>
            </a:r>
            <a:r>
              <a:rPr lang="zh-CN" altLang="en-US" smtClean="0"/>
              <a:t>：本地</a:t>
            </a:r>
            <a:r>
              <a:rPr lang="zh-CN" altLang="en-US"/>
              <a:t>环境的</a:t>
            </a:r>
            <a:r>
              <a:rPr lang="zh-CN" altLang="en-US" smtClean="0"/>
              <a:t>初始化认证</a:t>
            </a:r>
            <a:endParaRPr lang="zh-CN" altLang="en-US"/>
          </a:p>
          <a:p>
            <a:pPr lvl="1"/>
            <a:r>
              <a:rPr lang="zh-CN" altLang="en-US"/>
              <a:t>远程：连接远程设备、实体和环境的</a:t>
            </a:r>
            <a:r>
              <a:rPr lang="zh-CN" altLang="en-US" smtClean="0"/>
              <a:t>实体认证。</a:t>
            </a:r>
            <a:endParaRPr lang="zh-CN" altLang="en-US"/>
          </a:p>
          <a:p>
            <a:r>
              <a:rPr lang="zh-CN" altLang="en-US" smtClean="0"/>
              <a:t>根据方向</a:t>
            </a:r>
            <a:endParaRPr lang="zh-CN" altLang="en-US"/>
          </a:p>
          <a:p>
            <a:pPr lvl="1"/>
            <a:r>
              <a:rPr lang="zh-CN" altLang="en-US" smtClean="0"/>
              <a:t>单向认证：指</a:t>
            </a:r>
            <a:r>
              <a:rPr lang="zh-CN" altLang="en-US"/>
              <a:t>通信双方中只有一方向另一方进行鉴别。</a:t>
            </a:r>
          </a:p>
          <a:p>
            <a:pPr lvl="1"/>
            <a:r>
              <a:rPr lang="zh-CN" altLang="en-US" smtClean="0"/>
              <a:t>双向认证：指</a:t>
            </a:r>
            <a:r>
              <a:rPr lang="zh-CN" altLang="en-US"/>
              <a:t>通信双方相互进行鉴别。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身份认证分类</a:t>
            </a:r>
            <a:endParaRPr lang="en-US" altLang="zh-CN"/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31A2DB-4CC2-44E6-A502-9902D615EA36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6903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Alice</a:t>
            </a:r>
            <a:r>
              <a:rPr lang="zh-CN" altLang="en-US" smtClean="0"/>
              <a:t>和</a:t>
            </a:r>
            <a:r>
              <a:rPr lang="en-US" altLang="zh-CN" smtClean="0"/>
              <a:t>Bob</a:t>
            </a:r>
            <a:r>
              <a:rPr lang="zh-CN" altLang="en-US" smtClean="0"/>
              <a:t>事先获取对方公钥，通过加解密进行认证。</a:t>
            </a:r>
            <a:endParaRPr lang="en-US" altLang="zh-CN" smtClean="0"/>
          </a:p>
          <a:p>
            <a:r>
              <a:rPr lang="zh-CN" altLang="en-US"/>
              <a:t>只</a:t>
            </a:r>
            <a:r>
              <a:rPr lang="zh-CN" altLang="en-US" smtClean="0"/>
              <a:t>认证，不交换会话密钥</a:t>
            </a:r>
            <a:endParaRPr lang="zh-CN" alt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）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4860032" y="3286126"/>
            <a:ext cx="2583756" cy="449273"/>
          </a:xfrm>
          <a:prstGeom prst="wedgeEllipseCallout">
            <a:avLst>
              <a:gd name="adj1" fmla="val -36611"/>
              <a:gd name="adj2" fmla="val 967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1800" smtClean="0"/>
              <a:t>你若</a:t>
            </a:r>
            <a:r>
              <a:rPr lang="en-US" altLang="zh-CN" sz="1800" smtClean="0"/>
              <a:t>Bob</a:t>
            </a:r>
            <a:r>
              <a:rPr lang="zh-CN" altLang="en-US" sz="1800" smtClean="0"/>
              <a:t>，返回</a:t>
            </a:r>
            <a:r>
              <a:rPr lang="en-US" altLang="zh-CN" sz="1800" smtClean="0"/>
              <a:t>R</a:t>
            </a:r>
            <a:r>
              <a:rPr lang="en-US" altLang="zh-CN" sz="1800" baseline="-25000"/>
              <a:t>a</a:t>
            </a:r>
            <a:endParaRPr lang="zh-CN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546316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6" grpId="0"/>
      <p:bldP spid="251917" grpId="0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通信，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假冒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smtClean="0"/>
              <a:t>以为与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不知道</a:t>
            </a:r>
            <a:r>
              <a:rPr lang="en-US" altLang="zh-CN" smtClean="0"/>
              <a:t>B</a:t>
            </a:r>
            <a:r>
              <a:rPr lang="zh-CN" altLang="en-US" smtClean="0"/>
              <a:t>存在</a:t>
            </a:r>
            <a:endParaRPr lang="en-US" altLang="zh-CN" smtClean="0"/>
          </a:p>
          <a:p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zh-CN" altLang="en-US"/>
              <a:t>第二</a:t>
            </a:r>
            <a:r>
              <a:rPr lang="zh-CN" altLang="en-US" smtClean="0"/>
              <a:t>条消息被暗中传递</a:t>
            </a:r>
            <a:endParaRPr lang="zh-CN" altLang="en-US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smtClean="0"/>
              <a:t>Needham</a:t>
            </a:r>
            <a:r>
              <a:rPr lang="zh-CN" altLang="en-US" sz="4400"/>
              <a:t>－</a:t>
            </a:r>
            <a:r>
              <a:rPr lang="en-US" altLang="zh-CN" sz="4400"/>
              <a:t>Scroeder</a:t>
            </a:r>
            <a:r>
              <a:rPr lang="zh-CN" altLang="en-US" sz="4400"/>
              <a:t>（公钥方案）</a:t>
            </a:r>
          </a:p>
        </p:txBody>
      </p:sp>
      <p:grpSp>
        <p:nvGrpSpPr>
          <p:cNvPr id="251907" name="Group 3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1908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09" name="Picture 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0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1911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2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1913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1914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1915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1917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13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FF0000"/>
                </a:solidFill>
                <a:latin typeface="Arial" pitchFamily="34" charset="0"/>
              </a:rPr>
              <a:t>Caro (C)</a:t>
            </a:r>
            <a:endParaRPr kumimoji="0" lang="en-US" altLang="zh-CN" sz="18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251918" name="Text Box 14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smtClean="0">
                <a:solidFill>
                  <a:srgbClr val="CC0000"/>
                </a:solidFill>
                <a:latin typeface="Arial" pitchFamily="34" charset="0"/>
              </a:rPr>
              <a:t>Bob (B)</a:t>
            </a:r>
            <a:endParaRPr kumimoji="0" lang="en-US" altLang="zh-CN" sz="1800">
              <a:solidFill>
                <a:srgbClr val="CC0000"/>
              </a:solidFill>
              <a:latin typeface="Arial" pitchFamily="34" charset="0"/>
            </a:endParaRPr>
          </a:p>
        </p:txBody>
      </p:sp>
      <p:sp>
        <p:nvSpPr>
          <p:cNvPr id="251919" name="Line 15"/>
          <p:cNvSpPr>
            <a:spLocks noChangeShapeType="1"/>
          </p:cNvSpPr>
          <p:nvPr/>
        </p:nvSpPr>
        <p:spPr bwMode="auto">
          <a:xfrm>
            <a:off x="2627313" y="4725144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0" name="Text Box 16"/>
          <p:cNvSpPr txBox="1">
            <a:spLocks noChangeArrowheads="1"/>
          </p:cNvSpPr>
          <p:nvPr/>
        </p:nvSpPr>
        <p:spPr bwMode="auto">
          <a:xfrm>
            <a:off x="3059832" y="421441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c</a:t>
            </a:r>
            <a:r>
              <a:rPr kumimoji="0" lang="zh-CN" altLang="en-US" sz="1800" smtClean="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）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2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zh-CN" altLang="en-US" sz="1800" smtClean="0">
                <a:latin typeface="Arial" pitchFamily="34" charset="0"/>
              </a:rPr>
              <a:t>（</a:t>
            </a:r>
            <a:r>
              <a:rPr kumimoji="0" lang="en-US" altLang="zh-CN" sz="1800" smtClean="0">
                <a:latin typeface="Arial" pitchFamily="34" charset="0"/>
              </a:rPr>
              <a:t>2</a:t>
            </a:r>
            <a:r>
              <a:rPr kumimoji="0" lang="zh-CN" altLang="en-US" sz="1800" smtClean="0">
                <a:latin typeface="Arial" pitchFamily="34" charset="0"/>
              </a:rPr>
              <a:t>）</a:t>
            </a: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en-US" altLang="zh-CN" sz="1800" smtClean="0">
                <a:latin typeface="Arial" pitchFamily="34" charset="0"/>
              </a:rPr>
              <a:t>(R</a:t>
            </a:r>
            <a:r>
              <a:rPr kumimoji="0" lang="en-US" altLang="zh-CN" sz="1800" baseline="-25000" smtClean="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627313" y="5733256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3203848" y="529453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 smtClean="0">
                <a:latin typeface="Arial" pitchFamily="34" charset="0"/>
              </a:rPr>
              <a:t>c</a:t>
            </a:r>
            <a:r>
              <a:rPr kumimoji="0" lang="en-US" altLang="zh-CN" sz="1800" smtClean="0">
                <a:latin typeface="Arial" pitchFamily="34" charset="0"/>
              </a:rPr>
              <a:t>(R</a:t>
            </a:r>
            <a:r>
              <a:rPr kumimoji="0" lang="en-US" altLang="zh-CN" sz="1800" baseline="-25000" smtClean="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5547252" y="2351381"/>
            <a:ext cx="1975644" cy="161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 rot="2301322">
            <a:off x="5295632" y="2735106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smtClean="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 smtClean="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）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rot="2438371" flipV="1">
            <a:off x="5040679" y="3428904"/>
            <a:ext cx="2318681" cy="38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 rot="2438371">
            <a:off x="5079990" y="3127403"/>
            <a:ext cx="2554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013081" y="3099353"/>
            <a:ext cx="1575143" cy="1265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 rot="2301322">
            <a:off x="4567579" y="3486300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dirty="0" err="1" smtClean="0">
                <a:latin typeface="Arial" pitchFamily="34" charset="0"/>
              </a:rPr>
              <a:t>E</a:t>
            </a:r>
            <a:r>
              <a:rPr kumimoji="0" lang="en-US" altLang="zh-CN" sz="1800" baseline="-25000" dirty="0" err="1">
                <a:latin typeface="Arial" pitchFamily="34" charset="0"/>
              </a:rPr>
              <a:t>b</a:t>
            </a:r>
            <a:r>
              <a:rPr kumimoji="0" lang="zh-CN" altLang="en-US" sz="1800" dirty="0" smtClean="0">
                <a:latin typeface="Arial" pitchFamily="34" charset="0"/>
              </a:rPr>
              <a:t>（</a:t>
            </a:r>
            <a:r>
              <a:rPr kumimoji="0" lang="en-US" altLang="zh-CN" sz="1800" dirty="0" err="1" smtClean="0">
                <a:latin typeface="Arial" pitchFamily="34" charset="0"/>
              </a:rPr>
              <a:t>R</a:t>
            </a:r>
            <a:r>
              <a:rPr kumimoji="0" lang="en-US" altLang="zh-CN" sz="1800" baseline="-25000" dirty="0" err="1" smtClean="0">
                <a:latin typeface="Arial" pitchFamily="34" charset="0"/>
              </a:rPr>
              <a:t>b</a:t>
            </a:r>
            <a:r>
              <a:rPr kumimoji="0" lang="zh-CN" altLang="en-US" sz="1800" dirty="0" smtClean="0">
                <a:latin typeface="Arial" pitchFamily="34" charset="0"/>
              </a:rPr>
              <a:t>）</a:t>
            </a:r>
            <a:endParaRPr kumimoji="0" lang="zh-CN" altLang="en-US" sz="1800" dirty="0"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877272"/>
            <a:ext cx="7715200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在</a:t>
            </a:r>
            <a:r>
              <a:rPr lang="zh-CN" altLang="en-US" b="1">
                <a:latin typeface="宋体" pitchFamily="2" charset="-122"/>
              </a:rPr>
              <a:t>第二条</a:t>
            </a:r>
            <a:r>
              <a:rPr lang="zh-CN" altLang="en-US" b="1" smtClean="0">
                <a:latin typeface="宋体" pitchFamily="2" charset="-122"/>
              </a:rPr>
              <a:t>消息</a:t>
            </a:r>
            <a:r>
              <a:rPr lang="zh-CN" altLang="en-US" b="1">
                <a:latin typeface="宋体" pitchFamily="2" charset="-122"/>
              </a:rPr>
              <a:t>中</a:t>
            </a:r>
            <a:r>
              <a:rPr lang="zh-CN" altLang="en-US" b="1" smtClean="0">
                <a:latin typeface="宋体" pitchFamily="2" charset="-122"/>
              </a:rPr>
              <a:t>增加发送方标识阻止</a:t>
            </a:r>
            <a:r>
              <a:rPr lang="zh-CN" altLang="en-US" b="1">
                <a:latin typeface="宋体" pitchFamily="2" charset="-122"/>
              </a:rPr>
              <a:t>这种</a:t>
            </a:r>
            <a:r>
              <a:rPr lang="zh-CN" altLang="en-US" b="1" smtClean="0">
                <a:latin typeface="宋体" pitchFamily="2" charset="-122"/>
              </a:rPr>
              <a:t>攻击</a:t>
            </a:r>
            <a:endParaRPr lang="en-US" altLang="zh-CN" b="1" smtClean="0">
              <a:latin typeface="宋体" pitchFamily="2" charset="-122"/>
            </a:endParaRPr>
          </a:p>
          <a:p>
            <a:pPr algn="ctr"/>
            <a:r>
              <a:rPr kumimoji="0" lang="en-US" altLang="zh-CN" b="1">
                <a:latin typeface="Arial" pitchFamily="34" charset="0"/>
              </a:rPr>
              <a:t>E</a:t>
            </a:r>
            <a:r>
              <a:rPr kumimoji="0" lang="en-US" altLang="zh-CN" b="1" baseline="-25000">
                <a:latin typeface="Arial" pitchFamily="34" charset="0"/>
              </a:rPr>
              <a:t>a</a:t>
            </a:r>
            <a:r>
              <a:rPr kumimoji="0" lang="en-US" altLang="zh-CN" b="1">
                <a:latin typeface="Arial" pitchFamily="34" charset="0"/>
              </a:rPr>
              <a:t>(R</a:t>
            </a:r>
            <a:r>
              <a:rPr kumimoji="0" lang="en-US" altLang="zh-CN" b="1" baseline="-25000">
                <a:latin typeface="Arial" pitchFamily="34" charset="0"/>
              </a:rPr>
              <a:t>a</a:t>
            </a:r>
            <a:r>
              <a:rPr kumimoji="0" lang="zh-CN" altLang="en-US" b="1" smtClean="0">
                <a:latin typeface="Arial" pitchFamily="34" charset="0"/>
              </a:rPr>
              <a:t>，</a:t>
            </a:r>
            <a:r>
              <a:rPr kumimoji="0" lang="en-US" altLang="zh-CN" b="1" smtClean="0">
                <a:latin typeface="Arial" pitchFamily="34" charset="0"/>
              </a:rPr>
              <a:t>C/B</a:t>
            </a:r>
            <a:r>
              <a:rPr kumimoji="0" lang="zh-CN" altLang="en-US" b="1" smtClean="0">
                <a:latin typeface="Arial" pitchFamily="34" charset="0"/>
              </a:rPr>
              <a:t>，</a:t>
            </a:r>
            <a:r>
              <a:rPr kumimoji="0" lang="en-US" altLang="zh-CN" b="1" smtClean="0">
                <a:latin typeface="Arial" pitchFamily="34" charset="0"/>
              </a:rPr>
              <a:t>R</a:t>
            </a:r>
            <a:r>
              <a:rPr kumimoji="0" lang="en-US" altLang="zh-CN" b="1" baseline="-25000" smtClean="0">
                <a:latin typeface="Arial" pitchFamily="34" charset="0"/>
              </a:rPr>
              <a:t>b</a:t>
            </a:r>
            <a:r>
              <a:rPr kumimoji="0" lang="en-US" altLang="zh-CN" b="1" smtClean="0">
                <a:latin typeface="Arial" pitchFamily="34" charset="0"/>
              </a:rPr>
              <a:t>)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3392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51919" grpId="0" animBg="1"/>
      <p:bldP spid="251920" grpId="0"/>
      <p:bldP spid="251921" grpId="0" animBg="1"/>
      <p:bldP spid="251922" grpId="0"/>
      <p:bldP spid="251923" grpId="0" animBg="1"/>
      <p:bldP spid="251924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Needham</a:t>
            </a:r>
            <a:r>
              <a:rPr lang="zh-CN" altLang="en-US" sz="3200"/>
              <a:t>－</a:t>
            </a:r>
            <a:r>
              <a:rPr lang="en-US" altLang="zh-CN" sz="3200"/>
              <a:t>Scroeder</a:t>
            </a:r>
            <a:r>
              <a:rPr lang="zh-CN" altLang="en-US" sz="3200" smtClean="0"/>
              <a:t>（签名方案</a:t>
            </a:r>
            <a:r>
              <a:rPr lang="zh-CN" altLang="en-US" sz="3200"/>
              <a:t>＋密钥交换）</a:t>
            </a:r>
          </a:p>
        </p:txBody>
      </p:sp>
      <p:grpSp>
        <p:nvGrpSpPr>
          <p:cNvPr id="252934" name="Group 6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2935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6" name="Picture 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2937" name="Group 9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2938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2939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2627313" y="458152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3419475" y="40052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endParaRPr kumimoji="0" lang="en-US" altLang="zh-CN" sz="1800">
              <a:latin typeface="Arial" pitchFamily="34" charset="0"/>
            </a:endParaRPr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>
            <a:off x="2555875" y="5229225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6" name="Text Box 18"/>
          <p:cNvSpPr txBox="1">
            <a:spLocks noChangeArrowheads="1"/>
          </p:cNvSpPr>
          <p:nvPr/>
        </p:nvSpPr>
        <p:spPr bwMode="auto">
          <a:xfrm>
            <a:off x="2411413" y="4797425"/>
            <a:ext cx="4465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S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（</a:t>
            </a:r>
            <a:r>
              <a:rPr kumimoji="0" lang="en-US" altLang="zh-CN" sz="1800">
                <a:latin typeface="Arial" pitchFamily="34" charset="0"/>
              </a:rPr>
              <a:t>K</a:t>
            </a:r>
            <a:r>
              <a:rPr kumimoji="0" lang="zh-CN" altLang="en-US" sz="1800">
                <a:latin typeface="Arial" pitchFamily="34" charset="0"/>
              </a:rPr>
              <a:t>））</a:t>
            </a: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2627313" y="59483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419475" y="55165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S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R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)</a:t>
            </a:r>
          </a:p>
        </p:txBody>
      </p:sp>
      <p:sp>
        <p:nvSpPr>
          <p:cNvPr id="252949" name="Oval 21"/>
          <p:cNvSpPr>
            <a:spLocks noChangeArrowheads="1"/>
          </p:cNvSpPr>
          <p:nvPr/>
        </p:nvSpPr>
        <p:spPr bwMode="auto">
          <a:xfrm>
            <a:off x="611188" y="4654078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402980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2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3" grpId="0" animBg="1"/>
      <p:bldP spid="252944" grpId="0"/>
      <p:bldP spid="252945" grpId="0" animBg="1"/>
      <p:bldP spid="252946" grpId="0"/>
      <p:bldP spid="252947" grpId="0" animBg="1"/>
      <p:bldP spid="252948" grpId="0"/>
      <p:bldP spid="252949" grpId="0" animBg="1"/>
      <p:bldP spid="2529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893175" cy="1143000"/>
          </a:xfrm>
        </p:spPr>
        <p:txBody>
          <a:bodyPr/>
          <a:lstStyle/>
          <a:p>
            <a:r>
              <a:rPr lang="en-US" altLang="zh-CN" sz="3200" smtClean="0"/>
              <a:t>Denning-Sacco</a:t>
            </a:r>
            <a:r>
              <a:rPr lang="zh-CN" altLang="en-US" sz="3200"/>
              <a:t>方案（公钥体制＋可信第三方）</a:t>
            </a:r>
          </a:p>
        </p:txBody>
      </p:sp>
      <p:grpSp>
        <p:nvGrpSpPr>
          <p:cNvPr id="257028" name="Group 4"/>
          <p:cNvGrpSpPr>
            <a:grpSpLocks/>
          </p:cNvGrpSpPr>
          <p:nvPr/>
        </p:nvGrpSpPr>
        <p:grpSpPr bwMode="auto">
          <a:xfrm>
            <a:off x="4354513" y="2274888"/>
            <a:ext cx="603250" cy="604837"/>
            <a:chOff x="229" y="1077"/>
            <a:chExt cx="380" cy="517"/>
          </a:xfrm>
        </p:grpSpPr>
        <p:pic>
          <p:nvPicPr>
            <p:cNvPr id="257029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0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1" name="Group 7"/>
          <p:cNvGrpSpPr>
            <a:grpSpLocks/>
          </p:cNvGrpSpPr>
          <p:nvPr/>
        </p:nvGrpSpPr>
        <p:grpSpPr bwMode="auto">
          <a:xfrm>
            <a:off x="6946900" y="4508500"/>
            <a:ext cx="603250" cy="604838"/>
            <a:chOff x="229" y="1077"/>
            <a:chExt cx="380" cy="517"/>
          </a:xfrm>
        </p:grpSpPr>
        <p:pic>
          <p:nvPicPr>
            <p:cNvPr id="257032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3" name="Picture 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57034" name="Group 10"/>
          <p:cNvGrpSpPr>
            <a:grpSpLocks/>
          </p:cNvGrpSpPr>
          <p:nvPr/>
        </p:nvGrpSpPr>
        <p:grpSpPr bwMode="auto">
          <a:xfrm>
            <a:off x="1619250" y="4435475"/>
            <a:ext cx="603250" cy="604838"/>
            <a:chOff x="229" y="1077"/>
            <a:chExt cx="380" cy="517"/>
          </a:xfrm>
        </p:grpSpPr>
        <p:pic>
          <p:nvPicPr>
            <p:cNvPr id="257035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125"/>
              <a:ext cx="193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7036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" y="1077"/>
              <a:ext cx="313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1330325" y="501173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Alice (A)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6804025" y="51562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Bob (B)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4067175" y="28511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Trent (T)</a:t>
            </a:r>
          </a:p>
        </p:txBody>
      </p:sp>
      <p:sp>
        <p:nvSpPr>
          <p:cNvPr id="257040" name="Oval 16"/>
          <p:cNvSpPr>
            <a:spLocks noChangeArrowheads="1"/>
          </p:cNvSpPr>
          <p:nvPr/>
        </p:nvSpPr>
        <p:spPr bwMode="auto">
          <a:xfrm>
            <a:off x="611188" y="4292600"/>
            <a:ext cx="792162" cy="719138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7739063" y="4579938"/>
            <a:ext cx="792162" cy="719137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1800">
                <a:solidFill>
                  <a:srgbClr val="CC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257042" name="Line 18"/>
          <p:cNvSpPr>
            <a:spLocks noChangeShapeType="1"/>
          </p:cNvSpPr>
          <p:nvPr/>
        </p:nvSpPr>
        <p:spPr bwMode="auto">
          <a:xfrm flipV="1">
            <a:off x="2268538" y="2781300"/>
            <a:ext cx="194310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979613" y="36449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B</a:t>
            </a:r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H="1">
            <a:off x="2484438" y="3141663"/>
            <a:ext cx="194310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419475" y="4005263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CertA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CertB</a:t>
            </a:r>
          </a:p>
        </p:txBody>
      </p:sp>
      <p:sp>
        <p:nvSpPr>
          <p:cNvPr id="257046" name="Line 22"/>
          <p:cNvSpPr>
            <a:spLocks noChangeShapeType="1"/>
          </p:cNvSpPr>
          <p:nvPr/>
        </p:nvSpPr>
        <p:spPr bwMode="auto">
          <a:xfrm>
            <a:off x="2627313" y="50847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3419475" y="4652963"/>
            <a:ext cx="3097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Arial" pitchFamily="34" charset="0"/>
              </a:rPr>
              <a:t>CertA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CertB</a:t>
            </a:r>
            <a:r>
              <a:rPr kumimoji="0" lang="zh-CN" altLang="en-US" sz="1800">
                <a:latin typeface="Arial" pitchFamily="34" charset="0"/>
              </a:rPr>
              <a:t>，</a:t>
            </a:r>
            <a:r>
              <a:rPr kumimoji="0" lang="en-US" altLang="zh-CN" sz="1800">
                <a:latin typeface="Arial" pitchFamily="34" charset="0"/>
              </a:rPr>
              <a:t>E</a:t>
            </a:r>
            <a:r>
              <a:rPr kumimoji="0" lang="en-US" altLang="zh-CN" sz="1800" baseline="-25000">
                <a:latin typeface="Arial" pitchFamily="34" charset="0"/>
              </a:rPr>
              <a:t>b</a:t>
            </a:r>
            <a:r>
              <a:rPr kumimoji="0" lang="en-US" altLang="zh-CN" sz="1800">
                <a:latin typeface="Arial" pitchFamily="34" charset="0"/>
              </a:rPr>
              <a:t>(S</a:t>
            </a:r>
            <a:r>
              <a:rPr kumimoji="0" lang="en-US" altLang="zh-CN" sz="1800" baseline="-25000">
                <a:latin typeface="Arial" pitchFamily="34" charset="0"/>
              </a:rPr>
              <a:t>a</a:t>
            </a:r>
            <a:r>
              <a:rPr kumimoji="0" lang="en-US" altLang="zh-CN" sz="1800">
                <a:latin typeface="Arial" pitchFamily="34" charset="0"/>
              </a:rPr>
              <a:t>(K))</a:t>
            </a:r>
          </a:p>
        </p:txBody>
      </p:sp>
    </p:spTree>
    <p:extLst>
      <p:ext uri="{BB962C8B-B14F-4D97-AF65-F5344CB8AC3E}">
        <p14:creationId xmlns:p14="http://schemas.microsoft.com/office/powerpoint/2010/main" val="1464979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40" grpId="0" animBg="1"/>
      <p:bldP spid="257041" grpId="0" animBg="1"/>
      <p:bldP spid="257042" grpId="0" animBg="1"/>
      <p:bldP spid="257043" grpId="0"/>
      <p:bldP spid="257044" grpId="0" animBg="1"/>
      <p:bldP spid="257045" grpId="0"/>
      <p:bldP spid="257046" grpId="0" animBg="1"/>
      <p:bldP spid="25704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身份</a:t>
            </a:r>
            <a:r>
              <a:rPr lang="zh-CN" altLang="en-US"/>
              <a:t>认证</a:t>
            </a:r>
            <a:r>
              <a:rPr lang="zh-CN" altLang="en-US" smtClean="0"/>
              <a:t>通常要求口令</a:t>
            </a:r>
            <a:r>
              <a:rPr lang="zh-CN" altLang="en-US"/>
              <a:t>或身份</a:t>
            </a:r>
            <a:r>
              <a:rPr lang="zh-CN" altLang="en-US" smtClean="0"/>
              <a:t>信息。</a:t>
            </a:r>
            <a:endParaRPr lang="en-US" altLang="zh-CN" smtClean="0"/>
          </a:p>
          <a:p>
            <a:r>
              <a:rPr lang="zh-CN" altLang="en-US"/>
              <a:t>零知识</a:t>
            </a:r>
            <a:r>
              <a:rPr lang="zh-CN" altLang="en-US" smtClean="0"/>
              <a:t>证明</a:t>
            </a:r>
            <a:endParaRPr lang="en-US" altLang="zh-CN" smtClean="0"/>
          </a:p>
          <a:p>
            <a:pPr lvl="1"/>
            <a:r>
              <a:rPr lang="zh-CN" altLang="en-US" smtClean="0"/>
              <a:t>信息拥有者不泄露</a:t>
            </a:r>
            <a:r>
              <a:rPr lang="zh-CN" altLang="en-US"/>
              <a:t>任何</a:t>
            </a:r>
            <a:r>
              <a:rPr lang="zh-CN" altLang="en-US" smtClean="0"/>
              <a:t>信息能向</a:t>
            </a:r>
            <a:r>
              <a:rPr lang="zh-CN" altLang="en-US"/>
              <a:t>验证</a:t>
            </a:r>
            <a:r>
              <a:rPr lang="zh-CN" altLang="en-US" smtClean="0"/>
              <a:t>者证明</a:t>
            </a:r>
            <a:r>
              <a:rPr lang="zh-CN" altLang="en-US"/>
              <a:t>它拥有该信息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 </a:t>
            </a:r>
            <a:endParaRPr lang="zh-CN" altLang="en-US"/>
          </a:p>
        </p:txBody>
      </p:sp>
      <p:sp>
        <p:nvSpPr>
          <p:cNvPr id="7782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78AC20-A569-457D-8216-EDA28FD3056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D</a:t>
            </a:r>
            <a:r>
              <a:rPr lang="zh-CN" altLang="en-US" smtClean="0"/>
              <a:t>间有道密门，需咒语打开；</a:t>
            </a:r>
            <a:endParaRPr lang="en-US" altLang="zh-CN" smtClean="0"/>
          </a:p>
          <a:p>
            <a:r>
              <a:rPr lang="en-US" altLang="zh-CN" smtClean="0"/>
              <a:t>Peggy</a:t>
            </a:r>
            <a:r>
              <a:rPr lang="zh-CN" altLang="en-US" smtClean="0"/>
              <a:t>向</a:t>
            </a:r>
            <a:r>
              <a:rPr lang="en-US" altLang="zh-CN" smtClean="0"/>
              <a:t>Victor</a:t>
            </a:r>
            <a:r>
              <a:rPr lang="zh-CN" altLang="en-US" smtClean="0"/>
              <a:t>证明她知道</a:t>
            </a:r>
            <a:r>
              <a:rPr lang="zh-CN" altLang="en-US"/>
              <a:t>咒语，但不想泄露咒语。</a:t>
            </a:r>
            <a:endParaRPr lang="zh-CN" altLang="en-US" smtClean="0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零知识身份认证</a:t>
            </a:r>
            <a:r>
              <a:rPr lang="en-US" altLang="zh-CN" smtClean="0"/>
              <a:t>——</a:t>
            </a:r>
            <a:r>
              <a:rPr lang="zh-CN" altLang="en-US" smtClean="0"/>
              <a:t>洞穴例子</a:t>
            </a:r>
            <a:endParaRPr lang="zh-CN" altLang="en-US"/>
          </a:p>
        </p:txBody>
      </p:sp>
      <p:sp>
        <p:nvSpPr>
          <p:cNvPr id="79876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B28A21-A452-4B33-B3D7-2D7E3BE3570C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grpSp>
        <p:nvGrpSpPr>
          <p:cNvPr id="113" name="组合 112"/>
          <p:cNvGrpSpPr/>
          <p:nvPr/>
        </p:nvGrpSpPr>
        <p:grpSpPr>
          <a:xfrm>
            <a:off x="2875384" y="3185120"/>
            <a:ext cx="3352800" cy="3124200"/>
            <a:chOff x="1042988" y="2752725"/>
            <a:chExt cx="3352800" cy="3124200"/>
          </a:xfrm>
        </p:grpSpPr>
        <p:grpSp>
          <p:nvGrpSpPr>
            <p:cNvPr id="114" name="Group 4"/>
            <p:cNvGrpSpPr>
              <a:grpSpLocks/>
            </p:cNvGrpSpPr>
            <p:nvPr/>
          </p:nvGrpSpPr>
          <p:grpSpPr bwMode="auto">
            <a:xfrm>
              <a:off x="1042988" y="2752725"/>
              <a:ext cx="3352800" cy="3124200"/>
              <a:chOff x="0" y="0"/>
              <a:chExt cx="20006" cy="19996"/>
            </a:xfrm>
          </p:grpSpPr>
          <p:grpSp>
            <p:nvGrpSpPr>
              <p:cNvPr id="11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20006" cy="19996"/>
                <a:chOff x="0" y="0"/>
                <a:chExt cx="20006" cy="19996"/>
              </a:xfrm>
            </p:grpSpPr>
            <p:sp>
              <p:nvSpPr>
                <p:cNvPr id="12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14968" y="1119"/>
                  <a:ext cx="1971" cy="39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006" cy="19996"/>
                  <a:chOff x="0" y="0"/>
                  <a:chExt cx="20002" cy="19996"/>
                </a:xfrm>
              </p:grpSpPr>
              <p:grpSp>
                <p:nvGrpSpPr>
                  <p:cNvPr id="13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0" y="1688"/>
                    <a:ext cx="17794" cy="18308"/>
                    <a:chOff x="0" y="0"/>
                    <a:chExt cx="20001" cy="19997"/>
                  </a:xfrm>
                </p:grpSpPr>
                <p:grpSp>
                  <p:nvGrpSpPr>
                    <p:cNvPr id="17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176"/>
                      <a:ext cx="8971" cy="19821"/>
                      <a:chOff x="0" y="0"/>
                      <a:chExt cx="20001" cy="19998"/>
                    </a:xfrm>
                  </p:grpSpPr>
                  <p:sp>
                    <p:nvSpPr>
                      <p:cNvPr id="196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70" y="167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7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7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8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5781"/>
                        <a:ext cx="4938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9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0779"/>
                        <a:ext cx="4936" cy="43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0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8123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1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47" y="13130"/>
                        <a:ext cx="4936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2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39" y="3595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3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31" y="1390"/>
                        <a:ext cx="4936" cy="438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4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5229" y="16559"/>
                        <a:ext cx="2477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5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683" y="16559"/>
                        <a:ext cx="2482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6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02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061" y="16548"/>
                        <a:ext cx="2479" cy="329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8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2767" y="15786"/>
                        <a:ext cx="4018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09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145" y="16559"/>
                        <a:ext cx="2481" cy="3293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520" y="16706"/>
                        <a:ext cx="2481" cy="32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224" y="167"/>
                        <a:ext cx="3402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375" y="167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3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527" y="313"/>
                        <a:ext cx="3400" cy="344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1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4941" cy="43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99" y="0"/>
                      <a:ext cx="10902" cy="19976"/>
                      <a:chOff x="0" y="0"/>
                      <a:chExt cx="19996" cy="19999"/>
                    </a:xfrm>
                  </p:grpSpPr>
                  <p:sp>
                    <p:nvSpPr>
                      <p:cNvPr id="175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5933" y="166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5736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7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10694"/>
                        <a:ext cx="4063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8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50" y="8060"/>
                        <a:ext cx="4063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09" y="13018"/>
                        <a:ext cx="3304" cy="36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899" y="3568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646" y="1379"/>
                        <a:ext cx="4061" cy="434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887" y="16265"/>
                        <a:ext cx="2292" cy="361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83" name="Group 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16576"/>
                        <a:ext cx="12157" cy="3423"/>
                        <a:chOff x="0" y="0"/>
                        <a:chExt cx="20001" cy="20000"/>
                      </a:xfrm>
                    </p:grpSpPr>
                    <p:sp>
                      <p:nvSpPr>
                        <p:cNvPr id="190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1" name="Line 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332" y="58"/>
                          <a:ext cx="3358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2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989" y="0"/>
                          <a:ext cx="3356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3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3314" y="0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4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657" y="58"/>
                          <a:ext cx="3359" cy="1909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6645" y="911"/>
                          <a:ext cx="3356" cy="1908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84" name="Group 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29" y="166"/>
                        <a:ext cx="6338" cy="3558"/>
                        <a:chOff x="0" y="0"/>
                        <a:chExt cx="19999" cy="20000"/>
                      </a:xfrm>
                    </p:grpSpPr>
                    <p:sp>
                      <p:nvSpPr>
                        <p:cNvPr id="187" name="Line 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0" y="0"/>
                          <a:ext cx="8829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8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5585" y="0"/>
                          <a:ext cx="8835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9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1173" y="815"/>
                          <a:ext cx="8826" cy="19185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85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1634" y="0"/>
                        <a:ext cx="4061" cy="434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86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4923" y="15829"/>
                        <a:ext cx="2037" cy="295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3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981" y="0"/>
                    <a:ext cx="19021" cy="16942"/>
                    <a:chOff x="0" y="0"/>
                    <a:chExt cx="19999" cy="20002"/>
                  </a:xfrm>
                </p:grpSpPr>
                <p:grpSp>
                  <p:nvGrpSpPr>
                    <p:cNvPr id="132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19999" cy="20002"/>
                      <a:chOff x="0" y="0"/>
                      <a:chExt cx="19996" cy="20002"/>
                    </a:xfrm>
                  </p:grpSpPr>
                  <p:sp>
                    <p:nvSpPr>
                      <p:cNvPr id="147" name="AutoShap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55" y="9362"/>
                        <a:ext cx="7231" cy="703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rgbClr val="6BCB82"/>
                      </a:solidFill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8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737" y="16373"/>
                        <a:ext cx="9" cy="352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9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19996" cy="20002"/>
                        <a:chOff x="0" y="0"/>
                        <a:chExt cx="20001" cy="20002"/>
                      </a:xfrm>
                    </p:grpSpPr>
                    <p:sp>
                      <p:nvSpPr>
                        <p:cNvPr id="150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0" y="168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1737" y="0"/>
                          <a:ext cx="8264" cy="1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CC33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52" name="Group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192" y="336"/>
                          <a:ext cx="1943" cy="5868"/>
                          <a:chOff x="0" y="0"/>
                          <a:chExt cx="20078" cy="19999"/>
                        </a:xfrm>
                      </p:grpSpPr>
                      <p:sp>
                        <p:nvSpPr>
                          <p:cNvPr id="170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985" y="0"/>
                            <a:ext cx="93" cy="8016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3" y="7975"/>
                            <a:ext cx="18559" cy="41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0" y="7975"/>
                            <a:ext cx="93" cy="12024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3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803" y="0"/>
                          <a:ext cx="1943" cy="5869"/>
                          <a:chOff x="0" y="0"/>
                          <a:chExt cx="20078" cy="20000"/>
                        </a:xfrm>
                      </p:grpSpPr>
                      <p:sp>
                        <p:nvSpPr>
                          <p:cNvPr id="167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0" y="11985"/>
                            <a:ext cx="93" cy="8015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8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416" y="11985"/>
                            <a:ext cx="18579" cy="37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69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95" y="0"/>
                            <a:ext cx="83" cy="12022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rgbClr val="CC33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4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5" y="6025"/>
                          <a:ext cx="12263" cy="13977"/>
                          <a:chOff x="0" y="0"/>
                          <a:chExt cx="20000" cy="19801"/>
                        </a:xfrm>
                      </p:grpSpPr>
                      <p:grpSp>
                        <p:nvGrpSpPr>
                          <p:cNvPr id="155" name="Group 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6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62" name="Line 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0" y="19625"/>
                              <a:ext cx="18229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Line 6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11383" y="0"/>
                              <a:ext cx="6087" cy="1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Arc 7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706" y="0"/>
                              <a:ext cx="2040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Arc 7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V="1">
                              <a:off x="18092" y="17863"/>
                              <a:ext cx="1772" cy="1938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Line 7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9982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grpSp>
                        <p:nvGrpSpPr>
                          <p:cNvPr id="156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16634" cy="19801"/>
                            <a:chOff x="0" y="0"/>
                            <a:chExt cx="20000" cy="19801"/>
                          </a:xfrm>
                        </p:grpSpPr>
                        <p:sp>
                          <p:nvSpPr>
                            <p:cNvPr id="157" name="Line 7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1772" y="19625"/>
                              <a:ext cx="18228" cy="17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531" y="0"/>
                              <a:ext cx="6089" cy="16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Arc 7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>
                              <a:off x="255" y="0"/>
                              <a:ext cx="2039" cy="1682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0" name="Arc 7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137" y="17864"/>
                              <a:ext cx="1771" cy="1937"/>
                            </a:xfrm>
                            <a:custGeom>
                              <a:avLst/>
                              <a:gdLst>
                                <a:gd name="T0" fmla="*/ 0 w 21600"/>
                                <a:gd name="T1" fmla="*/ 0 h 21600"/>
                                <a:gd name="T2" fmla="*/ 0 w 21600"/>
                                <a:gd name="T3" fmla="*/ 0 h 21600"/>
                                <a:gd name="T4" fmla="*/ 0 w 21600"/>
                                <a:gd name="T5" fmla="*/ 0 h 21600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1600"/>
                                <a:gd name="T10" fmla="*/ 0 h 21600"/>
                                <a:gd name="T11" fmla="*/ 21600 w 21600"/>
                                <a:gd name="T12" fmla="*/ 21600 h 21600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1600" h="21600" fill="none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</a:path>
                                <a:path w="21600" h="21600" stroke="0" extrusionOk="0">
                                  <a:moveTo>
                                    <a:pt x="-1" y="0"/>
                                  </a:moveTo>
                                  <a:cubicBezTo>
                                    <a:pt x="11929" y="0"/>
                                    <a:pt x="21600" y="9670"/>
                                    <a:pt x="21600" y="21600"/>
                                  </a:cubicBezTo>
                                  <a:lnTo>
                                    <a:pt x="0" y="2160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BCB82"/>
                            </a:solidFill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Line 7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0" y="1666"/>
                              <a:ext cx="18" cy="16595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rgbClr val="CC33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3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3" y="168"/>
                      <a:ext cx="6457" cy="2351"/>
                      <a:chOff x="0" y="0"/>
                      <a:chExt cx="19998" cy="20000"/>
                    </a:xfrm>
                  </p:grpSpPr>
                  <p:sp>
                    <p:nvSpPr>
                      <p:cNvPr id="141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2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992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3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191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4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985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5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181" y="0"/>
                        <a:ext cx="3224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77" y="0"/>
                        <a:ext cx="3221" cy="2000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34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123" y="314"/>
                      <a:ext cx="6328" cy="2362"/>
                      <a:chOff x="0" y="0"/>
                      <a:chExt cx="19998" cy="20000"/>
                    </a:xfrm>
                  </p:grpSpPr>
                  <p:sp>
                    <p:nvSpPr>
                      <p:cNvPr id="135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0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6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258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523" y="0"/>
                        <a:ext cx="3290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9781" y="93"/>
                        <a:ext cx="3290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453" y="0"/>
                        <a:ext cx="3284" cy="19915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709" y="93"/>
                        <a:ext cx="3289" cy="1990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120" name="Group 93"/>
              <p:cNvGrpSpPr>
                <a:grpSpLocks/>
              </p:cNvGrpSpPr>
              <p:nvPr/>
            </p:nvGrpSpPr>
            <p:grpSpPr bwMode="auto">
              <a:xfrm>
                <a:off x="5006" y="7759"/>
                <a:ext cx="7001" cy="6346"/>
                <a:chOff x="0" y="0"/>
                <a:chExt cx="19999" cy="20000"/>
              </a:xfrm>
            </p:grpSpPr>
            <p:sp>
              <p:nvSpPr>
                <p:cNvPr id="121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0" y="419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1215" y="3977"/>
                  <a:ext cx="8433" cy="1557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3502" y="867"/>
                  <a:ext cx="11241" cy="1868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6307" y="1317"/>
                  <a:ext cx="11239" cy="18683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0" y="451"/>
                  <a:ext cx="11238" cy="18682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4369" y="10224"/>
                  <a:ext cx="5630" cy="936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630" cy="9357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2555875" y="282416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A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2268538" y="3328988"/>
              <a:ext cx="503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B</a:t>
              </a:r>
            </a:p>
          </p:txBody>
        </p:sp>
        <p:sp>
          <p:nvSpPr>
            <p:cNvPr id="117" name="Text Box 104"/>
            <p:cNvSpPr txBox="1">
              <a:spLocks noChangeArrowheads="1"/>
            </p:cNvSpPr>
            <p:nvPr/>
          </p:nvSpPr>
          <p:spPr bwMode="auto">
            <a:xfrm>
              <a:off x="1835150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C</a:t>
              </a:r>
            </a:p>
          </p:txBody>
        </p:sp>
        <p:sp>
          <p:nvSpPr>
            <p:cNvPr id="118" name="Text Box 105"/>
            <p:cNvSpPr txBox="1">
              <a:spLocks noChangeArrowheads="1"/>
            </p:cNvSpPr>
            <p:nvPr/>
          </p:nvSpPr>
          <p:spPr bwMode="auto">
            <a:xfrm>
              <a:off x="2555875" y="4913313"/>
              <a:ext cx="5032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>
                  <a:solidFill>
                    <a:srgbClr val="000404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 Kerberos </a:t>
            </a:r>
            <a:r>
              <a:rPr lang="zh-CN" altLang="en-US" smtClean="0"/>
              <a:t>认证协议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>
              <a:buFontTx/>
              <a:buNone/>
            </a:pPr>
            <a:endParaRPr lang="zh-CN" altLang="en-US" sz="4000" b="1" smtClean="0"/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23F20E6-B054-4167-BEC3-BC2F020F0B98}" type="slidenum">
              <a:rPr lang="zh-CN" altLang="en-US" smtClean="0">
                <a:solidFill>
                  <a:srgbClr val="FF0000"/>
                </a:solidFill>
              </a:rPr>
              <a:pPr/>
              <a:t>56</a:t>
            </a:fld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27173"/>
            <a:ext cx="8229600" cy="16421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smtClean="0"/>
              <a:t>用户需要从多台服务器得到服务，访问安全方法有三种：</a:t>
            </a:r>
          </a:p>
          <a:p>
            <a:pPr lvl="1"/>
            <a:r>
              <a:rPr lang="en-US" altLang="zh-CN" smtClean="0"/>
              <a:t>1) </a:t>
            </a:r>
            <a:r>
              <a:rPr lang="zh-CN" altLang="en-US" smtClean="0"/>
              <a:t>登录工作站</a:t>
            </a:r>
            <a:r>
              <a:rPr lang="zh-CN" altLang="en-US"/>
              <a:t>认证</a:t>
            </a:r>
            <a:r>
              <a:rPr lang="zh-CN" altLang="en-US" smtClean="0"/>
              <a:t>用户；</a:t>
            </a:r>
          </a:p>
          <a:p>
            <a:pPr lvl="1"/>
            <a:r>
              <a:rPr lang="en-US" altLang="zh-CN" smtClean="0"/>
              <a:t>2) </a:t>
            </a:r>
            <a:r>
              <a:rPr lang="zh-CN" altLang="en-US" smtClean="0"/>
              <a:t>服务器认证请求工作站；</a:t>
            </a:r>
            <a:endParaRPr lang="en-US" altLang="zh-CN" smtClean="0"/>
          </a:p>
          <a:p>
            <a:pPr lvl="1"/>
            <a:r>
              <a:rPr lang="en-US" altLang="zh-CN" smtClean="0"/>
              <a:t>3)</a:t>
            </a:r>
            <a:r>
              <a:rPr lang="zh-CN" altLang="en-US" smtClean="0"/>
              <a:t> 服务认证用户。</a:t>
            </a:r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的产生背景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57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1219200" y="1341412"/>
            <a:ext cx="6934200" cy="3553504"/>
            <a:chOff x="1219200" y="2276872"/>
            <a:chExt cx="6934200" cy="355350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219200" y="3505200"/>
              <a:ext cx="6934200" cy="685800"/>
            </a:xfrm>
            <a:prstGeom prst="leftRightArrow">
              <a:avLst>
                <a:gd name="adj1" fmla="val 35833"/>
                <a:gd name="adj2" fmla="val 104669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00672" y="2276872"/>
              <a:ext cx="1219200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Web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092383" y="2276872"/>
              <a:ext cx="983673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File</a:t>
              </a:r>
            </a:p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server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267672" y="2277516"/>
              <a:ext cx="1176536" cy="7200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sz="2000" b="1">
                  <a:latin typeface="Times New Roman" pitchFamily="18" charset="0"/>
                  <a:ea typeface="PMingLiU" pitchFamily="18" charset="-120"/>
                </a:rPr>
                <a:t>Printing</a:t>
              </a:r>
            </a:p>
            <a:p>
              <a:pPr algn="ctr"/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server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02794" y="2586425"/>
              <a:ext cx="565150" cy="2286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1318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2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86970" y="4581128"/>
              <a:ext cx="565150" cy="4572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TW" altLang="en-US" sz="2000" b="1">
                  <a:latin typeface="Times New Roman" pitchFamily="18" charset="0"/>
                  <a:ea typeface="PMingLiU" pitchFamily="18" charset="-120"/>
                </a:rPr>
                <a:t>. . .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712568" y="530120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TW" b="1">
                  <a:latin typeface="Times New Roman" pitchFamily="18" charset="0"/>
                  <a:ea typeface="PMingLiU" pitchFamily="18" charset="-120"/>
                </a:rPr>
                <a:t>Attacker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839344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2667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4487416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715000" y="3084376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868144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CN" sz="2000" b="1" smtClean="0">
                  <a:latin typeface="Times New Roman" pitchFamily="18" charset="0"/>
                  <a:ea typeface="PMingLiU" pitchFamily="18" charset="-120"/>
                </a:rPr>
                <a:t>N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6575648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2608000" y="5316448"/>
              <a:ext cx="1371600" cy="513928"/>
            </a:xfrm>
            <a:prstGeom prst="hexagon">
              <a:avLst>
                <a:gd name="adj" fmla="val 28125"/>
                <a:gd name="vf" fmla="val 11547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smtClean="0">
                  <a:latin typeface="Times New Roman" pitchFamily="18" charset="0"/>
                  <a:ea typeface="PMingLiU" pitchFamily="18" charset="-120"/>
                </a:rPr>
                <a:t>User</a:t>
              </a:r>
              <a:endParaRPr lang="en-US" altLang="zh-TW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1331640" y="4654488"/>
              <a:ext cx="1664196" cy="533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smtClean="0">
                  <a:latin typeface="Times New Roman" pitchFamily="18" charset="0"/>
                  <a:ea typeface="PMingLiU" pitchFamily="18" charset="-120"/>
                </a:rPr>
                <a:t>Workstation </a:t>
              </a:r>
              <a:r>
                <a:rPr lang="en-US" altLang="zh-TW" sz="2000" b="1" smtClean="0">
                  <a:latin typeface="Times New Roman" pitchFamily="18" charset="0"/>
                  <a:ea typeface="PMingLiU" pitchFamily="18" charset="-120"/>
                </a:rPr>
                <a:t>1</a:t>
              </a:r>
              <a:endParaRPr lang="en-US" altLang="zh-TW" sz="2000" b="1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2111152" y="4005064"/>
              <a:ext cx="228600" cy="649424"/>
            </a:xfrm>
            <a:prstGeom prst="upDownArrow">
              <a:avLst>
                <a:gd name="adj1" fmla="val 50000"/>
                <a:gd name="adj2" fmla="val 93333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666016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窃听</a:t>
            </a:r>
            <a:r>
              <a:rPr lang="en-US" altLang="zh-CN" smtClean="0"/>
              <a:t>/</a:t>
            </a:r>
            <a:r>
              <a:rPr lang="zh-CN" altLang="en-US" smtClean="0"/>
              <a:t>重放</a:t>
            </a:r>
            <a:r>
              <a:rPr lang="zh-TW" altLang="en-US" smtClean="0"/>
              <a:t>：</a:t>
            </a:r>
            <a:endParaRPr lang="en-US" altLang="zh-TW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可能窃听</a:t>
            </a:r>
            <a:r>
              <a:rPr lang="zh-CN" altLang="en-US" smtClean="0"/>
              <a:t>他人信息交换</a:t>
            </a:r>
            <a:r>
              <a:rPr lang="zh-CN" altLang="en-US"/>
              <a:t>，</a:t>
            </a:r>
            <a:r>
              <a:rPr lang="zh-CN" altLang="en-US" smtClean="0"/>
              <a:t>并重放获得对服务器</a:t>
            </a:r>
            <a:r>
              <a:rPr lang="zh-CN" altLang="en-US"/>
              <a:t>的</a:t>
            </a:r>
            <a:r>
              <a:rPr lang="zh-CN" altLang="en-US" smtClean="0"/>
              <a:t>访问权。</a:t>
            </a:r>
            <a:endParaRPr lang="zh-CN" altLang="en-US"/>
          </a:p>
          <a:p>
            <a:r>
              <a:rPr lang="zh-CN" altLang="en-US" smtClean="0"/>
              <a:t>假冒用户：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个工作站</a:t>
            </a:r>
            <a:r>
              <a:rPr lang="zh-CN" altLang="en-US" smtClean="0"/>
              <a:t>上的用户</a:t>
            </a:r>
            <a:r>
              <a:rPr lang="zh-CN" altLang="en-US"/>
              <a:t>可能冒充另一个用户操作；</a:t>
            </a:r>
          </a:p>
          <a:p>
            <a:r>
              <a:rPr lang="zh-CN" altLang="en-US" smtClean="0"/>
              <a:t>伪装机器：</a:t>
            </a:r>
            <a:endParaRPr lang="en-US" altLang="zh-CN" smtClean="0"/>
          </a:p>
          <a:p>
            <a:pPr lvl="1"/>
            <a:r>
              <a:rPr lang="zh-CN" altLang="en-US" smtClean="0"/>
              <a:t>用户</a:t>
            </a:r>
            <a:r>
              <a:rPr lang="zh-CN" altLang="en-US"/>
              <a:t>可能改变一个工作站的网络地址，从而冒充另一台工作站工作；</a:t>
            </a:r>
          </a:p>
          <a:p>
            <a:endParaRPr lang="en-US" altLang="zh-TW" smtClean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潜在的攻击</a:t>
            </a:r>
            <a:endParaRPr lang="zh-CN" altLang="en-US"/>
          </a:p>
        </p:txBody>
      </p:sp>
      <p:sp>
        <p:nvSpPr>
          <p:cNvPr id="9318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926133-54F0-4C14-A6C1-649B5B240827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80</a:t>
            </a:r>
            <a:r>
              <a:rPr lang="zh-CN" altLang="en-US" smtClean="0"/>
              <a:t>年代中，</a:t>
            </a:r>
            <a:r>
              <a:rPr lang="en-US" altLang="zh-CN" smtClean="0"/>
              <a:t>MIT Athena</a:t>
            </a:r>
            <a:r>
              <a:rPr lang="zh-CN" altLang="en-US" smtClean="0"/>
              <a:t>工程产物，“</a:t>
            </a:r>
            <a:r>
              <a:rPr lang="en-US" altLang="zh-CN" smtClean="0"/>
              <a:t>Kerberos”</a:t>
            </a:r>
            <a:r>
              <a:rPr lang="zh-CN" altLang="en-US"/>
              <a:t>本意：</a:t>
            </a:r>
            <a:endParaRPr lang="en-US" altLang="zh-CN"/>
          </a:p>
          <a:p>
            <a:pPr lvl="1"/>
            <a:r>
              <a:rPr lang="zh-CN" altLang="en-US" smtClean="0"/>
              <a:t>希腊神话中三头神犬——</a:t>
            </a:r>
            <a:r>
              <a:rPr lang="zh-CN" altLang="en-US"/>
              <a:t>地狱之门守护者”</a:t>
            </a:r>
            <a:endParaRPr lang="en-US" altLang="zh-CN"/>
          </a:p>
          <a:p>
            <a:pPr lvl="1"/>
            <a:r>
              <a:rPr lang="zh-CN" altLang="en-US"/>
              <a:t>三个功能：身份认证、记账、审核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版本</a:t>
            </a:r>
          </a:p>
          <a:p>
            <a:pPr lvl="1"/>
            <a:r>
              <a:rPr lang="zh-CN" altLang="en-US"/>
              <a:t>前三个版本仅用于内部</a:t>
            </a:r>
          </a:p>
          <a:p>
            <a:pPr lvl="1"/>
            <a:r>
              <a:rPr lang="zh-CN" altLang="en-US"/>
              <a:t>第四版得到了广泛的应用</a:t>
            </a:r>
          </a:p>
          <a:p>
            <a:pPr lvl="1"/>
            <a:r>
              <a:rPr lang="zh-CN" altLang="en-US"/>
              <a:t>第五版于</a:t>
            </a:r>
            <a:r>
              <a:rPr lang="en-US" altLang="zh-CN"/>
              <a:t>1989</a:t>
            </a:r>
            <a:r>
              <a:rPr lang="zh-CN" altLang="en-US"/>
              <a:t>年开始设计</a:t>
            </a:r>
          </a:p>
          <a:p>
            <a:pPr lvl="2"/>
            <a:r>
              <a:rPr lang="en-US" altLang="zh-CN"/>
              <a:t>RFC 1510, 1993</a:t>
            </a:r>
            <a:r>
              <a:rPr lang="zh-CN" altLang="en-US"/>
              <a:t>年确定</a:t>
            </a:r>
          </a:p>
          <a:p>
            <a:pPr lvl="2"/>
            <a:r>
              <a:rPr lang="zh-CN" altLang="en-US"/>
              <a:t>标准</a:t>
            </a:r>
            <a:r>
              <a:rPr lang="en-US" altLang="zh-CN"/>
              <a:t>Kerberos</a:t>
            </a:r>
          </a:p>
          <a:p>
            <a:pPr lvl="1"/>
            <a:endParaRPr lang="zh-CN" altLang="en-US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身份认证系统组成：</a:t>
            </a:r>
          </a:p>
          <a:p>
            <a:pPr lvl="1"/>
            <a:r>
              <a:rPr lang="zh-CN" altLang="en-US" smtClean="0"/>
              <a:t>认证服务器</a:t>
            </a:r>
          </a:p>
          <a:p>
            <a:pPr lvl="1"/>
            <a:r>
              <a:rPr lang="zh-CN" altLang="en-US" smtClean="0"/>
              <a:t>认证系统用户端软件</a:t>
            </a:r>
          </a:p>
          <a:p>
            <a:pPr lvl="1"/>
            <a:r>
              <a:rPr lang="zh-CN" altLang="en-US" smtClean="0"/>
              <a:t>认证设备</a:t>
            </a:r>
          </a:p>
          <a:p>
            <a:pPr lvl="1"/>
            <a:r>
              <a:rPr lang="zh-CN" altLang="en-US" smtClean="0"/>
              <a:t>认证协议</a:t>
            </a:r>
          </a:p>
          <a:p>
            <a:pPr lvl="1"/>
            <a:endParaRPr lang="zh-CN" altLang="en-US" smtClean="0"/>
          </a:p>
          <a:p>
            <a:endParaRPr lang="zh-CN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身份认证组成及模型</a:t>
            </a:r>
            <a:endParaRPr lang="zh-CN" altLang="en-US"/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6FA9B-939D-4963-8ED3-332A582DF349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1682" y="3068640"/>
            <a:ext cx="6337304" cy="3552826"/>
            <a:chOff x="1904" y="1933"/>
            <a:chExt cx="3992" cy="2238"/>
          </a:xfrm>
        </p:grpSpPr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904" y="3037"/>
              <a:ext cx="977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示证者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174" y="1933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可信第三方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5041" y="3037"/>
              <a:ext cx="855" cy="33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itchFamily="18" charset="0"/>
                </a:rPr>
                <a:t>验证者</a:t>
              </a:r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2593" y="2101"/>
              <a:ext cx="535" cy="93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881" y="3229"/>
              <a:ext cx="216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4716" y="2237"/>
              <a:ext cx="661" cy="80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2585" y="227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3537" y="3325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4807" y="2191"/>
              <a:ext cx="9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itchFamily="18" charset="0"/>
                </a:rPr>
                <a:t>AP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3174" y="3838"/>
              <a:ext cx="1542" cy="3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66"/>
                  </a:solidFill>
                  <a:latin typeface="Times New Roman" pitchFamily="18" charset="0"/>
                </a:rPr>
                <a:t>攻击者</a:t>
              </a:r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909" y="3229"/>
              <a:ext cx="0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888" y="2558"/>
              <a:ext cx="604" cy="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flipH="1">
              <a:off x="4428" y="2600"/>
              <a:ext cx="606" cy="1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6888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基于对称密码技术</a:t>
            </a:r>
            <a:r>
              <a:rPr lang="zh-CN" altLang="en-US" b="1" smtClean="0">
                <a:solidFill>
                  <a:srgbClr val="FF0000"/>
                </a:solidFill>
              </a:rPr>
              <a:t>集中式</a:t>
            </a:r>
            <a:r>
              <a:rPr lang="zh-CN" altLang="en-US" smtClean="0"/>
              <a:t>的身份认证框架结构。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DES</a:t>
            </a:r>
            <a:r>
              <a:rPr lang="zh-CN" altLang="en-US" smtClean="0"/>
              <a:t>加密算法</a:t>
            </a:r>
            <a:endParaRPr lang="en-US" altLang="zh-CN" smtClean="0"/>
          </a:p>
          <a:p>
            <a:pPr lvl="1"/>
            <a:r>
              <a:rPr lang="zh-CN" altLang="en-US" smtClean="0"/>
              <a:t>引入可信第三方</a:t>
            </a:r>
            <a:endParaRPr lang="en-US" altLang="zh-CN" smtClean="0"/>
          </a:p>
          <a:p>
            <a:pPr lvl="1"/>
            <a:r>
              <a:rPr lang="zh-CN" altLang="en-US" smtClean="0"/>
              <a:t>采用基于</a:t>
            </a:r>
            <a:r>
              <a:rPr lang="en-US" altLang="zh-CN" smtClean="0"/>
              <a:t>Needham-Schroeder</a:t>
            </a:r>
            <a:r>
              <a:rPr lang="zh-CN" altLang="en-US" smtClean="0"/>
              <a:t>协议</a:t>
            </a:r>
            <a:endParaRPr lang="en-US" altLang="zh-CN" smtClean="0"/>
          </a:p>
          <a:p>
            <a:pPr lvl="1"/>
            <a:r>
              <a:rPr lang="zh-CN" altLang="en-US" smtClean="0"/>
              <a:t>实现用户与服务器间的相互认证。</a:t>
            </a:r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942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9363B7-9AC9-4D5A-B7E6-EFD8C0203533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475656" y="4008076"/>
            <a:ext cx="5832475" cy="2735263"/>
            <a:chOff x="0" y="0"/>
            <a:chExt cx="4305" cy="187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260" y="0"/>
              <a:ext cx="159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,Bold" charset="0"/>
                </a:rPr>
                <a:t>Kerberos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0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Client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865" y="1248"/>
              <a:ext cx="144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zh-CN" sz="2400">
                  <a:solidFill>
                    <a:srgbClr val="000404"/>
                  </a:solidFill>
                  <a:latin typeface="TimesNewRoman" charset="0"/>
                </a:rPr>
                <a:t>Server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540" y="498"/>
              <a:ext cx="90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900" y="609"/>
              <a:ext cx="72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25" y="148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10" y="1635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F101ED-6E16-4706-8F95-485A80517AAF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smtClean="0"/>
              <a:t>Kerberos</a:t>
            </a:r>
            <a:r>
              <a:rPr lang="zh-CN" altLang="en-US" sz="4400" smtClean="0"/>
              <a:t>认证系统模型</a:t>
            </a:r>
            <a:endParaRPr lang="zh-CN" altLang="en-US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讲 </a:t>
            </a:r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Kerberos</a:t>
            </a:r>
            <a:r>
              <a:rPr lang="zh-CN" altLang="en-US">
                <a:solidFill>
                  <a:schemeClr val="bg1"/>
                </a:solidFill>
                <a:latin typeface="Times New Roman" pitchFamily="18" charset="0"/>
              </a:rPr>
              <a:t>认证</a:t>
            </a:r>
          </a:p>
        </p:txBody>
      </p:sp>
      <p:sp>
        <p:nvSpPr>
          <p:cNvPr id="439299" name="AutoShape 3"/>
          <p:cNvSpPr>
            <a:spLocks noChangeArrowheads="1"/>
          </p:cNvSpPr>
          <p:nvPr/>
        </p:nvSpPr>
        <p:spPr bwMode="auto">
          <a:xfrm>
            <a:off x="5270376" y="23488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4965576" y="25012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1" name="AutoShape 5"/>
          <p:cNvSpPr>
            <a:spLocks noChangeArrowheads="1"/>
          </p:cNvSpPr>
          <p:nvPr/>
        </p:nvSpPr>
        <p:spPr bwMode="auto">
          <a:xfrm>
            <a:off x="4660776" y="26536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4355976" y="2806080"/>
            <a:ext cx="2336800" cy="898525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254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Server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5656" y="3549079"/>
            <a:ext cx="1794568" cy="1435100"/>
            <a:chOff x="1533525" y="3146028"/>
            <a:chExt cx="1794568" cy="1435100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1533525" y="3146028"/>
              <a:ext cx="1794568" cy="1435100"/>
              <a:chOff x="502" y="1544"/>
              <a:chExt cx="1056" cy="944"/>
            </a:xfrm>
            <a:solidFill>
              <a:schemeClr val="bg2">
                <a:lumMod val="90000"/>
              </a:schemeClr>
            </a:solidFill>
          </p:grpSpPr>
          <p:sp>
            <p:nvSpPr>
              <p:cNvPr id="3096" name="Oval 12"/>
              <p:cNvSpPr>
                <a:spLocks noChangeArrowheads="1"/>
              </p:cNvSpPr>
              <p:nvPr/>
            </p:nvSpPr>
            <p:spPr bwMode="auto">
              <a:xfrm>
                <a:off x="510" y="2360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7" name="Rectangle 13"/>
              <p:cNvSpPr>
                <a:spLocks noChangeArrowheads="1"/>
              </p:cNvSpPr>
              <p:nvPr/>
            </p:nvSpPr>
            <p:spPr bwMode="auto">
              <a:xfrm>
                <a:off x="502" y="1632"/>
                <a:ext cx="1056" cy="7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8" name="Oval 14"/>
              <p:cNvSpPr>
                <a:spLocks noChangeArrowheads="1"/>
              </p:cNvSpPr>
              <p:nvPr/>
            </p:nvSpPr>
            <p:spPr bwMode="auto">
              <a:xfrm>
                <a:off x="510" y="1544"/>
                <a:ext cx="1040" cy="128"/>
              </a:xfrm>
              <a:prstGeom prst="ellipse">
                <a:avLst/>
              </a:prstGeom>
              <a:grp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99" name="Line 15"/>
              <p:cNvSpPr>
                <a:spLocks noChangeShapeType="1"/>
              </p:cNvSpPr>
              <p:nvPr/>
            </p:nvSpPr>
            <p:spPr bwMode="auto">
              <a:xfrm>
                <a:off x="502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100" name="Line 16"/>
              <p:cNvSpPr>
                <a:spLocks noChangeShapeType="1"/>
              </p:cNvSpPr>
              <p:nvPr/>
            </p:nvSpPr>
            <p:spPr bwMode="auto">
              <a:xfrm>
                <a:off x="1558" y="1632"/>
                <a:ext cx="0" cy="768"/>
              </a:xfrm>
              <a:prstGeom prst="line">
                <a:avLst/>
              </a:prstGeom>
              <a:grp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1570912" y="3439433"/>
              <a:ext cx="1556652" cy="8315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Kerberos</a:t>
              </a:r>
            </a:p>
            <a:p>
              <a:pPr eaLnBrk="0" hangingPunct="0">
                <a:defRPr/>
              </a:pPr>
              <a:r>
                <a:rPr lang="en-US" altLang="zh-CN" b="1">
                  <a:latin typeface="Arial" pitchFamily="34" charset="0"/>
                </a:rPr>
                <a:t>Database</a:t>
              </a:r>
            </a:p>
          </p:txBody>
        </p:sp>
      </p:grpSp>
      <p:sp>
        <p:nvSpPr>
          <p:cNvPr id="439314" name="AutoShape 18"/>
          <p:cNvSpPr>
            <a:spLocks noChangeArrowheads="1"/>
          </p:cNvSpPr>
          <p:nvPr/>
        </p:nvSpPr>
        <p:spPr bwMode="auto">
          <a:xfrm>
            <a:off x="1054100" y="2273895"/>
            <a:ext cx="2638425" cy="10541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Ticket Granting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439315" name="AutoShape 19"/>
          <p:cNvSpPr>
            <a:spLocks noChangeArrowheads="1"/>
          </p:cNvSpPr>
          <p:nvPr/>
        </p:nvSpPr>
        <p:spPr bwMode="auto">
          <a:xfrm>
            <a:off x="1041400" y="5094560"/>
            <a:ext cx="2651125" cy="1130300"/>
          </a:xfrm>
          <a:prstGeom prst="roundRect">
            <a:avLst>
              <a:gd name="adj" fmla="val 2704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Authentication</a:t>
            </a:r>
          </a:p>
          <a:p>
            <a:pPr algn="ctr" eaLnBrk="0" hangingPunct="0">
              <a:defRPr/>
            </a:pPr>
            <a:r>
              <a:rPr lang="en-US" altLang="zh-CN" b="1">
                <a:latin typeface="Arial" pitchFamily="34" charset="0"/>
              </a:rPr>
              <a:t> Server</a:t>
            </a:r>
          </a:p>
        </p:txBody>
      </p:sp>
      <p:sp>
        <p:nvSpPr>
          <p:cNvPr id="3084" name="Rectangle 20"/>
          <p:cNvSpPr>
            <a:spLocks noChangeArrowheads="1"/>
          </p:cNvSpPr>
          <p:nvPr/>
        </p:nvSpPr>
        <p:spPr bwMode="auto">
          <a:xfrm>
            <a:off x="838200" y="2103710"/>
            <a:ext cx="3022600" cy="4349626"/>
          </a:xfrm>
          <a:prstGeom prst="rect">
            <a:avLst/>
          </a:prstGeom>
          <a:noFill/>
          <a:ln w="5080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5178648" y="4213202"/>
            <a:ext cx="1625600" cy="871982"/>
          </a:xfrm>
          <a:prstGeom prst="rect">
            <a:avLst/>
          </a:prstGeom>
          <a:solidFill>
            <a:srgbClr val="969696"/>
          </a:solidFill>
          <a:ln w="254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Arial" pitchFamily="34" charset="0"/>
              </a:rPr>
              <a:t>Workstation</a:t>
            </a:r>
            <a:endParaRPr lang="en-US" altLang="zh-CN" b="1">
              <a:latin typeface="Arial" pitchFamily="34" charset="0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921849"/>
              </p:ext>
            </p:extLst>
          </p:nvPr>
        </p:nvGraphicFramePr>
        <p:xfrm>
          <a:off x="5251152" y="5400675"/>
          <a:ext cx="882824" cy="122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ClipArt" r:id="rId4" imgW="2387698" imgH="3661137" progId="">
                  <p:embed/>
                </p:oleObj>
              </mc:Choice>
              <mc:Fallback>
                <p:oleObj name="ClipArt" r:id="rId4" imgW="2387698" imgH="3661137" progId="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152" y="5400675"/>
                        <a:ext cx="882824" cy="1221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44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安全性</a:t>
            </a:r>
          </a:p>
          <a:p>
            <a:pPr lvl="1"/>
            <a:r>
              <a:rPr lang="zh-CN" altLang="en-US" smtClean="0"/>
              <a:t>能够有效防止攻击者假扮成另一个合法的授权用户。</a:t>
            </a:r>
          </a:p>
          <a:p>
            <a:r>
              <a:rPr lang="zh-CN" altLang="en-US" smtClean="0"/>
              <a:t>可靠性</a:t>
            </a:r>
          </a:p>
          <a:p>
            <a:pPr lvl="1"/>
            <a:r>
              <a:rPr lang="zh-CN" altLang="en-US" smtClean="0"/>
              <a:t>分布式服务器体系结构，提供相互备份。</a:t>
            </a:r>
          </a:p>
          <a:p>
            <a:r>
              <a:rPr lang="zh-CN" altLang="en-US" smtClean="0"/>
              <a:t>对用户透明性</a:t>
            </a:r>
          </a:p>
          <a:p>
            <a:r>
              <a:rPr lang="zh-CN" altLang="en-US" smtClean="0"/>
              <a:t>可伸缩</a:t>
            </a:r>
          </a:p>
          <a:p>
            <a:pPr lvl="1"/>
            <a:r>
              <a:rPr lang="zh-CN" altLang="en-US" smtClean="0"/>
              <a:t>能够支持大数量的客户和服务器。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设计目标</a:t>
            </a:r>
            <a:endParaRPr lang="zh-CN" altLang="en-US"/>
          </a:p>
        </p:txBody>
      </p:sp>
      <p:sp>
        <p:nvSpPr>
          <p:cNvPr id="103426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43576D-4EB4-4341-A4FA-6B373FAB649F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客户</a:t>
            </a:r>
            <a:r>
              <a:rPr lang="zh-CN" altLang="en-US" smtClean="0">
                <a:latin typeface="Times New Roman" pitchFamily="18" charset="0"/>
              </a:rPr>
              <a:t>机，</a:t>
            </a:r>
            <a:r>
              <a:rPr lang="en-US" altLang="zh-CN" smtClean="0">
                <a:latin typeface="Times New Roman" pitchFamily="18" charset="0"/>
              </a:rPr>
              <a:t>AS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认证</a:t>
            </a:r>
            <a:r>
              <a:rPr lang="zh-CN" altLang="en-US" smtClean="0">
                <a:latin typeface="Times New Roman" pitchFamily="18" charset="0"/>
              </a:rPr>
              <a:t>服务器，</a:t>
            </a:r>
            <a:r>
              <a:rPr lang="en-US" altLang="zh-CN" smtClean="0">
                <a:latin typeface="Times New Roman" pitchFamily="18" charset="0"/>
              </a:rPr>
              <a:t>V</a:t>
            </a:r>
            <a:r>
              <a:rPr lang="en-US" altLang="zh-CN">
                <a:latin typeface="Times New Roman" pitchFamily="18" charset="0"/>
              </a:rPr>
              <a:t>：</a:t>
            </a:r>
            <a:r>
              <a:rPr lang="zh-CN" altLang="en-US">
                <a:latin typeface="Times New Roman" pitchFamily="18" charset="0"/>
              </a:rPr>
              <a:t>服务器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IDc、IDv、IDtgs </a:t>
            </a:r>
            <a:r>
              <a:rPr lang="zh-CN" altLang="en-US">
                <a:latin typeface="Times New Roman" pitchFamily="18" charset="0"/>
              </a:rPr>
              <a:t>分别为</a:t>
            </a:r>
            <a:r>
              <a:rPr lang="en-US" altLang="zh-CN">
                <a:latin typeface="Times New Roman" pitchFamily="18" charset="0"/>
              </a:rPr>
              <a:t>C、V、TGS</a:t>
            </a:r>
            <a:r>
              <a:rPr lang="zh-CN" altLang="en-US">
                <a:latin typeface="Times New Roman" pitchFamily="18" charset="0"/>
              </a:rPr>
              <a:t>的身份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ADc： </a:t>
            </a:r>
            <a:r>
              <a:rPr lang="zh-CN" altLang="en-US">
                <a:latin typeface="Times New Roman" pitchFamily="18" charset="0"/>
              </a:rPr>
              <a:t>用户的网络地址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TSi：</a:t>
            </a:r>
            <a:r>
              <a:rPr lang="zh-CN" altLang="en-US">
                <a:latin typeface="Times New Roman" pitchFamily="18" charset="0"/>
              </a:rPr>
              <a:t>第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个时戳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Lifetimei</a:t>
            </a:r>
            <a:r>
              <a:rPr lang="zh-CN" altLang="en-US" smtClean="0">
                <a:latin typeface="Times New Roman" pitchFamily="18" charset="0"/>
              </a:rPr>
              <a:t>（</a:t>
            </a:r>
            <a:r>
              <a:rPr lang="en-US" altLang="zh-CN" smtClean="0">
                <a:latin typeface="Times New Roman" pitchFamily="18" charset="0"/>
              </a:rPr>
              <a:t>LTi</a:t>
            </a:r>
            <a:r>
              <a:rPr lang="zh-CN" altLang="en-US" smtClean="0">
                <a:latin typeface="Times New Roman" pitchFamily="18" charset="0"/>
              </a:rPr>
              <a:t>）</a:t>
            </a:r>
            <a:r>
              <a:rPr lang="en-US" altLang="zh-CN" smtClean="0">
                <a:latin typeface="Times New Roman" pitchFamily="18" charset="0"/>
              </a:rPr>
              <a:t>： </a:t>
            </a:r>
            <a:r>
              <a:rPr lang="zh-CN" altLang="en-US" smtClean="0">
                <a:latin typeface="Times New Roman" pitchFamily="18" charset="0"/>
              </a:rPr>
              <a:t>第</a:t>
            </a:r>
            <a:r>
              <a:rPr lang="en-US" altLang="zh-CN" smtClean="0">
                <a:latin typeface="Times New Roman" pitchFamily="18" charset="0"/>
              </a:rPr>
              <a:t>i</a:t>
            </a:r>
            <a:r>
              <a:rPr lang="zh-CN" altLang="en-US" smtClean="0">
                <a:latin typeface="Times New Roman" pitchFamily="18" charset="0"/>
              </a:rPr>
              <a:t>个</a:t>
            </a:r>
            <a:r>
              <a:rPr lang="zh-CN" altLang="en-US">
                <a:latin typeface="Times New Roman" pitchFamily="18" charset="0"/>
              </a:rPr>
              <a:t>有效期限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Pc：C</a:t>
            </a:r>
            <a:r>
              <a:rPr lang="zh-CN" altLang="en-US">
                <a:latin typeface="Times New Roman" pitchFamily="18" charset="0"/>
              </a:rPr>
              <a:t>上的用户</a:t>
            </a:r>
            <a:r>
              <a:rPr lang="zh-CN" altLang="en-US" smtClean="0">
                <a:latin typeface="Times New Roman" pitchFamily="18" charset="0"/>
              </a:rPr>
              <a:t>口令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</a:t>
            </a:r>
            <a:r>
              <a:rPr lang="zh-CN" altLang="en-US" smtClean="0">
                <a:latin typeface="Times New Roman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71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Kc：C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Kv：V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Ktgs： TGS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AS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Kc,tgs：C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TGS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  <a:p>
            <a:pPr algn="just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Kc,v：C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>
                <a:latin typeface="Times New Roman" pitchFamily="18" charset="0"/>
              </a:rPr>
              <a:t>V</a:t>
            </a:r>
            <a:r>
              <a:rPr lang="zh-CN" altLang="en-US">
                <a:latin typeface="Times New Roman" pitchFamily="18" charset="0"/>
              </a:rPr>
              <a:t>的共享密钥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Times New Roman" pitchFamily="18" charset="0"/>
              </a:rPr>
              <a:t>常用</a:t>
            </a:r>
            <a:r>
              <a:rPr lang="zh-CN" altLang="en-US" smtClean="0">
                <a:latin typeface="Times New Roman" pitchFamily="18" charset="0"/>
              </a:rPr>
              <a:t>术语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091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简单方案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0547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53272" y="6407944"/>
            <a:ext cx="1026840" cy="45005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A5DE8E8-6F6D-4B9D-B7AA-6F517C514199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72369" y="1573486"/>
            <a:ext cx="3527424" cy="2520950"/>
            <a:chOff x="1066" y="935"/>
            <a:chExt cx="2222" cy="1588"/>
          </a:xfrm>
        </p:grpSpPr>
        <p:sp>
          <p:nvSpPr>
            <p:cNvPr id="105494" name="Line 10"/>
            <p:cNvSpPr>
              <a:spLocks noChangeShapeType="1"/>
            </p:cNvSpPr>
            <p:nvPr/>
          </p:nvSpPr>
          <p:spPr bwMode="auto">
            <a:xfrm flipV="1">
              <a:off x="1338" y="935"/>
              <a:ext cx="19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5" name="Text Box 11"/>
            <p:cNvSpPr txBox="1">
              <a:spLocks noChangeArrowheads="1"/>
            </p:cNvSpPr>
            <p:nvPr/>
          </p:nvSpPr>
          <p:spPr bwMode="auto">
            <a:xfrm rot="19250075">
              <a:off x="1066" y="1613"/>
              <a:ext cx="163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(1)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P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, ID</a:t>
              </a:r>
              <a:r>
                <a:rPr lang="en-US" altLang="zh-CN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91507" y="1789386"/>
            <a:ext cx="3097212" cy="2376487"/>
            <a:chOff x="1519" y="1071"/>
            <a:chExt cx="1951" cy="1497"/>
          </a:xfrm>
        </p:grpSpPr>
        <p:sp>
          <p:nvSpPr>
            <p:cNvPr id="105492" name="Line 13"/>
            <p:cNvSpPr>
              <a:spLocks noChangeShapeType="1"/>
            </p:cNvSpPr>
            <p:nvPr/>
          </p:nvSpPr>
          <p:spPr bwMode="auto">
            <a:xfrm flipH="1">
              <a:off x="1519" y="1071"/>
              <a:ext cx="1951" cy="1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3" name="Text Box 14"/>
            <p:cNvSpPr txBox="1">
              <a:spLocks noChangeArrowheads="1"/>
            </p:cNvSpPr>
            <p:nvPr/>
          </p:nvSpPr>
          <p:spPr bwMode="auto">
            <a:xfrm>
              <a:off x="2517" y="1752"/>
              <a:ext cx="59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20069" y="3949973"/>
            <a:ext cx="2905125" cy="431800"/>
            <a:chOff x="1474" y="2432"/>
            <a:chExt cx="1830" cy="272"/>
          </a:xfrm>
        </p:grpSpPr>
        <p:sp>
          <p:nvSpPr>
            <p:cNvPr id="105490" name="Line 16"/>
            <p:cNvSpPr>
              <a:spLocks noChangeShapeType="1"/>
            </p:cNvSpPr>
            <p:nvPr/>
          </p:nvSpPr>
          <p:spPr bwMode="auto">
            <a:xfrm>
              <a:off x="1474" y="2704"/>
              <a:ext cx="183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1950" y="2432"/>
              <a:ext cx="102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, Ticket</a:t>
              </a:r>
            </a:p>
          </p:txBody>
        </p:sp>
      </p:grpSp>
      <p:sp>
        <p:nvSpPr>
          <p:cNvPr id="105484" name="Text Box 18"/>
          <p:cNvSpPr txBox="1">
            <a:spLocks noChangeArrowheads="1"/>
          </p:cNvSpPr>
          <p:nvPr/>
        </p:nvSpPr>
        <p:spPr bwMode="auto">
          <a:xfrm>
            <a:off x="1388921" y="4973106"/>
            <a:ext cx="3367419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Ticket  =  E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Kv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[ID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AD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C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</a:rPr>
              <a:t> , ID</a:t>
            </a:r>
            <a:r>
              <a:rPr lang="en-US" altLang="zh-CN" sz="2000" b="1" baseline="-25000">
                <a:solidFill>
                  <a:srgbClr val="C00000"/>
                </a:solidFill>
                <a:latin typeface="Times New Roman" pitchFamily="18" charset="0"/>
              </a:rPr>
              <a:t>v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</a:rPr>
              <a:t>]</a:t>
            </a:r>
            <a:endParaRPr lang="en-US" altLang="zh-CN" sz="2000" b="1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97683" name="Text Box 19" descr="轮廓式菱形"/>
          <p:cNvSpPr txBox="1">
            <a:spLocks noChangeArrowheads="1"/>
          </p:cNvSpPr>
          <p:nvPr/>
        </p:nvSpPr>
        <p:spPr bwMode="auto">
          <a:xfrm>
            <a:off x="5580882" y="1357586"/>
            <a:ext cx="2987054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查看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用户是否合法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验证口令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是否正确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是否有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权访问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服务器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497684" name="Text Box 20" descr="轮廓式菱形"/>
          <p:cNvSpPr txBox="1">
            <a:spLocks noChangeArrowheads="1"/>
          </p:cNvSpPr>
          <p:nvPr/>
        </p:nvSpPr>
        <p:spPr bwMode="auto">
          <a:xfrm>
            <a:off x="5507856" y="3805511"/>
            <a:ext cx="3060080" cy="10772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共享密钥解密票据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标识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、地址与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实际票据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是否</a:t>
            </a: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一致</a:t>
            </a:r>
            <a:endParaRPr lang="zh-CN" altLang="en-US" sz="1600" b="1">
              <a:solidFill>
                <a:srgbClr val="000000"/>
              </a:solidFill>
              <a:latin typeface="Times New Roman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票据</a:t>
            </a: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有效，认证通过</a:t>
            </a:r>
          </a:p>
        </p:txBody>
      </p:sp>
      <p:sp>
        <p:nvSpPr>
          <p:cNvPr id="105487" name="Text Box 21"/>
          <p:cNvSpPr txBox="1">
            <a:spLocks noChangeArrowheads="1"/>
          </p:cNvSpPr>
          <p:nvPr/>
        </p:nvSpPr>
        <p:spPr bwMode="auto">
          <a:xfrm>
            <a:off x="467544" y="4526236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smtClean="0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lang="en-US" altLang="zh-CN" sz="1600" b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zh-CN" alt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88" name="Text Box 22"/>
          <p:cNvSpPr txBox="1">
            <a:spLocks noChangeArrowheads="1"/>
          </p:cNvSpPr>
          <p:nvPr/>
        </p:nvSpPr>
        <p:spPr bwMode="auto">
          <a:xfrm>
            <a:off x="4212457" y="1862411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认证服务器</a:t>
            </a:r>
          </a:p>
        </p:txBody>
      </p:sp>
      <p:sp>
        <p:nvSpPr>
          <p:cNvPr id="105489" name="Text Box 23"/>
          <p:cNvSpPr txBox="1">
            <a:spLocks noChangeArrowheads="1"/>
          </p:cNvSpPr>
          <p:nvPr/>
        </p:nvSpPr>
        <p:spPr bwMode="auto">
          <a:xfrm>
            <a:off x="4212457" y="4597673"/>
            <a:ext cx="1368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</a:rPr>
              <a:t>应用服务器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5469031"/>
            <a:ext cx="4392687" cy="120032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mtClean="0"/>
              <a:t>问题：</a:t>
            </a:r>
            <a:endParaRPr lang="en-US" altLang="zh-CN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mtClean="0"/>
              <a:t>口令</a:t>
            </a:r>
            <a:r>
              <a:rPr lang="zh-CN" altLang="en-US"/>
              <a:t>明文</a:t>
            </a:r>
            <a:r>
              <a:rPr lang="zh-CN" altLang="en-US" smtClean="0"/>
              <a:t>传送</a:t>
            </a:r>
            <a:endParaRPr lang="en-US" altLang="zh-CN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mtClean="0"/>
              <a:t>多个服务，多次输入口令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525204" y="1230646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AS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82865" y="4038189"/>
            <a:ext cx="839058" cy="504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C00000"/>
                </a:solidFill>
              </a:rPr>
              <a:t>V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pic>
        <p:nvPicPr>
          <p:cNvPr id="26" name="Picture 12" descr="Yellow User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43" y="3894942"/>
            <a:ext cx="418225" cy="56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3" grpId="0" animBg="1"/>
      <p:bldP spid="49768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解决办法</a:t>
            </a:r>
          </a:p>
          <a:p>
            <a:pPr lvl="1"/>
            <a:r>
              <a:rPr lang="zh-CN" altLang="en-US" smtClean="0"/>
              <a:t>票据重用。</a:t>
            </a:r>
          </a:p>
          <a:p>
            <a:pPr lvl="1"/>
            <a:r>
              <a:rPr lang="zh-CN" altLang="en-US" smtClean="0"/>
              <a:t>引入票据许可服务器</a:t>
            </a:r>
            <a:r>
              <a:rPr lang="en-US" altLang="zh-CN" smtClean="0"/>
              <a:t>TGS(ticket-granting server)</a:t>
            </a:r>
            <a:endParaRPr lang="zh-CN" altLang="en-US" smtClean="0"/>
          </a:p>
          <a:p>
            <a:pPr lvl="1"/>
            <a:r>
              <a:rPr lang="en-US" altLang="zh-CN" smtClean="0"/>
              <a:t>AS</a:t>
            </a:r>
            <a:r>
              <a:rPr lang="zh-CN" altLang="en-US" smtClean="0"/>
              <a:t>不直接向客户发放访问应用服务器的票据，而由 </a:t>
            </a:r>
            <a:r>
              <a:rPr lang="en-US" altLang="zh-CN" smtClean="0"/>
              <a:t>TGS</a:t>
            </a:r>
            <a:r>
              <a:rPr lang="zh-CN" altLang="en-US" smtClean="0"/>
              <a:t>向客户发放</a:t>
            </a:r>
            <a:endParaRPr lang="en-US" altLang="zh-CN" smtClean="0"/>
          </a:p>
          <a:p>
            <a:r>
              <a:rPr lang="zh-CN" altLang="en-US" sz="2800">
                <a:latin typeface="Times New Roman" pitchFamily="18" charset="0"/>
              </a:rPr>
              <a:t>两种票据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票据许可</a:t>
            </a:r>
            <a:r>
              <a:rPr lang="zh-CN" altLang="en-US" sz="2400" smtClean="0">
                <a:latin typeface="Times New Roman" pitchFamily="18" charset="0"/>
              </a:rPr>
              <a:t>票据</a:t>
            </a:r>
            <a:r>
              <a:rPr lang="en-US" altLang="zh-CN" sz="2400">
                <a:latin typeface="Times New Roman" pitchFamily="18" charset="0"/>
              </a:rPr>
              <a:t>Ticket</a:t>
            </a:r>
            <a:r>
              <a:rPr lang="en-US" altLang="zh-CN" sz="2400" baseline="-25000">
                <a:latin typeface="Times New Roman" pitchFamily="18" charset="0"/>
              </a:rPr>
              <a:t>tgs </a:t>
            </a: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Ticket granting ticket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>
                <a:latin typeface="Times New Roman" pitchFamily="18" charset="0"/>
              </a:rPr>
              <a:t>客户访问 </a:t>
            </a:r>
            <a:r>
              <a:rPr lang="en-US" altLang="zh-CN" sz="2200" smtClean="0">
                <a:latin typeface="Times New Roman" pitchFamily="18" charset="0"/>
              </a:rPr>
              <a:t>TGS</a:t>
            </a:r>
            <a:r>
              <a:rPr lang="zh-CN" altLang="en-US" sz="2200" smtClean="0">
                <a:latin typeface="Times New Roman" pitchFamily="18" charset="0"/>
              </a:rPr>
              <a:t>的票据</a:t>
            </a:r>
            <a:endParaRPr lang="zh-CN" altLang="en-US" sz="2200">
              <a:latin typeface="Times New Roman" pitchFamily="18" charset="0"/>
            </a:endParaRP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由 </a:t>
            </a:r>
            <a:r>
              <a:rPr lang="en-US" altLang="zh-CN" sz="2200">
                <a:latin typeface="Times New Roman" pitchFamily="18" charset="0"/>
              </a:rPr>
              <a:t>AS </a:t>
            </a:r>
            <a:r>
              <a:rPr lang="zh-CN" altLang="en-US" sz="2200" smtClean="0">
                <a:latin typeface="Times New Roman" pitchFamily="18" charset="0"/>
              </a:rPr>
              <a:t>发放，在</a:t>
            </a:r>
            <a:r>
              <a:rPr lang="zh-CN" altLang="en-US" sz="2200">
                <a:latin typeface="Times New Roman" pitchFamily="18" charset="0"/>
              </a:rPr>
              <a:t>用户登录时向 </a:t>
            </a:r>
            <a:r>
              <a:rPr lang="en-US" altLang="zh-CN" sz="2200">
                <a:latin typeface="Times New Roman" pitchFamily="18" charset="0"/>
              </a:rPr>
              <a:t>AS </a:t>
            </a:r>
            <a:r>
              <a:rPr lang="zh-CN" altLang="en-US" sz="2200">
                <a:latin typeface="Times New Roman" pitchFamily="18" charset="0"/>
              </a:rPr>
              <a:t>申请一次，可多次重复使用；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服务许可</a:t>
            </a:r>
            <a:r>
              <a:rPr lang="zh-CN" altLang="en-US" sz="2400" smtClean="0">
                <a:latin typeface="Times New Roman" pitchFamily="18" charset="0"/>
              </a:rPr>
              <a:t>票据</a:t>
            </a:r>
            <a:r>
              <a:rPr lang="en-US" altLang="zh-CN" sz="2400">
                <a:latin typeface="Times New Roman" pitchFamily="18" charset="0"/>
              </a:rPr>
              <a:t>TicketV </a:t>
            </a:r>
            <a:r>
              <a:rPr lang="zh-CN" altLang="en-US" sz="2400" smtClean="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Service granting ticket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客户访问应用时的</a:t>
            </a:r>
            <a:r>
              <a:rPr lang="zh-CN" altLang="en-US" sz="2200">
                <a:latin typeface="Times New Roman" pitchFamily="18" charset="0"/>
              </a:rPr>
              <a:t>票据；</a:t>
            </a:r>
          </a:p>
          <a:p>
            <a:pPr lvl="2"/>
            <a:r>
              <a:rPr lang="zh-CN" altLang="en-US" sz="2200" smtClean="0">
                <a:latin typeface="Times New Roman" pitchFamily="18" charset="0"/>
              </a:rPr>
              <a:t>由</a:t>
            </a:r>
            <a:r>
              <a:rPr lang="en-US" altLang="zh-CN" sz="2200" smtClean="0">
                <a:latin typeface="Times New Roman" pitchFamily="18" charset="0"/>
              </a:rPr>
              <a:t>TGS</a:t>
            </a:r>
            <a:r>
              <a:rPr lang="zh-CN" altLang="en-US" sz="2200" smtClean="0">
                <a:latin typeface="Times New Roman" pitchFamily="18" charset="0"/>
              </a:rPr>
              <a:t>发放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Kerberos</a:t>
            </a:r>
            <a:r>
              <a:rPr lang="zh-CN" altLang="en-US" smtClean="0"/>
              <a:t>设计思路（续）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857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安全方案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332966"/>
            <a:ext cx="6023187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</a:rPr>
              <a:t>Once per user logon session:</a:t>
            </a:r>
          </a:p>
          <a:p>
            <a:r>
              <a:rPr lang="en-US" altLang="zh-CN">
                <a:solidFill>
                  <a:srgbClr val="000066"/>
                </a:solidFill>
              </a:rPr>
              <a:t>(1) C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</a:rPr>
              <a:t>(2) AS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 C :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smtClean="0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endParaRPr lang="en-US" altLang="zh-CN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smtClean="0">
                <a:solidFill>
                  <a:srgbClr val="000066"/>
                </a:solidFill>
                <a:sym typeface="Symbol" pitchFamily="18" charset="2"/>
              </a:rPr>
              <a:t>Once 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per type of service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(4) TGS  C :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Once per service session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(5) C  V : 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  = 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aseline="-5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sym typeface="Symbol" pitchFamily="18" charset="2"/>
              </a:rPr>
              <a:t>]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7187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latin typeface="Times New Roman" pitchFamily="18" charset="0"/>
              </a:rPr>
              <a:t>Kerberos——</a:t>
            </a:r>
            <a:r>
              <a:rPr lang="zh-CN" altLang="en-US" sz="4400" smtClean="0">
                <a:latin typeface="Times New Roman" pitchFamily="18" charset="0"/>
              </a:rPr>
              <a:t>安全方案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11673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32982-6C3D-4559-9951-C0245D5DEF6B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ltGray">
          <a:xfrm>
            <a:off x="0" y="1424965"/>
            <a:ext cx="575189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问题：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pPr marL="457200" indent="-457200">
              <a:buAutoNum type="arabicPeriod"/>
            </a:pP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生存期问题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短：频繁输入口令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长：用户退出，对手伪装用户地址重放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3) C  TGS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tgs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5) C  V : ID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zh-CN" b="1">
              <a:solidFill>
                <a:srgbClr val="FF0000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2.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服务器向用户认证</a:t>
            </a:r>
            <a:endParaRPr lang="en-US" altLang="zh-CN" b="1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 </a:t>
            </a:r>
            <a:r>
              <a:rPr lang="zh-CN" altLang="en-US" b="1" smtClean="0">
                <a:solidFill>
                  <a:srgbClr val="000066"/>
                </a:solidFill>
                <a:sym typeface="Symbol" pitchFamily="18" charset="2"/>
              </a:rPr>
              <a:t>伪装服务欺骗用户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9524" y="1421357"/>
            <a:ext cx="3812888" cy="3448887"/>
            <a:chOff x="-36512" y="1484784"/>
            <a:chExt cx="3812888" cy="3448887"/>
          </a:xfrm>
        </p:grpSpPr>
        <p:sp>
          <p:nvSpPr>
            <p:cNvPr id="97" name="Rectangle 2"/>
            <p:cNvSpPr>
              <a:spLocks noChangeArrowheads="1"/>
            </p:cNvSpPr>
            <p:nvPr/>
          </p:nvSpPr>
          <p:spPr bwMode="ltGray">
            <a:xfrm>
              <a:off x="-36512" y="1484784"/>
              <a:ext cx="3812888" cy="1080120"/>
            </a:xfrm>
            <a:prstGeom prst="rect">
              <a:avLst/>
            </a:prstGeom>
            <a:solidFill>
              <a:schemeClr val="bg2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zh-CN" altLang="zh-CN" b="1">
                <a:solidFill>
                  <a:srgbClr val="000066"/>
                </a:solidFill>
              </a:endParaRPr>
            </a:p>
          </p:txBody>
        </p:sp>
        <p:sp>
          <p:nvSpPr>
            <p:cNvPr id="116755" name="Oval 85"/>
            <p:cNvSpPr>
              <a:spLocks noChangeArrowheads="1"/>
            </p:cNvSpPr>
            <p:nvPr/>
          </p:nvSpPr>
          <p:spPr bwMode="auto">
            <a:xfrm>
              <a:off x="-365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6" name="Oval 86"/>
            <p:cNvSpPr>
              <a:spLocks noChangeArrowheads="1"/>
            </p:cNvSpPr>
            <p:nvPr/>
          </p:nvSpPr>
          <p:spPr bwMode="auto">
            <a:xfrm>
              <a:off x="36513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6757" name="Oval 87"/>
            <p:cNvSpPr>
              <a:spLocks noChangeArrowheads="1"/>
            </p:cNvSpPr>
            <p:nvPr/>
          </p:nvSpPr>
          <p:spPr bwMode="auto">
            <a:xfrm>
              <a:off x="2268761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58" name="Oval 88"/>
            <p:cNvSpPr>
              <a:spLocks noChangeArrowheads="1"/>
            </p:cNvSpPr>
            <p:nvPr/>
          </p:nvSpPr>
          <p:spPr bwMode="auto">
            <a:xfrm>
              <a:off x="3278212" y="4390256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16759" name="Oval 89"/>
            <p:cNvSpPr>
              <a:spLocks noChangeArrowheads="1"/>
            </p:cNvSpPr>
            <p:nvPr/>
          </p:nvSpPr>
          <p:spPr bwMode="auto">
            <a:xfrm>
              <a:off x="1045964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16760" name="Oval 90"/>
            <p:cNvSpPr>
              <a:spLocks noChangeArrowheads="1"/>
            </p:cNvSpPr>
            <p:nvPr/>
          </p:nvSpPr>
          <p:spPr bwMode="auto">
            <a:xfrm>
              <a:off x="3278212" y="1627461"/>
              <a:ext cx="433387" cy="43338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10376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AS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52793" y="1918172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80662" y="4246240"/>
              <a:ext cx="706926" cy="5048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smtClean="0">
                  <a:solidFill>
                    <a:srgbClr val="C00000"/>
                  </a:solidFill>
                </a:rPr>
                <a:t>V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7740" y="2694160"/>
              <a:ext cx="425116" cy="1382912"/>
              <a:chOff x="3066764" y="2694160"/>
              <a:chExt cx="425116" cy="1382912"/>
            </a:xfrm>
          </p:grpSpPr>
          <p:sp>
            <p:nvSpPr>
              <p:cNvPr id="116778" name="Line 60"/>
              <p:cNvSpPr>
                <a:spLocks noChangeShapeType="1"/>
              </p:cNvSpPr>
              <p:nvPr/>
            </p:nvSpPr>
            <p:spPr bwMode="auto">
              <a:xfrm flipV="1">
                <a:off x="3432356" y="2694160"/>
                <a:ext cx="0" cy="138291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8" name="Text Box 11"/>
              <p:cNvSpPr txBox="1">
                <a:spLocks noChangeArrowheads="1"/>
              </p:cNvSpPr>
              <p:nvPr/>
            </p:nvSpPr>
            <p:spPr bwMode="ltGray">
              <a:xfrm>
                <a:off x="3066764" y="3089612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(1)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36872" y="2694159"/>
              <a:ext cx="425116" cy="1382913"/>
              <a:chOff x="3707904" y="2694159"/>
              <a:chExt cx="425116" cy="1382913"/>
            </a:xfrm>
          </p:grpSpPr>
          <p:sp>
            <p:nvSpPr>
              <p:cNvPr id="116777" name="Line 64"/>
              <p:cNvSpPr>
                <a:spLocks noChangeShapeType="1"/>
              </p:cNvSpPr>
              <p:nvPr/>
            </p:nvSpPr>
            <p:spPr bwMode="auto">
              <a:xfrm>
                <a:off x="3707904" y="2694159"/>
                <a:ext cx="0" cy="138291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99" name="Text Box 12"/>
              <p:cNvSpPr txBox="1">
                <a:spLocks noChangeArrowheads="1"/>
              </p:cNvSpPr>
              <p:nvPr/>
            </p:nvSpPr>
            <p:spPr bwMode="ltGray">
              <a:xfrm>
                <a:off x="3707904" y="30955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(2)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45964" y="2787252"/>
              <a:ext cx="1439490" cy="1289819"/>
              <a:chOff x="4067944" y="2787252"/>
              <a:chExt cx="1439490" cy="1289819"/>
            </a:xfrm>
          </p:grpSpPr>
          <p:sp>
            <p:nvSpPr>
              <p:cNvPr id="116774" name="Line 66"/>
              <p:cNvSpPr>
                <a:spLocks noChangeShapeType="1"/>
              </p:cNvSpPr>
              <p:nvPr/>
            </p:nvSpPr>
            <p:spPr bwMode="auto">
              <a:xfrm flipV="1">
                <a:off x="4067944" y="2787252"/>
                <a:ext cx="1439490" cy="12898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0" name="Text Box 13"/>
              <p:cNvSpPr txBox="1">
                <a:spLocks noChangeArrowheads="1"/>
              </p:cNvSpPr>
              <p:nvPr/>
            </p:nvSpPr>
            <p:spPr bwMode="ltGray">
              <a:xfrm>
                <a:off x="4554253" y="3082865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(3)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1986" y="2956530"/>
              <a:ext cx="1390807" cy="1227932"/>
              <a:chOff x="4283966" y="2956530"/>
              <a:chExt cx="1390807" cy="1227932"/>
            </a:xfrm>
          </p:grpSpPr>
          <p:sp>
            <p:nvSpPr>
              <p:cNvPr id="116772" name="Line 69"/>
              <p:cNvSpPr>
                <a:spLocks noChangeShapeType="1"/>
              </p:cNvSpPr>
              <p:nvPr/>
            </p:nvSpPr>
            <p:spPr bwMode="auto">
              <a:xfrm flipH="1">
                <a:off x="4283966" y="2956530"/>
                <a:ext cx="1390807" cy="12279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1" name="Text Box 17"/>
              <p:cNvSpPr txBox="1">
                <a:spLocks noChangeArrowheads="1"/>
              </p:cNvSpPr>
              <p:nvPr/>
            </p:nvSpPr>
            <p:spPr bwMode="ltGray">
              <a:xfrm>
                <a:off x="4875496" y="3628891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(4)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61987" y="4552047"/>
              <a:ext cx="1151633" cy="381624"/>
              <a:chOff x="4283967" y="4552047"/>
              <a:chExt cx="1151633" cy="381624"/>
            </a:xfrm>
          </p:grpSpPr>
          <p:sp>
            <p:nvSpPr>
              <p:cNvPr id="116770" name="Line 72"/>
              <p:cNvSpPr>
                <a:spLocks noChangeShapeType="1"/>
              </p:cNvSpPr>
              <p:nvPr/>
            </p:nvSpPr>
            <p:spPr bwMode="auto">
              <a:xfrm>
                <a:off x="4283967" y="4552047"/>
                <a:ext cx="115163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02" name="Text Box 18"/>
              <p:cNvSpPr txBox="1">
                <a:spLocks noChangeArrowheads="1"/>
              </p:cNvSpPr>
              <p:nvPr/>
            </p:nvSpPr>
            <p:spPr bwMode="ltGray">
              <a:xfrm>
                <a:off x="4640324" y="4595117"/>
                <a:ext cx="42511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600">
                    <a:solidFill>
                      <a:srgbClr val="000066"/>
                    </a:solidFill>
                  </a:rPr>
                  <a:t>(5)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61324" y="4184462"/>
              <a:ext cx="418225" cy="565834"/>
              <a:chOff x="3432356" y="4519350"/>
              <a:chExt cx="418225" cy="565834"/>
            </a:xfrm>
          </p:grpSpPr>
          <p:pic>
            <p:nvPicPr>
              <p:cNvPr id="92" name="Picture 12" descr="Yellow User-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2356" y="4519350"/>
                <a:ext cx="418225" cy="565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747" name="Text Box 58"/>
              <p:cNvSpPr txBox="1">
                <a:spLocks noChangeArrowheads="1"/>
              </p:cNvSpPr>
              <p:nvPr/>
            </p:nvSpPr>
            <p:spPr bwMode="auto">
              <a:xfrm>
                <a:off x="3502986" y="4688687"/>
                <a:ext cx="282833" cy="3964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smtClean="0">
                    <a:latin typeface="Times New Roman" pitchFamily="18" charset="0"/>
                  </a:rPr>
                  <a:t>C</a:t>
                </a:r>
                <a:endParaRPr lang="zh-CN" altLang="en-US" sz="2000" b="1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370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smtClean="0">
                <a:solidFill>
                  <a:srgbClr val="000066"/>
                </a:solidFill>
              </a:rPr>
              <a:t>(</a:t>
            </a:r>
            <a:r>
              <a:rPr lang="en-US" altLang="zh-CN" b="1">
                <a:solidFill>
                  <a:srgbClr val="000066"/>
                </a:solidFill>
              </a:rPr>
              <a:t>a) Authentication Service </a:t>
            </a:r>
            <a:r>
              <a:rPr lang="en-US" altLang="zh-CN" b="1" smtClean="0">
                <a:solidFill>
                  <a:srgbClr val="000066"/>
                </a:solidFill>
              </a:rPr>
              <a:t>Exchange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(1) C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 AS :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1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(2) AS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(b) Ticket-granting Service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(3) C  TGS :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(4) TGS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2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 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 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44000">
                <a:solidFill>
                  <a:srgbClr val="000066"/>
                </a:solidFill>
                <a:sym typeface="Symbol" pitchFamily="18" charset="2"/>
              </a:rPr>
              <a:t>c,tgs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3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(c) Client/Server Authentication 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Exchange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(5) C  V : Ticket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 || Authenticator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endParaRPr lang="en-US" altLang="zh-CN" b="1">
              <a:solidFill>
                <a:srgbClr val="000066"/>
              </a:solidFill>
              <a:sym typeface="Symbol" pitchFamily="18" charset="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(6) V  C :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+1] ( for mutual authentication)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Ticket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[K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||Lifetime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4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</a:t>
            </a:r>
          </a:p>
          <a:p>
            <a:pPr lvl="1"/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Authenticator</a:t>
            </a:r>
            <a:r>
              <a:rPr lang="en-US" altLang="zh-CN" b="1" baseline="-25000" smtClean="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 smtClean="0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= E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K</a:t>
            </a:r>
            <a:r>
              <a:rPr lang="en-US" altLang="zh-CN" b="1" baseline="-50000">
                <a:solidFill>
                  <a:srgbClr val="000066"/>
                </a:solidFill>
                <a:sym typeface="Symbol" pitchFamily="18" charset="2"/>
              </a:rPr>
              <a:t>c,v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[ID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||AD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||TS</a:t>
            </a:r>
            <a:r>
              <a:rPr lang="en-US" altLang="zh-CN" b="1" baseline="-25000">
                <a:solidFill>
                  <a:srgbClr val="000066"/>
                </a:solidFill>
                <a:sym typeface="Symbol" pitchFamily="18" charset="2"/>
              </a:rPr>
              <a:t>5</a:t>
            </a:r>
            <a:r>
              <a:rPr lang="en-US" altLang="zh-CN" b="1">
                <a:solidFill>
                  <a:srgbClr val="000066"/>
                </a:solidFill>
                <a:sym typeface="Symbol" pitchFamily="18" charset="2"/>
              </a:rPr>
              <a:t>]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000066"/>
                </a:solidFill>
              </a:rPr>
              <a:t>Kerberos </a:t>
            </a:r>
            <a:r>
              <a:rPr lang="en-US" altLang="zh-CN">
                <a:solidFill>
                  <a:srgbClr val="000066"/>
                </a:solidFill>
              </a:rPr>
              <a:t>Version </a:t>
            </a:r>
            <a:r>
              <a:rPr lang="en-US" altLang="zh-CN" smtClean="0">
                <a:solidFill>
                  <a:srgbClr val="000066"/>
                </a:solidFill>
              </a:rPr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BFCE6DA-D661-425D-AE6F-6414FC7C8D7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47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用户所</a:t>
            </a:r>
            <a:r>
              <a:rPr lang="zh-CN" altLang="en-US"/>
              <a:t>知</a:t>
            </a:r>
            <a:r>
              <a:rPr lang="en-US" altLang="zh-CN" smtClean="0"/>
              <a:t>Something the user know</a:t>
            </a:r>
            <a:endParaRPr lang="zh-CN" altLang="en-US" smtClean="0"/>
          </a:p>
          <a:p>
            <a:pPr lvl="1"/>
            <a:r>
              <a:rPr lang="zh-CN" altLang="en-US" smtClean="0"/>
              <a:t>密码、口令等</a:t>
            </a:r>
            <a:endParaRPr lang="en-US" altLang="zh-CN" smtClean="0"/>
          </a:p>
          <a:p>
            <a:pPr lvl="1"/>
            <a:r>
              <a:rPr lang="zh-CN" altLang="en-US"/>
              <a:t>简单</a:t>
            </a:r>
            <a:r>
              <a:rPr lang="zh-CN" altLang="en-US" smtClean="0"/>
              <a:t>，开销小，容易泄密，最</a:t>
            </a:r>
            <a:r>
              <a:rPr lang="zh-CN" altLang="en-US"/>
              <a:t>不安全；</a:t>
            </a:r>
          </a:p>
          <a:p>
            <a:r>
              <a:rPr lang="zh-CN" altLang="en-US" smtClean="0"/>
              <a:t>用户所有</a:t>
            </a:r>
            <a:r>
              <a:rPr lang="en-US" altLang="zh-CN" smtClean="0"/>
              <a:t>Something the user possesses</a:t>
            </a:r>
            <a:endParaRPr lang="zh-CN" altLang="en-US" smtClean="0"/>
          </a:p>
          <a:p>
            <a:pPr lvl="1"/>
            <a:r>
              <a:rPr lang="zh-CN" altLang="en-US" smtClean="0"/>
              <a:t>身份证、护照、密钥盘等</a:t>
            </a:r>
            <a:endParaRPr lang="en-US" altLang="zh-CN" smtClean="0"/>
          </a:p>
          <a:p>
            <a:pPr lvl="1"/>
            <a:r>
              <a:rPr lang="zh-CN" altLang="en-US" smtClean="0"/>
              <a:t>泄密可能性较小，安全性高于第一类，系统相对</a:t>
            </a:r>
            <a:r>
              <a:rPr lang="zh-CN" altLang="en-US"/>
              <a:t>复杂</a:t>
            </a:r>
            <a:r>
              <a:rPr lang="zh-CN" altLang="en-US" smtClean="0"/>
              <a:t>；</a:t>
            </a:r>
          </a:p>
          <a:p>
            <a:r>
              <a:rPr lang="zh-CN" altLang="en-US" smtClean="0"/>
              <a:t>用户特征</a:t>
            </a:r>
            <a:r>
              <a:rPr lang="en-US" altLang="zh-CN" smtClean="0"/>
              <a:t>Something the user is (or How he behaves)</a:t>
            </a:r>
          </a:p>
          <a:p>
            <a:pPr lvl="1"/>
            <a:r>
              <a:rPr lang="zh-CN" altLang="en-US" smtClean="0"/>
              <a:t>指纹、笔迹、声音、虹膜、</a:t>
            </a:r>
            <a:r>
              <a:rPr lang="en-US" altLang="zh-CN" smtClean="0"/>
              <a:t>DNA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 smtClean="0"/>
              <a:t>安全性</a:t>
            </a:r>
            <a:r>
              <a:rPr lang="zh-CN" altLang="en-US"/>
              <a:t>最高</a:t>
            </a:r>
            <a:r>
              <a:rPr lang="zh-CN" altLang="en-US" smtClean="0"/>
              <a:t>，如窃取指纹很困难，涉及</a:t>
            </a:r>
            <a:r>
              <a:rPr lang="zh-CN" altLang="en-US"/>
              <a:t>更</a:t>
            </a:r>
            <a:r>
              <a:rPr lang="zh-CN" altLang="en-US" smtClean="0"/>
              <a:t>复杂算法</a:t>
            </a:r>
            <a:r>
              <a:rPr lang="zh-CN" altLang="en-US"/>
              <a:t>和实现技术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身份认证依据</a:t>
            </a:r>
            <a:endParaRPr lang="zh-CN" altLang="en-US"/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52D93-AA42-40C3-B325-82E9C3C4502C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1259632" y="5877272"/>
            <a:ext cx="640913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b="1" smtClean="0">
                <a:latin typeface="宋体" pitchFamily="2" charset="-122"/>
              </a:rPr>
              <a:t>公钥证书？？</a:t>
            </a:r>
            <a:endParaRPr lang="en-US" altLang="zh-CN" b="1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176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协议描述：第一阶段</a:t>
            </a:r>
          </a:p>
        </p:txBody>
      </p:sp>
      <p:sp>
        <p:nvSpPr>
          <p:cNvPr id="12083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5579950-8D1C-4CAB-A0D9-34EB5E1B6C07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5940425" y="1125538"/>
            <a:ext cx="1512888" cy="1114425"/>
            <a:chOff x="3107" y="709"/>
            <a:chExt cx="953" cy="702"/>
          </a:xfrm>
        </p:grpSpPr>
        <p:sp>
          <p:nvSpPr>
            <p:cNvPr id="120892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3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4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5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6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7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8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9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0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1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2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3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4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905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7" name="Text Box 19"/>
          <p:cNvSpPr txBox="1">
            <a:spLocks noChangeArrowheads="1"/>
          </p:cNvSpPr>
          <p:nvPr/>
        </p:nvSpPr>
        <p:spPr bwMode="auto">
          <a:xfrm>
            <a:off x="5724525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38" name="Group 20"/>
          <p:cNvGrpSpPr>
            <a:grpSpLocks/>
          </p:cNvGrpSpPr>
          <p:nvPr/>
        </p:nvGrpSpPr>
        <p:grpSpPr bwMode="auto">
          <a:xfrm>
            <a:off x="6083300" y="4365625"/>
            <a:ext cx="1512888" cy="1081088"/>
            <a:chOff x="3515" y="2931"/>
            <a:chExt cx="953" cy="681"/>
          </a:xfrm>
        </p:grpSpPr>
        <p:sp>
          <p:nvSpPr>
            <p:cNvPr id="120878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9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0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1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2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3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4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5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6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7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8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89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0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91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39" name="Text Box 35"/>
          <p:cNvSpPr txBox="1">
            <a:spLocks noChangeArrowheads="1"/>
          </p:cNvSpPr>
          <p:nvPr/>
        </p:nvSpPr>
        <p:spPr bwMode="auto">
          <a:xfrm>
            <a:off x="5867400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0840" name="Group 36"/>
          <p:cNvGrpSpPr>
            <a:grpSpLocks/>
          </p:cNvGrpSpPr>
          <p:nvPr/>
        </p:nvGrpSpPr>
        <p:grpSpPr bwMode="auto">
          <a:xfrm>
            <a:off x="1908175" y="4221163"/>
            <a:ext cx="863600" cy="1008062"/>
            <a:chOff x="930" y="1933"/>
            <a:chExt cx="499" cy="817"/>
          </a:xfrm>
        </p:grpSpPr>
        <p:sp>
          <p:nvSpPr>
            <p:cNvPr id="120873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4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5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6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7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0841" name="Group 42"/>
          <p:cNvGrpSpPr>
            <a:grpSpLocks/>
          </p:cNvGrpSpPr>
          <p:nvPr/>
        </p:nvGrpSpPr>
        <p:grpSpPr bwMode="auto">
          <a:xfrm>
            <a:off x="1908175" y="1125538"/>
            <a:ext cx="1512888" cy="1081087"/>
            <a:chOff x="2064" y="618"/>
            <a:chExt cx="953" cy="681"/>
          </a:xfrm>
        </p:grpSpPr>
        <p:sp>
          <p:nvSpPr>
            <p:cNvPr id="120859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0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1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2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3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4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5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6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7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8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69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0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1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72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0842" name="Text Box 57"/>
          <p:cNvSpPr txBox="1">
            <a:spLocks noChangeArrowheads="1"/>
          </p:cNvSpPr>
          <p:nvPr/>
        </p:nvSpPr>
        <p:spPr bwMode="auto">
          <a:xfrm>
            <a:off x="1547813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0843" name="Text Box 58"/>
          <p:cNvSpPr txBox="1">
            <a:spLocks noChangeArrowheads="1"/>
          </p:cNvSpPr>
          <p:nvPr/>
        </p:nvSpPr>
        <p:spPr bwMode="auto">
          <a:xfrm>
            <a:off x="1547813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258888" y="2492375"/>
            <a:ext cx="1512887" cy="1657350"/>
            <a:chOff x="521" y="1570"/>
            <a:chExt cx="953" cy="1044"/>
          </a:xfrm>
        </p:grpSpPr>
        <p:sp>
          <p:nvSpPr>
            <p:cNvPr id="120857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0858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771775" y="2565400"/>
            <a:ext cx="3168650" cy="1511300"/>
            <a:chOff x="1474" y="1616"/>
            <a:chExt cx="1996" cy="952"/>
          </a:xfrm>
        </p:grpSpPr>
        <p:sp>
          <p:nvSpPr>
            <p:cNvPr id="120855" name="Text Box 63"/>
            <p:cNvSpPr txBox="1">
              <a:spLocks noChangeArrowheads="1"/>
            </p:cNvSpPr>
            <p:nvPr/>
          </p:nvSpPr>
          <p:spPr bwMode="auto">
            <a:xfrm>
              <a:off x="1519" y="1616"/>
              <a:ext cx="195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0856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8449" name="Text Box 65"/>
          <p:cNvSpPr txBox="1">
            <a:spLocks noChangeArrowheads="1"/>
          </p:cNvSpPr>
          <p:nvPr/>
        </p:nvSpPr>
        <p:spPr bwMode="auto">
          <a:xfrm>
            <a:off x="1835150" y="5661025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474788" y="1125538"/>
            <a:ext cx="6554787" cy="4897437"/>
            <a:chOff x="929" y="709"/>
            <a:chExt cx="4129" cy="3085"/>
          </a:xfrm>
        </p:grpSpPr>
        <p:sp>
          <p:nvSpPr>
            <p:cNvPr id="120849" name="Oval 67"/>
            <p:cNvSpPr>
              <a:spLocks noChangeArrowheads="1"/>
            </p:cNvSpPr>
            <p:nvPr/>
          </p:nvSpPr>
          <p:spPr bwMode="auto">
            <a:xfrm>
              <a:off x="929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0" name="Oval 68"/>
            <p:cNvSpPr>
              <a:spLocks noChangeArrowheads="1"/>
            </p:cNvSpPr>
            <p:nvPr/>
          </p:nvSpPr>
          <p:spPr bwMode="auto">
            <a:xfrm>
              <a:off x="975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0851" name="Oval 69"/>
            <p:cNvSpPr>
              <a:spLocks noChangeArrowheads="1"/>
            </p:cNvSpPr>
            <p:nvPr/>
          </p:nvSpPr>
          <p:spPr bwMode="auto">
            <a:xfrm>
              <a:off x="3515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2" name="Oval 70"/>
            <p:cNvSpPr>
              <a:spLocks noChangeArrowheads="1"/>
            </p:cNvSpPr>
            <p:nvPr/>
          </p:nvSpPr>
          <p:spPr bwMode="auto">
            <a:xfrm>
              <a:off x="4785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0853" name="Oval 71"/>
            <p:cNvSpPr>
              <a:spLocks noChangeArrowheads="1"/>
            </p:cNvSpPr>
            <p:nvPr/>
          </p:nvSpPr>
          <p:spPr bwMode="auto">
            <a:xfrm>
              <a:off x="210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0854" name="Oval 72"/>
            <p:cNvSpPr>
              <a:spLocks noChangeArrowheads="1"/>
            </p:cNvSpPr>
            <p:nvPr/>
          </p:nvSpPr>
          <p:spPr bwMode="auto">
            <a:xfrm>
              <a:off x="4740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28457" name="Oval 73"/>
          <p:cNvSpPr>
            <a:spLocks noChangeArrowheads="1"/>
          </p:cNvSpPr>
          <p:nvPr/>
        </p:nvSpPr>
        <p:spPr bwMode="auto">
          <a:xfrm>
            <a:off x="1476375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49" grpId="0"/>
      <p:bldP spid="52845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协议描述：第二阶段</a:t>
            </a:r>
          </a:p>
        </p:txBody>
      </p:sp>
      <p:sp>
        <p:nvSpPr>
          <p:cNvPr id="121858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90B507-2F33-4AF0-A5ED-35499F1235AE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5867400" y="1125538"/>
            <a:ext cx="1512888" cy="1114425"/>
            <a:chOff x="3107" y="709"/>
            <a:chExt cx="953" cy="702"/>
          </a:xfrm>
        </p:grpSpPr>
        <p:sp>
          <p:nvSpPr>
            <p:cNvPr id="121919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0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1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2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3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4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5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6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7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8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29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0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1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32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1" name="Text Box 19"/>
          <p:cNvSpPr txBox="1">
            <a:spLocks noChangeArrowheads="1"/>
          </p:cNvSpPr>
          <p:nvPr/>
        </p:nvSpPr>
        <p:spPr bwMode="auto">
          <a:xfrm>
            <a:off x="56515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2" name="Group 20"/>
          <p:cNvGrpSpPr>
            <a:grpSpLocks/>
          </p:cNvGrpSpPr>
          <p:nvPr/>
        </p:nvGrpSpPr>
        <p:grpSpPr bwMode="auto">
          <a:xfrm>
            <a:off x="6010275" y="4365625"/>
            <a:ext cx="1512888" cy="1081088"/>
            <a:chOff x="3515" y="2931"/>
            <a:chExt cx="953" cy="681"/>
          </a:xfrm>
        </p:grpSpPr>
        <p:sp>
          <p:nvSpPr>
            <p:cNvPr id="121905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6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7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8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9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0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1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2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3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4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5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6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7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18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3" name="Text Box 35"/>
          <p:cNvSpPr txBox="1">
            <a:spLocks noChangeArrowheads="1"/>
          </p:cNvSpPr>
          <p:nvPr/>
        </p:nvSpPr>
        <p:spPr bwMode="auto">
          <a:xfrm>
            <a:off x="57943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1864" name="Group 36"/>
          <p:cNvGrpSpPr>
            <a:grpSpLocks/>
          </p:cNvGrpSpPr>
          <p:nvPr/>
        </p:nvGrpSpPr>
        <p:grpSpPr bwMode="auto">
          <a:xfrm>
            <a:off x="1835150" y="4221163"/>
            <a:ext cx="863600" cy="1008062"/>
            <a:chOff x="930" y="1933"/>
            <a:chExt cx="499" cy="817"/>
          </a:xfrm>
        </p:grpSpPr>
        <p:sp>
          <p:nvSpPr>
            <p:cNvPr id="121900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1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2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3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904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1865" name="Group 42"/>
          <p:cNvGrpSpPr>
            <a:grpSpLocks/>
          </p:cNvGrpSpPr>
          <p:nvPr/>
        </p:nvGrpSpPr>
        <p:grpSpPr bwMode="auto">
          <a:xfrm>
            <a:off x="1835150" y="1125538"/>
            <a:ext cx="1512888" cy="1081087"/>
            <a:chOff x="2064" y="618"/>
            <a:chExt cx="953" cy="681"/>
          </a:xfrm>
        </p:grpSpPr>
        <p:sp>
          <p:nvSpPr>
            <p:cNvPr id="121886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7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8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9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0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1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2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3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4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5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6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7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8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99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1866" name="Text Box 57"/>
          <p:cNvSpPr txBox="1">
            <a:spLocks noChangeArrowheads="1"/>
          </p:cNvSpPr>
          <p:nvPr/>
        </p:nvSpPr>
        <p:spPr bwMode="auto">
          <a:xfrm>
            <a:off x="14747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1867" name="Text Box 58"/>
          <p:cNvSpPr txBox="1">
            <a:spLocks noChangeArrowheads="1"/>
          </p:cNvSpPr>
          <p:nvPr/>
        </p:nvSpPr>
        <p:spPr bwMode="auto">
          <a:xfrm>
            <a:off x="14747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698750" y="2420938"/>
            <a:ext cx="3024188" cy="2087562"/>
            <a:chOff x="1474" y="1525"/>
            <a:chExt cx="1905" cy="1315"/>
          </a:xfrm>
        </p:grpSpPr>
        <p:sp>
          <p:nvSpPr>
            <p:cNvPr id="121884" name="Line 60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5" name="Text Box 61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275013" y="2708275"/>
            <a:ext cx="5616575" cy="2089150"/>
            <a:chOff x="1837" y="1706"/>
            <a:chExt cx="3538" cy="1316"/>
          </a:xfrm>
        </p:grpSpPr>
        <p:sp>
          <p:nvSpPr>
            <p:cNvPr id="121882" name="Line 63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1883" name="Text Box 64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30497" name="Text Box 65"/>
          <p:cNvSpPr txBox="1">
            <a:spLocks noChangeArrowheads="1"/>
          </p:cNvSpPr>
          <p:nvPr/>
        </p:nvSpPr>
        <p:spPr bwMode="auto">
          <a:xfrm>
            <a:off x="2124075" y="5734050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8" name="Text Box 66"/>
          <p:cNvSpPr txBox="1">
            <a:spLocks noChangeArrowheads="1"/>
          </p:cNvSpPr>
          <p:nvPr/>
        </p:nvSpPr>
        <p:spPr bwMode="auto">
          <a:xfrm>
            <a:off x="2051050" y="63817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0499" name="Text Box 67"/>
          <p:cNvSpPr txBox="1">
            <a:spLocks noChangeArrowheads="1"/>
          </p:cNvSpPr>
          <p:nvPr/>
        </p:nvSpPr>
        <p:spPr bwMode="auto">
          <a:xfrm>
            <a:off x="2124075" y="6094413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1875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6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1877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78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79" name="Oval 73"/>
            <p:cNvSpPr>
              <a:spLocks noChangeArrowheads="1"/>
            </p:cNvSpPr>
            <p:nvPr/>
          </p:nvSpPr>
          <p:spPr bwMode="auto">
            <a:xfrm>
              <a:off x="2063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1880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1881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</p:grp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1692275" y="6165850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7" grpId="0"/>
      <p:bldP spid="530498" grpId="0"/>
      <p:bldP spid="530499" grpId="0"/>
      <p:bldP spid="53050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latin typeface="Times New Roman" pitchFamily="18" charset="0"/>
              </a:rPr>
              <a:t>Kerberos V4</a:t>
            </a:r>
            <a:r>
              <a:rPr lang="zh-CN" altLang="en-US" sz="3600">
                <a:latin typeface="Times New Roman" pitchFamily="18" charset="0"/>
              </a:rPr>
              <a:t>协议描述：第三阶段</a:t>
            </a:r>
          </a:p>
        </p:txBody>
      </p:sp>
      <p:sp>
        <p:nvSpPr>
          <p:cNvPr id="122882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0E8C3E-2CB6-41C5-AE70-830F7BB2496C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6083300" y="1125538"/>
            <a:ext cx="1512888" cy="1114425"/>
            <a:chOff x="3107" y="709"/>
            <a:chExt cx="953" cy="702"/>
          </a:xfrm>
        </p:grpSpPr>
        <p:sp>
          <p:nvSpPr>
            <p:cNvPr id="122943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4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5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6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7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8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9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0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1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2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3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4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5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56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5" name="Text Box 19"/>
          <p:cNvSpPr txBox="1">
            <a:spLocks noChangeArrowheads="1"/>
          </p:cNvSpPr>
          <p:nvPr/>
        </p:nvSpPr>
        <p:spPr bwMode="auto">
          <a:xfrm>
            <a:off x="5867400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6" name="Group 20"/>
          <p:cNvGrpSpPr>
            <a:grpSpLocks/>
          </p:cNvGrpSpPr>
          <p:nvPr/>
        </p:nvGrpSpPr>
        <p:grpSpPr bwMode="auto">
          <a:xfrm>
            <a:off x="6226175" y="4365625"/>
            <a:ext cx="1512888" cy="1081088"/>
            <a:chOff x="3515" y="2931"/>
            <a:chExt cx="953" cy="681"/>
          </a:xfrm>
        </p:grpSpPr>
        <p:sp>
          <p:nvSpPr>
            <p:cNvPr id="122929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0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1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2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3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4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5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6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7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8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39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0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1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42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87" name="Text Box 35"/>
          <p:cNvSpPr txBox="1">
            <a:spLocks noChangeArrowheads="1"/>
          </p:cNvSpPr>
          <p:nvPr/>
        </p:nvSpPr>
        <p:spPr bwMode="auto">
          <a:xfrm>
            <a:off x="6010275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2888" name="Group 36"/>
          <p:cNvGrpSpPr>
            <a:grpSpLocks/>
          </p:cNvGrpSpPr>
          <p:nvPr/>
        </p:nvGrpSpPr>
        <p:grpSpPr bwMode="auto">
          <a:xfrm>
            <a:off x="2051050" y="4221163"/>
            <a:ext cx="863600" cy="1008062"/>
            <a:chOff x="930" y="1933"/>
            <a:chExt cx="499" cy="817"/>
          </a:xfrm>
        </p:grpSpPr>
        <p:sp>
          <p:nvSpPr>
            <p:cNvPr id="122924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25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6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7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8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2889" name="Group 42"/>
          <p:cNvGrpSpPr>
            <a:grpSpLocks/>
          </p:cNvGrpSpPr>
          <p:nvPr/>
        </p:nvGrpSpPr>
        <p:grpSpPr bwMode="auto">
          <a:xfrm>
            <a:off x="2051050" y="1125538"/>
            <a:ext cx="1512888" cy="1081087"/>
            <a:chOff x="2064" y="618"/>
            <a:chExt cx="953" cy="681"/>
          </a:xfrm>
        </p:grpSpPr>
        <p:sp>
          <p:nvSpPr>
            <p:cNvPr id="122910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1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2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3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4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5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6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7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8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19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0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1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2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23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2890" name="Text Box 57"/>
          <p:cNvSpPr txBox="1">
            <a:spLocks noChangeArrowheads="1"/>
          </p:cNvSpPr>
          <p:nvPr/>
        </p:nvSpPr>
        <p:spPr bwMode="auto">
          <a:xfrm>
            <a:off x="1690688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2891" name="Text Box 58"/>
          <p:cNvSpPr txBox="1">
            <a:spLocks noChangeArrowheads="1"/>
          </p:cNvSpPr>
          <p:nvPr/>
        </p:nvSpPr>
        <p:spPr bwMode="auto">
          <a:xfrm>
            <a:off x="1690688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3130550" y="4292600"/>
            <a:ext cx="2879725" cy="504825"/>
            <a:chOff x="1610" y="2704"/>
            <a:chExt cx="1814" cy="318"/>
          </a:xfrm>
        </p:grpSpPr>
        <p:sp>
          <p:nvSpPr>
            <p:cNvPr id="122908" name="Line 60"/>
            <p:cNvSpPr>
              <a:spLocks noChangeShapeType="1"/>
            </p:cNvSpPr>
            <p:nvPr/>
          </p:nvSpPr>
          <p:spPr bwMode="auto">
            <a:xfrm>
              <a:off x="1610" y="3022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9" name="Text Box 61"/>
            <p:cNvSpPr txBox="1">
              <a:spLocks noChangeArrowheads="1"/>
            </p:cNvSpPr>
            <p:nvPr/>
          </p:nvSpPr>
          <p:spPr bwMode="auto">
            <a:xfrm>
              <a:off x="1700" y="2704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3130550" y="4941888"/>
            <a:ext cx="2879725" cy="304800"/>
            <a:chOff x="1610" y="3113"/>
            <a:chExt cx="1814" cy="192"/>
          </a:xfrm>
        </p:grpSpPr>
        <p:sp>
          <p:nvSpPr>
            <p:cNvPr id="122906" name="Line 63"/>
            <p:cNvSpPr>
              <a:spLocks noChangeShapeType="1"/>
            </p:cNvSpPr>
            <p:nvPr/>
          </p:nvSpPr>
          <p:spPr bwMode="auto">
            <a:xfrm>
              <a:off x="1610" y="3294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2907" name="Text Box 64"/>
            <p:cNvSpPr txBox="1">
              <a:spLocks noChangeArrowheads="1"/>
            </p:cNvSpPr>
            <p:nvPr/>
          </p:nvSpPr>
          <p:spPr bwMode="auto">
            <a:xfrm>
              <a:off x="1746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2894" name="Text Box 65"/>
          <p:cNvSpPr txBox="1">
            <a:spLocks noChangeArrowheads="1"/>
          </p:cNvSpPr>
          <p:nvPr/>
        </p:nvSpPr>
        <p:spPr bwMode="auto">
          <a:xfrm>
            <a:off x="2051050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22895" name="Text Box 66"/>
          <p:cNvSpPr txBox="1">
            <a:spLocks noChangeArrowheads="1"/>
          </p:cNvSpPr>
          <p:nvPr/>
        </p:nvSpPr>
        <p:spPr bwMode="auto">
          <a:xfrm>
            <a:off x="2051050" y="5949950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2547" name="Text Box 67"/>
          <p:cNvSpPr txBox="1">
            <a:spLocks noChangeArrowheads="1"/>
          </p:cNvSpPr>
          <p:nvPr/>
        </p:nvSpPr>
        <p:spPr bwMode="auto">
          <a:xfrm>
            <a:off x="2051050" y="6308725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189038" y="1125538"/>
            <a:ext cx="6767512" cy="5473700"/>
            <a:chOff x="749" y="709"/>
            <a:chExt cx="4263" cy="3448"/>
          </a:xfrm>
        </p:grpSpPr>
        <p:sp>
          <p:nvSpPr>
            <p:cNvPr id="122898" name="Oval 69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899" name="Oval 70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2900" name="Oval 71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1" name="Oval 72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2" name="Oval 73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2903" name="Oval 74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2904" name="Oval 75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2905" name="Oval 76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latin typeface="Times New Roman" pitchFamily="18" charset="0"/>
              </a:rPr>
              <a:t>Kerberos V4</a:t>
            </a:r>
            <a:r>
              <a:rPr lang="zh-CN" altLang="en-US" sz="2800">
                <a:latin typeface="Times New Roman" pitchFamily="18" charset="0"/>
              </a:rPr>
              <a:t>协议描述：共享密钥及会话密钥</a:t>
            </a:r>
          </a:p>
        </p:txBody>
      </p:sp>
      <p:sp>
        <p:nvSpPr>
          <p:cNvPr id="123906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01DCA28-1D8A-4233-AE37-A61E0FAAF7B7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6011863" y="1125538"/>
            <a:ext cx="1512887" cy="1114425"/>
            <a:chOff x="3107" y="709"/>
            <a:chExt cx="953" cy="702"/>
          </a:xfrm>
        </p:grpSpPr>
        <p:sp>
          <p:nvSpPr>
            <p:cNvPr id="12396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7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09" name="Text Box 19"/>
          <p:cNvSpPr txBox="1">
            <a:spLocks noChangeArrowheads="1"/>
          </p:cNvSpPr>
          <p:nvPr/>
        </p:nvSpPr>
        <p:spPr bwMode="auto">
          <a:xfrm>
            <a:off x="579596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0" name="Group 20"/>
          <p:cNvGrpSpPr>
            <a:grpSpLocks/>
          </p:cNvGrpSpPr>
          <p:nvPr/>
        </p:nvGrpSpPr>
        <p:grpSpPr bwMode="auto">
          <a:xfrm>
            <a:off x="6154738" y="4365625"/>
            <a:ext cx="1512887" cy="1081088"/>
            <a:chOff x="3515" y="2931"/>
            <a:chExt cx="953" cy="681"/>
          </a:xfrm>
        </p:grpSpPr>
        <p:sp>
          <p:nvSpPr>
            <p:cNvPr id="12395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5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6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1" name="Text Box 35"/>
          <p:cNvSpPr txBox="1">
            <a:spLocks noChangeArrowheads="1"/>
          </p:cNvSpPr>
          <p:nvPr/>
        </p:nvSpPr>
        <p:spPr bwMode="auto">
          <a:xfrm>
            <a:off x="593883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3912" name="Group 36"/>
          <p:cNvGrpSpPr>
            <a:grpSpLocks/>
          </p:cNvGrpSpPr>
          <p:nvPr/>
        </p:nvGrpSpPr>
        <p:grpSpPr bwMode="auto">
          <a:xfrm>
            <a:off x="1979613" y="4221163"/>
            <a:ext cx="863600" cy="1008062"/>
            <a:chOff x="930" y="1933"/>
            <a:chExt cx="499" cy="817"/>
          </a:xfrm>
        </p:grpSpPr>
        <p:sp>
          <p:nvSpPr>
            <p:cNvPr id="12394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3" name="Line 42"/>
          <p:cNvSpPr>
            <a:spLocks noChangeShapeType="1"/>
          </p:cNvSpPr>
          <p:nvPr/>
        </p:nvSpPr>
        <p:spPr bwMode="auto">
          <a:xfrm flipV="1">
            <a:off x="2627313" y="2492375"/>
            <a:ext cx="0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4" name="Text Box 43"/>
          <p:cNvSpPr txBox="1">
            <a:spLocks noChangeArrowheads="1"/>
          </p:cNvSpPr>
          <p:nvPr/>
        </p:nvSpPr>
        <p:spPr bwMode="auto">
          <a:xfrm>
            <a:off x="2554288" y="2852738"/>
            <a:ext cx="1079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3915" name="Group 44"/>
          <p:cNvGrpSpPr>
            <a:grpSpLocks/>
          </p:cNvGrpSpPr>
          <p:nvPr/>
        </p:nvGrpSpPr>
        <p:grpSpPr bwMode="auto">
          <a:xfrm>
            <a:off x="1979613" y="1125538"/>
            <a:ext cx="1512887" cy="1081087"/>
            <a:chOff x="2064" y="618"/>
            <a:chExt cx="953" cy="681"/>
          </a:xfrm>
        </p:grpSpPr>
        <p:sp>
          <p:nvSpPr>
            <p:cNvPr id="123931" name="Line 45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2" name="Line 46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3" name="Line 47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4" name="Line 48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5" name="Line 49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6" name="Line 50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7" name="Line 51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8" name="Line 52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39" name="Line 53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0" name="Line 54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1" name="Line 55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2" name="Line 56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3" name="Line 57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944" name="Line 58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3916" name="Line 59"/>
          <p:cNvSpPr>
            <a:spLocks noChangeShapeType="1"/>
          </p:cNvSpPr>
          <p:nvPr/>
        </p:nvSpPr>
        <p:spPr bwMode="auto">
          <a:xfrm>
            <a:off x="3203575" y="5013325"/>
            <a:ext cx="28797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17" name="Text Box 60"/>
          <p:cNvSpPr txBox="1">
            <a:spLocks noChangeArrowheads="1"/>
          </p:cNvSpPr>
          <p:nvPr/>
        </p:nvSpPr>
        <p:spPr bwMode="auto">
          <a:xfrm>
            <a:off x="161925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8" name="Text Box 61"/>
          <p:cNvSpPr txBox="1">
            <a:spLocks noChangeArrowheads="1"/>
          </p:cNvSpPr>
          <p:nvPr/>
        </p:nvSpPr>
        <p:spPr bwMode="auto">
          <a:xfrm>
            <a:off x="161925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3919" name="Line 62"/>
          <p:cNvSpPr>
            <a:spLocks noChangeShapeType="1"/>
          </p:cNvSpPr>
          <p:nvPr/>
        </p:nvSpPr>
        <p:spPr bwMode="auto">
          <a:xfrm flipH="1">
            <a:off x="3059113" y="2708275"/>
            <a:ext cx="3024187" cy="20161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920" name="Text Box 63"/>
          <p:cNvSpPr txBox="1">
            <a:spLocks noChangeArrowheads="1"/>
          </p:cNvSpPr>
          <p:nvPr/>
        </p:nvSpPr>
        <p:spPr bwMode="auto">
          <a:xfrm>
            <a:off x="3779838" y="3284538"/>
            <a:ext cx="1368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21" name="Text Box 64"/>
          <p:cNvSpPr txBox="1">
            <a:spLocks noChangeArrowheads="1"/>
          </p:cNvSpPr>
          <p:nvPr/>
        </p:nvSpPr>
        <p:spPr bwMode="auto">
          <a:xfrm>
            <a:off x="4427538" y="4581525"/>
            <a:ext cx="9366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endParaRPr lang="en-US" altLang="zh-CN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474788" y="1052513"/>
            <a:ext cx="6767512" cy="5473700"/>
            <a:chOff x="749" y="709"/>
            <a:chExt cx="4263" cy="3448"/>
          </a:xfrm>
        </p:grpSpPr>
        <p:sp>
          <p:nvSpPr>
            <p:cNvPr id="123923" name="Oval 66"/>
            <p:cNvSpPr>
              <a:spLocks noChangeArrowheads="1"/>
            </p:cNvSpPr>
            <p:nvPr/>
          </p:nvSpPr>
          <p:spPr bwMode="auto">
            <a:xfrm>
              <a:off x="883" y="3521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4" name="Oval 67"/>
            <p:cNvSpPr>
              <a:spLocks noChangeArrowheads="1"/>
            </p:cNvSpPr>
            <p:nvPr/>
          </p:nvSpPr>
          <p:spPr bwMode="auto">
            <a:xfrm>
              <a:off x="929" y="75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3925" name="Oval 68"/>
            <p:cNvSpPr>
              <a:spLocks noChangeArrowheads="1"/>
            </p:cNvSpPr>
            <p:nvPr/>
          </p:nvSpPr>
          <p:spPr bwMode="auto">
            <a:xfrm>
              <a:off x="3469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6" name="Oval 69"/>
            <p:cNvSpPr>
              <a:spLocks noChangeArrowheads="1"/>
            </p:cNvSpPr>
            <p:nvPr/>
          </p:nvSpPr>
          <p:spPr bwMode="auto">
            <a:xfrm>
              <a:off x="4739" y="315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7" name="Oval 70"/>
            <p:cNvSpPr>
              <a:spLocks noChangeArrowheads="1"/>
            </p:cNvSpPr>
            <p:nvPr/>
          </p:nvSpPr>
          <p:spPr bwMode="auto">
            <a:xfrm>
              <a:off x="215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3928" name="Oval 71"/>
            <p:cNvSpPr>
              <a:spLocks noChangeArrowheads="1"/>
            </p:cNvSpPr>
            <p:nvPr/>
          </p:nvSpPr>
          <p:spPr bwMode="auto">
            <a:xfrm>
              <a:off x="4694" y="709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3929" name="Oval 72"/>
            <p:cNvSpPr>
              <a:spLocks noChangeArrowheads="1"/>
            </p:cNvSpPr>
            <p:nvPr/>
          </p:nvSpPr>
          <p:spPr bwMode="auto">
            <a:xfrm>
              <a:off x="749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</a:p>
          </p:txBody>
        </p:sp>
        <p:sp>
          <p:nvSpPr>
            <p:cNvPr id="123930" name="Oval 73"/>
            <p:cNvSpPr>
              <a:spLocks noChangeArrowheads="1"/>
            </p:cNvSpPr>
            <p:nvPr/>
          </p:nvSpPr>
          <p:spPr bwMode="auto">
            <a:xfrm>
              <a:off x="1066" y="3884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>
                <a:latin typeface="Times New Roman" pitchFamily="18" charset="0"/>
              </a:rPr>
              <a:t>Kerberos</a:t>
            </a:r>
            <a:r>
              <a:rPr lang="zh-CN" altLang="en-US" sz="4400">
                <a:latin typeface="Times New Roman" pitchFamily="18" charset="0"/>
              </a:rPr>
              <a:t>设计思路</a:t>
            </a:r>
          </a:p>
        </p:txBody>
      </p:sp>
      <p:sp>
        <p:nvSpPr>
          <p:cNvPr id="1249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9634EE-2C8D-4EC5-AA10-590C44443F90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6119813" y="1125538"/>
            <a:ext cx="1512887" cy="1114425"/>
            <a:chOff x="3107" y="709"/>
            <a:chExt cx="953" cy="702"/>
          </a:xfrm>
        </p:grpSpPr>
        <p:sp>
          <p:nvSpPr>
            <p:cNvPr id="125004" name="Line 5"/>
            <p:cNvSpPr>
              <a:spLocks noChangeShapeType="1"/>
            </p:cNvSpPr>
            <p:nvPr/>
          </p:nvSpPr>
          <p:spPr bwMode="auto">
            <a:xfrm flipH="1">
              <a:off x="3107" y="845"/>
              <a:ext cx="283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5" name="Line 6"/>
            <p:cNvSpPr>
              <a:spLocks noChangeShapeType="1"/>
            </p:cNvSpPr>
            <p:nvPr/>
          </p:nvSpPr>
          <p:spPr bwMode="auto">
            <a:xfrm>
              <a:off x="3390" y="845"/>
              <a:ext cx="176" cy="20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6" name="Line 7"/>
            <p:cNvSpPr>
              <a:spLocks noChangeShapeType="1"/>
            </p:cNvSpPr>
            <p:nvPr/>
          </p:nvSpPr>
          <p:spPr bwMode="auto">
            <a:xfrm>
              <a:off x="3107" y="105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7" name="Line 8"/>
            <p:cNvSpPr>
              <a:spLocks noChangeShapeType="1"/>
            </p:cNvSpPr>
            <p:nvPr/>
          </p:nvSpPr>
          <p:spPr bwMode="auto">
            <a:xfrm flipV="1">
              <a:off x="3390" y="709"/>
              <a:ext cx="458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8" name="Line 9"/>
            <p:cNvSpPr>
              <a:spLocks noChangeShapeType="1"/>
            </p:cNvSpPr>
            <p:nvPr/>
          </p:nvSpPr>
          <p:spPr bwMode="auto">
            <a:xfrm>
              <a:off x="3848" y="709"/>
              <a:ext cx="177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9" name="Line 10"/>
            <p:cNvSpPr>
              <a:spLocks noChangeShapeType="1"/>
            </p:cNvSpPr>
            <p:nvPr/>
          </p:nvSpPr>
          <p:spPr bwMode="auto">
            <a:xfrm flipV="1">
              <a:off x="3566" y="913"/>
              <a:ext cx="459" cy="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0" name="Line 11"/>
            <p:cNvSpPr>
              <a:spLocks noChangeShapeType="1"/>
            </p:cNvSpPr>
            <p:nvPr/>
          </p:nvSpPr>
          <p:spPr bwMode="auto">
            <a:xfrm>
              <a:off x="3107" y="1050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1" name="Line 12"/>
            <p:cNvSpPr>
              <a:spLocks noChangeShapeType="1"/>
            </p:cNvSpPr>
            <p:nvPr/>
          </p:nvSpPr>
          <p:spPr bwMode="auto">
            <a:xfrm>
              <a:off x="3560" y="1071"/>
              <a:ext cx="0" cy="3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2" name="Line 13"/>
            <p:cNvSpPr>
              <a:spLocks noChangeShapeType="1"/>
            </p:cNvSpPr>
            <p:nvPr/>
          </p:nvSpPr>
          <p:spPr bwMode="auto">
            <a:xfrm>
              <a:off x="3107" y="1390"/>
              <a:ext cx="45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3" name="Line 14"/>
            <p:cNvSpPr>
              <a:spLocks noChangeShapeType="1"/>
            </p:cNvSpPr>
            <p:nvPr/>
          </p:nvSpPr>
          <p:spPr bwMode="auto">
            <a:xfrm flipV="1">
              <a:off x="3566" y="1186"/>
              <a:ext cx="494" cy="2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4" name="Line 15"/>
            <p:cNvSpPr>
              <a:spLocks noChangeShapeType="1"/>
            </p:cNvSpPr>
            <p:nvPr/>
          </p:nvSpPr>
          <p:spPr bwMode="auto">
            <a:xfrm>
              <a:off x="4025" y="913"/>
              <a:ext cx="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5" name="Line 16"/>
            <p:cNvSpPr>
              <a:spLocks noChangeShapeType="1"/>
            </p:cNvSpPr>
            <p:nvPr/>
          </p:nvSpPr>
          <p:spPr bwMode="auto">
            <a:xfrm>
              <a:off x="3213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6" name="Line 17"/>
            <p:cNvSpPr>
              <a:spLocks noChangeShapeType="1"/>
            </p:cNvSpPr>
            <p:nvPr/>
          </p:nvSpPr>
          <p:spPr bwMode="auto">
            <a:xfrm>
              <a:off x="3213" y="1288"/>
              <a:ext cx="10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17" name="Line 18"/>
            <p:cNvSpPr>
              <a:spLocks noChangeShapeType="1"/>
            </p:cNvSpPr>
            <p:nvPr/>
          </p:nvSpPr>
          <p:spPr bwMode="auto">
            <a:xfrm>
              <a:off x="3319" y="1288"/>
              <a:ext cx="0" cy="1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3" name="Text Box 19"/>
          <p:cNvSpPr txBox="1">
            <a:spLocks noChangeArrowheads="1"/>
          </p:cNvSpPr>
          <p:nvPr/>
        </p:nvSpPr>
        <p:spPr bwMode="auto">
          <a:xfrm>
            <a:off x="5903913" y="2205038"/>
            <a:ext cx="18002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票据许可服务器（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4" name="Group 20"/>
          <p:cNvGrpSpPr>
            <a:grpSpLocks/>
          </p:cNvGrpSpPr>
          <p:nvPr/>
        </p:nvGrpSpPr>
        <p:grpSpPr bwMode="auto">
          <a:xfrm>
            <a:off x="6262688" y="4365625"/>
            <a:ext cx="1512887" cy="1081088"/>
            <a:chOff x="3515" y="2931"/>
            <a:chExt cx="953" cy="681"/>
          </a:xfrm>
        </p:grpSpPr>
        <p:sp>
          <p:nvSpPr>
            <p:cNvPr id="124990" name="Line 21"/>
            <p:cNvSpPr>
              <a:spLocks noChangeShapeType="1"/>
            </p:cNvSpPr>
            <p:nvPr/>
          </p:nvSpPr>
          <p:spPr bwMode="auto">
            <a:xfrm flipH="1">
              <a:off x="3515" y="3067"/>
              <a:ext cx="283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1" name="Line 22"/>
            <p:cNvSpPr>
              <a:spLocks noChangeShapeType="1"/>
            </p:cNvSpPr>
            <p:nvPr/>
          </p:nvSpPr>
          <p:spPr bwMode="auto">
            <a:xfrm>
              <a:off x="3798" y="3067"/>
              <a:ext cx="176" cy="20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2" name="Line 23"/>
            <p:cNvSpPr>
              <a:spLocks noChangeShapeType="1"/>
            </p:cNvSpPr>
            <p:nvPr/>
          </p:nvSpPr>
          <p:spPr bwMode="auto">
            <a:xfrm>
              <a:off x="3515" y="327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3" name="Line 24"/>
            <p:cNvSpPr>
              <a:spLocks noChangeShapeType="1"/>
            </p:cNvSpPr>
            <p:nvPr/>
          </p:nvSpPr>
          <p:spPr bwMode="auto">
            <a:xfrm flipV="1">
              <a:off x="3798" y="2931"/>
              <a:ext cx="458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4" name="Line 25"/>
            <p:cNvSpPr>
              <a:spLocks noChangeShapeType="1"/>
            </p:cNvSpPr>
            <p:nvPr/>
          </p:nvSpPr>
          <p:spPr bwMode="auto">
            <a:xfrm>
              <a:off x="4256" y="2931"/>
              <a:ext cx="177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5" name="Line 26"/>
            <p:cNvSpPr>
              <a:spLocks noChangeShapeType="1"/>
            </p:cNvSpPr>
            <p:nvPr/>
          </p:nvSpPr>
          <p:spPr bwMode="auto">
            <a:xfrm flipV="1">
              <a:off x="3974" y="3135"/>
              <a:ext cx="459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6" name="Line 27"/>
            <p:cNvSpPr>
              <a:spLocks noChangeShapeType="1"/>
            </p:cNvSpPr>
            <p:nvPr/>
          </p:nvSpPr>
          <p:spPr bwMode="auto">
            <a:xfrm>
              <a:off x="3515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7" name="Line 28"/>
            <p:cNvSpPr>
              <a:spLocks noChangeShapeType="1"/>
            </p:cNvSpPr>
            <p:nvPr/>
          </p:nvSpPr>
          <p:spPr bwMode="auto">
            <a:xfrm>
              <a:off x="3974" y="3272"/>
              <a:ext cx="0" cy="3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8" name="Line 29"/>
            <p:cNvSpPr>
              <a:spLocks noChangeShapeType="1"/>
            </p:cNvSpPr>
            <p:nvPr/>
          </p:nvSpPr>
          <p:spPr bwMode="auto">
            <a:xfrm>
              <a:off x="3515" y="3612"/>
              <a:ext cx="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99" name="Line 30"/>
            <p:cNvSpPr>
              <a:spLocks noChangeShapeType="1"/>
            </p:cNvSpPr>
            <p:nvPr/>
          </p:nvSpPr>
          <p:spPr bwMode="auto">
            <a:xfrm flipV="1">
              <a:off x="3974" y="3408"/>
              <a:ext cx="494" cy="2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0" name="Line 31"/>
            <p:cNvSpPr>
              <a:spLocks noChangeShapeType="1"/>
            </p:cNvSpPr>
            <p:nvPr/>
          </p:nvSpPr>
          <p:spPr bwMode="auto">
            <a:xfrm>
              <a:off x="4433" y="3135"/>
              <a:ext cx="0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1" name="Line 32"/>
            <p:cNvSpPr>
              <a:spLocks noChangeShapeType="1"/>
            </p:cNvSpPr>
            <p:nvPr/>
          </p:nvSpPr>
          <p:spPr bwMode="auto">
            <a:xfrm>
              <a:off x="3621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2" name="Line 33"/>
            <p:cNvSpPr>
              <a:spLocks noChangeShapeType="1"/>
            </p:cNvSpPr>
            <p:nvPr/>
          </p:nvSpPr>
          <p:spPr bwMode="auto">
            <a:xfrm>
              <a:off x="3621" y="3510"/>
              <a:ext cx="10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003" name="Line 34"/>
            <p:cNvSpPr>
              <a:spLocks noChangeShapeType="1"/>
            </p:cNvSpPr>
            <p:nvPr/>
          </p:nvSpPr>
          <p:spPr bwMode="auto">
            <a:xfrm>
              <a:off x="3727" y="3510"/>
              <a:ext cx="0" cy="1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5" name="Text Box 35"/>
          <p:cNvSpPr txBox="1">
            <a:spLocks noChangeArrowheads="1"/>
          </p:cNvSpPr>
          <p:nvPr/>
        </p:nvSpPr>
        <p:spPr bwMode="auto">
          <a:xfrm>
            <a:off x="6046788" y="5518150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124936" name="Group 36"/>
          <p:cNvGrpSpPr>
            <a:grpSpLocks/>
          </p:cNvGrpSpPr>
          <p:nvPr/>
        </p:nvGrpSpPr>
        <p:grpSpPr bwMode="auto">
          <a:xfrm>
            <a:off x="2087563" y="4221163"/>
            <a:ext cx="863600" cy="1008062"/>
            <a:chOff x="930" y="1933"/>
            <a:chExt cx="499" cy="817"/>
          </a:xfrm>
        </p:grpSpPr>
        <p:sp>
          <p:nvSpPr>
            <p:cNvPr id="124985" name="Oval 37"/>
            <p:cNvSpPr>
              <a:spLocks noChangeArrowheads="1"/>
            </p:cNvSpPr>
            <p:nvPr/>
          </p:nvSpPr>
          <p:spPr bwMode="auto">
            <a:xfrm>
              <a:off x="1066" y="1933"/>
              <a:ext cx="272" cy="22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6" name="Line 38"/>
            <p:cNvSpPr>
              <a:spLocks noChangeShapeType="1"/>
            </p:cNvSpPr>
            <p:nvPr/>
          </p:nvSpPr>
          <p:spPr bwMode="auto">
            <a:xfrm>
              <a:off x="1202" y="2205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7" name="Line 39"/>
            <p:cNvSpPr>
              <a:spLocks noChangeShapeType="1"/>
            </p:cNvSpPr>
            <p:nvPr/>
          </p:nvSpPr>
          <p:spPr bwMode="auto">
            <a:xfrm flipH="1">
              <a:off x="930" y="2432"/>
              <a:ext cx="272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8" name="Line 40"/>
            <p:cNvSpPr>
              <a:spLocks noChangeShapeType="1"/>
            </p:cNvSpPr>
            <p:nvPr/>
          </p:nvSpPr>
          <p:spPr bwMode="auto">
            <a:xfrm>
              <a:off x="1202" y="2432"/>
              <a:ext cx="227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9" name="Line 41"/>
            <p:cNvSpPr>
              <a:spLocks noChangeShapeType="1"/>
            </p:cNvSpPr>
            <p:nvPr/>
          </p:nvSpPr>
          <p:spPr bwMode="auto">
            <a:xfrm>
              <a:off x="975" y="2432"/>
              <a:ext cx="45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4937" name="Group 42"/>
          <p:cNvGrpSpPr>
            <a:grpSpLocks/>
          </p:cNvGrpSpPr>
          <p:nvPr/>
        </p:nvGrpSpPr>
        <p:grpSpPr bwMode="auto">
          <a:xfrm>
            <a:off x="2087563" y="1125538"/>
            <a:ext cx="1512887" cy="1081087"/>
            <a:chOff x="2064" y="618"/>
            <a:chExt cx="953" cy="681"/>
          </a:xfrm>
        </p:grpSpPr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 flipH="1">
              <a:off x="2064" y="754"/>
              <a:ext cx="283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>
              <a:off x="2347" y="754"/>
              <a:ext cx="176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2064" y="95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2347" y="618"/>
              <a:ext cx="458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>
              <a:off x="2805" y="618"/>
              <a:ext cx="177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2523" y="822"/>
              <a:ext cx="459" cy="13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>
              <a:off x="2064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>
              <a:off x="2523" y="959"/>
              <a:ext cx="0" cy="3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>
              <a:off x="2064" y="1299"/>
              <a:ext cx="45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0" name="Line 52"/>
            <p:cNvSpPr>
              <a:spLocks noChangeShapeType="1"/>
            </p:cNvSpPr>
            <p:nvPr/>
          </p:nvSpPr>
          <p:spPr bwMode="auto">
            <a:xfrm flipV="1">
              <a:off x="2523" y="1095"/>
              <a:ext cx="494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>
              <a:off x="2982" y="822"/>
              <a:ext cx="0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>
              <a:off x="2170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3" name="Line 55"/>
            <p:cNvSpPr>
              <a:spLocks noChangeShapeType="1"/>
            </p:cNvSpPr>
            <p:nvPr/>
          </p:nvSpPr>
          <p:spPr bwMode="auto">
            <a:xfrm>
              <a:off x="2170" y="1197"/>
              <a:ext cx="10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84" name="Line 56"/>
            <p:cNvSpPr>
              <a:spLocks noChangeShapeType="1"/>
            </p:cNvSpPr>
            <p:nvPr/>
          </p:nvSpPr>
          <p:spPr bwMode="auto">
            <a:xfrm>
              <a:off x="2276" y="1197"/>
              <a:ext cx="0" cy="1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24938" name="Text Box 57"/>
          <p:cNvSpPr txBox="1">
            <a:spLocks noChangeArrowheads="1"/>
          </p:cNvSpPr>
          <p:nvPr/>
        </p:nvSpPr>
        <p:spPr bwMode="auto">
          <a:xfrm>
            <a:off x="1727200" y="2205038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认证服务器（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24939" name="Text Box 58"/>
          <p:cNvSpPr txBox="1">
            <a:spLocks noChangeArrowheads="1"/>
          </p:cNvSpPr>
          <p:nvPr/>
        </p:nvSpPr>
        <p:spPr bwMode="auto">
          <a:xfrm>
            <a:off x="1727200" y="5229225"/>
            <a:ext cx="1800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用户（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438275" y="2492375"/>
            <a:ext cx="1512888" cy="1657350"/>
            <a:chOff x="521" y="1570"/>
            <a:chExt cx="953" cy="1044"/>
          </a:xfrm>
        </p:grpSpPr>
        <p:sp>
          <p:nvSpPr>
            <p:cNvPr id="124969" name="Line 60"/>
            <p:cNvSpPr>
              <a:spLocks noChangeShapeType="1"/>
            </p:cNvSpPr>
            <p:nvPr/>
          </p:nvSpPr>
          <p:spPr bwMode="auto">
            <a:xfrm flipV="1">
              <a:off x="1338" y="1570"/>
              <a:ext cx="0" cy="10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70" name="Text Box 61"/>
            <p:cNvSpPr txBox="1">
              <a:spLocks noChangeArrowheads="1"/>
            </p:cNvSpPr>
            <p:nvPr/>
          </p:nvSpPr>
          <p:spPr bwMode="auto">
            <a:xfrm>
              <a:off x="521" y="1979"/>
              <a:ext cx="95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590800" y="2420938"/>
            <a:ext cx="3529013" cy="1655762"/>
            <a:chOff x="1247" y="1525"/>
            <a:chExt cx="2223" cy="1043"/>
          </a:xfrm>
        </p:grpSpPr>
        <p:sp>
          <p:nvSpPr>
            <p:cNvPr id="124967" name="Text Box 63"/>
            <p:cNvSpPr txBox="1">
              <a:spLocks noChangeArrowheads="1"/>
            </p:cNvSpPr>
            <p:nvPr/>
          </p:nvSpPr>
          <p:spPr bwMode="auto">
            <a:xfrm>
              <a:off x="1247" y="1525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LT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4968" name="Line 64"/>
            <p:cNvSpPr>
              <a:spLocks noChangeShapeType="1"/>
            </p:cNvSpPr>
            <p:nvPr/>
          </p:nvSpPr>
          <p:spPr bwMode="auto">
            <a:xfrm>
              <a:off x="1474" y="1616"/>
              <a:ext cx="0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951163" y="2420938"/>
            <a:ext cx="3024187" cy="2087562"/>
            <a:chOff x="1474" y="1525"/>
            <a:chExt cx="1905" cy="1315"/>
          </a:xfrm>
        </p:grpSpPr>
        <p:sp>
          <p:nvSpPr>
            <p:cNvPr id="124965" name="Line 66"/>
            <p:cNvSpPr>
              <a:spLocks noChangeShapeType="1"/>
            </p:cNvSpPr>
            <p:nvPr/>
          </p:nvSpPr>
          <p:spPr bwMode="auto">
            <a:xfrm flipV="1">
              <a:off x="1565" y="1525"/>
              <a:ext cx="1814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6" name="Text Box 67"/>
            <p:cNvSpPr txBox="1">
              <a:spLocks noChangeArrowheads="1"/>
            </p:cNvSpPr>
            <p:nvPr/>
          </p:nvSpPr>
          <p:spPr bwMode="auto">
            <a:xfrm>
              <a:off x="1474" y="1933"/>
              <a:ext cx="1270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tgs,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 AU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527425" y="2708275"/>
            <a:ext cx="5616575" cy="2089150"/>
            <a:chOff x="1837" y="1706"/>
            <a:chExt cx="3538" cy="1316"/>
          </a:xfrm>
        </p:grpSpPr>
        <p:sp>
          <p:nvSpPr>
            <p:cNvPr id="124963" name="Line 69"/>
            <p:cNvSpPr>
              <a:spLocks noChangeShapeType="1"/>
            </p:cNvSpPr>
            <p:nvPr/>
          </p:nvSpPr>
          <p:spPr bwMode="auto">
            <a:xfrm flipH="1">
              <a:off x="1837" y="1706"/>
              <a:ext cx="1678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4" name="Text Box 70"/>
            <p:cNvSpPr txBox="1">
              <a:spLocks noChangeArrowheads="1"/>
            </p:cNvSpPr>
            <p:nvPr/>
          </p:nvSpPr>
          <p:spPr bwMode="auto">
            <a:xfrm>
              <a:off x="3152" y="1979"/>
              <a:ext cx="2223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Kc,tgs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,ID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3311525" y="4437063"/>
            <a:ext cx="2879725" cy="504825"/>
            <a:chOff x="1701" y="2795"/>
            <a:chExt cx="1814" cy="318"/>
          </a:xfrm>
        </p:grpSpPr>
        <p:sp>
          <p:nvSpPr>
            <p:cNvPr id="124961" name="Line 72"/>
            <p:cNvSpPr>
              <a:spLocks noChangeShapeType="1"/>
            </p:cNvSpPr>
            <p:nvPr/>
          </p:nvSpPr>
          <p:spPr bwMode="auto">
            <a:xfrm>
              <a:off x="1701" y="3113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2" name="Text Box 73"/>
            <p:cNvSpPr txBox="1">
              <a:spLocks noChangeArrowheads="1"/>
            </p:cNvSpPr>
            <p:nvPr/>
          </p:nvSpPr>
          <p:spPr bwMode="auto">
            <a:xfrm>
              <a:off x="1791" y="2795"/>
              <a:ext cx="17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Ticket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, AU’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3238500" y="4941888"/>
            <a:ext cx="2879725" cy="431800"/>
            <a:chOff x="1655" y="3113"/>
            <a:chExt cx="1814" cy="272"/>
          </a:xfrm>
        </p:grpSpPr>
        <p:sp>
          <p:nvSpPr>
            <p:cNvPr id="124959" name="Line 75"/>
            <p:cNvSpPr>
              <a:spLocks noChangeShapeType="1"/>
            </p:cNvSpPr>
            <p:nvPr/>
          </p:nvSpPr>
          <p:spPr bwMode="auto">
            <a:xfrm>
              <a:off x="1655" y="3385"/>
              <a:ext cx="181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4960" name="Text Box 76"/>
            <p:cNvSpPr txBox="1">
              <a:spLocks noChangeArrowheads="1"/>
            </p:cNvSpPr>
            <p:nvPr/>
          </p:nvSpPr>
          <p:spPr bwMode="auto">
            <a:xfrm>
              <a:off x="1791" y="3113"/>
              <a:ext cx="163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KC,V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{TS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+1}</a:t>
              </a:r>
              <a:endParaRPr lang="en-US" altLang="zh-CN" sz="1400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36653" name="Text Box 77"/>
          <p:cNvSpPr txBox="1">
            <a:spLocks noChangeArrowheads="1"/>
          </p:cNvSpPr>
          <p:nvPr/>
        </p:nvSpPr>
        <p:spPr bwMode="auto">
          <a:xfrm>
            <a:off x="2124075" y="5589588"/>
            <a:ext cx="4537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4" name="Text Box 78"/>
          <p:cNvSpPr txBox="1">
            <a:spLocks noChangeArrowheads="1"/>
          </p:cNvSpPr>
          <p:nvPr/>
        </p:nvSpPr>
        <p:spPr bwMode="auto">
          <a:xfrm>
            <a:off x="2124075" y="6308725"/>
            <a:ext cx="39608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536655" name="Text Box 79"/>
          <p:cNvSpPr txBox="1">
            <a:spLocks noChangeArrowheads="1"/>
          </p:cNvSpPr>
          <p:nvPr/>
        </p:nvSpPr>
        <p:spPr bwMode="auto">
          <a:xfrm>
            <a:off x="2195513" y="5949950"/>
            <a:ext cx="28082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KC,tgs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1400175" y="1052513"/>
            <a:ext cx="6773863" cy="4897437"/>
            <a:chOff x="882" y="663"/>
            <a:chExt cx="4267" cy="3085"/>
          </a:xfrm>
        </p:grpSpPr>
        <p:sp>
          <p:nvSpPr>
            <p:cNvPr id="124953" name="Oval 81"/>
            <p:cNvSpPr>
              <a:spLocks noChangeArrowheads="1"/>
            </p:cNvSpPr>
            <p:nvPr/>
          </p:nvSpPr>
          <p:spPr bwMode="auto">
            <a:xfrm>
              <a:off x="882" y="3475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4" name="Oval 82"/>
            <p:cNvSpPr>
              <a:spLocks noChangeArrowheads="1"/>
            </p:cNvSpPr>
            <p:nvPr/>
          </p:nvSpPr>
          <p:spPr bwMode="auto">
            <a:xfrm>
              <a:off x="928" y="708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24955" name="Oval 83"/>
            <p:cNvSpPr>
              <a:spLocks noChangeArrowheads="1"/>
            </p:cNvSpPr>
            <p:nvPr/>
          </p:nvSpPr>
          <p:spPr bwMode="auto">
            <a:xfrm>
              <a:off x="3468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6" name="Oval 84"/>
            <p:cNvSpPr>
              <a:spLocks noChangeArrowheads="1"/>
            </p:cNvSpPr>
            <p:nvPr/>
          </p:nvSpPr>
          <p:spPr bwMode="auto">
            <a:xfrm>
              <a:off x="4876" y="311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24957" name="Oval 85"/>
            <p:cNvSpPr>
              <a:spLocks noChangeArrowheads="1"/>
            </p:cNvSpPr>
            <p:nvPr/>
          </p:nvSpPr>
          <p:spPr bwMode="auto">
            <a:xfrm>
              <a:off x="2290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tgs</a:t>
              </a:r>
            </a:p>
          </p:txBody>
        </p:sp>
        <p:sp>
          <p:nvSpPr>
            <p:cNvPr id="124958" name="Oval 86"/>
            <p:cNvSpPr>
              <a:spLocks noChangeArrowheads="1"/>
            </p:cNvSpPr>
            <p:nvPr/>
          </p:nvSpPr>
          <p:spPr bwMode="auto">
            <a:xfrm>
              <a:off x="4785" y="663"/>
              <a:ext cx="273" cy="273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r>
                <a:rPr lang="en-US" altLang="zh-CN" sz="1400" baseline="-2500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536663" name="Oval 87"/>
          <p:cNvSpPr>
            <a:spLocks noChangeArrowheads="1"/>
          </p:cNvSpPr>
          <p:nvPr/>
        </p:nvSpPr>
        <p:spPr bwMode="auto">
          <a:xfrm>
            <a:off x="1187450" y="6092825"/>
            <a:ext cx="433388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</a:p>
        </p:txBody>
      </p:sp>
      <p:sp>
        <p:nvSpPr>
          <p:cNvPr id="536664" name="Oval 88"/>
          <p:cNvSpPr>
            <a:spLocks noChangeArrowheads="1"/>
          </p:cNvSpPr>
          <p:nvPr/>
        </p:nvSpPr>
        <p:spPr bwMode="auto">
          <a:xfrm>
            <a:off x="1690688" y="6092825"/>
            <a:ext cx="433387" cy="4333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</a:p>
        </p:txBody>
      </p:sp>
      <p:sp>
        <p:nvSpPr>
          <p:cNvPr id="536665" name="Text Box 89"/>
          <p:cNvSpPr txBox="1">
            <a:spLocks noChangeArrowheads="1"/>
          </p:cNvSpPr>
          <p:nvPr/>
        </p:nvSpPr>
        <p:spPr bwMode="auto">
          <a:xfrm>
            <a:off x="5219700" y="5949950"/>
            <a:ext cx="2808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AU‘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 sz="1400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Kcv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{ID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400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140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53" grpId="0"/>
      <p:bldP spid="536654" grpId="0"/>
      <p:bldP spid="536655" grpId="0"/>
      <p:bldP spid="536663" grpId="0" animBg="1"/>
      <p:bldP spid="536664" grpId="0" animBg="1"/>
      <p:bldP spid="53666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1850" y="1511300"/>
            <a:ext cx="7250113" cy="390048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>
                <a:latin typeface="Times New Roman" pitchFamily="18" charset="0"/>
              </a:rPr>
              <a:t>Kerberos</a:t>
            </a:r>
            <a:r>
              <a:rPr lang="zh-CN" altLang="en-US" sz="4000">
                <a:latin typeface="Times New Roman" pitchFamily="18" charset="0"/>
              </a:rPr>
              <a:t>（</a:t>
            </a:r>
            <a:r>
              <a:rPr lang="en-US" altLang="zh-CN" sz="4000">
                <a:latin typeface="Times New Roman" pitchFamily="18" charset="0"/>
              </a:rPr>
              <a:t>V4</a:t>
            </a:r>
            <a:r>
              <a:rPr lang="zh-CN" altLang="en-US" sz="4000">
                <a:latin typeface="Times New Roman" pitchFamily="18" charset="0"/>
              </a:rPr>
              <a:t>）协议交互过程</a:t>
            </a: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430306-33F0-47E5-B486-22769C2F8BF3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115616" y="5505450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115615" y="5956697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非密码</a:t>
            </a:r>
            <a:endParaRPr lang="en-US" altLang="zh-CN" smtClean="0"/>
          </a:p>
          <a:p>
            <a:pPr lvl="1"/>
            <a:r>
              <a:rPr lang="zh-CN" altLang="en-US" smtClean="0"/>
              <a:t>口令等</a:t>
            </a:r>
            <a:endParaRPr lang="en-US" altLang="zh-CN" smtClean="0"/>
          </a:p>
          <a:p>
            <a:r>
              <a:rPr lang="zh-CN" altLang="en-US" smtClean="0"/>
              <a:t>基于</a:t>
            </a:r>
            <a:r>
              <a:rPr lang="zh-CN" altLang="en-US"/>
              <a:t>密码</a:t>
            </a:r>
            <a:r>
              <a:rPr lang="zh-CN" altLang="en-US" smtClean="0"/>
              <a:t>算法</a:t>
            </a:r>
            <a:endParaRPr lang="zh-CN" altLang="en-US"/>
          </a:p>
          <a:p>
            <a:pPr lvl="1"/>
            <a:r>
              <a:rPr lang="zh-CN" altLang="en-US" smtClean="0"/>
              <a:t>对称密码算法</a:t>
            </a:r>
            <a:endParaRPr lang="zh-CN" altLang="en-US"/>
          </a:p>
          <a:p>
            <a:pPr lvl="1"/>
            <a:r>
              <a:rPr lang="zh-CN" altLang="en-US" smtClean="0"/>
              <a:t>公开密码</a:t>
            </a:r>
            <a:r>
              <a:rPr lang="zh-CN" altLang="en-US"/>
              <a:t>算法</a:t>
            </a:r>
          </a:p>
          <a:p>
            <a:pPr lvl="1"/>
            <a:r>
              <a:rPr lang="zh-CN" altLang="en-US" smtClean="0"/>
              <a:t>密码</a:t>
            </a:r>
            <a:r>
              <a:rPr lang="zh-CN" altLang="en-US"/>
              <a:t>校验</a:t>
            </a:r>
            <a:r>
              <a:rPr lang="zh-CN" altLang="en-US" smtClean="0"/>
              <a:t>函数</a:t>
            </a:r>
          </a:p>
          <a:p>
            <a:r>
              <a:rPr lang="zh-CN" altLang="en-US" smtClean="0"/>
              <a:t>零知识证明协议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身份认证机制</a:t>
            </a:r>
            <a:endParaRPr lang="zh-CN" altLang="en-US"/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0141E2-9075-43DB-A090-FCDF48D351C1}" type="datetime1">
              <a:rPr lang="zh-CN" altLang="en-US" smtClean="0"/>
              <a:pPr/>
              <a:t>2017/11/2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626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非密码认证机制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76BC6-21BC-4824-AD03-8ED13D378C1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613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sea</Template>
  <TotalTime>10267</TotalTime>
  <Words>4379</Words>
  <Application>Microsoft Office PowerPoint</Application>
  <PresentationFormat>全屏显示(4:3)</PresentationFormat>
  <Paragraphs>939</Paragraphs>
  <Slides>75</Slides>
  <Notes>55</Notes>
  <HiddenSlides>14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微軟正黑體</vt:lpstr>
      <vt:lpstr>PMingLiU</vt:lpstr>
      <vt:lpstr>TimesNewRoman</vt:lpstr>
      <vt:lpstr>TimesNewRoman,Bold</vt:lpstr>
      <vt:lpstr>黑体</vt:lpstr>
      <vt:lpstr>华文行楷</vt:lpstr>
      <vt:lpstr>宋体</vt:lpstr>
      <vt:lpstr>Arial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sea</vt:lpstr>
      <vt:lpstr>ClipArt</vt:lpstr>
      <vt:lpstr>第六章 身份认证</vt:lpstr>
      <vt:lpstr>身份认证概述 </vt:lpstr>
      <vt:lpstr>用户对资源的访问过程</vt:lpstr>
      <vt:lpstr>身份认证攻击：</vt:lpstr>
      <vt:lpstr>身份认证分类</vt:lpstr>
      <vt:lpstr>身份认证组成及模型</vt:lpstr>
      <vt:lpstr>身份认证依据</vt:lpstr>
      <vt:lpstr>身份认证机制</vt:lpstr>
      <vt:lpstr>6.1 非密码认证机制</vt:lpstr>
      <vt:lpstr>非密码身份认证</vt:lpstr>
      <vt:lpstr>口令攻击 </vt:lpstr>
      <vt:lpstr>温故而知新——身份认证依据</vt:lpstr>
      <vt:lpstr>温故而知新——身份认证机制</vt:lpstr>
      <vt:lpstr>安全口令</vt:lpstr>
      <vt:lpstr>口令安全增强策略和机制</vt:lpstr>
      <vt:lpstr>口令机制：明文</vt:lpstr>
      <vt:lpstr>明文口令机制攻击 </vt:lpstr>
      <vt:lpstr>口令机制：hash口令表</vt:lpstr>
      <vt:lpstr>hash口令机制攻击 </vt:lpstr>
      <vt:lpstr>hash口令机制——字典攻击</vt:lpstr>
      <vt:lpstr>字典攻击——查表法获取口令</vt:lpstr>
      <vt:lpstr>口令机制：加盐Hash口令表</vt:lpstr>
      <vt:lpstr>加盐hash口令机制攻击 </vt:lpstr>
      <vt:lpstr>对抗重放攻击——一次性口令 </vt:lpstr>
      <vt:lpstr>口令序列S/KEY</vt:lpstr>
      <vt:lpstr>温故而知新——身份认证依据</vt:lpstr>
      <vt:lpstr>温故而知新——口令机制攻击 </vt:lpstr>
      <vt:lpstr>挑战/回答</vt:lpstr>
      <vt:lpstr>CAPTCHA</vt:lpstr>
      <vt:lpstr>时间戳</vt:lpstr>
      <vt:lpstr>基于地址的认证机制</vt:lpstr>
      <vt:lpstr>基于生物特征的认证机制</vt:lpstr>
      <vt:lpstr>个人令牌认证机制</vt:lpstr>
      <vt:lpstr>6.2基于密码的认证机制</vt:lpstr>
      <vt:lpstr>采用对称密码的认证机制</vt:lpstr>
      <vt:lpstr>基于对称密码的认证 </vt:lpstr>
      <vt:lpstr>基于对称密码的认证 </vt:lpstr>
      <vt:lpstr>基于对称密码的认证 </vt:lpstr>
      <vt:lpstr>认证协议实例——Needham-Schroeder</vt:lpstr>
      <vt:lpstr>Needham－Schroeder协议</vt:lpstr>
      <vt:lpstr>密钥分配中心方案</vt:lpstr>
      <vt:lpstr>针对Needham-Schroeder的攻击</vt:lpstr>
      <vt:lpstr>Needham－Schroeder协议补充方案</vt:lpstr>
      <vt:lpstr>采用公开密码算法的机制</vt:lpstr>
      <vt:lpstr>基于公钥密码的认证 </vt:lpstr>
      <vt:lpstr>基于公钥密码的认证 </vt:lpstr>
      <vt:lpstr>基于公钥密码的认证 </vt:lpstr>
      <vt:lpstr>温故而知新——口令机制攻击 </vt:lpstr>
      <vt:lpstr>温故而知新——采用公开密码算法的机制</vt:lpstr>
      <vt:lpstr>Needham－Scroeder（公钥方案）</vt:lpstr>
      <vt:lpstr>Needham－Scroeder（公钥方案）</vt:lpstr>
      <vt:lpstr>Needham－Scroeder（签名方案＋密钥交换）</vt:lpstr>
      <vt:lpstr>Denning-Sacco方案（公钥体制＋可信第三方）</vt:lpstr>
      <vt:lpstr>零知识身份认证 </vt:lpstr>
      <vt:lpstr>零知识身份认证——洞穴例子</vt:lpstr>
      <vt:lpstr>6.3 Kerberos 认证协议 </vt:lpstr>
      <vt:lpstr>Kerberos的产生背景</vt:lpstr>
      <vt:lpstr>潜在的攻击</vt:lpstr>
      <vt:lpstr>Kerberos简介</vt:lpstr>
      <vt:lpstr>Kerberos简介</vt:lpstr>
      <vt:lpstr>Kerberos认证系统模型</vt:lpstr>
      <vt:lpstr>Kerberos设计目标</vt:lpstr>
      <vt:lpstr>常用术语</vt:lpstr>
      <vt:lpstr>常用术语</vt:lpstr>
      <vt:lpstr>Kerberos——简单方案</vt:lpstr>
      <vt:lpstr>Kerberos设计思路（续）</vt:lpstr>
      <vt:lpstr>Kerberos——安全方案</vt:lpstr>
      <vt:lpstr>Kerberos——安全方案</vt:lpstr>
      <vt:lpstr>Kerberos Version 4</vt:lpstr>
      <vt:lpstr>Kerberos V4协议描述：第一阶段</vt:lpstr>
      <vt:lpstr>Kerberos V4协议描述：第二阶段</vt:lpstr>
      <vt:lpstr>Kerberos V4协议描述：第三阶段</vt:lpstr>
      <vt:lpstr>Kerberos V4协议描述：共享密钥及会话密钥</vt:lpstr>
      <vt:lpstr>Kerberos设计思路</vt:lpstr>
      <vt:lpstr>Kerberos（V4）协议交互过程</vt:lpstr>
    </vt:vector>
  </TitlesOfParts>
  <Company>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</dc:creator>
  <cp:lastModifiedBy>rhapsody zea</cp:lastModifiedBy>
  <cp:revision>470</cp:revision>
  <dcterms:created xsi:type="dcterms:W3CDTF">2003-04-18T10:42:43Z</dcterms:created>
  <dcterms:modified xsi:type="dcterms:W3CDTF">2017-11-02T14:12:52Z</dcterms:modified>
</cp:coreProperties>
</file>