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94" r:id="rId2"/>
  </p:sldMasterIdLst>
  <p:notesMasterIdLst>
    <p:notesMasterId r:id="rId58"/>
  </p:notesMasterIdLst>
  <p:sldIdLst>
    <p:sldId id="414" r:id="rId3"/>
    <p:sldId id="415" r:id="rId4"/>
    <p:sldId id="416" r:id="rId5"/>
    <p:sldId id="417" r:id="rId6"/>
    <p:sldId id="348" r:id="rId7"/>
    <p:sldId id="349" r:id="rId8"/>
    <p:sldId id="368" r:id="rId9"/>
    <p:sldId id="259" r:id="rId10"/>
    <p:sldId id="369" r:id="rId11"/>
    <p:sldId id="370" r:id="rId12"/>
    <p:sldId id="371" r:id="rId13"/>
    <p:sldId id="383" r:id="rId14"/>
    <p:sldId id="372" r:id="rId15"/>
    <p:sldId id="373" r:id="rId16"/>
    <p:sldId id="375" r:id="rId17"/>
    <p:sldId id="376" r:id="rId18"/>
    <p:sldId id="377" r:id="rId19"/>
    <p:sldId id="267" r:id="rId20"/>
    <p:sldId id="325" r:id="rId21"/>
    <p:sldId id="312" r:id="rId22"/>
    <p:sldId id="314" r:id="rId23"/>
    <p:sldId id="315" r:id="rId24"/>
    <p:sldId id="378" r:id="rId25"/>
    <p:sldId id="353" r:id="rId26"/>
    <p:sldId id="316" r:id="rId27"/>
    <p:sldId id="317" r:id="rId28"/>
    <p:sldId id="379" r:id="rId29"/>
    <p:sldId id="354" r:id="rId30"/>
    <p:sldId id="380" r:id="rId31"/>
    <p:sldId id="381" r:id="rId32"/>
    <p:sldId id="408" r:id="rId33"/>
    <p:sldId id="418" r:id="rId34"/>
    <p:sldId id="384" r:id="rId35"/>
    <p:sldId id="385" r:id="rId36"/>
    <p:sldId id="386" r:id="rId37"/>
    <p:sldId id="388" r:id="rId38"/>
    <p:sldId id="387" r:id="rId39"/>
    <p:sldId id="327" r:id="rId40"/>
    <p:sldId id="389" r:id="rId41"/>
    <p:sldId id="420" r:id="rId42"/>
    <p:sldId id="421" r:id="rId43"/>
    <p:sldId id="422" r:id="rId44"/>
    <p:sldId id="423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412" r:id="rId53"/>
    <p:sldId id="419" r:id="rId54"/>
    <p:sldId id="407" r:id="rId55"/>
    <p:sldId id="398" r:id="rId56"/>
    <p:sldId id="399" r:id="rId5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7" autoAdjust="0"/>
    <p:restoredTop sz="90886" autoAdjust="0"/>
  </p:normalViewPr>
  <p:slideViewPr>
    <p:cSldViewPr>
      <p:cViewPr varScale="1">
        <p:scale>
          <a:sx n="79" d="100"/>
          <a:sy n="79" d="100"/>
        </p:scale>
        <p:origin x="124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08"/>
    </p:cViewPr>
  </p:sorterViewPr>
  <p:notesViewPr>
    <p:cSldViewPr>
      <p:cViewPr varScale="1">
        <p:scale>
          <a:sx n="78" d="100"/>
          <a:sy n="78" d="100"/>
        </p:scale>
        <p:origin x="-3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6C8827-E271-4D9A-9F5D-270D8FC93C36}" type="datetimeFigureOut">
              <a:rPr lang="zh-CN" altLang="en-US"/>
              <a:pPr>
                <a:defRPr/>
              </a:pPr>
              <a:t>2017/11/5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D7CFEBC-EF92-494B-B7AB-82606C77EC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68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AEC6E-3549-4BB6-AB80-10DE10D45FC4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015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979AE8-AC97-4121-8F0D-B2A2E8A3E08E}" type="slidenum">
              <a:rPr lang="en-US" altLang="zh-CN" smtClean="0">
                <a:ea typeface="宋体" charset="-122"/>
              </a:rPr>
              <a:pPr/>
              <a:t>30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79277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BE01E-44F3-468A-876D-7B1A5FD08EB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0812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13096-4FCA-4A52-8207-0964E4152CA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2445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1FA14-E210-4F4F-8BB2-F5E1DEAFA91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87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94A20-4B17-4732-90D5-939A41A0C6AA}" type="slidenum">
              <a:rPr lang="zh-CN" altLang="en-AU"/>
              <a:pPr/>
              <a:t>37</a:t>
            </a:fld>
            <a:endParaRPr lang="en-AU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4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E4099F-DC5B-4CF9-A7FF-8FCFDC11FF1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清</a:t>
            </a:r>
            <a:r>
              <a:rPr lang="en-US" altLang="zh-CN" smtClean="0"/>
              <a:t>11-1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549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7B6D2-33D9-4E03-A494-844801297D97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92481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C97696-17F8-46E3-8583-2D331B40365B}" type="slidenum">
              <a:rPr lang="en-US" altLang="zh-CN" smtClean="0">
                <a:ea typeface="宋体" charset="-122"/>
              </a:rPr>
              <a:pPr/>
              <a:t>45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3650447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0571A7-B618-4EDD-B378-92CDE84F8CE0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1698931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978D89D-0E99-45E0-B7A7-C1F11BCBD088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389495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61CFE-D57B-4BAD-BC32-31C2113FEA8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58085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D3E0F-3347-485A-A875-B3140D4A4D98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3728623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014572-122F-4231-8F83-F13C0AA350B6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282822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EF4098-7B10-4A7E-9C81-8C312E7B1BB3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上级向下级传达命令</a:t>
            </a:r>
          </a:p>
        </p:txBody>
      </p:sp>
    </p:spTree>
    <p:extLst>
      <p:ext uri="{BB962C8B-B14F-4D97-AF65-F5344CB8AC3E}">
        <p14:creationId xmlns:p14="http://schemas.microsoft.com/office/powerpoint/2010/main" val="1695564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94A20-4B17-4732-90D5-939A41A0C6AA}" type="slidenum">
              <a:rPr lang="zh-CN" altLang="en-AU"/>
              <a:pPr/>
              <a:t>55</a:t>
            </a:fld>
            <a:endParaRPr lang="en-AU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1806-25C7-4678-B4F4-90F4538DA3DA}" type="slidenum">
              <a:rPr lang="zh-CN" altLang="en-AU" smtClean="0"/>
              <a:pPr/>
              <a:t>4</a:t>
            </a:fld>
            <a:endParaRPr lang="en-AU" altLang="zh-CN" smtClean="0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7545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沙</a:t>
            </a:r>
            <a:r>
              <a:rPr lang="en-US" altLang="zh-CN" smtClean="0"/>
              <a:t>11-2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09B2B-EB32-40F3-9DEA-825C2075C4DF}" type="slidenum">
              <a:rPr lang="zh-CN" altLang="en-AU"/>
              <a:pPr/>
              <a:t>9</a:t>
            </a:fld>
            <a:endParaRPr lang="en-AU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28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5B117-1A12-4A7F-8317-7D6F71A7DC9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/>
              <a:t>在不同的环境下，缺省策略不尽相同，例如，</a:t>
            </a:r>
          </a:p>
          <a:p>
            <a:pPr lvl="1"/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95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914E563-442A-45CC-886C-F3E3549BEABE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7642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写代表了信息流动方向，写推送信息，读取信息（读的方向与信息流动方向相反）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7CFEBC-EF92-494B-B7AB-82606C77EC9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95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5297A3-536F-414B-B708-122694A7E972}" type="slidenum">
              <a:rPr lang="en-US" altLang="zh-CN" smtClean="0">
                <a:ea typeface="宋体" charset="-122"/>
              </a:rPr>
              <a:pPr/>
              <a:t>28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4277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3F8F3-931A-43B3-84A1-07998825A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CFE2-B9E9-4798-A9BA-111FE5FDF5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943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609600"/>
            <a:ext cx="5678487" cy="5494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81FB3-5109-4EC4-A073-53C63B55B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pic>
        <p:nvPicPr>
          <p:cNvPr id="18" name="Picture 2" descr="D:\my thesis\dissertation\final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26" y="48500"/>
            <a:ext cx="2786082" cy="78821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CF44804-EECA-4B9C-9979-CC800772B6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E49BA-99D0-482E-A8CB-966C1FF25E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410CC-AD2D-4274-B762-9DA4A52C06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A373F-8630-4B85-8F86-E5E634C14A4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A97AA-3068-4481-9967-82FDEA7CBE4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C218B-2168-4919-94D5-3D58F25469F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D885-4526-4C27-ADDF-322F832604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7C5D-C3EE-48A4-9D74-7395676E7E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73F55-064A-4768-9A2B-FE8EF0A82D5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00E00-60C0-4874-8CBE-0D8937F6C8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82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173CF-5DC2-45DD-98CB-38DF9E8D5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D25D1-9451-48D3-8725-2C537A435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7136A-1F30-4616-B26D-52E782913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FAA2A-46E8-42DD-84EA-AB93789454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7529E-C7EB-4741-992F-01647B99A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C3BC5-8A80-4BFA-81BF-55A125600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B438D-FEE2-45F7-9603-F298AE6FC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 descr="j022938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76825" y="3284538"/>
            <a:ext cx="1728788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3" descr="j022938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708400" y="2060575"/>
            <a:ext cx="1728788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4EB410CC-AD2D-4274-B762-9DA4A52C06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0" y="838200"/>
          <a:ext cx="881063" cy="33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位图图像" r:id="rId15" imgW="1104762" imgH="4142857" progId="PBrush">
                  <p:embed/>
                </p:oleObj>
              </mc:Choice>
              <mc:Fallback>
                <p:oleObj name="位图图像" r:id="rId15" imgW="1104762" imgH="4142857" progId="PBrush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881063" cy="33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7" descr="校标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148263" y="100013"/>
            <a:ext cx="3690937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8" descr="校徽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0" y="6027738"/>
            <a:ext cx="449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8913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7400" y="62484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7" name="Picture 12" descr="未命名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62000" y="1795463"/>
            <a:ext cx="2438400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156325" y="260350"/>
            <a:ext cx="1655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1600">
                <a:ea typeface="楷体_GB2312" pitchFamily="49" charset="-122"/>
              </a:rPr>
              <a:t>密钥管理与分配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5129336" y="6407944"/>
            <a:ext cx="1026840" cy="450056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1789271" y="6407944"/>
            <a:ext cx="235068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4277113" y="6407944"/>
            <a:ext cx="510911" cy="450056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EB410CC-AD2D-4274-B762-9DA4A52C068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Picture 2" descr="D:\my thesis\dissertation\final\LOGO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22422" y="6069812"/>
            <a:ext cx="2786082" cy="7882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在登录过程中加入不确定因素，使每次登录过程中传送的信息都不相同</a:t>
            </a:r>
            <a:endParaRPr lang="en-US" altLang="zh-CN" smtClean="0"/>
          </a:p>
          <a:p>
            <a:r>
              <a:rPr lang="zh-CN" altLang="en-US" smtClean="0"/>
              <a:t>确定</a:t>
            </a:r>
            <a:r>
              <a:rPr lang="zh-CN" altLang="en-US"/>
              <a:t>口令的方法：</a:t>
            </a:r>
            <a:r>
              <a:rPr lang="zh-CN" altLang="en-US" smtClean="0"/>
              <a:t> </a:t>
            </a:r>
          </a:p>
          <a:p>
            <a:pPr lvl="1"/>
            <a:r>
              <a:rPr lang="zh-CN" altLang="en-US" smtClean="0"/>
              <a:t>口令序列</a:t>
            </a:r>
          </a:p>
          <a:p>
            <a:pPr lvl="1"/>
            <a:r>
              <a:rPr lang="zh-CN" altLang="en-US" smtClean="0"/>
              <a:t>挑战</a:t>
            </a:r>
            <a:r>
              <a:rPr lang="en-US" altLang="zh-CN" smtClean="0"/>
              <a:t>/</a:t>
            </a:r>
            <a:r>
              <a:rPr lang="zh-CN" altLang="en-US" smtClean="0"/>
              <a:t>回答</a:t>
            </a:r>
          </a:p>
          <a:p>
            <a:pPr lvl="1"/>
            <a:r>
              <a:rPr lang="zh-CN" altLang="en-US"/>
              <a:t>时间</a:t>
            </a:r>
            <a:r>
              <a:rPr lang="zh-CN" altLang="en-US" smtClean="0"/>
              <a:t>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对抗重放攻击</a:t>
            </a:r>
            <a:r>
              <a:rPr lang="en-US" altLang="zh-CN" smtClean="0"/>
              <a:t>——</a:t>
            </a:r>
            <a:r>
              <a:rPr lang="zh-CN" altLang="en-US" smtClean="0"/>
              <a:t>一次性口令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FCE6DA-D661-425D-AE6F-6414FC7C8D7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7316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</a:p>
          <a:p>
            <a:pPr lvl="1"/>
            <a:r>
              <a:rPr lang="zh-CN" altLang="en-US" smtClean="0"/>
              <a:t>基于用户和资源分级（“安全标签”）：多级访问控制</a:t>
            </a:r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08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访问控制表</a:t>
            </a:r>
            <a:r>
              <a:rPr lang="en-US" altLang="zh-CN"/>
              <a:t>(ACL)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14438" y="2185988"/>
            <a:ext cx="6786562" cy="2700337"/>
            <a:chOff x="1214438" y="2185988"/>
            <a:chExt cx="6786562" cy="2700337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84" name="Group 12"/>
            <p:cNvGrpSpPr>
              <a:grpSpLocks/>
            </p:cNvGrpSpPr>
            <p:nvPr/>
          </p:nvGrpSpPr>
          <p:grpSpPr bwMode="auto">
            <a:xfrm>
              <a:off x="2133600" y="2209800"/>
              <a:ext cx="5867400" cy="2676525"/>
              <a:chOff x="1344" y="1392"/>
              <a:chExt cx="3696" cy="1686"/>
            </a:xfrm>
          </p:grpSpPr>
          <p:sp>
            <p:nvSpPr>
              <p:cNvPr id="54302" name="Text Box 13"/>
              <p:cNvSpPr txBox="1">
                <a:spLocks noChangeArrowheads="1"/>
              </p:cNvSpPr>
              <p:nvPr/>
            </p:nvSpPr>
            <p:spPr bwMode="auto">
              <a:xfrm>
                <a:off x="1920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userA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Own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W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3" name="Text Box 14"/>
              <p:cNvSpPr txBox="1">
                <a:spLocks noChangeArrowheads="1"/>
              </p:cNvSpPr>
              <p:nvPr/>
            </p:nvSpPr>
            <p:spPr bwMode="auto">
              <a:xfrm>
                <a:off x="3072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userB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 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  <a:endParaRPr kumimoji="1" lang="en-US" altLang="zh-CN" sz="240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 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4" name="Text Box 15"/>
              <p:cNvSpPr txBox="1">
                <a:spLocks noChangeArrowheads="1"/>
              </p:cNvSpPr>
              <p:nvPr/>
            </p:nvSpPr>
            <p:spPr bwMode="auto">
              <a:xfrm>
                <a:off x="4224" y="1392"/>
                <a:ext cx="816" cy="16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zh-CN" sz="2400">
                    <a:latin typeface="Times New Roman" pitchFamily="18" charset="0"/>
                  </a:rPr>
                  <a:t>userC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R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itchFamily="18" charset="0"/>
                  </a:rPr>
                  <a:t>W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40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itchFamily="18" charset="0"/>
                  </a:rPr>
                  <a:t>O</a:t>
                </a:r>
              </a:p>
            </p:txBody>
          </p:sp>
          <p:sp>
            <p:nvSpPr>
              <p:cNvPr id="54305" name="Line 1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18"/>
              <p:cNvSpPr>
                <a:spLocks noChangeShapeType="1"/>
              </p:cNvSpPr>
              <p:nvPr/>
            </p:nvSpPr>
            <p:spPr bwMode="auto">
              <a:xfrm flipV="1">
                <a:off x="2784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19"/>
              <p:cNvSpPr>
                <a:spLocks noChangeShapeType="1"/>
              </p:cNvSpPr>
              <p:nvPr/>
            </p:nvSpPr>
            <p:spPr bwMode="auto">
              <a:xfrm flipV="1">
                <a:off x="3936" y="1584"/>
                <a:ext cx="288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85" name="Text Box 20" descr="白色大理石"/>
            <p:cNvSpPr txBox="1">
              <a:spLocks noChangeArrowheads="1"/>
            </p:cNvSpPr>
            <p:nvPr/>
          </p:nvSpPr>
          <p:spPr bwMode="auto">
            <a:xfrm>
              <a:off x="30480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userA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Own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86" name="Line 21"/>
            <p:cNvSpPr>
              <a:spLocks noChangeShapeType="1"/>
            </p:cNvSpPr>
            <p:nvPr/>
          </p:nvSpPr>
          <p:spPr bwMode="auto">
            <a:xfrm>
              <a:off x="30480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7" name="Line 22"/>
            <p:cNvSpPr>
              <a:spLocks noChangeShapeType="1"/>
            </p:cNvSpPr>
            <p:nvPr/>
          </p:nvSpPr>
          <p:spPr bwMode="auto">
            <a:xfrm>
              <a:off x="30480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Text Box 23" descr="白色大理石"/>
            <p:cNvSpPr txBox="1">
              <a:spLocks noChangeArrowheads="1"/>
            </p:cNvSpPr>
            <p:nvPr/>
          </p:nvSpPr>
          <p:spPr bwMode="auto">
            <a:xfrm>
              <a:off x="48768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userB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89" name="Line 24"/>
            <p:cNvSpPr>
              <a:spLocks noChangeShapeType="1"/>
            </p:cNvSpPr>
            <p:nvPr/>
          </p:nvSpPr>
          <p:spPr bwMode="auto">
            <a:xfrm>
              <a:off x="4876800" y="2743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0" name="Line 25"/>
            <p:cNvSpPr>
              <a:spLocks noChangeShapeType="1"/>
            </p:cNvSpPr>
            <p:nvPr/>
          </p:nvSpPr>
          <p:spPr bwMode="auto">
            <a:xfrm>
              <a:off x="4876800" y="42672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Text Box 26" descr="白色大理石"/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95400" cy="26765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userC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4292" name="Line 27"/>
            <p:cNvSpPr>
              <a:spLocks noChangeShapeType="1"/>
            </p:cNvSpPr>
            <p:nvPr/>
          </p:nvSpPr>
          <p:spPr bwMode="auto">
            <a:xfrm>
              <a:off x="6705600" y="2667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28"/>
            <p:cNvSpPr>
              <a:spLocks noChangeShapeType="1"/>
            </p:cNvSpPr>
            <p:nvPr/>
          </p:nvSpPr>
          <p:spPr bwMode="auto">
            <a:xfrm>
              <a:off x="6705600" y="4191000"/>
              <a:ext cx="1295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Text Box 29" descr="白色大理石"/>
            <p:cNvSpPr txBox="1">
              <a:spLocks noChangeArrowheads="1"/>
            </p:cNvSpPr>
            <p:nvPr/>
          </p:nvSpPr>
          <p:spPr bwMode="auto">
            <a:xfrm>
              <a:off x="1214438" y="2185988"/>
              <a:ext cx="9144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Obj1</a:t>
              </a:r>
            </a:p>
          </p:txBody>
        </p:sp>
        <p:sp>
          <p:nvSpPr>
            <p:cNvPr id="54295" name="Line 30"/>
            <p:cNvSpPr>
              <a:spLocks noChangeShapeType="1"/>
            </p:cNvSpPr>
            <p:nvPr/>
          </p:nvSpPr>
          <p:spPr bwMode="auto">
            <a:xfrm>
              <a:off x="2133600" y="243840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31"/>
            <p:cNvSpPr>
              <a:spLocks noChangeShapeType="1"/>
            </p:cNvSpPr>
            <p:nvPr/>
          </p:nvSpPr>
          <p:spPr bwMode="auto">
            <a:xfrm>
              <a:off x="37338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Line 32"/>
            <p:cNvSpPr>
              <a:spLocks noChangeShapeType="1"/>
            </p:cNvSpPr>
            <p:nvPr/>
          </p:nvSpPr>
          <p:spPr bwMode="auto">
            <a:xfrm flipV="1">
              <a:off x="44196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8" name="Line 33"/>
            <p:cNvSpPr>
              <a:spLocks noChangeShapeType="1"/>
            </p:cNvSpPr>
            <p:nvPr/>
          </p:nvSpPr>
          <p:spPr bwMode="auto">
            <a:xfrm>
              <a:off x="5562600" y="4648200"/>
              <a:ext cx="685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9" name="Line 34"/>
            <p:cNvSpPr>
              <a:spLocks noChangeShapeType="1"/>
            </p:cNvSpPr>
            <p:nvPr/>
          </p:nvSpPr>
          <p:spPr bwMode="auto">
            <a:xfrm flipV="1">
              <a:off x="6248400" y="2514600"/>
              <a:ext cx="45720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301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每个客体附加一个它可以访问的主体的明细表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8" y="1143000"/>
            <a:ext cx="3590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025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访问</a:t>
            </a:r>
            <a:r>
              <a:rPr lang="zh-CN" altLang="en-US" smtClean="0"/>
              <a:t>控制粒度为用户：当用户数量多、管理资源多时，</a:t>
            </a:r>
            <a:r>
              <a:rPr lang="en-US" altLang="zh-CN" smtClean="0"/>
              <a:t>ACL</a:t>
            </a:r>
            <a:r>
              <a:rPr lang="zh-CN" altLang="en-US" smtClean="0"/>
              <a:t>会很庞大。</a:t>
            </a:r>
            <a:endParaRPr lang="en-US" altLang="zh-CN" smtClean="0"/>
          </a:p>
          <a:p>
            <a:r>
              <a:rPr lang="zh-CN" altLang="en-US" smtClean="0"/>
              <a:t>缺省策略：</a:t>
            </a:r>
            <a:endParaRPr lang="en-US" altLang="zh-CN" smtClean="0"/>
          </a:p>
          <a:p>
            <a:pPr lvl="1"/>
            <a:r>
              <a:rPr lang="zh-CN" altLang="en-US" smtClean="0"/>
              <a:t>公开布告板中，所有用户都可以得到所有公开信息</a:t>
            </a:r>
          </a:p>
          <a:p>
            <a:pPr lvl="1"/>
            <a:r>
              <a:rPr lang="zh-CN" altLang="en-US" smtClean="0"/>
              <a:t>对于特定的用户禁止访问：对于违纪员工，禁止访问内部一些信息。</a:t>
            </a:r>
          </a:p>
          <a:p>
            <a:r>
              <a:rPr lang="zh-CN" altLang="en-US" smtClean="0"/>
              <a:t>当组织内人员变化（升迁、换岗、招聘、离职）、工作职能发生变化（新增业务）时，</a:t>
            </a:r>
            <a:r>
              <a:rPr lang="en-US" altLang="zh-CN" smtClean="0"/>
              <a:t>ACL</a:t>
            </a:r>
            <a:r>
              <a:rPr lang="zh-CN" altLang="en-US" smtClean="0"/>
              <a:t>的修改变得异常困难。</a:t>
            </a:r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访问控制表</a:t>
            </a:r>
            <a:r>
              <a:rPr lang="en-US" altLang="zh-CN" smtClean="0"/>
              <a:t>ACL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8080C-80D5-4172-B504-E027B396D1C5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Copyright©</a:t>
            </a:r>
            <a:r>
              <a:rPr lang="zh-CN" altLang="en-US" smtClean="0"/>
              <a:t>电子科技大学计算机学院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536C51-9937-490E-AB22-E2EA35B98FD2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2566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访问能力表</a:t>
            </a:r>
            <a:r>
              <a:rPr lang="en-US" altLang="zh-CN"/>
              <a:t>(CL)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1143000" y="2209800"/>
            <a:ext cx="6858000" cy="2752725"/>
            <a:chOff x="720" y="1632"/>
            <a:chExt cx="4320" cy="1734"/>
          </a:xfrm>
        </p:grpSpPr>
        <p:sp>
          <p:nvSpPr>
            <p:cNvPr id="55302" name="Text Box 5"/>
            <p:cNvSpPr txBox="1">
              <a:spLocks noChangeArrowheads="1"/>
            </p:cNvSpPr>
            <p:nvPr/>
          </p:nvSpPr>
          <p:spPr bwMode="auto">
            <a:xfrm>
              <a:off x="1920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Obj1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Own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1920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920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Text Box 8"/>
            <p:cNvSpPr txBox="1">
              <a:spLocks noChangeArrowheads="1"/>
            </p:cNvSpPr>
            <p:nvPr/>
          </p:nvSpPr>
          <p:spPr bwMode="auto">
            <a:xfrm>
              <a:off x="3072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Obj2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6" name="Line 9"/>
            <p:cNvSpPr>
              <a:spLocks noChangeShapeType="1"/>
            </p:cNvSpPr>
            <p:nvPr/>
          </p:nvSpPr>
          <p:spPr bwMode="auto">
            <a:xfrm>
              <a:off x="3072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10"/>
            <p:cNvSpPr>
              <a:spLocks noChangeShapeType="1"/>
            </p:cNvSpPr>
            <p:nvPr/>
          </p:nvSpPr>
          <p:spPr bwMode="auto">
            <a:xfrm>
              <a:off x="3072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4224" y="1680"/>
              <a:ext cx="816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zh-CN" altLang="zh-CN" sz="2400">
                  <a:latin typeface="Times New Roman" pitchFamily="18" charset="0"/>
                </a:rPr>
                <a:t>Obj3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 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R</a:t>
              </a: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W</a:t>
              </a:r>
              <a:endParaRPr kumimoji="1" lang="en-US" altLang="zh-CN" sz="2400">
                <a:latin typeface="Times New Roman" pitchFamily="18" charset="0"/>
              </a:endParaRPr>
            </a:p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5309" name="Line 12"/>
            <p:cNvSpPr>
              <a:spLocks noChangeShapeType="1"/>
            </p:cNvSpPr>
            <p:nvPr/>
          </p:nvSpPr>
          <p:spPr bwMode="auto">
            <a:xfrm>
              <a:off x="4224" y="201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0" name="Line 13"/>
            <p:cNvSpPr>
              <a:spLocks noChangeShapeType="1"/>
            </p:cNvSpPr>
            <p:nvPr/>
          </p:nvSpPr>
          <p:spPr bwMode="auto">
            <a:xfrm>
              <a:off x="4224" y="2976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4"/>
            <p:cNvSpPr txBox="1">
              <a:spLocks noChangeArrowheads="1"/>
            </p:cNvSpPr>
            <p:nvPr/>
          </p:nvSpPr>
          <p:spPr bwMode="auto">
            <a:xfrm>
              <a:off x="720" y="1632"/>
              <a:ext cx="62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>
                  <a:latin typeface="Times New Roman" pitchFamily="18" charset="0"/>
                </a:rPr>
                <a:t>UserA</a:t>
              </a:r>
            </a:p>
          </p:txBody>
        </p:sp>
        <p:sp>
          <p:nvSpPr>
            <p:cNvPr id="55312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3" name="Line 16"/>
            <p:cNvSpPr>
              <a:spLocks noChangeShapeType="1"/>
            </p:cNvSpPr>
            <p:nvPr/>
          </p:nvSpPr>
          <p:spPr bwMode="auto">
            <a:xfrm>
              <a:off x="2352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7"/>
            <p:cNvSpPr>
              <a:spLocks noChangeShapeType="1"/>
            </p:cNvSpPr>
            <p:nvPr/>
          </p:nvSpPr>
          <p:spPr bwMode="auto">
            <a:xfrm flipV="1">
              <a:off x="2784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8"/>
            <p:cNvSpPr>
              <a:spLocks noChangeShapeType="1"/>
            </p:cNvSpPr>
            <p:nvPr/>
          </p:nvSpPr>
          <p:spPr bwMode="auto">
            <a:xfrm>
              <a:off x="3504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19"/>
            <p:cNvSpPr>
              <a:spLocks noChangeShapeType="1"/>
            </p:cNvSpPr>
            <p:nvPr/>
          </p:nvSpPr>
          <p:spPr bwMode="auto">
            <a:xfrm flipV="1">
              <a:off x="3936" y="1872"/>
              <a:ext cx="288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01" name="Text Box 20"/>
          <p:cNvSpPr txBox="1">
            <a:spLocks noChangeArrowheads="1"/>
          </p:cNvSpPr>
          <p:nvPr/>
        </p:nvSpPr>
        <p:spPr bwMode="auto">
          <a:xfrm>
            <a:off x="1066800" y="5562600"/>
            <a:ext cx="7086600" cy="95410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66"/>
                </a:solidFill>
                <a:latin typeface="Times New Roman" pitchFamily="18" charset="0"/>
              </a:rPr>
              <a:t>每个主体都附加一个该主体可访问的客体的明细表。</a:t>
            </a:r>
          </a:p>
        </p:txBody>
      </p:sp>
    </p:spTree>
    <p:extLst>
      <p:ext uri="{BB962C8B-B14F-4D97-AF65-F5344CB8AC3E}">
        <p14:creationId xmlns:p14="http://schemas.microsoft.com/office/powerpoint/2010/main" val="11986301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2564904"/>
            <a:ext cx="6330556" cy="2813581"/>
          </a:xfrm>
        </p:spPr>
      </p:pic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访问控制矩阵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301208" y="1844824"/>
            <a:ext cx="1143000" cy="3857625"/>
            <a:chOff x="5301208" y="1844824"/>
            <a:chExt cx="1143000" cy="3857625"/>
          </a:xfrm>
        </p:grpSpPr>
        <p:sp>
          <p:nvSpPr>
            <p:cNvPr id="6" name="椭圆 5"/>
            <p:cNvSpPr/>
            <p:nvPr/>
          </p:nvSpPr>
          <p:spPr>
            <a:xfrm>
              <a:off x="5301208" y="1844824"/>
              <a:ext cx="1143000" cy="385762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26"/>
            <p:cNvSpPr txBox="1">
              <a:spLocks noChangeArrowheads="1"/>
            </p:cNvSpPr>
            <p:nvPr/>
          </p:nvSpPr>
          <p:spPr bwMode="auto">
            <a:xfrm>
              <a:off x="5482339" y="1916832"/>
              <a:ext cx="81785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ACL</a:t>
              </a:r>
              <a:endParaRPr lang="zh-CN" altLang="en-US" sz="2400" b="1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96" y="3717032"/>
            <a:ext cx="8715375" cy="642937"/>
            <a:chOff x="35496" y="3717032"/>
            <a:chExt cx="8715375" cy="642937"/>
          </a:xfrm>
        </p:grpSpPr>
        <p:sp>
          <p:nvSpPr>
            <p:cNvPr id="8" name="椭圆 7"/>
            <p:cNvSpPr/>
            <p:nvPr/>
          </p:nvSpPr>
          <p:spPr>
            <a:xfrm>
              <a:off x="35496" y="3717032"/>
              <a:ext cx="8715375" cy="64293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28"/>
            <p:cNvSpPr txBox="1">
              <a:spLocks noChangeArrowheads="1"/>
            </p:cNvSpPr>
            <p:nvPr/>
          </p:nvSpPr>
          <p:spPr bwMode="auto">
            <a:xfrm>
              <a:off x="285750" y="3859907"/>
              <a:ext cx="59503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CL</a:t>
              </a:r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2418578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按客体排序：访问控制表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smtClean="0">
                <a:solidFill>
                  <a:srgbClr val="CC0000"/>
                </a:solidFill>
              </a:rPr>
              <a:t>按主体排序：访问能力表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altLang="zh-CN" smtClean="0">
              <a:solidFill>
                <a:srgbClr val="CC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华文新魏" pitchFamily="2" charset="-122"/>
              </a:rPr>
              <a:t>授权关系表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1547813" y="1285875"/>
            <a:ext cx="5410200" cy="2676525"/>
            <a:chOff x="1056" y="1536"/>
            <a:chExt cx="3024" cy="1686"/>
          </a:xfrm>
        </p:grpSpPr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056" y="1536"/>
              <a:ext cx="3024" cy="16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Own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  R   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UserA                W                     Obj1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UserB                W                     Obj2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66"/>
                  </a:solidFill>
                  <a:latin typeface="Times New Roman" pitchFamily="18" charset="0"/>
                </a:rPr>
                <a:t>UserB                 R                     Obj2</a:t>
              </a:r>
            </a:p>
          </p:txBody>
        </p:sp>
        <p:sp>
          <p:nvSpPr>
            <p:cNvPr id="58374" name="Line 6"/>
            <p:cNvSpPr>
              <a:spLocks noChangeShapeType="1"/>
            </p:cNvSpPr>
            <p:nvPr/>
          </p:nvSpPr>
          <p:spPr bwMode="auto">
            <a:xfrm>
              <a:off x="1968" y="1536"/>
              <a:ext cx="0" cy="1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5" name="Line 7"/>
            <p:cNvSpPr>
              <a:spLocks noChangeShapeType="1"/>
            </p:cNvSpPr>
            <p:nvPr/>
          </p:nvSpPr>
          <p:spPr bwMode="auto">
            <a:xfrm>
              <a:off x="3120" y="1536"/>
              <a:ext cx="0" cy="168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056" y="1824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1056" y="2208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8" name="Line 10"/>
            <p:cNvSpPr>
              <a:spLocks noChangeShapeType="1"/>
            </p:cNvSpPr>
            <p:nvPr/>
          </p:nvSpPr>
          <p:spPr bwMode="auto">
            <a:xfrm>
              <a:off x="1056" y="2928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>
              <a:off x="1056" y="2592"/>
              <a:ext cx="30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651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访问控制安全标签</a:t>
            </a:r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714375" y="1643063"/>
          <a:ext cx="3384550" cy="4064000"/>
        </p:xfrm>
        <a:graphic>
          <a:graphicData uri="http://schemas.openxmlformats.org/drawingml/2006/table">
            <a:tbl>
              <a:tblPr/>
              <a:tblGrid>
                <a:gridCol w="138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安全级别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绝密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机密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用户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未分类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4167" name="Group 23"/>
          <p:cNvGraphicFramePr>
            <a:graphicFrameLocks noGrp="1"/>
          </p:cNvGraphicFramePr>
          <p:nvPr/>
        </p:nvGraphicFramePr>
        <p:xfrm>
          <a:off x="4675188" y="1652588"/>
          <a:ext cx="3636963" cy="4064000"/>
        </p:xfrm>
        <a:graphic>
          <a:graphicData uri="http://schemas.openxmlformats.org/drawingml/2006/table">
            <a:tbl>
              <a:tblPr/>
              <a:tblGrid>
                <a:gridCol w="14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安全级别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绝密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机密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客体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未分类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6308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/>
              <a:t>客体由一个密钥加密（锁），主体拥有解密密钥（钥匙</a:t>
            </a:r>
            <a:r>
              <a:rPr lang="zh-CN" altLang="en-US" smtClean="0"/>
              <a:t>）</a:t>
            </a:r>
            <a:endParaRPr lang="zh-CN" altLang="en-US"/>
          </a:p>
          <a:p>
            <a:pPr eaLnBrk="1" hangingPunct="1"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 smtClean="0"/>
              <a:t>同时具有访问控制表与能力表的特征</a:t>
            </a:r>
          </a:p>
          <a:p>
            <a:pPr eaLnBrk="1" hangingPunct="1">
              <a:tabLst>
                <a:tab pos="1825625" algn="l"/>
                <a:tab pos="3659188" algn="l"/>
                <a:tab pos="5483225" algn="l"/>
              </a:tabLst>
            </a:pPr>
            <a:r>
              <a:rPr lang="zh-CN" altLang="en-US" smtClean="0"/>
              <a:t>具有动态性</a:t>
            </a:r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锁与钥匙 </a:t>
            </a:r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6E1B4CB-5ABB-4CC4-A7A4-CE9E66F4FA18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088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自主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强制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基于角色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客体属主自主管理对客体的访问权限</a:t>
            </a:r>
          </a:p>
          <a:p>
            <a:pPr lvl="1"/>
            <a:r>
              <a:rPr lang="zh-CN" altLang="en-US" smtClean="0"/>
              <a:t>属主自主负责赋予或回收其他主体对客体资源的访问权限</a:t>
            </a:r>
          </a:p>
          <a:p>
            <a:pPr lvl="1"/>
            <a:r>
              <a:rPr lang="zh-CN" altLang="en-US" smtClean="0"/>
              <a:t>授权主体可以直接或者间接地向其他主体</a:t>
            </a:r>
            <a:r>
              <a:rPr lang="zh-CN" altLang="en-US" smtClean="0">
                <a:solidFill>
                  <a:srgbClr val="CC0000"/>
                </a:solidFill>
              </a:rPr>
              <a:t>转让</a:t>
            </a:r>
            <a:r>
              <a:rPr lang="zh-CN" altLang="en-US" smtClean="0"/>
              <a:t>访问权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Linux</a:t>
            </a:r>
            <a:r>
              <a:rPr lang="zh-CN" altLang="en-US" smtClean="0"/>
              <a:t>权限管理</a:t>
            </a:r>
            <a:endParaRPr lang="en-US" altLang="zh-CN" smtClean="0"/>
          </a:p>
          <a:p>
            <a:pPr lvl="1"/>
            <a:r>
              <a:rPr lang="en-US" altLang="zh-CN" smtClean="0"/>
              <a:t>-</a:t>
            </a:r>
            <a:r>
              <a:rPr lang="en-US" altLang="zh-CN" u="sng" smtClean="0"/>
              <a:t>rwx</a:t>
            </a:r>
            <a:r>
              <a:rPr lang="en-US" altLang="zh-CN" smtClean="0"/>
              <a:t> </a:t>
            </a:r>
            <a:r>
              <a:rPr lang="en-US" altLang="zh-CN" u="sng" smtClean="0"/>
              <a:t>r-x</a:t>
            </a:r>
            <a:r>
              <a:rPr lang="en-US" altLang="zh-CN" smtClean="0"/>
              <a:t> </a:t>
            </a:r>
            <a:r>
              <a:rPr lang="en-US" altLang="zh-CN" u="sng" smtClean="0"/>
              <a:t>r-x</a:t>
            </a:r>
          </a:p>
          <a:p>
            <a:pPr lvl="1"/>
            <a:r>
              <a:rPr lang="zh-CN" altLang="en-US" smtClean="0"/>
              <a:t>   主   组 其它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chmod,chown</a:t>
            </a:r>
            <a:endParaRPr lang="zh-CN" altLang="en-US" smtClean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自主访问</a:t>
            </a:r>
            <a:r>
              <a:rPr lang="zh-CN" altLang="en-US" smtClean="0"/>
              <a:t>控制（</a:t>
            </a:r>
            <a:r>
              <a:rPr lang="en-US" altLang="zh-CN" smtClean="0"/>
              <a:t>DAC</a:t>
            </a:r>
            <a:r>
              <a:rPr lang="zh-CN" altLang="en-US" smtClean="0"/>
              <a:t>）模型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ISO/IEC9798-2</a:t>
            </a:r>
            <a:r>
              <a:rPr lang="zh-CN" altLang="en-US" smtClean="0"/>
              <a:t>协议</a:t>
            </a:r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时间戳</a:t>
            </a:r>
            <a:r>
              <a:rPr lang="en-US" altLang="zh-CN" smtClean="0"/>
              <a:t>)</a:t>
            </a: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 smtClean="0"/>
              <a:t>单向认证</a:t>
            </a:r>
            <a:r>
              <a:rPr lang="en-US" altLang="zh-CN" smtClean="0"/>
              <a:t>(</a:t>
            </a:r>
            <a:r>
              <a:rPr lang="zh-CN" altLang="en-US" smtClean="0"/>
              <a:t>一次性随机数</a:t>
            </a:r>
            <a:r>
              <a:rPr lang="en-US" altLang="zh-CN" smtClean="0"/>
              <a:t>)</a:t>
            </a:r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温故而知新</a:t>
            </a:r>
            <a:r>
              <a:rPr lang="en-US" altLang="zh-CN"/>
              <a:t>——</a:t>
            </a:r>
            <a:r>
              <a:rPr lang="zh-CN" altLang="en-US" smtClean="0"/>
              <a:t>基于对称密码的认证 </a:t>
            </a:r>
            <a:endParaRPr lang="zh-CN" altLang="en-US"/>
          </a:p>
        </p:txBody>
      </p:sp>
      <p:sp>
        <p:nvSpPr>
          <p:cNvPr id="6042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BD258-5DE5-42A7-B2F0-70050E420BB6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60421" name="Text Box 19"/>
          <p:cNvSpPr txBox="1">
            <a:spLocks noChangeArrowheads="1"/>
          </p:cNvSpPr>
          <p:nvPr/>
        </p:nvSpPr>
        <p:spPr bwMode="auto">
          <a:xfrm>
            <a:off x="914400" y="2636912"/>
            <a:ext cx="381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{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35508" y="4259221"/>
            <a:ext cx="39624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: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CN" i="1" baseline="-1000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40588721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1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特点：</a:t>
            </a:r>
          </a:p>
          <a:p>
            <a:pPr lvl="1"/>
            <a:r>
              <a:rPr lang="zh-CN" altLang="en-US" smtClean="0"/>
              <a:t>根据主体身份及权限进行决策；</a:t>
            </a:r>
          </a:p>
          <a:p>
            <a:pPr lvl="1"/>
            <a:r>
              <a:rPr lang="zh-CN" altLang="en-US" smtClean="0"/>
              <a:t>具有某种访问能力（权限）的主体能够自主地将访问权限的某个子集授予其它主体；</a:t>
            </a:r>
          </a:p>
          <a:p>
            <a:pPr lvl="1"/>
            <a:r>
              <a:rPr lang="zh-CN" altLang="en-US" smtClean="0"/>
              <a:t>灵活性高，被大量采用。</a:t>
            </a:r>
          </a:p>
          <a:p>
            <a:r>
              <a:rPr lang="zh-CN" altLang="en-US" smtClean="0"/>
              <a:t>缺点：</a:t>
            </a:r>
          </a:p>
          <a:p>
            <a:pPr lvl="1"/>
            <a:r>
              <a:rPr lang="zh-CN" altLang="en-US" smtClean="0"/>
              <a:t>访问权限关系会改变</a:t>
            </a:r>
            <a:endParaRPr lang="en-US" altLang="zh-CN" smtClean="0"/>
          </a:p>
          <a:p>
            <a:pPr lvl="1"/>
            <a:r>
              <a:rPr lang="zh-CN" altLang="en-US" smtClean="0"/>
              <a:t>无法控制信息（权限）的流动</a:t>
            </a:r>
            <a:endParaRPr lang="en-US" altLang="zh-CN" smtClean="0"/>
          </a:p>
          <a:p>
            <a:pPr lvl="2"/>
            <a:r>
              <a:rPr lang="en-US" altLang="zh-CN" smtClean="0"/>
              <a:t>Eg</a:t>
            </a:r>
            <a:r>
              <a:rPr lang="zh-CN" altLang="en-US" smtClean="0"/>
              <a:t>，小人书借阅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自主访问控制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8229600" cy="337661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zh-CN" altLang="en-US"/>
              <a:t>每个主体和客体分配一个固定的安全级别，只有系统管理员才可以</a:t>
            </a:r>
            <a:r>
              <a:rPr lang="zh-CN" altLang="en-US" smtClean="0"/>
              <a:t>修改</a:t>
            </a:r>
            <a:endParaRPr lang="en-US" altLang="zh-CN" b="1" smtClean="0"/>
          </a:p>
          <a:p>
            <a:pPr lvl="1">
              <a:defRPr/>
            </a:pPr>
            <a:r>
              <a:rPr lang="zh-CN" altLang="en-US" smtClean="0"/>
              <a:t>用户：可信任级别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信息：敏感程度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绝密、机密、秘密、无密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依据主体和客体的安全级别决定是否允许访问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主要用于多层次安全级别的军事应用中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强制访问</a:t>
            </a:r>
            <a:r>
              <a:rPr lang="zh-CN" altLang="en-US" smtClean="0"/>
              <a:t>控制（</a:t>
            </a:r>
            <a:r>
              <a:rPr lang="en-US" altLang="zh-CN" smtClean="0"/>
              <a:t>MAC</a:t>
            </a:r>
            <a:r>
              <a:rPr lang="zh-CN" altLang="en-US" smtClean="0"/>
              <a:t>）模型</a:t>
            </a:r>
            <a:endParaRPr lang="zh-CN" altLang="en-US"/>
          </a:p>
        </p:txBody>
      </p:sp>
      <p:pic>
        <p:nvPicPr>
          <p:cNvPr id="26628" name="Picture 4" descr="2007123181123216778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4841875"/>
            <a:ext cx="763428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依据主体和客体的安全级别，</a:t>
            </a:r>
            <a:r>
              <a:rPr lang="en-US" altLang="zh-CN" smtClean="0"/>
              <a:t>MAC</a:t>
            </a:r>
            <a:r>
              <a:rPr lang="zh-CN" altLang="en-US" smtClean="0"/>
              <a:t>中主体对客体的访问有四种方式：</a:t>
            </a:r>
            <a:endParaRPr lang="en-US" altLang="zh-CN" smtClean="0"/>
          </a:p>
          <a:p>
            <a:pPr lvl="1"/>
            <a:r>
              <a:rPr lang="zh-CN" altLang="en-US"/>
              <a:t>下</a:t>
            </a:r>
            <a:r>
              <a:rPr lang="zh-CN" altLang="en-US" smtClean="0"/>
              <a:t>读</a:t>
            </a:r>
            <a:r>
              <a:rPr lang="en-US" altLang="zh-CN" smtClean="0"/>
              <a:t>/</a:t>
            </a:r>
            <a:r>
              <a:rPr lang="zh-CN" altLang="en-US" smtClean="0"/>
              <a:t>上写</a:t>
            </a:r>
            <a:endParaRPr lang="en-US" altLang="zh-CN" smtClean="0"/>
          </a:p>
          <a:p>
            <a:pPr lvl="1"/>
            <a:r>
              <a:rPr lang="zh-CN" altLang="en-US"/>
              <a:t>上</a:t>
            </a:r>
            <a:r>
              <a:rPr lang="zh-CN" altLang="en-US" smtClean="0"/>
              <a:t>读</a:t>
            </a:r>
            <a:r>
              <a:rPr lang="en-US" altLang="zh-CN" smtClean="0"/>
              <a:t>/</a:t>
            </a:r>
            <a:r>
              <a:rPr lang="zh-CN" altLang="en-US" smtClean="0"/>
              <a:t>下写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强制访问控制</a:t>
            </a:r>
            <a:endParaRPr lang="zh-CN" alt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1835794" y="2924944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5508624" y="2997969"/>
            <a:ext cx="1857375" cy="3527426"/>
            <a:chOff x="3470" y="1344"/>
            <a:chExt cx="1170" cy="2222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</p:grp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818456" y="2322406"/>
            <a:ext cx="621804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0066"/>
                </a:solidFill>
                <a:latin typeface="Times New Roman" pitchFamily="18" charset="0"/>
              </a:rPr>
              <a:t>“读”、“写”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itchFamily="18" charset="0"/>
              </a:rPr>
              <a:t>代表了信息流动方向</a:t>
            </a:r>
            <a:endParaRPr kumimoji="1" lang="zh-CN" altLang="en-US" sz="2800" b="1" dirty="0">
              <a:solidFill>
                <a:srgbClr val="00006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向下读（</a:t>
            </a:r>
            <a:r>
              <a:rPr lang="en-US" altLang="zh-CN" dirty="0" smtClean="0"/>
              <a:t>Read Down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主体高于客体时允许读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低级别用户不能读高敏感度的信息</a:t>
            </a:r>
          </a:p>
          <a:p>
            <a:r>
              <a:rPr lang="zh-CN" altLang="en-US" dirty="0" smtClean="0"/>
              <a:t>向上写（</a:t>
            </a:r>
            <a:r>
              <a:rPr lang="en-US" altLang="zh-CN" dirty="0" smtClean="0"/>
              <a:t>Write Up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wr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主体低于客体时允许写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不允许高敏感度的信息写入低敏感度区域</a:t>
            </a:r>
            <a:endParaRPr lang="en-US" altLang="zh-CN" dirty="0" smtClean="0"/>
          </a:p>
          <a:p>
            <a:r>
              <a:rPr lang="zh-CN" altLang="en-US" dirty="0" smtClean="0"/>
              <a:t>保证数据机密性</a:t>
            </a:r>
          </a:p>
          <a:p>
            <a:pPr lvl="1"/>
            <a:r>
              <a:rPr lang="zh-CN" altLang="en-US" dirty="0" smtClean="0"/>
              <a:t>信息流只能从低级别流向高级别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如，下级向上级汇报工作或情况</a:t>
            </a:r>
            <a:endParaRPr lang="zh-CN" altLang="en-US" dirty="0"/>
          </a:p>
          <a:p>
            <a:pPr lvl="1"/>
            <a:endParaRPr lang="en-US" altLang="zh-CN" dirty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强制</a:t>
            </a:r>
            <a:r>
              <a:rPr lang="zh-CN" altLang="en-US"/>
              <a:t>访问</a:t>
            </a:r>
            <a:r>
              <a:rPr lang="zh-CN" altLang="en-US" smtClean="0"/>
              <a:t>控制</a:t>
            </a:r>
            <a:r>
              <a:rPr lang="en-US" altLang="zh-CN"/>
              <a:t>——</a:t>
            </a:r>
            <a:r>
              <a:rPr lang="zh-CN" altLang="en-US" smtClean="0"/>
              <a:t>下</a:t>
            </a:r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上</a:t>
            </a:r>
            <a:r>
              <a:rPr lang="zh-CN" altLang="en-US" smtClean="0"/>
              <a:t>写</a:t>
            </a:r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092280" y="548680"/>
            <a:ext cx="1857375" cy="3455988"/>
            <a:chOff x="1066" y="1344"/>
            <a:chExt cx="1170" cy="2177"/>
          </a:xfrm>
          <a:solidFill>
            <a:schemeClr val="bg1"/>
          </a:solidFill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1882" y="1434"/>
              <a:ext cx="0" cy="2087"/>
            </a:xfrm>
            <a:prstGeom prst="line">
              <a:avLst/>
            </a:prstGeom>
            <a:grpFill/>
            <a:ln w="50800">
              <a:solidFill>
                <a:srgbClr val="FF0000"/>
              </a:solidFill>
              <a:round/>
              <a:headEnd type="triangle" w="lg" len="lg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928" y="160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0681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向上读（</a:t>
            </a:r>
            <a:r>
              <a:rPr lang="en-US" altLang="zh-CN" smtClean="0"/>
              <a:t>Read Up</a:t>
            </a:r>
            <a:r>
              <a:rPr lang="zh-CN" altLang="en-US" smtClean="0"/>
              <a:t>，</a:t>
            </a:r>
            <a:r>
              <a:rPr lang="en-US" altLang="zh-CN" smtClean="0"/>
              <a:t>ru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主体低于客体时允许读操作</a:t>
            </a:r>
            <a:endParaRPr lang="en-US" altLang="zh-CN" smtClean="0"/>
          </a:p>
          <a:p>
            <a:pPr lvl="1"/>
            <a:r>
              <a:rPr lang="zh-CN" altLang="en-US" smtClean="0"/>
              <a:t>低信任级别的用户能够读高敏感度的信息</a:t>
            </a:r>
          </a:p>
          <a:p>
            <a:r>
              <a:rPr lang="zh-CN" altLang="en-US" smtClean="0"/>
              <a:t>向下写（</a:t>
            </a:r>
            <a:r>
              <a:rPr lang="en-US" altLang="zh-CN" smtClean="0"/>
              <a:t>Write Down</a:t>
            </a:r>
            <a:r>
              <a:rPr lang="zh-CN" altLang="en-US" smtClean="0"/>
              <a:t>，</a:t>
            </a:r>
            <a:r>
              <a:rPr lang="en-US" altLang="zh-CN" smtClean="0"/>
              <a:t>wd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主体高于客体时允许写操作</a:t>
            </a:r>
            <a:endParaRPr lang="en-US" altLang="zh-CN" smtClean="0"/>
          </a:p>
          <a:p>
            <a:pPr lvl="1"/>
            <a:r>
              <a:rPr lang="zh-CN" altLang="en-US" smtClean="0"/>
              <a:t>允许高敏感度的信息写入低敏感度区域</a:t>
            </a:r>
            <a:endParaRPr lang="en-US" altLang="zh-CN" smtClean="0"/>
          </a:p>
          <a:p>
            <a:r>
              <a:rPr lang="zh-CN" altLang="en-US" smtClean="0"/>
              <a:t>保证数据完整性</a:t>
            </a:r>
            <a:endParaRPr lang="en-US" altLang="zh-CN" smtClean="0"/>
          </a:p>
          <a:p>
            <a:pPr lvl="1"/>
            <a:r>
              <a:rPr lang="zh-CN" altLang="en-US" smtClean="0"/>
              <a:t>信息从高级别流向低级别</a:t>
            </a:r>
            <a:endParaRPr lang="en-US" altLang="zh-CN" smtClean="0"/>
          </a:p>
          <a:p>
            <a:pPr lvl="1"/>
            <a:r>
              <a:rPr lang="zh-CN" altLang="en-US" smtClean="0"/>
              <a:t>如</a:t>
            </a:r>
            <a:r>
              <a:rPr lang="en-US" altLang="zh-CN" smtClean="0"/>
              <a:t>,</a:t>
            </a:r>
            <a:r>
              <a:rPr lang="zh-CN" altLang="en-US" smtClean="0"/>
              <a:t>上级像下级下发文件、精神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强制访问控制</a:t>
            </a:r>
            <a:r>
              <a:rPr lang="en-US" altLang="zh-CN" smtClean="0"/>
              <a:t>——</a:t>
            </a:r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下写</a:t>
            </a:r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286625" y="476672"/>
            <a:ext cx="1857375" cy="3527426"/>
            <a:chOff x="3470" y="1344"/>
            <a:chExt cx="1170" cy="2222"/>
          </a:xfrm>
        </p:grpSpPr>
        <p:sp>
          <p:nvSpPr>
            <p:cNvPr id="5" name="Line 15"/>
            <p:cNvSpPr>
              <a:spLocks noChangeShapeType="1"/>
            </p:cNvSpPr>
            <p:nvPr/>
          </p:nvSpPr>
          <p:spPr bwMode="auto">
            <a:xfrm flipV="1">
              <a:off x="3809" y="1434"/>
              <a:ext cx="0" cy="2041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4217" y="1389"/>
              <a:ext cx="0" cy="217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lg" len="lg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3470" y="288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通过访问方式组合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Lattice </a:t>
            </a:r>
            <a:r>
              <a:rPr lang="zh-CN" altLang="en-US" dirty="0" smtClean="0"/>
              <a:t>模型</a:t>
            </a:r>
          </a:p>
          <a:p>
            <a:pPr lvl="1"/>
            <a:r>
              <a:rPr lang="en-US" altLang="zh-CN" dirty="0" smtClean="0"/>
              <a:t>Bell-</a:t>
            </a:r>
            <a:r>
              <a:rPr lang="en-US" altLang="zh-CN" dirty="0" err="1" smtClean="0"/>
              <a:t>Lapadula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BLP</a:t>
            </a:r>
            <a:r>
              <a:rPr lang="en-US" altLang="zh-CN" dirty="0" smtClean="0"/>
              <a:t>)</a:t>
            </a:r>
            <a:r>
              <a:rPr lang="zh-CN" altLang="en-US" dirty="0" smtClean="0"/>
              <a:t>模型</a:t>
            </a:r>
          </a:p>
          <a:p>
            <a:pPr lvl="1"/>
            <a:r>
              <a:rPr lang="en-US" altLang="zh-CN" dirty="0" err="1" smtClean="0"/>
              <a:t>Biba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常见的强制访问控制模型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主体的安全级别高于客体的安全级别才能访问</a:t>
            </a:r>
            <a:endParaRPr lang="en-US" altLang="zh-CN" smtClean="0"/>
          </a:p>
          <a:p>
            <a:pPr eaLnBrk="1" hangingPunct="1"/>
            <a:r>
              <a:rPr lang="zh-CN" altLang="en-US"/>
              <a:t>下</a:t>
            </a:r>
            <a:r>
              <a:rPr lang="zh-CN" altLang="en-US" smtClean="0"/>
              <a:t>读、下写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/>
              <a:t>Lattice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允许读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允许写</a:t>
              </a: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下读</a:t>
            </a:r>
            <a:r>
              <a:rPr lang="en-US" altLang="zh-CN"/>
              <a:t>/</a:t>
            </a:r>
            <a:r>
              <a:rPr lang="zh-CN" altLang="en-US"/>
              <a:t>上</a:t>
            </a:r>
            <a:r>
              <a:rPr lang="zh-CN" altLang="en-US" smtClean="0"/>
              <a:t>写 </a:t>
            </a:r>
            <a:r>
              <a:rPr lang="en-US" altLang="zh-CN" smtClean="0"/>
              <a:t>(</a:t>
            </a:r>
            <a:r>
              <a:rPr lang="zh-CN" altLang="en-US"/>
              <a:t>不上读</a:t>
            </a:r>
            <a:r>
              <a:rPr lang="en-US" altLang="zh-CN"/>
              <a:t>/</a:t>
            </a:r>
            <a:r>
              <a:rPr lang="zh-CN" altLang="en-US"/>
              <a:t>不下写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保证机密性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Bell</a:t>
            </a:r>
            <a:r>
              <a:rPr lang="zh-CN" altLang="en-US"/>
              <a:t>－</a:t>
            </a:r>
            <a:r>
              <a:rPr lang="en-US" altLang="zh-CN" smtClean="0"/>
              <a:t>LaPadula(BLP)</a:t>
            </a:r>
            <a:r>
              <a:rPr lang="zh-CN" altLang="en-US" smtClean="0"/>
              <a:t>模型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允许读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smtClean="0">
                  <a:latin typeface="Times New Roman" pitchFamily="18" charset="0"/>
                </a:rPr>
                <a:t>允许写</a:t>
              </a:r>
              <a:endParaRPr kumimoji="1" lang="zh-CN" altLang="en-US" sz="1400">
                <a:latin typeface="Times New Roman" pitchFamily="18" charset="0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smtClean="0">
                  <a:latin typeface="Times New Roman" pitchFamily="18" charset="0"/>
                </a:rPr>
                <a:t>允许写</a:t>
              </a:r>
              <a:endParaRPr kumimoji="1" lang="zh-CN" altLang="en-US" sz="1400">
                <a:latin typeface="Times New Roman" pitchFamily="18" charset="0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0300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安全级别</a:t>
            </a:r>
            <a:endParaRPr lang="en-US" altLang="zh-CN" smtClean="0"/>
          </a:p>
          <a:p>
            <a:pPr lvl="1"/>
            <a:r>
              <a:rPr lang="zh-CN" altLang="en-US" smtClean="0"/>
              <a:t>内部网络：机密</a:t>
            </a:r>
            <a:endParaRPr lang="en-US" altLang="zh-CN" smtClean="0"/>
          </a:p>
          <a:p>
            <a:pPr lvl="1"/>
            <a:r>
              <a:rPr lang="zh-CN" altLang="en-US" smtClean="0"/>
              <a:t>外部</a:t>
            </a:r>
            <a:r>
              <a:rPr lang="en-US" altLang="zh-CN" smtClean="0"/>
              <a:t>Internet</a:t>
            </a:r>
            <a:r>
              <a:rPr lang="zh-CN" altLang="en-US" smtClean="0"/>
              <a:t>：公开</a:t>
            </a:r>
            <a:endParaRPr lang="en-US" altLang="zh-CN" smtClean="0"/>
          </a:p>
          <a:p>
            <a:r>
              <a:rPr lang="zh-CN" altLang="en-US" smtClean="0"/>
              <a:t>隔离内外部网络</a:t>
            </a:r>
            <a:r>
              <a:rPr lang="en-US" altLang="zh-CN" smtClean="0"/>
              <a:t>——</a:t>
            </a:r>
            <a:r>
              <a:rPr lang="zh-CN" altLang="en-US" smtClean="0"/>
              <a:t>单向访问机制</a:t>
            </a:r>
          </a:p>
          <a:p>
            <a:pPr lvl="1"/>
            <a:r>
              <a:rPr lang="zh-CN" altLang="en-US" smtClean="0"/>
              <a:t>不上读：阻止</a:t>
            </a:r>
            <a:r>
              <a:rPr lang="en-US" altLang="zh-CN" smtClean="0"/>
              <a:t>Internet</a:t>
            </a:r>
            <a:r>
              <a:rPr lang="zh-CN" altLang="en-US" smtClean="0"/>
              <a:t>访问</a:t>
            </a:r>
            <a:r>
              <a:rPr lang="zh-CN" altLang="en-US"/>
              <a:t>内部网络，仅</a:t>
            </a:r>
            <a:r>
              <a:rPr lang="zh-CN" altLang="en-US" smtClean="0"/>
              <a:t>允许由</a:t>
            </a:r>
            <a:r>
              <a:rPr lang="zh-CN" altLang="en-US"/>
              <a:t>内向外发起的</a:t>
            </a:r>
            <a:r>
              <a:rPr lang="zh-CN" altLang="en-US" smtClean="0"/>
              <a:t>数据</a:t>
            </a:r>
            <a:r>
              <a:rPr lang="zh-CN" altLang="en-US"/>
              <a:t>流通</a:t>
            </a:r>
            <a:r>
              <a:rPr lang="zh-CN" altLang="en-US" smtClean="0"/>
              <a:t>过</a:t>
            </a:r>
          </a:p>
          <a:p>
            <a:pPr lvl="1"/>
            <a:r>
              <a:rPr lang="zh-CN" altLang="en-US" smtClean="0"/>
              <a:t>不下写：不允许敏感数据从内部网络流向</a:t>
            </a:r>
            <a:r>
              <a:rPr lang="en-US" altLang="zh-CN" smtClean="0"/>
              <a:t>Internet</a:t>
            </a:r>
            <a:endParaRPr lang="zh-CN" altLang="en-US"/>
          </a:p>
        </p:txBody>
      </p:sp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BLP</a:t>
            </a:r>
            <a:r>
              <a:rPr lang="zh-CN" altLang="en-US" smtClean="0"/>
              <a:t>应用：防火墙</a:t>
            </a:r>
            <a:endParaRPr lang="zh-CN" altLang="en-US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471502C-9FB7-4E6C-938B-806C7744AECA}" type="slidenum">
              <a:rPr lang="en-US" altLang="zh-CN" smtClean="0"/>
              <a:pPr/>
              <a:t>28</a:t>
            </a:fld>
            <a:endParaRPr lang="en-US" altLang="zh-CN" smtClean="0"/>
          </a:p>
        </p:txBody>
      </p:sp>
      <p:pic>
        <p:nvPicPr>
          <p:cNvPr id="16" name="Picture 3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824536"/>
            <a:ext cx="4883185" cy="206084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上读</a:t>
            </a:r>
            <a:r>
              <a:rPr lang="en-US" altLang="zh-CN"/>
              <a:t>/</a:t>
            </a:r>
            <a:r>
              <a:rPr lang="zh-CN" altLang="en-US"/>
              <a:t>下</a:t>
            </a:r>
            <a:r>
              <a:rPr lang="zh-CN" altLang="en-US" smtClean="0"/>
              <a:t>写（</a:t>
            </a:r>
            <a:r>
              <a:rPr lang="zh-CN" altLang="en-US"/>
              <a:t>不下读</a:t>
            </a:r>
            <a:r>
              <a:rPr lang="en-US" altLang="zh-CN"/>
              <a:t>/</a:t>
            </a:r>
            <a:r>
              <a:rPr lang="zh-CN" altLang="en-US"/>
              <a:t>不上写）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保证完整性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Biba</a:t>
            </a:r>
            <a:r>
              <a:rPr lang="zh-CN" altLang="en-US"/>
              <a:t>模型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允许读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允许读</a:t>
              </a: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允许</a:t>
              </a:r>
              <a:r>
                <a:rPr kumimoji="1" lang="zh-CN" altLang="en-US" sz="1400" smtClean="0">
                  <a:latin typeface="Times New Roman" pitchFamily="18" charset="0"/>
                </a:rPr>
                <a:t>写</a:t>
              </a:r>
              <a:endParaRPr kumimoji="1" lang="zh-CN" altLang="en-US" sz="1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0280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>
                <a:latin typeface="宋体" pitchFamily="2" charset="-122"/>
              </a:rPr>
              <a:t>基于</a:t>
            </a:r>
            <a:r>
              <a:rPr lang="zh-CN" altLang="en-US">
                <a:latin typeface="宋体" pitchFamily="2" charset="-122"/>
              </a:rPr>
              <a:t>公钥密码的认证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8083550" cy="4464050"/>
          </a:xfrm>
        </p:spPr>
        <p:txBody>
          <a:bodyPr/>
          <a:lstStyle/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lvl="1" algn="just" eaLnBrk="1" hangingPunct="1"/>
            <a:endParaRPr lang="zh-CN" altLang="en-US" sz="2000" smtClean="0">
              <a:latin typeface="Times New Roman" pitchFamily="18" charset="0"/>
            </a:endParaRPr>
          </a:p>
          <a:p>
            <a:pPr algn="just" eaLnBrk="1" hangingPunct="1"/>
            <a:r>
              <a:rPr lang="en-US" altLang="zh-CN" sz="2400" smtClean="0">
                <a:latin typeface="Times New Roman" pitchFamily="18" charset="0"/>
              </a:rPr>
              <a:t>ISO/IEC 9798-3 </a:t>
            </a:r>
            <a:r>
              <a:rPr lang="zh-CN" altLang="en-US" sz="2400" smtClean="0">
                <a:latin typeface="Times New Roman" pitchFamily="18" charset="0"/>
              </a:rPr>
              <a:t>单向认证</a:t>
            </a: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zh-CN" altLang="en-US" sz="2400" smtClean="0">
              <a:latin typeface="Times New Roman" pitchFamily="18" charset="0"/>
            </a:endParaRPr>
          </a:p>
          <a:p>
            <a:pPr algn="just" eaLnBrk="1" hangingPunct="1"/>
            <a:endParaRPr lang="en-US" altLang="zh-CN" sz="2400" smtClean="0">
              <a:latin typeface="Times New Roman" pitchFamily="18" charset="0"/>
            </a:endParaRPr>
          </a:p>
        </p:txBody>
      </p:sp>
      <p:sp>
        <p:nvSpPr>
          <p:cNvPr id="67588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214C6-4A21-4C08-879B-9F8DD414C097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7620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1. 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 B, Sig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(T</a:t>
            </a:r>
            <a:r>
              <a:rPr lang="en-US" altLang="zh-CN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,B)</a:t>
            </a:r>
            <a:endParaRPr lang="en-US" altLang="zh-CN" i="1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62000" y="3933056"/>
            <a:ext cx="7620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1. </a:t>
            </a:r>
            <a:r>
              <a:rPr lang="en-US" altLang="zh-CN" i="1" smtClean="0">
                <a:latin typeface="Times New Roman" pitchFamily="18" charset="0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endParaRPr lang="en-US" altLang="zh-CN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altLang="zh-CN" smtClean="0">
                <a:latin typeface="Times New Roman" pitchFamily="18" charset="0"/>
              </a:rPr>
              <a:t>2. </a:t>
            </a:r>
            <a:r>
              <a:rPr lang="en-US" altLang="zh-CN" i="1" smtClean="0">
                <a:latin typeface="Times New Roman" pitchFamily="18" charset="0"/>
              </a:rPr>
              <a:t>A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smtClean="0">
                <a:latin typeface="Times New Roman" pitchFamily="18" charset="0"/>
                <a:sym typeface="Symbol" pitchFamily="18" charset="2"/>
              </a:rPr>
              <a:t>: 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Sig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(R</a:t>
            </a:r>
            <a:r>
              <a:rPr lang="en-US" altLang="zh-CN" i="1" baseline="-2500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 i="1" smtClean="0">
                <a:latin typeface="Times New Roman" pitchFamily="18" charset="0"/>
                <a:sym typeface="Symbol" pitchFamily="18" charset="2"/>
              </a:rPr>
              <a:t>, B)</a:t>
            </a:r>
            <a:endParaRPr lang="en-US" altLang="zh-CN" i="1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19725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5858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安全级别</a:t>
            </a:r>
            <a:endParaRPr lang="en-US" altLang="zh-CN" smtClean="0"/>
          </a:p>
          <a:p>
            <a:pPr lvl="1"/>
            <a:r>
              <a:rPr lang="en-US" altLang="zh-CN" smtClean="0"/>
              <a:t>Web</a:t>
            </a:r>
            <a:r>
              <a:rPr lang="zh-CN" altLang="en-US" smtClean="0"/>
              <a:t>服务器上资源</a:t>
            </a:r>
            <a:r>
              <a:rPr lang="zh-CN" altLang="en-US"/>
              <a:t>安全级别为</a:t>
            </a:r>
            <a:r>
              <a:rPr lang="zh-CN" altLang="en-US" smtClean="0"/>
              <a:t>“秘密”</a:t>
            </a:r>
            <a:endParaRPr lang="en-US" altLang="zh-CN" smtClean="0"/>
          </a:p>
          <a:p>
            <a:pPr lvl="1"/>
            <a:r>
              <a:rPr lang="en-US" altLang="zh-CN" smtClean="0"/>
              <a:t>Internet</a:t>
            </a:r>
            <a:r>
              <a:rPr lang="zh-CN" altLang="en-US" smtClean="0"/>
              <a:t>用户级别</a:t>
            </a:r>
            <a:r>
              <a:rPr lang="zh-CN" altLang="en-US"/>
              <a:t>为</a:t>
            </a:r>
            <a:r>
              <a:rPr lang="zh-CN" altLang="en-US" smtClean="0"/>
              <a:t>“公开”</a:t>
            </a:r>
            <a:endParaRPr lang="en-US" altLang="zh-CN" smtClean="0"/>
          </a:p>
          <a:p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不上写，保障</a:t>
            </a:r>
            <a:r>
              <a:rPr lang="en-US" altLang="zh-CN" smtClean="0"/>
              <a:t>Web</a:t>
            </a:r>
            <a:r>
              <a:rPr lang="zh-CN" altLang="en-US" smtClean="0"/>
              <a:t>数据完整性</a:t>
            </a:r>
          </a:p>
          <a:p>
            <a:pPr lvl="1"/>
            <a:r>
              <a:rPr lang="en-US" altLang="zh-CN" smtClean="0"/>
              <a:t>Internet</a:t>
            </a:r>
            <a:r>
              <a:rPr lang="zh-CN" altLang="en-US" smtClean="0"/>
              <a:t>上的用户只能读取服务器上的数据而不能更改它 </a:t>
            </a:r>
          </a:p>
          <a:p>
            <a:endParaRPr lang="zh-CN" altLang="en-US"/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Biba</a:t>
            </a:r>
            <a:r>
              <a:rPr lang="zh-CN" altLang="en-US" smtClean="0"/>
              <a:t>应用：</a:t>
            </a:r>
            <a:r>
              <a:rPr lang="en-US" altLang="zh-CN" smtClean="0"/>
              <a:t>Web</a:t>
            </a:r>
            <a:r>
              <a:rPr lang="zh-CN" altLang="en-US" smtClean="0"/>
              <a:t>服务器</a:t>
            </a:r>
            <a:endParaRPr lang="zh-CN" altLang="en-US"/>
          </a:p>
        </p:txBody>
      </p:sp>
      <p:sp>
        <p:nvSpPr>
          <p:cNvPr id="35845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AA0284-85ED-4974-93A3-78CBBCC1CC0E}" type="slidenum">
              <a:rPr lang="en-US" altLang="zh-CN" smtClean="0"/>
              <a:pPr/>
              <a:t>30</a:t>
            </a:fld>
            <a:endParaRPr lang="en-US" altLang="zh-CN" smtClean="0"/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5656" y="4067175"/>
            <a:ext cx="5322888" cy="279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77941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网络安全防护的主要</a:t>
            </a:r>
            <a:r>
              <a:rPr lang="zh-CN" altLang="en-US" b="1" smtClean="0">
                <a:solidFill>
                  <a:srgbClr val="FF0000"/>
                </a:solidFill>
              </a:rPr>
              <a:t>安全策略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依据授权规则，对提出的资源访问加以控制。</a:t>
            </a:r>
            <a:endParaRPr lang="en-US" altLang="zh-CN" smtClean="0"/>
          </a:p>
          <a:p>
            <a:pPr lvl="1"/>
            <a:r>
              <a:rPr lang="zh-CN" altLang="en-US" smtClean="0"/>
              <a:t>限制访问主体（用户、进程、服务等）对任何资源（计算资源、通信资源或信息资源）进行</a:t>
            </a:r>
            <a:r>
              <a:rPr lang="zh-CN" altLang="en-US" b="1" smtClean="0">
                <a:solidFill>
                  <a:srgbClr val="FF0000"/>
                </a:solidFill>
              </a:rPr>
              <a:t>未授权访问</a:t>
            </a:r>
            <a:r>
              <a:rPr lang="zh-CN" altLang="en-US" smtClean="0"/>
              <a:t>，使计算机系统在合法范围内使用；</a:t>
            </a:r>
            <a:endParaRPr lang="en-US" altLang="zh-CN" smtClean="0"/>
          </a:p>
          <a:p>
            <a:pPr lvl="2"/>
            <a:r>
              <a:rPr lang="zh-CN" altLang="en-US"/>
              <a:t>非法用户使用</a:t>
            </a:r>
            <a:endParaRPr lang="en-US" altLang="zh-CN"/>
          </a:p>
          <a:p>
            <a:pPr lvl="2"/>
            <a:r>
              <a:rPr lang="zh-CN" altLang="en-US"/>
              <a:t>合法用户滥用</a:t>
            </a:r>
            <a:r>
              <a:rPr lang="zh-CN" altLang="en-US" smtClean="0"/>
              <a:t>权限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72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优点</a:t>
            </a:r>
            <a:endParaRPr lang="en-US" altLang="zh-CN" smtClean="0"/>
          </a:p>
          <a:p>
            <a:pPr lvl="1"/>
            <a:r>
              <a:rPr lang="zh-CN" altLang="en-US" smtClean="0"/>
              <a:t>严格</a:t>
            </a:r>
            <a:r>
              <a:rPr lang="zh-CN" altLang="en-US"/>
              <a:t>，</a:t>
            </a:r>
            <a:r>
              <a:rPr lang="zh-CN" altLang="en-US" smtClean="0"/>
              <a:t>便于控制和管理</a:t>
            </a:r>
            <a:endParaRPr lang="en-US" altLang="zh-CN" smtClean="0"/>
          </a:p>
          <a:p>
            <a:pPr lvl="1"/>
            <a:r>
              <a:rPr lang="zh-CN" altLang="en-US" smtClean="0"/>
              <a:t>特别适用于军事领域</a:t>
            </a:r>
            <a:endParaRPr lang="en-US" altLang="zh-CN" smtClean="0"/>
          </a:p>
          <a:p>
            <a:r>
              <a:rPr lang="zh-CN" altLang="en-US" smtClean="0"/>
              <a:t>缺点</a:t>
            </a:r>
            <a:endParaRPr lang="en-US" altLang="zh-CN" smtClean="0"/>
          </a:p>
          <a:p>
            <a:pPr lvl="1"/>
            <a:r>
              <a:rPr lang="zh-CN" altLang="en-US"/>
              <a:t>不</a:t>
            </a:r>
            <a:r>
              <a:rPr lang="zh-CN" altLang="en-US" smtClean="0"/>
              <a:t>灵活</a:t>
            </a:r>
            <a:endParaRPr lang="en-US" altLang="zh-CN" smtClean="0"/>
          </a:p>
          <a:p>
            <a:pPr lvl="1"/>
            <a:r>
              <a:rPr lang="zh-CN" altLang="en-US" smtClean="0"/>
              <a:t>用户、资源多时配置工作量大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MAC</a:t>
            </a:r>
            <a:r>
              <a:rPr lang="zh-CN" altLang="en-US" smtClean="0"/>
              <a:t>优缺点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4438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RBAC(Role Based Access Control)</a:t>
            </a:r>
            <a:r>
              <a:rPr lang="zh-CN" altLang="en-US" smtClean="0"/>
              <a:t>与现代的应用环境相结合的产物</a:t>
            </a:r>
          </a:p>
          <a:p>
            <a:r>
              <a:rPr lang="zh-CN" altLang="en-US" smtClean="0"/>
              <a:t>起源于</a:t>
            </a:r>
            <a:r>
              <a:rPr lang="en-US" altLang="zh-CN" smtClean="0"/>
              <a:t>UNIX</a:t>
            </a:r>
            <a:r>
              <a:rPr lang="zh-CN" altLang="en-US" smtClean="0"/>
              <a:t>系统或别的操作系统中组的概念</a:t>
            </a:r>
            <a:endParaRPr lang="zh-CN" altLang="en-US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35EFC5-03D9-41BF-AE00-85E679B65C20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8EB7C4D-A4AF-49B5-B33C-ED0644C4CA0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4941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一组用户对于一个目标具有同样的访问许可。</a:t>
            </a:r>
          </a:p>
          <a:p>
            <a:r>
              <a:rPr lang="zh-CN" altLang="en-US" smtClean="0"/>
              <a:t>实际使用时</a:t>
            </a:r>
          </a:p>
          <a:p>
            <a:pPr lvl="1"/>
            <a:r>
              <a:rPr lang="zh-CN" altLang="en-US" smtClean="0"/>
              <a:t>先定义组的成员；</a:t>
            </a:r>
            <a:endParaRPr lang="en-US" altLang="zh-CN" smtClean="0"/>
          </a:p>
          <a:p>
            <a:pPr lvl="2"/>
            <a:r>
              <a:rPr lang="zh-CN" altLang="en-US" smtClean="0"/>
              <a:t>用户的集合    </a:t>
            </a:r>
            <a:r>
              <a:rPr lang="en-US" altLang="zh-CN" i="1" smtClean="0"/>
              <a:t>G</a:t>
            </a:r>
            <a:r>
              <a:rPr lang="en-US" altLang="zh-CN" smtClean="0"/>
              <a:t>={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1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2</a:t>
            </a:r>
            <a:r>
              <a:rPr lang="en-US" altLang="zh-CN" i="1" smtClean="0"/>
              <a:t>, s</a:t>
            </a:r>
            <a:r>
              <a:rPr lang="en-US" altLang="zh-CN" i="1" baseline="-25000" smtClean="0"/>
              <a:t>3</a:t>
            </a:r>
            <a:r>
              <a:rPr lang="en-US" altLang="zh-CN" smtClean="0"/>
              <a:t> …}</a:t>
            </a:r>
            <a:endParaRPr lang="zh-CN" altLang="en-US" smtClean="0"/>
          </a:p>
          <a:p>
            <a:pPr lvl="1"/>
            <a:r>
              <a:rPr lang="zh-CN" altLang="en-US" smtClean="0"/>
              <a:t>对用户组授权；</a:t>
            </a:r>
            <a:endParaRPr lang="en-US" altLang="zh-CN" smtClean="0"/>
          </a:p>
          <a:p>
            <a:pPr lvl="2"/>
            <a:r>
              <a:rPr lang="zh-CN" altLang="en-US" smtClean="0"/>
              <a:t>把访问权限分配给一个用户组；</a:t>
            </a:r>
          </a:p>
          <a:p>
            <a:pPr lvl="1"/>
            <a:r>
              <a:rPr lang="zh-CN" altLang="en-US" smtClean="0"/>
              <a:t>组的成员可以改变。</a:t>
            </a:r>
            <a:endParaRPr lang="en-US" altLang="zh-CN" smtClean="0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基于组的策略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6B86F2-AACB-4F8F-8AE5-E04F1B4D41E1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D20EB0-DAE3-4DF6-90AC-6F9DA1858FC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0195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角色（</a:t>
            </a:r>
            <a:r>
              <a:rPr lang="en-US" altLang="zh-CN" smtClean="0"/>
              <a:t>Role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用户组</a:t>
            </a:r>
            <a:r>
              <a:rPr lang="zh-CN" altLang="en-US"/>
              <a:t>及其许可（完成一项任务必须访问的资源及相应操作权限）的</a:t>
            </a:r>
            <a:r>
              <a:rPr lang="zh-CN" altLang="en-US" smtClean="0"/>
              <a:t>集合，</a:t>
            </a:r>
            <a:r>
              <a:rPr lang="en-US" altLang="zh-CN" smtClean="0"/>
              <a:t>R={(a1,o1), (a2,o2), (a3,o3)…}</a:t>
            </a:r>
          </a:p>
          <a:p>
            <a:pPr lvl="1"/>
            <a:r>
              <a:rPr lang="zh-CN" altLang="en-US" smtClean="0"/>
              <a:t>角色：用户组＋许可（资源</a:t>
            </a:r>
            <a:r>
              <a:rPr lang="en-US" altLang="zh-CN" smtClean="0"/>
              <a:t>-</a:t>
            </a:r>
            <a:r>
              <a:rPr lang="zh-CN" altLang="en-US" smtClean="0"/>
              <a:t>权限</a:t>
            </a:r>
            <a:r>
              <a:rPr lang="zh-CN" altLang="en-US"/>
              <a:t>）</a:t>
            </a:r>
            <a:r>
              <a:rPr lang="zh-CN" altLang="en-US" smtClean="0"/>
              <a:t>集</a:t>
            </a:r>
            <a:endParaRPr lang="en-US" altLang="zh-CN" smtClean="0"/>
          </a:p>
          <a:p>
            <a:r>
              <a:rPr lang="zh-CN" altLang="en-US" smtClean="0"/>
              <a:t>授权管理：</a:t>
            </a:r>
          </a:p>
          <a:p>
            <a:pPr lvl="1"/>
            <a:r>
              <a:rPr lang="zh-CN" altLang="en-US" smtClean="0"/>
              <a:t>根据任务需要定义角色</a:t>
            </a:r>
          </a:p>
          <a:p>
            <a:pPr lvl="1"/>
            <a:r>
              <a:rPr lang="zh-CN" altLang="en-US" smtClean="0"/>
              <a:t>为角色分配许可</a:t>
            </a:r>
            <a:r>
              <a:rPr lang="en-US" altLang="zh-CN" smtClean="0"/>
              <a:t>——</a:t>
            </a:r>
            <a:r>
              <a:rPr lang="zh-CN" altLang="en-US" smtClean="0"/>
              <a:t>（资源和操作权限）</a:t>
            </a:r>
          </a:p>
          <a:p>
            <a:pPr lvl="1"/>
            <a:r>
              <a:rPr lang="zh-CN" altLang="en-US" smtClean="0"/>
              <a:t>给一个用户指定一个角色</a:t>
            </a:r>
            <a:endParaRPr lang="zh-CN" alt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</a:t>
            </a:r>
            <a:r>
              <a:rPr lang="en-US" altLang="zh-CN" smtClean="0"/>
              <a:t>(RBAC)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F870E8-9B8F-4030-9398-8EEEE7318474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2205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472" name="Picture 8" descr="j029202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4508500"/>
            <a:ext cx="1223962" cy="1162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RBAC</a:t>
            </a:r>
            <a:r>
              <a:rPr lang="zh-CN" altLang="en-US"/>
              <a:t>与传统访问控制的差别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50292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487A91E0-61F9-4949-90C5-0A1A06CAF694}" type="datetime1">
              <a:rPr lang="zh-CN" altLang="en-US"/>
              <a:pPr/>
              <a:t>2017/11/5</a:t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038" y="6589713"/>
            <a:ext cx="3733800" cy="2952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Copyright</a:t>
            </a:r>
            <a:r>
              <a:rPr lang="en-US" altLang="zh-CN">
                <a:latin typeface="宋体"/>
              </a:rPr>
              <a:t>©</a:t>
            </a:r>
            <a:r>
              <a:rPr lang="zh-CN" altLang="en-US"/>
              <a:t>电子科技大学计算机学院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39000" y="6597650"/>
            <a:ext cx="1905000" cy="228600"/>
          </a:xfrm>
          <a:prstGeom prst="rect">
            <a:avLst/>
          </a:prstGeom>
        </p:spPr>
        <p:txBody>
          <a:bodyPr/>
          <a:lstStyle/>
          <a:p>
            <a:fld id="{F7B69DDA-595C-4513-9B8E-9DD3B0B0E17D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446468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565400"/>
            <a:ext cx="1223963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6471" name="mainfrm"/>
          <p:cNvSpPr>
            <a:spLocks noEditPoints="1" noChangeArrowheads="1"/>
          </p:cNvSpPr>
          <p:nvPr/>
        </p:nvSpPr>
        <p:spPr bwMode="auto">
          <a:xfrm>
            <a:off x="5651500" y="249237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6475" name="mainfrm"/>
          <p:cNvSpPr>
            <a:spLocks noEditPoints="1" noChangeArrowheads="1"/>
          </p:cNvSpPr>
          <p:nvPr/>
        </p:nvSpPr>
        <p:spPr bwMode="auto">
          <a:xfrm>
            <a:off x="5724525" y="4365625"/>
            <a:ext cx="792163" cy="1296988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46480" name="Group 16"/>
          <p:cNvGrpSpPr>
            <a:grpSpLocks/>
          </p:cNvGrpSpPr>
          <p:nvPr/>
        </p:nvGrpSpPr>
        <p:grpSpPr bwMode="auto">
          <a:xfrm>
            <a:off x="2413000" y="2565400"/>
            <a:ext cx="3095625" cy="576263"/>
            <a:chOff x="1520" y="1616"/>
            <a:chExt cx="1950" cy="363"/>
          </a:xfrm>
        </p:grpSpPr>
        <p:sp>
          <p:nvSpPr>
            <p:cNvPr id="446470" name="Line 6"/>
            <p:cNvSpPr>
              <a:spLocks noChangeShapeType="1"/>
            </p:cNvSpPr>
            <p:nvPr/>
          </p:nvSpPr>
          <p:spPr bwMode="auto">
            <a:xfrm>
              <a:off x="1520" y="1979"/>
              <a:ext cx="19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7" name="Text Box 13"/>
            <p:cNvSpPr txBox="1">
              <a:spLocks noChangeArrowheads="1"/>
            </p:cNvSpPr>
            <p:nvPr/>
          </p:nvSpPr>
          <p:spPr bwMode="auto">
            <a:xfrm>
              <a:off x="2154" y="161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</a:p>
          </p:txBody>
        </p:sp>
      </p:grpSp>
      <p:grpSp>
        <p:nvGrpSpPr>
          <p:cNvPr id="446481" name="Group 17"/>
          <p:cNvGrpSpPr>
            <a:grpSpLocks/>
          </p:cNvGrpSpPr>
          <p:nvPr/>
        </p:nvGrpSpPr>
        <p:grpSpPr bwMode="auto">
          <a:xfrm>
            <a:off x="2319338" y="4772025"/>
            <a:ext cx="957262" cy="457200"/>
            <a:chOff x="1461" y="3006"/>
            <a:chExt cx="603" cy="288"/>
          </a:xfrm>
        </p:grpSpPr>
        <p:sp>
          <p:nvSpPr>
            <p:cNvPr id="446474" name="Line 10"/>
            <p:cNvSpPr>
              <a:spLocks noChangeShapeType="1"/>
            </p:cNvSpPr>
            <p:nvPr/>
          </p:nvSpPr>
          <p:spPr bwMode="auto">
            <a:xfrm>
              <a:off x="1474" y="3294"/>
              <a:ext cx="59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8" name="Text Box 14"/>
            <p:cNvSpPr txBox="1">
              <a:spLocks noChangeArrowheads="1"/>
            </p:cNvSpPr>
            <p:nvPr/>
          </p:nvSpPr>
          <p:spPr bwMode="auto">
            <a:xfrm>
              <a:off x="1461" y="3006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获取</a:t>
              </a:r>
            </a:p>
          </p:txBody>
        </p:sp>
      </p:grpSp>
      <p:grpSp>
        <p:nvGrpSpPr>
          <p:cNvPr id="446482" name="Group 18"/>
          <p:cNvGrpSpPr>
            <a:grpSpLocks/>
          </p:cNvGrpSpPr>
          <p:nvPr/>
        </p:nvGrpSpPr>
        <p:grpSpPr bwMode="auto">
          <a:xfrm>
            <a:off x="4572000" y="4700588"/>
            <a:ext cx="1152525" cy="457200"/>
            <a:chOff x="2880" y="2961"/>
            <a:chExt cx="726" cy="288"/>
          </a:xfrm>
        </p:grpSpPr>
        <p:sp>
          <p:nvSpPr>
            <p:cNvPr id="446476" name="Line 12"/>
            <p:cNvSpPr>
              <a:spLocks noChangeShapeType="1"/>
            </p:cNvSpPr>
            <p:nvPr/>
          </p:nvSpPr>
          <p:spPr bwMode="auto">
            <a:xfrm>
              <a:off x="2880" y="3249"/>
              <a:ext cx="72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79" name="Text Box 15"/>
            <p:cNvSpPr txBox="1">
              <a:spLocks noChangeArrowheads="1"/>
            </p:cNvSpPr>
            <p:nvPr/>
          </p:nvSpPr>
          <p:spPr bwMode="auto">
            <a:xfrm>
              <a:off x="2971" y="2961"/>
              <a:ext cx="5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访问</a:t>
              </a:r>
            </a:p>
          </p:txBody>
        </p:sp>
      </p:grpSp>
      <p:sp>
        <p:nvSpPr>
          <p:cNvPr id="446473" name="Oval 9"/>
          <p:cNvSpPr>
            <a:spLocks noChangeArrowheads="1"/>
          </p:cNvSpPr>
          <p:nvPr/>
        </p:nvSpPr>
        <p:spPr bwMode="auto">
          <a:xfrm>
            <a:off x="3203575" y="4652963"/>
            <a:ext cx="1439863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ea typeface="楷体_GB2312" pitchFamily="49" charset="-122"/>
              </a:rPr>
              <a:t>角色</a:t>
            </a:r>
          </a:p>
        </p:txBody>
      </p:sp>
    </p:spTree>
    <p:extLst>
      <p:ext uri="{BB962C8B-B14F-4D97-AF65-F5344CB8AC3E}">
        <p14:creationId xmlns:p14="http://schemas.microsoft.com/office/powerpoint/2010/main" val="3835917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6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6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6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46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1" grpId="0" animBg="1"/>
      <p:bldP spid="446475" grpId="0" animBg="1"/>
      <p:bldP spid="4464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26B2-ADC2-4738-8963-D8780299C9FF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基于角色的访问控制模型</a:t>
            </a:r>
            <a:endParaRPr lang="zh-CN" altLang="en-U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3203922" y="1844824"/>
            <a:ext cx="5619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角色</a:t>
            </a: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2411760" y="2491829"/>
            <a:ext cx="7778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779837" y="2491829"/>
            <a:ext cx="612775" cy="158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1821" name="Group 13"/>
          <p:cNvGrpSpPr>
            <a:grpSpLocks/>
          </p:cNvGrpSpPr>
          <p:nvPr/>
        </p:nvGrpSpPr>
        <p:grpSpPr bwMode="auto">
          <a:xfrm>
            <a:off x="1835696" y="1628229"/>
            <a:ext cx="576263" cy="1585913"/>
            <a:chOff x="1383" y="1298"/>
            <a:chExt cx="363" cy="999"/>
          </a:xfrm>
        </p:grpSpPr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1429" y="1434"/>
              <a:ext cx="272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1429" y="129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..</a:t>
              </a: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429" y="1434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1564" y="1752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83" y="188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 flipH="1">
              <a:off x="1383" y="1979"/>
              <a:ext cx="1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>
              <a:off x="1565" y="1979"/>
              <a:ext cx="18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1258888" y="3933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1258888" y="4695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1" name="Rectangle 23"/>
          <p:cNvSpPr>
            <a:spLocks noChangeArrowheads="1"/>
          </p:cNvSpPr>
          <p:nvPr/>
        </p:nvSpPr>
        <p:spPr bwMode="auto">
          <a:xfrm>
            <a:off x="1258888" y="5949950"/>
            <a:ext cx="1223962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2" name="Oval 24"/>
          <p:cNvSpPr>
            <a:spLocks noChangeArrowheads="1"/>
          </p:cNvSpPr>
          <p:nvPr/>
        </p:nvSpPr>
        <p:spPr bwMode="auto">
          <a:xfrm>
            <a:off x="3995738" y="3975100"/>
            <a:ext cx="1943100" cy="647700"/>
          </a:xfrm>
          <a:prstGeom prst="ellipse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3" name="Oval 25"/>
          <p:cNvSpPr>
            <a:spLocks noChangeArrowheads="1"/>
          </p:cNvSpPr>
          <p:nvPr/>
        </p:nvSpPr>
        <p:spPr bwMode="auto">
          <a:xfrm>
            <a:off x="3995738" y="5343525"/>
            <a:ext cx="1943100" cy="647700"/>
          </a:xfrm>
          <a:prstGeom prst="ellipse">
            <a:avLst/>
          </a:prstGeom>
          <a:gradFill rotWithShape="1">
            <a:gsLst>
              <a:gs pos="0">
                <a:srgbClr val="FFC1E0">
                  <a:gamma/>
                  <a:shade val="46275"/>
                  <a:invGamma/>
                </a:srgbClr>
              </a:gs>
              <a:gs pos="50000">
                <a:srgbClr val="FFC1E0"/>
              </a:gs>
              <a:gs pos="100000">
                <a:srgbClr val="FFC1E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7235825" y="386080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235825" y="476885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308850" y="6021388"/>
            <a:ext cx="1150938" cy="5762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 flipV="1">
            <a:off x="2484438" y="4264025"/>
            <a:ext cx="1511300" cy="28575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5867400" y="4221163"/>
            <a:ext cx="1368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5940425" y="4408488"/>
            <a:ext cx="1295400" cy="503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2555875" y="5013325"/>
            <a:ext cx="1512888" cy="4746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 flipV="1">
            <a:off x="2555875" y="5775325"/>
            <a:ext cx="1512888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940425" y="5229225"/>
            <a:ext cx="1223963" cy="403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>
            <a:off x="5940425" y="5775325"/>
            <a:ext cx="1295400" cy="461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4" name="Text Box 36"/>
          <p:cNvSpPr txBox="1">
            <a:spLocks noChangeArrowheads="1"/>
          </p:cNvSpPr>
          <p:nvPr/>
        </p:nvSpPr>
        <p:spPr bwMode="auto">
          <a:xfrm>
            <a:off x="6084888" y="3789363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45" name="Text Box 37"/>
          <p:cNvSpPr txBox="1">
            <a:spLocks noChangeArrowheads="1"/>
          </p:cNvSpPr>
          <p:nvPr/>
        </p:nvSpPr>
        <p:spPr bwMode="auto">
          <a:xfrm>
            <a:off x="6300788" y="42926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hlink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46" name="Text Box 38"/>
          <p:cNvSpPr txBox="1">
            <a:spLocks noChangeArrowheads="1"/>
          </p:cNvSpPr>
          <p:nvPr/>
        </p:nvSpPr>
        <p:spPr bwMode="auto">
          <a:xfrm>
            <a:off x="5940425" y="50133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solidFill>
                  <a:srgbClr val="0000CC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kumimoji="1" lang="en-US" altLang="zh-CN" sz="1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31847" name="Text Box 39"/>
          <p:cNvSpPr txBox="1">
            <a:spLocks noChangeArrowheads="1"/>
          </p:cNvSpPr>
          <p:nvPr/>
        </p:nvSpPr>
        <p:spPr bwMode="auto">
          <a:xfrm>
            <a:off x="5867400" y="60213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latin typeface="Times New Roman" pitchFamily="18" charset="0"/>
              </a:rPr>
              <a:t>3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631848" name="Text Box 40"/>
          <p:cNvSpPr txBox="1">
            <a:spLocks noChangeArrowheads="1"/>
          </p:cNvSpPr>
          <p:nvPr/>
        </p:nvSpPr>
        <p:spPr bwMode="auto">
          <a:xfrm>
            <a:off x="2916238" y="3933825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2987675" y="486886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2987675" y="5661025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7537" y="1556792"/>
            <a:ext cx="3024187" cy="1655762"/>
            <a:chOff x="4427537" y="1556792"/>
            <a:chExt cx="3024187" cy="1655762"/>
          </a:xfrm>
        </p:grpSpPr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4427537" y="1556792"/>
              <a:ext cx="3024187" cy="16557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4572000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631817" name="Oval 9"/>
            <p:cNvSpPr>
              <a:spLocks noChangeArrowheads="1"/>
            </p:cNvSpPr>
            <p:nvPr/>
          </p:nvSpPr>
          <p:spPr bwMode="auto">
            <a:xfrm>
              <a:off x="6156324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5651499" y="2492103"/>
              <a:ext cx="504825" cy="79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508104" y="1556792"/>
              <a:ext cx="9144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smtClean="0">
                  <a:latin typeface="宋体" charset="-122"/>
                </a:rPr>
                <a:t>许可</a:t>
              </a:r>
              <a:endParaRPr lang="en-US" altLang="zh-CN" sz="2000" b="1" smtClean="0">
                <a:latin typeface="宋体" charset="-122"/>
              </a:endParaRPr>
            </a:p>
            <a:p>
              <a:pPr algn="ctr"/>
              <a:r>
                <a:rPr lang="en-US" altLang="zh-CN" sz="2000" b="1" smtClean="0">
                  <a:latin typeface="宋体" charset="-122"/>
                </a:rPr>
                <a:t>(</a:t>
              </a:r>
              <a:r>
                <a:rPr lang="zh-CN" altLang="en-US" sz="2000" b="1" smtClean="0">
                  <a:latin typeface="宋体" charset="-122"/>
                </a:rPr>
                <a:t>权限</a:t>
              </a:r>
              <a:r>
                <a:rPr lang="en-US" altLang="zh-CN" sz="2000" b="1" smtClean="0">
                  <a:latin typeface="宋体" charset="-122"/>
                </a:rPr>
                <a:t>)</a:t>
              </a:r>
              <a:endParaRPr lang="zh-CN" altLang="en-US" sz="2000" b="1">
                <a:latin typeface="宋体" charset="-122"/>
              </a:endParaRPr>
            </a:p>
          </p:txBody>
        </p:sp>
      </p:grp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2484438" y="4298949"/>
            <a:ext cx="1601786" cy="1046164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smtClean="0">
                <a:latin typeface="Times New Roman" pitchFamily="18" charset="0"/>
              </a:rPr>
              <a:t>有时用户先分组后再分配角色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187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/>
      <p:bldP spid="631818" grpId="0" animBg="1"/>
      <p:bldP spid="631819" grpId="0" animBg="1"/>
      <p:bldP spid="631829" grpId="0" animBg="1"/>
      <p:bldP spid="631830" grpId="0" animBg="1"/>
      <p:bldP spid="631831" grpId="0" animBg="1"/>
      <p:bldP spid="631832" grpId="0" animBg="1"/>
      <p:bldP spid="631833" grpId="0" animBg="1"/>
      <p:bldP spid="631834" grpId="0" animBg="1"/>
      <p:bldP spid="631835" grpId="0" animBg="1"/>
      <p:bldP spid="631836" grpId="0" animBg="1"/>
      <p:bldP spid="631837" grpId="0" animBg="1"/>
      <p:bldP spid="631838" grpId="0" animBg="1"/>
      <p:bldP spid="631839" grpId="0" animBg="1"/>
      <p:bldP spid="631840" grpId="0" animBg="1"/>
      <p:bldP spid="631841" grpId="0" animBg="1"/>
      <p:bldP spid="631842" grpId="0" animBg="1"/>
      <p:bldP spid="631843" grpId="0" animBg="1"/>
      <p:bldP spid="631844" grpId="0"/>
      <p:bldP spid="631845" grpId="0"/>
      <p:bldP spid="631846" grpId="0"/>
      <p:bldP spid="631847" grpId="0"/>
      <p:bldP spid="631848" grpId="0"/>
      <p:bldP spid="631849" grpId="0"/>
      <p:bldP spid="631850" grpId="0"/>
      <p:bldP spid="43" grpId="0" animBg="1"/>
      <p:bldP spid="4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mtClean="0">
                <a:latin typeface="宋体" charset="-122"/>
              </a:rPr>
              <a:t>用户、角色多对多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一个用户可经授权而拥有多个角色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一个角色可授予多个用户</a:t>
            </a:r>
          </a:p>
          <a:p>
            <a:pPr algn="just"/>
            <a:r>
              <a:rPr lang="zh-CN" altLang="en-US" smtClean="0">
                <a:latin typeface="宋体" charset="-122"/>
              </a:rPr>
              <a:t>角色、许可多对多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每个角色可拥有多种许可（权限）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每个许可也可授权给多个不同的角色</a:t>
            </a:r>
          </a:p>
          <a:p>
            <a:pPr algn="just"/>
            <a:r>
              <a:rPr lang="zh-CN" altLang="en-US" smtClean="0">
                <a:latin typeface="宋体" charset="-122"/>
              </a:rPr>
              <a:t>许可</a:t>
            </a:r>
            <a:r>
              <a:rPr lang="en-US" altLang="zh-CN" smtClean="0">
                <a:latin typeface="宋体" charset="-122"/>
              </a:rPr>
              <a:t>=</a:t>
            </a:r>
            <a:r>
              <a:rPr lang="zh-CN" altLang="en-US" smtClean="0">
                <a:latin typeface="宋体" charset="-122"/>
              </a:rPr>
              <a:t>操作</a:t>
            </a:r>
            <a:r>
              <a:rPr lang="en-US" altLang="zh-CN" smtClean="0">
                <a:latin typeface="宋体" charset="-122"/>
              </a:rPr>
              <a:t>+</a:t>
            </a:r>
            <a:r>
              <a:rPr lang="zh-CN" altLang="en-US" smtClean="0">
                <a:latin typeface="宋体" charset="-122"/>
              </a:rPr>
              <a:t>客体，操作、客体多对多</a:t>
            </a:r>
            <a:endParaRPr lang="en-US" altLang="zh-CN" smtClean="0">
              <a:latin typeface="宋体" charset="-122"/>
            </a:endParaRPr>
          </a:p>
          <a:p>
            <a:pPr lvl="1" algn="just"/>
            <a:r>
              <a:rPr lang="zh-CN" altLang="en-US" smtClean="0">
                <a:latin typeface="宋体" charset="-122"/>
              </a:rPr>
              <a:t>每个操作可施加于多个客体（受控对象）</a:t>
            </a:r>
          </a:p>
          <a:p>
            <a:pPr lvl="1" algn="just"/>
            <a:r>
              <a:rPr lang="zh-CN" altLang="en-US" smtClean="0">
                <a:latin typeface="宋体" charset="-122"/>
              </a:rPr>
              <a:t>每个客体也可以接受多个操作。</a:t>
            </a:r>
            <a:endParaRPr lang="zh-CN" altLang="zh-CN" smtClean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宋体" charset="-122"/>
                <a:cs typeface="Times New Roman" pitchFamily="18" charset="0"/>
              </a:rPr>
              <a:t>用户、角色、许可的</a:t>
            </a:r>
            <a:r>
              <a:rPr lang="zh-CN" altLang="en-US" sz="4400" smtClean="0">
                <a:latin typeface="宋体" charset="-122"/>
                <a:cs typeface="Times New Roman" pitchFamily="18" charset="0"/>
              </a:rPr>
              <a:t>关系（三多）</a:t>
            </a:r>
            <a:endParaRPr lang="zh-CN" altLang="en-US" sz="4400">
              <a:latin typeface="宋体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角色：</a:t>
            </a:r>
            <a:endParaRPr lang="en-US" altLang="zh-CN" smtClean="0"/>
          </a:p>
          <a:p>
            <a:pPr lvl="1"/>
            <a:r>
              <a:rPr lang="zh-CN" altLang="en-US" smtClean="0"/>
              <a:t>出纳员、分行管理者、顾客、系统管理者和审计员。</a:t>
            </a:r>
          </a:p>
          <a:p>
            <a:r>
              <a:rPr lang="zh-CN" altLang="en-US" smtClean="0"/>
              <a:t>授权管理：</a:t>
            </a:r>
          </a:p>
          <a:p>
            <a:pPr lvl="1"/>
            <a:r>
              <a:rPr lang="zh-CN" altLang="en-US"/>
              <a:t>出纳员：允许修改</a:t>
            </a:r>
            <a:r>
              <a:rPr lang="zh-CN" altLang="en-US" smtClean="0"/>
              <a:t>顾客帐号记录；</a:t>
            </a:r>
          </a:p>
          <a:p>
            <a:pPr lvl="1"/>
            <a:r>
              <a:rPr lang="zh-CN" altLang="en-US"/>
              <a:t>分行管理</a:t>
            </a:r>
            <a:r>
              <a:rPr lang="zh-CN" altLang="en-US" smtClean="0"/>
              <a:t>者：允许</a:t>
            </a:r>
            <a:r>
              <a:rPr lang="zh-CN" altLang="en-US"/>
              <a:t>修改</a:t>
            </a:r>
            <a:r>
              <a:rPr lang="zh-CN" altLang="en-US" smtClean="0"/>
              <a:t>顾客的帐号记录，也允许创建和终止帐号；</a:t>
            </a:r>
          </a:p>
          <a:p>
            <a:pPr lvl="1"/>
            <a:r>
              <a:rPr lang="zh-CN" altLang="en-US" smtClean="0"/>
              <a:t>顾客：允许</a:t>
            </a:r>
            <a:r>
              <a:rPr lang="zh-CN" altLang="en-US"/>
              <a:t>查询自己的帐号</a:t>
            </a:r>
            <a:r>
              <a:rPr lang="zh-CN" altLang="en-US" smtClean="0"/>
              <a:t>；</a:t>
            </a:r>
          </a:p>
          <a:p>
            <a:pPr lvl="1"/>
            <a:r>
              <a:rPr lang="zh-CN" altLang="en-US"/>
              <a:t>系统管理</a:t>
            </a:r>
            <a:r>
              <a:rPr lang="zh-CN" altLang="en-US" smtClean="0"/>
              <a:t>者：允许</a:t>
            </a:r>
            <a:r>
              <a:rPr lang="zh-CN" altLang="en-US"/>
              <a:t>开关</a:t>
            </a:r>
            <a:r>
              <a:rPr lang="zh-CN" altLang="en-US" smtClean="0"/>
              <a:t>系统，但不允许读或修改用户的帐号信息；</a:t>
            </a:r>
          </a:p>
          <a:p>
            <a:pPr lvl="1"/>
            <a:r>
              <a:rPr lang="zh-CN" altLang="en-US" smtClean="0"/>
              <a:t>审计员：允许</a:t>
            </a:r>
            <a:r>
              <a:rPr lang="zh-CN" altLang="en-US"/>
              <a:t>读</a:t>
            </a:r>
            <a:r>
              <a:rPr lang="zh-CN" altLang="en-US" smtClean="0"/>
              <a:t>系统中任何数据，但不允许修改任何事情。</a:t>
            </a:r>
            <a:endParaRPr lang="zh-CN" alt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基于角色的访问控制实例</a:t>
            </a:r>
            <a:r>
              <a:rPr lang="en-US" altLang="zh-CN" smtClean="0"/>
              <a:t>——</a:t>
            </a:r>
            <a:r>
              <a:rPr lang="zh-CN" altLang="en-US" smtClean="0"/>
              <a:t>银行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BABC3B-BDD6-4C70-8F00-5DE69CCC314E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F32CD92-E22E-44FB-83C8-A7D459631932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8568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2" descr="9t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31850" y="1511300"/>
            <a:ext cx="7250113" cy="3900488"/>
          </a:xfrm>
          <a:noFill/>
        </p:spPr>
      </p:pic>
      <p:sp>
        <p:nvSpPr>
          <p:cNvPr id="538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4000"/>
              <a:t>温故而知新</a:t>
            </a:r>
            <a:r>
              <a:rPr lang="en-US" altLang="zh-CN" sz="4000"/>
              <a:t>—— </a:t>
            </a:r>
            <a:r>
              <a:rPr lang="en-US" altLang="zh-CN" sz="4000" smtClean="0">
                <a:latin typeface="Times New Roman" pitchFamily="18" charset="0"/>
              </a:rPr>
              <a:t>Kerberos</a:t>
            </a:r>
            <a:r>
              <a:rPr lang="zh-CN" altLang="en-US" sz="4000">
                <a:latin typeface="Times New Roman" pitchFamily="18" charset="0"/>
              </a:rPr>
              <a:t>（</a:t>
            </a:r>
            <a:r>
              <a:rPr lang="en-US" altLang="zh-CN" sz="4000">
                <a:latin typeface="Times New Roman" pitchFamily="18" charset="0"/>
              </a:rPr>
              <a:t>V4</a:t>
            </a:r>
            <a:r>
              <a:rPr lang="zh-CN" altLang="en-US" sz="4000">
                <a:latin typeface="Times New Roman" pitchFamily="18" charset="0"/>
              </a:rPr>
              <a:t>）协议交互过程</a:t>
            </a:r>
          </a:p>
        </p:txBody>
      </p:sp>
      <p:sp>
        <p:nvSpPr>
          <p:cNvPr id="125954" name="日期占位符 3"/>
          <p:cNvSpPr>
            <a:spLocks noGrp="1"/>
          </p:cNvSpPr>
          <p:nvPr>
            <p:ph type="dt" sz="half" idx="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C430306-33F0-47E5-B486-22769C2F8BF3}" type="datetime1">
              <a:rPr lang="zh-CN" altLang="en-US" smtClean="0"/>
              <a:pPr/>
              <a:t>2017/11/5</a:t>
            </a:fld>
            <a:endParaRPr lang="en-US" altLang="zh-CN" smtClean="0"/>
          </a:p>
        </p:txBody>
      </p:sp>
      <p:sp>
        <p:nvSpPr>
          <p:cNvPr id="5" name="Text Box 77"/>
          <p:cNvSpPr txBox="1">
            <a:spLocks noChangeArrowheads="1"/>
          </p:cNvSpPr>
          <p:nvPr/>
        </p:nvSpPr>
        <p:spPr bwMode="auto">
          <a:xfrm>
            <a:off x="1115616" y="5505450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zh-CN" altLang="en-US" sz="1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Ktgs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C,tgs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tgs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115615" y="5956697"/>
            <a:ext cx="6103853" cy="369332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Ticket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zh-CN" altLang="en-US" sz="1800" b="1">
                <a:solidFill>
                  <a:srgbClr val="000000"/>
                </a:solidFill>
                <a:latin typeface="Times New Roman" pitchFamily="18" charset="0"/>
              </a:rPr>
              <a:t>＝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KV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{K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C,V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AD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ID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TS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, LT</a:t>
            </a:r>
            <a:r>
              <a:rPr lang="en-US" altLang="zh-CN" sz="18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sz="1800" b="1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44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mtClean="0"/>
              <a:t>一般实现机制</a:t>
            </a:r>
            <a:endParaRPr lang="en-US" altLang="zh-CN" smtClean="0"/>
          </a:p>
          <a:p>
            <a:pPr lvl="1"/>
            <a:r>
              <a:rPr lang="zh-CN" altLang="en-US" smtClean="0"/>
              <a:t>基于访问控制属性：访问控制表</a:t>
            </a:r>
            <a:r>
              <a:rPr lang="en-US" altLang="zh-CN" smtClean="0"/>
              <a:t>/</a:t>
            </a:r>
            <a:r>
              <a:rPr lang="zh-CN" altLang="en-US" smtClean="0"/>
              <a:t>矩阵</a:t>
            </a:r>
          </a:p>
          <a:p>
            <a:pPr lvl="1"/>
            <a:r>
              <a:rPr lang="zh-CN" altLang="en-US" smtClean="0"/>
              <a:t>基于用户和资源分级（“安全标签”）：多级访问控制</a:t>
            </a:r>
          </a:p>
          <a:p>
            <a:r>
              <a:rPr lang="zh-CN" altLang="en-US" smtClean="0"/>
              <a:t>常见实现方法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访问控制表</a:t>
            </a:r>
            <a:r>
              <a:rPr lang="zh-CN" altLang="zh-CN" smtClean="0"/>
              <a:t>ACL</a:t>
            </a:r>
            <a:r>
              <a:rPr lang="en-US" altLang="zh-CN" smtClean="0"/>
              <a:t>s</a:t>
            </a:r>
            <a:r>
              <a:rPr lang="zh-CN" altLang="en-US" smtClean="0"/>
              <a:t>（</a:t>
            </a:r>
            <a:r>
              <a:rPr lang="en-US" altLang="zh-CN" smtClean="0"/>
              <a:t>Access Control Lists)</a:t>
            </a:r>
            <a:endParaRPr lang="zh-CN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zh-CN" smtClean="0"/>
              <a:t>访问能力表（Capabilities)</a:t>
            </a:r>
            <a:endParaRPr lang="en-US" altLang="zh-CN" smtClean="0"/>
          </a:p>
          <a:p>
            <a:pPr lvl="1"/>
            <a:r>
              <a:rPr lang="en-US" altLang="zh-CN" smtClean="0"/>
              <a:t> </a:t>
            </a:r>
            <a:r>
              <a:rPr lang="zh-CN" altLang="en-US" smtClean="0"/>
              <a:t>访问控制矩阵</a:t>
            </a:r>
          </a:p>
          <a:p>
            <a:pPr lvl="1"/>
            <a:r>
              <a:rPr lang="zh-CN" altLang="en-US" smtClean="0"/>
              <a:t> </a:t>
            </a:r>
            <a:r>
              <a:rPr lang="zh-CN" altLang="zh-CN" smtClean="0"/>
              <a:t>授权关系表</a:t>
            </a:r>
            <a:endParaRPr lang="zh-CN" altLang="en-US" smtClean="0"/>
          </a:p>
          <a:p>
            <a:pPr lvl="1"/>
            <a:r>
              <a:rPr lang="zh-CN" altLang="en-US" smtClean="0"/>
              <a:t> 访问控制安全标签</a:t>
            </a:r>
            <a:endParaRPr lang="en-US" altLang="zh-CN" smtClean="0"/>
          </a:p>
          <a:p>
            <a:pPr lvl="1"/>
            <a:r>
              <a:rPr lang="zh-CN" altLang="en-US" smtClean="0"/>
              <a:t> 其它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访问控制的一般实现机制和方法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19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9" descr="白色大理石"/>
          <p:cNvSpPr>
            <a:spLocks noChangeArrowheads="1"/>
          </p:cNvSpPr>
          <p:nvPr/>
        </p:nvSpPr>
        <p:spPr bwMode="auto">
          <a:xfrm>
            <a:off x="1908175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Text Box 10" descr="白色大理石"/>
          <p:cNvSpPr txBox="1">
            <a:spLocks noChangeArrowheads="1"/>
          </p:cNvSpPr>
          <p:nvPr/>
        </p:nvSpPr>
        <p:spPr bwMode="auto">
          <a:xfrm>
            <a:off x="29718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自主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6" name="Text Box 11" descr="白色大理石"/>
          <p:cNvSpPr txBox="1">
            <a:spLocks noChangeArrowheads="1"/>
          </p:cNvSpPr>
          <p:nvPr/>
        </p:nvSpPr>
        <p:spPr bwMode="auto">
          <a:xfrm>
            <a:off x="5791200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强制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7" name="Text Box 12" descr="白色大理石"/>
          <p:cNvSpPr txBox="1">
            <a:spLocks noChangeArrowheads="1"/>
          </p:cNvSpPr>
          <p:nvPr/>
        </p:nvSpPr>
        <p:spPr bwMode="auto">
          <a:xfrm>
            <a:off x="4419600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基于角色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23558" name="Oval 13" descr="白色大理石"/>
          <p:cNvSpPr>
            <a:spLocks noChangeArrowheads="1"/>
          </p:cNvSpPr>
          <p:nvPr/>
        </p:nvSpPr>
        <p:spPr bwMode="auto">
          <a:xfrm>
            <a:off x="2743200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Oval 14" descr="白色大理石"/>
          <p:cNvSpPr>
            <a:spLocks noChangeArrowheads="1"/>
          </p:cNvSpPr>
          <p:nvPr/>
        </p:nvSpPr>
        <p:spPr bwMode="auto">
          <a:xfrm>
            <a:off x="4572000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Oval 15" descr="白色大理石"/>
          <p:cNvSpPr>
            <a:spLocks noChangeArrowheads="1"/>
          </p:cNvSpPr>
          <p:nvPr/>
        </p:nvSpPr>
        <p:spPr bwMode="auto">
          <a:xfrm>
            <a:off x="3810000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16" descr="白色大理石"/>
          <p:cNvSpPr txBox="1">
            <a:spLocks noChangeArrowheads="1"/>
          </p:cNvSpPr>
          <p:nvPr/>
        </p:nvSpPr>
        <p:spPr bwMode="auto">
          <a:xfrm>
            <a:off x="4343400" y="24384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访问控制的一般策略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20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6600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依据主体和客体的安全级别，</a:t>
            </a:r>
            <a:r>
              <a:rPr lang="en-US" altLang="zh-CN" smtClean="0"/>
              <a:t>MAC</a:t>
            </a:r>
            <a:r>
              <a:rPr lang="zh-CN" altLang="en-US" smtClean="0"/>
              <a:t>中主体对客体的访问有四种方式：</a:t>
            </a:r>
            <a:endParaRPr lang="en-US" altLang="zh-CN" smtClean="0"/>
          </a:p>
          <a:p>
            <a:pPr lvl="1"/>
            <a:r>
              <a:rPr lang="zh-CN" altLang="en-US" smtClean="0"/>
              <a:t>上读</a:t>
            </a:r>
            <a:r>
              <a:rPr lang="en-US" altLang="zh-CN" smtClean="0"/>
              <a:t>/</a:t>
            </a:r>
            <a:r>
              <a:rPr lang="zh-CN" altLang="en-US" smtClean="0"/>
              <a:t>下写：完整性，</a:t>
            </a:r>
            <a:r>
              <a:rPr lang="en-US" altLang="zh-CN" smtClean="0"/>
              <a:t>eg</a:t>
            </a:r>
            <a:r>
              <a:rPr lang="zh-CN" altLang="en-US" smtClean="0"/>
              <a:t>，</a:t>
            </a:r>
            <a:r>
              <a:rPr lang="en-US" altLang="zh-CN" smtClean="0"/>
              <a:t>web server</a:t>
            </a:r>
            <a:endParaRPr lang="zh-CN" altLang="en-US" smtClean="0"/>
          </a:p>
          <a:p>
            <a:pPr lvl="1"/>
            <a:r>
              <a:rPr lang="zh-CN" altLang="en-US" smtClean="0"/>
              <a:t>下读</a:t>
            </a:r>
            <a:r>
              <a:rPr lang="en-US" altLang="zh-CN" smtClean="0"/>
              <a:t>/</a:t>
            </a:r>
            <a:r>
              <a:rPr lang="zh-CN" altLang="en-US" smtClean="0"/>
              <a:t>上写：机密性，</a:t>
            </a:r>
            <a:r>
              <a:rPr lang="en-US" altLang="zh-CN" smtClean="0"/>
              <a:t>eg</a:t>
            </a:r>
            <a:r>
              <a:rPr lang="zh-CN" altLang="en-US" smtClean="0"/>
              <a:t>，</a:t>
            </a:r>
            <a:r>
              <a:rPr lang="en-US" altLang="zh-CN" smtClean="0"/>
              <a:t>email server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强制访问控制</a:t>
            </a:r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08400" y="3068339"/>
            <a:ext cx="1511300" cy="3384550"/>
            <a:chOff x="1837" y="1298"/>
            <a:chExt cx="952" cy="213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37" y="129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绝密级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37" y="188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机密级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837" y="2478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秘密级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837" y="3067"/>
              <a:ext cx="952" cy="36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itchFamily="49" charset="-122"/>
                </a:rPr>
                <a:t>无密级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95375" y="3068339"/>
            <a:ext cx="2433638" cy="3529013"/>
            <a:chOff x="690" y="1298"/>
            <a:chExt cx="1533" cy="2223"/>
          </a:xfrm>
          <a:solidFill>
            <a:schemeClr val="bg1"/>
          </a:solidFill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474" y="1344"/>
              <a:ext cx="0" cy="217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882" y="1344"/>
              <a:ext cx="0" cy="2177"/>
            </a:xfrm>
            <a:prstGeom prst="line">
              <a:avLst/>
            </a:prstGeom>
            <a:grp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15" y="1298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066" y="301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读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90" y="2069"/>
              <a:ext cx="695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完整性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508625" y="3068339"/>
            <a:ext cx="2471738" cy="3455988"/>
            <a:chOff x="3470" y="1298"/>
            <a:chExt cx="1557" cy="2177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809" y="1298"/>
              <a:ext cx="0" cy="217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17" y="1298"/>
              <a:ext cx="0" cy="21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3470" y="311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ea typeface="楷体_GB2312" pitchFamily="49" charset="-122"/>
                </a:rPr>
                <a:t>写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33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ea typeface="楷体_GB2312" pitchFamily="49" charset="-122"/>
                </a:rPr>
                <a:t>读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32" y="1979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D308D"/>
                  </a:solidFill>
                  <a:ea typeface="楷体_GB2312" pitchFamily="49" charset="-122"/>
                </a:rPr>
                <a:t>机密性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4491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自主式太弱</a:t>
            </a:r>
          </a:p>
          <a:p>
            <a:pPr lvl="1"/>
            <a:r>
              <a:rPr lang="zh-CN" altLang="en-US" smtClean="0"/>
              <a:t>配置的粒度小；配置的工作量大，效率低</a:t>
            </a:r>
            <a:endParaRPr lang="en-US" altLang="zh-CN" smtClean="0"/>
          </a:p>
          <a:p>
            <a:pPr lvl="1"/>
            <a:r>
              <a:rPr lang="zh-CN" altLang="en-US" smtClean="0"/>
              <a:t>无法控制信息（权限）的流动</a:t>
            </a:r>
          </a:p>
          <a:p>
            <a:r>
              <a:rPr lang="zh-CN" altLang="en-US" smtClean="0"/>
              <a:t>强制式太强</a:t>
            </a:r>
          </a:p>
          <a:p>
            <a:pPr lvl="1"/>
            <a:r>
              <a:rPr lang="zh-CN" altLang="en-US" smtClean="0"/>
              <a:t>配置的粒度大；缺乏灵活性</a:t>
            </a:r>
          </a:p>
          <a:p>
            <a:r>
              <a:rPr lang="zh-CN" altLang="en-US" smtClean="0"/>
              <a:t>二者工作量大，不便管理</a:t>
            </a:r>
          </a:p>
          <a:p>
            <a:pPr lvl="1"/>
            <a:r>
              <a:rPr lang="zh-CN" altLang="en-US" smtClean="0"/>
              <a:t>例：</a:t>
            </a:r>
            <a:r>
              <a:rPr lang="en-US" altLang="zh-CN" smtClean="0"/>
              <a:t>1000</a:t>
            </a:r>
            <a:r>
              <a:rPr lang="zh-CN" altLang="en-US" smtClean="0"/>
              <a:t>主体访问</a:t>
            </a:r>
            <a:r>
              <a:rPr lang="en-US" altLang="zh-CN" smtClean="0"/>
              <a:t>10000</a:t>
            </a:r>
            <a:r>
              <a:rPr lang="zh-CN" altLang="en-US" smtClean="0"/>
              <a:t>客体，须</a:t>
            </a:r>
            <a:r>
              <a:rPr lang="en-US" altLang="zh-CN" smtClean="0"/>
              <a:t>1000</a:t>
            </a:r>
            <a:r>
              <a:rPr lang="zh-CN" altLang="en-US" smtClean="0"/>
              <a:t>万次配置。如每次配置需</a:t>
            </a:r>
            <a:r>
              <a:rPr lang="en-US" altLang="zh-CN" smtClean="0"/>
              <a:t>1</a:t>
            </a:r>
            <a:r>
              <a:rPr lang="zh-CN" altLang="en-US" smtClean="0"/>
              <a:t>秒，每天工作</a:t>
            </a:r>
            <a:r>
              <a:rPr lang="en-US" altLang="zh-CN" smtClean="0"/>
              <a:t>8</a:t>
            </a:r>
            <a:r>
              <a:rPr lang="zh-CN" altLang="en-US" smtClean="0"/>
              <a:t>小时，就需 </a:t>
            </a:r>
            <a:endParaRPr lang="en-US" altLang="zh-CN" smtClean="0"/>
          </a:p>
          <a:p>
            <a:pPr lvl="1"/>
            <a:r>
              <a:rPr lang="en-US" altLang="zh-CN" smtClean="0"/>
              <a:t>10</a:t>
            </a:r>
            <a:r>
              <a:rPr lang="zh-CN" altLang="en-US" smtClean="0"/>
              <a:t>，</a:t>
            </a:r>
            <a:r>
              <a:rPr lang="en-US" altLang="zh-CN" smtClean="0"/>
              <a:t>000</a:t>
            </a:r>
            <a:r>
              <a:rPr lang="zh-CN" altLang="en-US" smtClean="0"/>
              <a:t>，</a:t>
            </a:r>
            <a:r>
              <a:rPr lang="en-US" altLang="zh-CN" smtClean="0"/>
              <a:t>000/</a:t>
            </a:r>
            <a:r>
              <a:rPr lang="zh-CN" altLang="en-US" smtClean="0"/>
              <a:t>（</a:t>
            </a:r>
            <a:r>
              <a:rPr lang="en-US" altLang="zh-CN" smtClean="0"/>
              <a:t>3600*8</a:t>
            </a:r>
            <a:r>
              <a:rPr lang="zh-CN" altLang="en-US" smtClean="0"/>
              <a:t>）</a:t>
            </a:r>
            <a:r>
              <a:rPr lang="en-US" altLang="zh-CN" smtClean="0"/>
              <a:t>=347.</a:t>
            </a:r>
            <a:r>
              <a:rPr lang="zh-CN" altLang="zh-CN" smtClean="0"/>
              <a:t>2天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温故而知新</a:t>
            </a:r>
            <a:r>
              <a:rPr lang="en-US" altLang="zh-CN" smtClean="0"/>
              <a:t>——</a:t>
            </a:r>
            <a:r>
              <a:rPr lang="zh-CN" altLang="en-US" smtClean="0"/>
              <a:t>自主</a:t>
            </a:r>
            <a:r>
              <a:rPr lang="en-US" altLang="zh-CN" smtClean="0"/>
              <a:t>/</a:t>
            </a:r>
            <a:r>
              <a:rPr lang="zh-CN" altLang="en-US" smtClean="0"/>
              <a:t>强制访问控制策略的问题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2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9"/>
            <a:ext cx="8229600" cy="195676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mtClean="0"/>
              <a:t>避免角色权限重复设置</a:t>
            </a:r>
            <a:endParaRPr lang="en-US" altLang="zh-CN" smtClean="0"/>
          </a:p>
          <a:p>
            <a:pPr lvl="1"/>
            <a:r>
              <a:rPr lang="zh-CN" altLang="en-US" smtClean="0"/>
              <a:t>角色有自己许可，还能继承其他角色的许可。</a:t>
            </a:r>
            <a:endParaRPr lang="en-US" altLang="zh-CN" smtClean="0"/>
          </a:p>
          <a:p>
            <a:r>
              <a:rPr lang="zh-CN" altLang="en-US" smtClean="0"/>
              <a:t>可用祖先关系来表示继承。</a:t>
            </a:r>
            <a:endParaRPr lang="en-US" altLang="zh-CN" smtClean="0"/>
          </a:p>
          <a:p>
            <a:pPr lvl="1"/>
            <a:r>
              <a:rPr lang="zh-CN" altLang="en-US" smtClean="0"/>
              <a:t>角色</a:t>
            </a:r>
            <a:r>
              <a:rPr lang="en-US" altLang="zh-CN" smtClean="0"/>
              <a:t>2</a:t>
            </a:r>
            <a:r>
              <a:rPr lang="zh-CN" altLang="en-US" smtClean="0"/>
              <a:t>是角色</a:t>
            </a:r>
            <a:r>
              <a:rPr lang="en-US" altLang="zh-CN" smtClean="0"/>
              <a:t>1</a:t>
            </a:r>
            <a:r>
              <a:rPr lang="zh-CN" altLang="en-US" smtClean="0"/>
              <a:t>的“子角色”，继承了角色</a:t>
            </a:r>
            <a:r>
              <a:rPr lang="en-US" altLang="zh-CN" smtClean="0"/>
              <a:t>1</a:t>
            </a:r>
            <a:r>
              <a:rPr lang="zh-CN" altLang="en-US" smtClean="0"/>
              <a:t>的部分许可</a:t>
            </a:r>
            <a:endParaRPr lang="en-US" altLang="zh-CN" smtClean="0"/>
          </a:p>
        </p:txBody>
      </p:sp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角色继承</a:t>
            </a:r>
            <a:endParaRPr lang="zh-CN" altLang="en-US"/>
          </a:p>
        </p:txBody>
      </p:sp>
      <p:sp>
        <p:nvSpPr>
          <p:cNvPr id="40964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D7AB65-69A6-46C6-B6CA-5469574E9EA5}" type="slidenum">
              <a:rPr lang="en-US" altLang="zh-CN" smtClean="0"/>
              <a:pPr/>
              <a:t>44</a:t>
            </a:fld>
            <a:endParaRPr lang="en-US" altLang="zh-CN" smtClean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284984"/>
            <a:ext cx="8215370" cy="2922548"/>
            <a:chOff x="571472" y="3284984"/>
            <a:chExt cx="8215370" cy="2922548"/>
          </a:xfrm>
        </p:grpSpPr>
        <p:grpSp>
          <p:nvGrpSpPr>
            <p:cNvPr id="40966" name="Group 29"/>
            <p:cNvGrpSpPr>
              <a:grpSpLocks/>
            </p:cNvGrpSpPr>
            <p:nvPr/>
          </p:nvGrpSpPr>
          <p:grpSpPr bwMode="auto">
            <a:xfrm>
              <a:off x="1763688" y="3284984"/>
              <a:ext cx="5638800" cy="2922548"/>
              <a:chOff x="1462" y="1065"/>
              <a:chExt cx="1296" cy="1193"/>
            </a:xfrm>
          </p:grpSpPr>
          <p:sp>
            <p:nvSpPr>
              <p:cNvPr id="40967" name="Oval 15"/>
              <p:cNvSpPr>
                <a:spLocks noChangeArrowheads="1"/>
              </p:cNvSpPr>
              <p:nvPr/>
            </p:nvSpPr>
            <p:spPr bwMode="auto">
              <a:xfrm>
                <a:off x="1534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68" name="Text Box 16"/>
              <p:cNvSpPr txBox="1">
                <a:spLocks noChangeArrowheads="1"/>
              </p:cNvSpPr>
              <p:nvPr/>
            </p:nvSpPr>
            <p:spPr bwMode="auto">
              <a:xfrm>
                <a:off x="1462" y="1065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心脏病专家</a:t>
                </a:r>
              </a:p>
            </p:txBody>
          </p:sp>
          <p:sp>
            <p:nvSpPr>
              <p:cNvPr id="40969" name="Text Box 17"/>
              <p:cNvSpPr txBox="1">
                <a:spLocks noChangeArrowheads="1"/>
              </p:cNvSpPr>
              <p:nvPr/>
            </p:nvSpPr>
            <p:spPr bwMode="auto">
              <a:xfrm>
                <a:off x="2254" y="1076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风湿病专家</a:t>
                </a:r>
              </a:p>
            </p:txBody>
          </p:sp>
          <p:sp>
            <p:nvSpPr>
              <p:cNvPr id="40970" name="Oval 18"/>
              <p:cNvSpPr>
                <a:spLocks noChangeArrowheads="1"/>
              </p:cNvSpPr>
              <p:nvPr/>
            </p:nvSpPr>
            <p:spPr bwMode="auto">
              <a:xfrm>
                <a:off x="2326" y="1200"/>
                <a:ext cx="216" cy="18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1" name="Oval 19"/>
              <p:cNvSpPr>
                <a:spLocks noChangeArrowheads="1"/>
              </p:cNvSpPr>
              <p:nvPr/>
            </p:nvSpPr>
            <p:spPr bwMode="auto">
              <a:xfrm>
                <a:off x="1966" y="1449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宋体" charset="-122"/>
                  </a:rPr>
                  <a:t>1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0972" name="Oval 20"/>
              <p:cNvSpPr>
                <a:spLocks noChangeArrowheads="1"/>
              </p:cNvSpPr>
              <p:nvPr/>
            </p:nvSpPr>
            <p:spPr bwMode="auto">
              <a:xfrm>
                <a:off x="1966" y="1760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 smtClean="0">
                    <a:latin typeface="Times New Roman" pitchFamily="18" charset="0"/>
                  </a:rPr>
                  <a:t>2</a:t>
                </a:r>
                <a:endParaRPr lang="en-US" altLang="zh-CN" sz="2000" b="1">
                  <a:latin typeface="宋体" charset="-122"/>
                </a:endParaRPr>
              </a:p>
            </p:txBody>
          </p:sp>
          <p:sp>
            <p:nvSpPr>
              <p:cNvPr id="40973" name="Oval 21"/>
              <p:cNvSpPr>
                <a:spLocks noChangeArrowheads="1"/>
              </p:cNvSpPr>
              <p:nvPr/>
            </p:nvSpPr>
            <p:spPr bwMode="auto">
              <a:xfrm>
                <a:off x="1966" y="2071"/>
                <a:ext cx="216" cy="18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b="1" smtClean="0"/>
                  <a:t>3</a:t>
                </a:r>
                <a:endParaRPr lang="zh-CN" altLang="en-US" b="1"/>
              </a:p>
            </p:txBody>
          </p:sp>
          <p:sp>
            <p:nvSpPr>
              <p:cNvPr id="40974" name="Line 22"/>
              <p:cNvSpPr>
                <a:spLocks noChangeShapeType="1"/>
              </p:cNvSpPr>
              <p:nvPr/>
            </p:nvSpPr>
            <p:spPr bwMode="auto">
              <a:xfrm>
                <a:off x="1750" y="1325"/>
                <a:ext cx="216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5" name="Line 23"/>
              <p:cNvSpPr>
                <a:spLocks noChangeShapeType="1"/>
              </p:cNvSpPr>
              <p:nvPr/>
            </p:nvSpPr>
            <p:spPr bwMode="auto">
              <a:xfrm flipH="1">
                <a:off x="2182" y="1325"/>
                <a:ext cx="144" cy="1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6" name="Line 24"/>
              <p:cNvSpPr>
                <a:spLocks noChangeShapeType="1"/>
              </p:cNvSpPr>
              <p:nvPr/>
            </p:nvSpPr>
            <p:spPr bwMode="auto">
              <a:xfrm>
                <a:off x="2074" y="1636"/>
                <a:ext cx="0" cy="1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7" name="Line 25"/>
              <p:cNvSpPr>
                <a:spLocks noChangeShapeType="1"/>
              </p:cNvSpPr>
              <p:nvPr/>
            </p:nvSpPr>
            <p:spPr bwMode="auto">
              <a:xfrm>
                <a:off x="2074" y="1947"/>
                <a:ext cx="0" cy="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0978" name="Text Box 26"/>
              <p:cNvSpPr txBox="1">
                <a:spLocks noChangeArrowheads="1"/>
              </p:cNvSpPr>
              <p:nvPr/>
            </p:nvSpPr>
            <p:spPr bwMode="auto">
              <a:xfrm>
                <a:off x="2254" y="1511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专家</a:t>
                </a:r>
              </a:p>
            </p:txBody>
          </p:sp>
          <p:sp>
            <p:nvSpPr>
              <p:cNvPr id="40979" name="Text Box 27"/>
              <p:cNvSpPr txBox="1">
                <a:spLocks noChangeArrowheads="1"/>
              </p:cNvSpPr>
              <p:nvPr/>
            </p:nvSpPr>
            <p:spPr bwMode="auto">
              <a:xfrm>
                <a:off x="2254" y="1760"/>
                <a:ext cx="504" cy="12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>
                    <a:latin typeface="宋体" charset="-122"/>
                  </a:rPr>
                  <a:t>医生</a:t>
                </a:r>
              </a:p>
            </p:txBody>
          </p:sp>
          <p:sp>
            <p:nvSpPr>
              <p:cNvPr id="40980" name="Text Box 28"/>
              <p:cNvSpPr txBox="1">
                <a:spLocks noChangeArrowheads="1"/>
              </p:cNvSpPr>
              <p:nvPr/>
            </p:nvSpPr>
            <p:spPr bwMode="auto">
              <a:xfrm>
                <a:off x="2254" y="2072"/>
                <a:ext cx="252" cy="1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just"/>
                <a:r>
                  <a:rPr lang="zh-CN" altLang="en-US" sz="2000" b="1" smtClean="0">
                    <a:latin typeface="宋体" charset="-122"/>
                  </a:rPr>
                  <a:t>实习医生</a:t>
                </a:r>
                <a:endParaRPr lang="zh-CN" altLang="en-US" sz="2000" b="1">
                  <a:latin typeface="宋体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71472" y="3643314"/>
              <a:ext cx="8215370" cy="2500330"/>
              <a:chOff x="571472" y="3643314"/>
              <a:chExt cx="8215370" cy="2500330"/>
            </a:xfrm>
          </p:grpSpPr>
          <p:sp>
            <p:nvSpPr>
              <p:cNvPr id="26" name="上箭头 25"/>
              <p:cNvSpPr/>
              <p:nvPr/>
            </p:nvSpPr>
            <p:spPr>
              <a:xfrm>
                <a:off x="1357290" y="3714752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上箭头 26"/>
              <p:cNvSpPr/>
              <p:nvPr/>
            </p:nvSpPr>
            <p:spPr>
              <a:xfrm rot="10800000">
                <a:off x="7286644" y="3643314"/>
                <a:ext cx="285752" cy="2428892"/>
              </a:xfrm>
              <a:prstGeom prst="up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71472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继承</a:t>
                </a:r>
                <a:endParaRPr lang="zh-CN" altLang="en-US" sz="2800" b="1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500958" y="5214950"/>
                <a:ext cx="12858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mtClean="0"/>
                  <a:t>嵌套</a:t>
                </a:r>
                <a:endParaRPr lang="zh-CN" altLang="en-US" sz="2800" b="1"/>
              </a:p>
            </p:txBody>
          </p:sp>
        </p:grp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899592" y="5410200"/>
            <a:ext cx="7482408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C00000"/>
                </a:solidFill>
                <a:latin typeface="Times New Roman" pitchFamily="18" charset="0"/>
              </a:rPr>
              <a:t>角色：面向对象的类</a:t>
            </a:r>
            <a:endParaRPr kumimoji="1" lang="zh-CN" altLang="en-US" sz="2800" b="1">
              <a:solidFill>
                <a:srgbClr val="C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系统管理员</a:t>
            </a:r>
            <a:endParaRPr lang="en-US" altLang="zh-CN" smtClean="0"/>
          </a:p>
          <a:p>
            <a:pPr lvl="1"/>
            <a:r>
              <a:rPr lang="zh-CN" altLang="en-US" smtClean="0"/>
              <a:t>设定角色</a:t>
            </a:r>
            <a:endParaRPr lang="en-US" altLang="zh-CN" smtClean="0"/>
          </a:p>
          <a:p>
            <a:pPr lvl="1"/>
            <a:r>
              <a:rPr lang="zh-CN" altLang="en-US" smtClean="0"/>
              <a:t>设定权限</a:t>
            </a:r>
            <a:endParaRPr lang="en-US" altLang="zh-CN" smtClean="0"/>
          </a:p>
          <a:p>
            <a:pPr lvl="1"/>
            <a:r>
              <a:rPr lang="zh-CN" altLang="en-US" smtClean="0"/>
              <a:t>为用户分配角色、取消角色等</a:t>
            </a:r>
            <a:endParaRPr lang="en-US" altLang="zh-CN" smtClean="0"/>
          </a:p>
          <a:p>
            <a:pPr lvl="1"/>
            <a:r>
              <a:rPr lang="zh-CN" altLang="en-US" smtClean="0"/>
              <a:t>为角色分配权限、撤销权限等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角色管理</a:t>
            </a:r>
            <a:r>
              <a:rPr lang="en-US" altLang="zh-CN" smtClean="0"/>
              <a:t>——</a:t>
            </a:r>
            <a:r>
              <a:rPr lang="zh-CN" altLang="en-US" smtClean="0"/>
              <a:t>分配与授权</a:t>
            </a:r>
            <a:endParaRPr lang="zh-CN" altLang="en-US"/>
          </a:p>
        </p:txBody>
      </p:sp>
      <p:sp>
        <p:nvSpPr>
          <p:cNvPr id="4198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778D054-0DF9-42D3-8E8E-950520479491}" type="slidenum">
              <a:rPr lang="en-US" altLang="zh-CN" smtClean="0"/>
              <a:pPr/>
              <a:t>45</a:t>
            </a:fld>
            <a:endParaRPr lang="en-US" altLang="zh-CN" smtClean="0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用户：</a:t>
            </a:r>
            <a:endParaRPr lang="en-US" altLang="zh-CN" smtClean="0"/>
          </a:p>
          <a:p>
            <a:pPr lvl="1"/>
            <a:r>
              <a:rPr lang="zh-CN" altLang="en-US" smtClean="0"/>
              <a:t>静态概念</a:t>
            </a:r>
            <a:endParaRPr lang="en-US" altLang="zh-CN" smtClean="0"/>
          </a:p>
          <a:p>
            <a:r>
              <a:rPr lang="zh-CN" altLang="en-US" smtClean="0"/>
              <a:t>会话：</a:t>
            </a:r>
            <a:endParaRPr lang="en-US" altLang="zh-CN" smtClean="0"/>
          </a:p>
          <a:p>
            <a:pPr lvl="1"/>
            <a:r>
              <a:rPr lang="zh-CN" altLang="en-US" smtClean="0"/>
              <a:t>动态概念</a:t>
            </a:r>
            <a:endParaRPr lang="en-US" altLang="zh-CN" smtClean="0"/>
          </a:p>
          <a:p>
            <a:pPr lvl="1"/>
            <a:r>
              <a:rPr lang="zh-CN" altLang="en-US" smtClean="0"/>
              <a:t>用户的一个活跃进程，代表用户与系统交互。</a:t>
            </a:r>
            <a:endParaRPr lang="en-US" altLang="zh-CN" smtClean="0"/>
          </a:p>
          <a:p>
            <a:r>
              <a:rPr lang="zh-CN" altLang="en-US" smtClean="0"/>
              <a:t>会话构成用户到角色的映射：</a:t>
            </a:r>
            <a:endParaRPr lang="en-US" altLang="zh-CN" smtClean="0"/>
          </a:p>
          <a:p>
            <a:pPr lvl="1"/>
            <a:r>
              <a:rPr lang="zh-CN" altLang="en-US" smtClean="0"/>
              <a:t>会话中分配角色</a:t>
            </a:r>
            <a:endParaRPr lang="en-US" altLang="zh-CN" smtClean="0"/>
          </a:p>
          <a:p>
            <a:pPr lvl="1"/>
            <a:r>
              <a:rPr lang="zh-CN" altLang="en-US" smtClean="0"/>
              <a:t>会话激活用户授权角色集的某个子集</a:t>
            </a:r>
            <a:r>
              <a:rPr lang="en-US" altLang="zh-CN" smtClean="0"/>
              <a:t>——</a:t>
            </a:r>
            <a:r>
              <a:rPr lang="zh-CN" altLang="en-US" smtClean="0"/>
              <a:t>活跃角色集。</a:t>
            </a:r>
            <a:endParaRPr lang="en-US" altLang="zh-CN" smtClean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角色激活</a:t>
            </a:r>
            <a:endParaRPr lang="zh-CN" altLang="en-US"/>
          </a:p>
        </p:txBody>
      </p:sp>
      <p:sp>
        <p:nvSpPr>
          <p:cNvPr id="43012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406949-5089-489E-AF50-E568148EC6BC}" type="slidenum">
              <a:rPr lang="en-US" altLang="zh-CN" smtClean="0"/>
              <a:pPr/>
              <a:t>46</a:t>
            </a:fld>
            <a:endParaRPr lang="en-US" altLang="zh-CN" smtClean="0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对于某些特定的操作集，某一个用户不可能同时独立地完成所有这些操作。</a:t>
            </a:r>
            <a:endParaRPr lang="en-US" altLang="zh-CN" sz="2400" smtClean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角色互斥：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静态角色互斥</a:t>
            </a:r>
            <a:endParaRPr lang="en-US" altLang="zh-CN" sz="2400" smtClean="0">
              <a:latin typeface="宋体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动态角色互斥</a:t>
            </a:r>
            <a:endParaRPr lang="zh-CN" altLang="en-US" sz="2400" smtClean="0">
              <a:latin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宋体" pitchFamily="2" charset="-122"/>
              </a:rPr>
              <a:t>角色基数限制：</a:t>
            </a:r>
            <a:endParaRPr lang="en-US" altLang="zh-CN" sz="280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2400" smtClean="0">
                <a:latin typeface="宋体" pitchFamily="2" charset="-122"/>
              </a:rPr>
              <a:t>创建角色时，要指定角色的基数。在一个特定的时间段内，有一些角色只能由一定人数的用户占用。</a:t>
            </a:r>
            <a:endParaRPr lang="en-US" altLang="zh-CN" sz="2400" smtClean="0">
              <a:latin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altLang="zh-CN" sz="2800" smtClean="0">
                <a:latin typeface="宋体" pitchFamily="2" charset="-122"/>
              </a:rPr>
              <a:t>eg.</a:t>
            </a:r>
            <a:r>
              <a:rPr lang="zh-CN" altLang="en-US" sz="2800" smtClean="0">
                <a:latin typeface="宋体" pitchFamily="2" charset="-122"/>
              </a:rPr>
              <a:t>杀人游戏</a:t>
            </a:r>
          </a:p>
        </p:txBody>
      </p:sp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smtClean="0">
                <a:latin typeface="宋体" pitchFamily="2" charset="-122"/>
              </a:rPr>
              <a:t>角色限制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44036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36B2AEC-E1C2-454A-968F-B3231FBFB919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通过角色定义、分配和设置，可描述复杂、灵活的安全策略</a:t>
            </a:r>
          </a:p>
          <a:p>
            <a:r>
              <a:rPr lang="zh-CN" altLang="en-US" smtClean="0"/>
              <a:t>通过角色分层映射组织结构</a:t>
            </a:r>
          </a:p>
          <a:p>
            <a:r>
              <a:rPr lang="zh-CN" altLang="en-US" smtClean="0"/>
              <a:t>容易实现最小特权原则</a:t>
            </a:r>
          </a:p>
          <a:p>
            <a:r>
              <a:rPr lang="zh-CN" altLang="en-US" smtClean="0"/>
              <a:t>能够满足职责分离原则</a:t>
            </a:r>
            <a:r>
              <a:rPr lang="en-US" altLang="zh-CN" smtClean="0"/>
              <a:t>——</a:t>
            </a:r>
            <a:r>
              <a:rPr lang="zh-CN" altLang="en-US" smtClean="0"/>
              <a:t>角色互斥</a:t>
            </a:r>
          </a:p>
          <a:p>
            <a:r>
              <a:rPr lang="zh-CN" altLang="en-US" smtClean="0"/>
              <a:t>岗位上的用户数通过角色基数约束</a:t>
            </a:r>
          </a:p>
        </p:txBody>
      </p:sp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r>
              <a:rPr lang="zh-CN" altLang="en-US" smtClean="0"/>
              <a:t>特点</a:t>
            </a:r>
            <a:endParaRPr lang="zh-CN" altLang="en-US"/>
          </a:p>
        </p:txBody>
      </p:sp>
      <p:sp>
        <p:nvSpPr>
          <p:cNvPr id="45060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3DCC38-9597-4B5B-9F11-0900CC7B4557}" type="slidenum">
              <a:rPr lang="en-US" altLang="zh-CN" smtClean="0"/>
              <a:pPr/>
              <a:t>48</a:t>
            </a:fld>
            <a:endParaRPr lang="en-US" altLang="zh-CN" smtClean="0"/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mtClean="0">
                <a:latin typeface="Times New Roman" pitchFamily="18" charset="0"/>
              </a:rPr>
              <a:t>RBAC</a:t>
            </a:r>
            <a:r>
              <a:rPr lang="zh-CN" altLang="en-US" smtClean="0">
                <a:latin typeface="Times New Roman" pitchFamily="18" charset="0"/>
              </a:rPr>
              <a:t>系统结构</a:t>
            </a:r>
            <a:br>
              <a:rPr lang="zh-CN" altLang="en-US" smtClean="0">
                <a:latin typeface="Times New Roman" pitchFamily="18" charset="0"/>
              </a:rPr>
            </a:br>
            <a:endParaRPr lang="zh-CN" altLang="en-US"/>
          </a:p>
        </p:txBody>
      </p:sp>
      <p:sp>
        <p:nvSpPr>
          <p:cNvPr id="46083" name="灯片编号占位符 6"/>
          <p:cNvSpPr>
            <a:spLocks noGrp="1"/>
          </p:cNvSpPr>
          <p:nvPr>
            <p:ph type="sldNum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FFD6E0B-1A4C-4C07-AA88-4126C54D6DA4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85" name="Group 3"/>
          <p:cNvGrpSpPr>
            <a:grpSpLocks/>
          </p:cNvGrpSpPr>
          <p:nvPr/>
        </p:nvGrpSpPr>
        <p:grpSpPr bwMode="auto">
          <a:xfrm>
            <a:off x="381000" y="1143000"/>
            <a:ext cx="8382000" cy="5183188"/>
            <a:chOff x="240" y="144"/>
            <a:chExt cx="5280" cy="3794"/>
          </a:xfrm>
        </p:grpSpPr>
        <p:sp>
          <p:nvSpPr>
            <p:cNvPr id="46086" name="Oval 4"/>
            <p:cNvSpPr>
              <a:spLocks noChangeArrowheads="1"/>
            </p:cNvSpPr>
            <p:nvPr/>
          </p:nvSpPr>
          <p:spPr bwMode="auto">
            <a:xfrm>
              <a:off x="67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USERS</a:t>
              </a:r>
            </a:p>
          </p:txBody>
        </p:sp>
        <p:sp>
          <p:nvSpPr>
            <p:cNvPr id="46087" name="Oval 5"/>
            <p:cNvSpPr>
              <a:spLocks noChangeArrowheads="1"/>
            </p:cNvSpPr>
            <p:nvPr/>
          </p:nvSpPr>
          <p:spPr bwMode="auto">
            <a:xfrm>
              <a:off x="2832" y="1536"/>
              <a:ext cx="959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ROLES</a:t>
              </a:r>
            </a:p>
          </p:txBody>
        </p:sp>
        <p:sp>
          <p:nvSpPr>
            <p:cNvPr id="46088" name="Oval 6"/>
            <p:cNvSpPr>
              <a:spLocks noChangeArrowheads="1"/>
            </p:cNvSpPr>
            <p:nvPr/>
          </p:nvSpPr>
          <p:spPr bwMode="auto">
            <a:xfrm>
              <a:off x="3696" y="2832"/>
              <a:ext cx="959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OBJECTS</a:t>
              </a:r>
            </a:p>
          </p:txBody>
        </p:sp>
        <p:sp>
          <p:nvSpPr>
            <p:cNvPr id="46089" name="Oval 7"/>
            <p:cNvSpPr>
              <a:spLocks noChangeArrowheads="1"/>
            </p:cNvSpPr>
            <p:nvPr/>
          </p:nvSpPr>
          <p:spPr bwMode="auto">
            <a:xfrm>
              <a:off x="1968" y="2832"/>
              <a:ext cx="96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imes New Roman" pitchFamily="18" charset="0"/>
                </a:rPr>
                <a:t>OPERATIONS</a:t>
              </a:r>
            </a:p>
          </p:txBody>
        </p:sp>
        <p:sp>
          <p:nvSpPr>
            <p:cNvPr id="46090" name="Oval 8"/>
            <p:cNvSpPr>
              <a:spLocks noChangeArrowheads="1"/>
            </p:cNvSpPr>
            <p:nvPr/>
          </p:nvSpPr>
          <p:spPr bwMode="auto">
            <a:xfrm>
              <a:off x="1392" y="2544"/>
              <a:ext cx="3840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>
              <a:off x="2928" y="30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Text Box 10"/>
            <p:cNvSpPr txBox="1">
              <a:spLocks noChangeArrowheads="1"/>
            </p:cNvSpPr>
            <p:nvPr/>
          </p:nvSpPr>
          <p:spPr bwMode="auto">
            <a:xfrm>
              <a:off x="2784" y="3312"/>
              <a:ext cx="1104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</a:rPr>
                <a:t>PERMISSIONS</a:t>
              </a:r>
            </a:p>
          </p:txBody>
        </p:sp>
        <p:sp>
          <p:nvSpPr>
            <p:cNvPr id="46093" name="Line 11"/>
            <p:cNvSpPr>
              <a:spLocks noChangeShapeType="1"/>
            </p:cNvSpPr>
            <p:nvPr/>
          </p:nvSpPr>
          <p:spPr bwMode="auto">
            <a:xfrm>
              <a:off x="3312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2"/>
            <p:cNvSpPr txBox="1">
              <a:spLocks noChangeArrowheads="1"/>
            </p:cNvSpPr>
            <p:nvPr/>
          </p:nvSpPr>
          <p:spPr bwMode="auto">
            <a:xfrm>
              <a:off x="3360" y="2112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角色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许可分配</a:t>
              </a:r>
            </a:p>
          </p:txBody>
        </p:sp>
        <p:sp>
          <p:nvSpPr>
            <p:cNvPr id="46095" name="Line 13"/>
            <p:cNvSpPr>
              <a:spLocks noChangeShapeType="1"/>
            </p:cNvSpPr>
            <p:nvPr/>
          </p:nvSpPr>
          <p:spPr bwMode="auto">
            <a:xfrm flipV="1">
              <a:off x="1632" y="17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Text Box 14"/>
            <p:cNvSpPr txBox="1">
              <a:spLocks noChangeArrowheads="1"/>
            </p:cNvSpPr>
            <p:nvPr/>
          </p:nvSpPr>
          <p:spPr bwMode="auto">
            <a:xfrm>
              <a:off x="1728" y="1775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用户</a:t>
              </a:r>
              <a:r>
                <a:rPr lang="en-US" altLang="zh-CN" sz="2000">
                  <a:latin typeface="Times New Roman" pitchFamily="18" charset="0"/>
                </a:rPr>
                <a:t>/</a:t>
              </a:r>
              <a:r>
                <a:rPr lang="zh-CN" altLang="en-US" sz="2000">
                  <a:latin typeface="Times New Roman" pitchFamily="18" charset="0"/>
                </a:rPr>
                <a:t>角色分配</a:t>
              </a:r>
            </a:p>
          </p:txBody>
        </p:sp>
        <p:sp>
          <p:nvSpPr>
            <p:cNvPr id="46097" name="Oval 15"/>
            <p:cNvSpPr>
              <a:spLocks noChangeArrowheads="1"/>
            </p:cNvSpPr>
            <p:nvPr/>
          </p:nvSpPr>
          <p:spPr bwMode="auto">
            <a:xfrm>
              <a:off x="1968" y="240"/>
              <a:ext cx="576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8" name="Text Box 16"/>
            <p:cNvSpPr txBox="1">
              <a:spLocks noChangeArrowheads="1"/>
            </p:cNvSpPr>
            <p:nvPr/>
          </p:nvSpPr>
          <p:spPr bwMode="auto">
            <a:xfrm>
              <a:off x="2592" y="288"/>
              <a:ext cx="120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会话管理模块</a:t>
              </a:r>
            </a:p>
          </p:txBody>
        </p:sp>
        <p:sp>
          <p:nvSpPr>
            <p:cNvPr id="46099" name="Oval 17"/>
            <p:cNvSpPr>
              <a:spLocks noChangeArrowheads="1"/>
            </p:cNvSpPr>
            <p:nvPr/>
          </p:nvSpPr>
          <p:spPr bwMode="auto">
            <a:xfrm>
              <a:off x="2208" y="100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Oval 18"/>
            <p:cNvSpPr>
              <a:spLocks noChangeArrowheads="1"/>
            </p:cNvSpPr>
            <p:nvPr/>
          </p:nvSpPr>
          <p:spPr bwMode="auto">
            <a:xfrm>
              <a:off x="2208" y="76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1" name="Oval 19"/>
            <p:cNvSpPr>
              <a:spLocks noChangeArrowheads="1"/>
            </p:cNvSpPr>
            <p:nvPr/>
          </p:nvSpPr>
          <p:spPr bwMode="auto">
            <a:xfrm>
              <a:off x="2208" y="5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2" name="Oval 20"/>
            <p:cNvSpPr>
              <a:spLocks noChangeArrowheads="1"/>
            </p:cNvSpPr>
            <p:nvPr/>
          </p:nvSpPr>
          <p:spPr bwMode="auto">
            <a:xfrm>
              <a:off x="2208" y="3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3" name="Text Box 21"/>
            <p:cNvSpPr txBox="1">
              <a:spLocks noChangeArrowheads="1"/>
            </p:cNvSpPr>
            <p:nvPr/>
          </p:nvSpPr>
          <p:spPr bwMode="auto">
            <a:xfrm>
              <a:off x="4128" y="1584"/>
              <a:ext cx="124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定义角色关系</a:t>
              </a:r>
            </a:p>
          </p:txBody>
        </p:sp>
        <p:sp>
          <p:nvSpPr>
            <p:cNvPr id="46104" name="Text Box 22"/>
            <p:cNvSpPr txBox="1">
              <a:spLocks noChangeArrowheads="1"/>
            </p:cNvSpPr>
            <p:nvPr/>
          </p:nvSpPr>
          <p:spPr bwMode="auto">
            <a:xfrm>
              <a:off x="4224" y="3648"/>
              <a:ext cx="129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系统管理模块</a:t>
              </a:r>
            </a:p>
          </p:txBody>
        </p:sp>
        <p:sp>
          <p:nvSpPr>
            <p:cNvPr id="46105" name="Text Box 24"/>
            <p:cNvSpPr txBox="1">
              <a:spLocks noChangeArrowheads="1"/>
            </p:cNvSpPr>
            <p:nvPr/>
          </p:nvSpPr>
          <p:spPr bwMode="auto">
            <a:xfrm>
              <a:off x="1488" y="480"/>
              <a:ext cx="528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会话</a:t>
              </a:r>
            </a:p>
          </p:txBody>
        </p:sp>
        <p:cxnSp>
          <p:nvCxnSpPr>
            <p:cNvPr id="46106" name="AutoShape 25"/>
            <p:cNvCxnSpPr>
              <a:cxnSpLocks noChangeShapeType="1"/>
              <a:stCxn id="46087" idx="5"/>
              <a:endCxn id="46087" idx="7"/>
            </p:cNvCxnSpPr>
            <p:nvPr/>
          </p:nvCxnSpPr>
          <p:spPr bwMode="auto">
            <a:xfrm rot="5400000" flipH="1" flipV="1">
              <a:off x="3498" y="1752"/>
              <a:ext cx="307" cy="1"/>
            </a:xfrm>
            <a:prstGeom prst="curvedConnector5">
              <a:avLst>
                <a:gd name="adj1" fmla="val -23454"/>
                <a:gd name="adj2" fmla="val 51799986"/>
                <a:gd name="adj3" fmla="val 122472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46107" name="Line 26"/>
            <p:cNvSpPr>
              <a:spLocks noChangeShapeType="1"/>
            </p:cNvSpPr>
            <p:nvPr/>
          </p:nvSpPr>
          <p:spPr bwMode="auto">
            <a:xfrm flipH="1">
              <a:off x="1584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27"/>
            <p:cNvSpPr>
              <a:spLocks noChangeShapeType="1"/>
            </p:cNvSpPr>
            <p:nvPr/>
          </p:nvSpPr>
          <p:spPr bwMode="auto">
            <a:xfrm>
              <a:off x="2256" y="1056"/>
              <a:ext cx="67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28"/>
            <p:cNvSpPr>
              <a:spLocks noChangeShapeType="1"/>
            </p:cNvSpPr>
            <p:nvPr/>
          </p:nvSpPr>
          <p:spPr bwMode="auto">
            <a:xfrm flipH="1">
              <a:off x="1488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29"/>
            <p:cNvSpPr>
              <a:spLocks noChangeShapeType="1"/>
            </p:cNvSpPr>
            <p:nvPr/>
          </p:nvSpPr>
          <p:spPr bwMode="auto">
            <a:xfrm>
              <a:off x="2256" y="816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30"/>
            <p:cNvSpPr>
              <a:spLocks noChangeShapeType="1"/>
            </p:cNvSpPr>
            <p:nvPr/>
          </p:nvSpPr>
          <p:spPr bwMode="auto">
            <a:xfrm flipH="1">
              <a:off x="1344" y="62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1"/>
            <p:cNvSpPr>
              <a:spLocks noChangeShapeType="1"/>
            </p:cNvSpPr>
            <p:nvPr/>
          </p:nvSpPr>
          <p:spPr bwMode="auto">
            <a:xfrm>
              <a:off x="2256" y="624"/>
              <a:ext cx="96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32"/>
            <p:cNvSpPr>
              <a:spLocks noChangeShapeType="1"/>
            </p:cNvSpPr>
            <p:nvPr/>
          </p:nvSpPr>
          <p:spPr bwMode="auto">
            <a:xfrm flipH="1">
              <a:off x="1152" y="432"/>
              <a:ext cx="110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33"/>
            <p:cNvSpPr>
              <a:spLocks noChangeShapeType="1"/>
            </p:cNvSpPr>
            <p:nvPr/>
          </p:nvSpPr>
          <p:spPr bwMode="auto">
            <a:xfrm>
              <a:off x="2256" y="432"/>
              <a:ext cx="120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Rectangle 34"/>
            <p:cNvSpPr>
              <a:spLocks noChangeArrowheads="1"/>
            </p:cNvSpPr>
            <p:nvPr/>
          </p:nvSpPr>
          <p:spPr bwMode="auto">
            <a:xfrm>
              <a:off x="240" y="144"/>
              <a:ext cx="3648" cy="19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Rectangle 35"/>
            <p:cNvSpPr>
              <a:spLocks noChangeArrowheads="1"/>
            </p:cNvSpPr>
            <p:nvPr/>
          </p:nvSpPr>
          <p:spPr bwMode="auto">
            <a:xfrm>
              <a:off x="480" y="1344"/>
              <a:ext cx="4944" cy="25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第七章</a:t>
            </a:r>
            <a:endParaRPr lang="zh-CN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访问控制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①用户登录：</a:t>
            </a:r>
            <a:endParaRPr lang="en-US" altLang="zh-CN" smtClean="0"/>
          </a:p>
          <a:p>
            <a:pPr lvl="1"/>
            <a:r>
              <a:rPr lang="zh-CN" altLang="en-US" smtClean="0"/>
              <a:t>身份认证</a:t>
            </a:r>
          </a:p>
          <a:p>
            <a:r>
              <a:rPr lang="zh-CN" altLang="en-US" smtClean="0"/>
              <a:t>②检索授权角色集</a:t>
            </a:r>
            <a:endParaRPr lang="en-US" altLang="zh-CN" smtClean="0"/>
          </a:p>
          <a:p>
            <a:pPr lvl="1"/>
            <a:r>
              <a:rPr lang="zh-CN" altLang="en-US" smtClean="0"/>
              <a:t>会话管理模块从</a:t>
            </a:r>
            <a:r>
              <a:rPr lang="en-US" altLang="zh-CN" smtClean="0"/>
              <a:t>RBAC</a:t>
            </a:r>
            <a:r>
              <a:rPr lang="zh-CN" altLang="en-US" smtClean="0"/>
              <a:t>数据库检索用户授权角色集并送回用户。</a:t>
            </a:r>
          </a:p>
          <a:p>
            <a:r>
              <a:rPr lang="zh-CN" altLang="en-US" smtClean="0"/>
              <a:t>③选择活跃角色集</a:t>
            </a:r>
            <a:endParaRPr lang="en-US" altLang="zh-CN" smtClean="0"/>
          </a:p>
          <a:p>
            <a:pPr lvl="1"/>
            <a:r>
              <a:rPr lang="zh-CN" altLang="en-US" smtClean="0"/>
              <a:t>选择本次会话活跃角色集，其间会话管理模块维持动态角色互斥。</a:t>
            </a:r>
          </a:p>
          <a:p>
            <a:r>
              <a:rPr lang="zh-CN" altLang="en-US"/>
              <a:t>④创建</a:t>
            </a:r>
            <a:r>
              <a:rPr lang="zh-CN" altLang="en-US" smtClean="0"/>
              <a:t>会话</a:t>
            </a:r>
            <a:endParaRPr lang="en-US" altLang="zh-CN" smtClean="0"/>
          </a:p>
          <a:p>
            <a:pPr lvl="1"/>
            <a:r>
              <a:rPr lang="zh-CN" altLang="en-US" smtClean="0"/>
              <a:t>体现授权，菜单、按钮</a:t>
            </a:r>
            <a:endParaRPr lang="zh-CN" altLang="en-US"/>
          </a:p>
          <a:p>
            <a:r>
              <a:rPr lang="zh-CN" altLang="en-US" smtClean="0"/>
              <a:t>⑤会话过程中，系统管理员若要更改角色或许可</a:t>
            </a:r>
            <a:endParaRPr lang="en-US" altLang="zh-CN" smtClean="0"/>
          </a:p>
          <a:p>
            <a:pPr lvl="1"/>
            <a:r>
              <a:rPr lang="zh-CN" altLang="en-US" smtClean="0"/>
              <a:t>在此会话结束后</a:t>
            </a:r>
            <a:endParaRPr lang="en-US" altLang="zh-CN" smtClean="0"/>
          </a:p>
          <a:p>
            <a:pPr lvl="1"/>
            <a:r>
              <a:rPr lang="zh-CN" altLang="en-US" smtClean="0"/>
              <a:t>或终止此会话立即进行。 </a:t>
            </a:r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RBAC</a:t>
            </a:r>
            <a:r>
              <a:rPr lang="zh-CN" altLang="en-US" smtClean="0"/>
              <a:t>系统的运行步骤</a:t>
            </a:r>
            <a:endParaRPr lang="zh-CN" altLang="en-US"/>
          </a:p>
        </p:txBody>
      </p:sp>
      <p:sp>
        <p:nvSpPr>
          <p:cNvPr id="47108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59F9CB-C17F-4658-8489-C99F302CB82D}" type="slidenum">
              <a:rPr lang="en-US" altLang="zh-CN" smtClean="0"/>
              <a:pPr/>
              <a:t>50</a:t>
            </a:fld>
            <a:endParaRPr lang="en-US" altLang="zh-CN" smtClean="0"/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1266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MAC+RBAC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策略组合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701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其他访问控制技术或策略</a:t>
            </a:r>
            <a:endParaRPr lang="en-US" altLang="zh-CN" smtClean="0"/>
          </a:p>
          <a:p>
            <a:r>
              <a:rPr lang="zh-CN" altLang="en-US" smtClean="0"/>
              <a:t>基于属性的访问控制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本章可选平时考核题目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070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访问控制策略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温故而知新</a:t>
            </a:r>
          </a:p>
        </p:txBody>
      </p:sp>
      <p:sp>
        <p:nvSpPr>
          <p:cNvPr id="11" name="Oval 9" descr="白色大理石"/>
          <p:cNvSpPr>
            <a:spLocks noChangeArrowheads="1"/>
          </p:cNvSpPr>
          <p:nvPr/>
        </p:nvSpPr>
        <p:spPr bwMode="auto">
          <a:xfrm>
            <a:off x="1331640" y="2133600"/>
            <a:ext cx="6248400" cy="426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 descr="白色大理石"/>
          <p:cNvSpPr txBox="1">
            <a:spLocks noChangeArrowheads="1"/>
          </p:cNvSpPr>
          <p:nvPr/>
        </p:nvSpPr>
        <p:spPr bwMode="auto">
          <a:xfrm>
            <a:off x="2395265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自主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13" name="Text Box 11" descr="白色大理石"/>
          <p:cNvSpPr txBox="1">
            <a:spLocks noChangeArrowheads="1"/>
          </p:cNvSpPr>
          <p:nvPr/>
        </p:nvSpPr>
        <p:spPr bwMode="auto">
          <a:xfrm>
            <a:off x="5214665" y="36576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强制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14" name="Text Box 12" descr="白色大理石"/>
          <p:cNvSpPr txBox="1">
            <a:spLocks noChangeArrowheads="1"/>
          </p:cNvSpPr>
          <p:nvPr/>
        </p:nvSpPr>
        <p:spPr bwMode="auto">
          <a:xfrm>
            <a:off x="3843065" y="5029200"/>
            <a:ext cx="1447800" cy="10048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基于角色</a:t>
            </a: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15" name="Oval 13" descr="白色大理石"/>
          <p:cNvSpPr>
            <a:spLocks noChangeArrowheads="1"/>
          </p:cNvSpPr>
          <p:nvPr/>
        </p:nvSpPr>
        <p:spPr bwMode="auto">
          <a:xfrm>
            <a:off x="2166665" y="3429000"/>
            <a:ext cx="2514600" cy="17526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 descr="白色大理石"/>
          <p:cNvSpPr>
            <a:spLocks noChangeArrowheads="1"/>
          </p:cNvSpPr>
          <p:nvPr/>
        </p:nvSpPr>
        <p:spPr bwMode="auto">
          <a:xfrm>
            <a:off x="3995465" y="3505200"/>
            <a:ext cx="2667000" cy="1600200"/>
          </a:xfrm>
          <a:prstGeom prst="ellipse">
            <a:avLst/>
          </a:prstGeom>
          <a:noFill/>
          <a:ln w="38100">
            <a:solidFill>
              <a:srgbClr val="00FF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5" descr="白色大理石"/>
          <p:cNvSpPr>
            <a:spLocks noChangeArrowheads="1"/>
          </p:cNvSpPr>
          <p:nvPr/>
        </p:nvSpPr>
        <p:spPr bwMode="auto">
          <a:xfrm>
            <a:off x="3233465" y="4572000"/>
            <a:ext cx="2667000" cy="16764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639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主体的安全级别高于客体的安全级别才能访问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温故而知新</a:t>
            </a:r>
            <a:r>
              <a:rPr lang="en-US" altLang="zh-CN" smtClean="0"/>
              <a:t>——Lattice</a:t>
            </a:r>
            <a:r>
              <a:rPr lang="zh-CN" altLang="en-US"/>
              <a:t>模型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0775" y="3213100"/>
            <a:ext cx="4251225" cy="2808288"/>
            <a:chOff x="320775" y="3213100"/>
            <a:chExt cx="4251225" cy="2808288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320775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3222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3222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6111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2913063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29146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29146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2035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 flipV="1">
              <a:off x="1810896" y="4176403"/>
              <a:ext cx="966993" cy="743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 flipV="1">
              <a:off x="1810896" y="4951314"/>
              <a:ext cx="966993" cy="9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810896" y="4976813"/>
              <a:ext cx="966993" cy="757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1810896" y="4176405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124076" y="4581128"/>
              <a:ext cx="8817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禁止读</a:t>
              </a:r>
            </a:p>
          </p:txBody>
        </p:sp>
        <p:sp>
          <p:nvSpPr>
            <p:cNvPr id="31761" name="Text Box 17"/>
            <p:cNvSpPr txBox="1">
              <a:spLocks noChangeArrowheads="1"/>
            </p:cNvSpPr>
            <p:nvPr/>
          </p:nvSpPr>
          <p:spPr bwMode="auto">
            <a:xfrm>
              <a:off x="1896158" y="5495362"/>
              <a:ext cx="8817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>
                  <a:latin typeface="Times New Roman" pitchFamily="18" charset="0"/>
                </a:rPr>
                <a:t>允许读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8363" y="3213100"/>
            <a:ext cx="4249737" cy="2808288"/>
            <a:chOff x="4678363" y="3213100"/>
            <a:chExt cx="4249737" cy="2808288"/>
          </a:xfrm>
        </p:grpSpPr>
        <p:sp>
          <p:nvSpPr>
            <p:cNvPr id="31762" name="Rectangle 18"/>
            <p:cNvSpPr>
              <a:spLocks noChangeArrowheads="1"/>
            </p:cNvSpPr>
            <p:nvPr/>
          </p:nvSpPr>
          <p:spPr bwMode="auto">
            <a:xfrm>
              <a:off x="4678462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4678363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4678363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967288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主体</a:t>
              </a:r>
            </a:p>
          </p:txBody>
        </p:sp>
        <p:sp>
          <p:nvSpPr>
            <p:cNvPr id="31766" name="Rectangle 22"/>
            <p:cNvSpPr>
              <a:spLocks noChangeArrowheads="1"/>
            </p:cNvSpPr>
            <p:nvPr/>
          </p:nvSpPr>
          <p:spPr bwMode="auto">
            <a:xfrm>
              <a:off x="7270750" y="3933825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绝密</a:t>
              </a:r>
            </a:p>
          </p:txBody>
        </p:sp>
        <p:sp>
          <p:nvSpPr>
            <p:cNvPr id="31767" name="Rectangle 23"/>
            <p:cNvSpPr>
              <a:spLocks noChangeArrowheads="1"/>
            </p:cNvSpPr>
            <p:nvPr/>
          </p:nvSpPr>
          <p:spPr bwMode="auto">
            <a:xfrm>
              <a:off x="7270750" y="4724400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机密</a:t>
              </a:r>
            </a:p>
          </p:txBody>
        </p:sp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7270750" y="5516563"/>
              <a:ext cx="1477714" cy="5048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/>
              <a:r>
                <a:rPr kumimoji="1" lang="zh-CN" altLang="en-US" sz="2400">
                  <a:latin typeface="Times New Roman" pitchFamily="18" charset="0"/>
                </a:rPr>
                <a:t>未分类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7559675" y="3213100"/>
              <a:ext cx="13684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6156177" y="4221160"/>
              <a:ext cx="906376" cy="698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6156178" y="4941886"/>
              <a:ext cx="97781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6156178" y="4976813"/>
              <a:ext cx="977811" cy="757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Text Box 29"/>
            <p:cNvSpPr txBox="1">
              <a:spLocks noChangeArrowheads="1"/>
            </p:cNvSpPr>
            <p:nvPr/>
          </p:nvSpPr>
          <p:spPr bwMode="auto">
            <a:xfrm>
              <a:off x="6357752" y="4076700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6502213" y="4652963"/>
              <a:ext cx="74573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禁止写</a:t>
              </a:r>
            </a:p>
          </p:txBody>
        </p:sp>
        <p:sp>
          <p:nvSpPr>
            <p:cNvPr id="31775" name="Text Box 31"/>
            <p:cNvSpPr txBox="1">
              <a:spLocks noChangeArrowheads="1"/>
            </p:cNvSpPr>
            <p:nvPr/>
          </p:nvSpPr>
          <p:spPr bwMode="auto">
            <a:xfrm>
              <a:off x="6430777" y="5516563"/>
              <a:ext cx="7457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>
                  <a:latin typeface="Times New Roman" pitchFamily="18" charset="0"/>
                </a:rPr>
                <a:t>允许写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13108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26B2-ADC2-4738-8963-D8780299C9FF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基于角色的访问控制模型</a:t>
            </a:r>
            <a:endParaRPr lang="zh-CN" altLang="en-US"/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3203922" y="1844824"/>
            <a:ext cx="561975" cy="12954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角色</a:t>
            </a:r>
          </a:p>
        </p:txBody>
      </p:sp>
      <p:sp>
        <p:nvSpPr>
          <p:cNvPr id="631818" name="Line 10"/>
          <p:cNvSpPr>
            <a:spLocks noChangeShapeType="1"/>
          </p:cNvSpPr>
          <p:nvPr/>
        </p:nvSpPr>
        <p:spPr bwMode="auto">
          <a:xfrm>
            <a:off x="2411760" y="2491829"/>
            <a:ext cx="7778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19" name="Line 11"/>
          <p:cNvSpPr>
            <a:spLocks noChangeShapeType="1"/>
          </p:cNvSpPr>
          <p:nvPr/>
        </p:nvSpPr>
        <p:spPr bwMode="auto">
          <a:xfrm>
            <a:off x="3779837" y="2491829"/>
            <a:ext cx="612775" cy="158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1821" name="Group 13"/>
          <p:cNvGrpSpPr>
            <a:grpSpLocks/>
          </p:cNvGrpSpPr>
          <p:nvPr/>
        </p:nvGrpSpPr>
        <p:grpSpPr bwMode="auto">
          <a:xfrm>
            <a:off x="1835696" y="1628229"/>
            <a:ext cx="576263" cy="1585913"/>
            <a:chOff x="1383" y="1298"/>
            <a:chExt cx="363" cy="999"/>
          </a:xfrm>
        </p:grpSpPr>
        <p:sp>
          <p:nvSpPr>
            <p:cNvPr id="631822" name="Oval 14"/>
            <p:cNvSpPr>
              <a:spLocks noChangeArrowheads="1"/>
            </p:cNvSpPr>
            <p:nvPr/>
          </p:nvSpPr>
          <p:spPr bwMode="auto">
            <a:xfrm>
              <a:off x="1429" y="1434"/>
              <a:ext cx="272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1823" name="Text Box 15"/>
            <p:cNvSpPr txBox="1">
              <a:spLocks noChangeArrowheads="1"/>
            </p:cNvSpPr>
            <p:nvPr/>
          </p:nvSpPr>
          <p:spPr bwMode="auto">
            <a:xfrm>
              <a:off x="1429" y="1298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..</a:t>
              </a:r>
            </a:p>
          </p:txBody>
        </p:sp>
        <p:sp>
          <p:nvSpPr>
            <p:cNvPr id="631824" name="Text Box 16"/>
            <p:cNvSpPr txBox="1">
              <a:spLocks noChangeArrowheads="1"/>
            </p:cNvSpPr>
            <p:nvPr/>
          </p:nvSpPr>
          <p:spPr bwMode="auto">
            <a:xfrm>
              <a:off x="1429" y="1434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。</a:t>
              </a:r>
            </a:p>
          </p:txBody>
        </p:sp>
        <p:sp>
          <p:nvSpPr>
            <p:cNvPr id="631825" name="Line 17"/>
            <p:cNvSpPr>
              <a:spLocks noChangeShapeType="1"/>
            </p:cNvSpPr>
            <p:nvPr/>
          </p:nvSpPr>
          <p:spPr bwMode="auto">
            <a:xfrm>
              <a:off x="1564" y="1752"/>
              <a:ext cx="1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>
              <a:off x="1383" y="188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 flipH="1">
              <a:off x="1383" y="1979"/>
              <a:ext cx="182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1828" name="Line 20"/>
            <p:cNvSpPr>
              <a:spLocks noChangeShapeType="1"/>
            </p:cNvSpPr>
            <p:nvPr/>
          </p:nvSpPr>
          <p:spPr bwMode="auto">
            <a:xfrm>
              <a:off x="1565" y="1979"/>
              <a:ext cx="181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1829" name="Rectangle 21"/>
          <p:cNvSpPr>
            <a:spLocks noChangeArrowheads="1"/>
          </p:cNvSpPr>
          <p:nvPr/>
        </p:nvSpPr>
        <p:spPr bwMode="auto">
          <a:xfrm>
            <a:off x="1258888" y="3933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0" name="Rectangle 22"/>
          <p:cNvSpPr>
            <a:spLocks noChangeArrowheads="1"/>
          </p:cNvSpPr>
          <p:nvPr/>
        </p:nvSpPr>
        <p:spPr bwMode="auto">
          <a:xfrm>
            <a:off x="1258888" y="4695825"/>
            <a:ext cx="1225550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1" name="Rectangle 23"/>
          <p:cNvSpPr>
            <a:spLocks noChangeArrowheads="1"/>
          </p:cNvSpPr>
          <p:nvPr/>
        </p:nvSpPr>
        <p:spPr bwMode="auto">
          <a:xfrm>
            <a:off x="1258888" y="5949950"/>
            <a:ext cx="1223962" cy="5762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bg1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用户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2" name="Oval 24"/>
          <p:cNvSpPr>
            <a:spLocks noChangeArrowheads="1"/>
          </p:cNvSpPr>
          <p:nvPr/>
        </p:nvSpPr>
        <p:spPr bwMode="auto">
          <a:xfrm>
            <a:off x="3995738" y="3975100"/>
            <a:ext cx="1943100" cy="647700"/>
          </a:xfrm>
          <a:prstGeom prst="ellipse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3" name="Oval 25"/>
          <p:cNvSpPr>
            <a:spLocks noChangeArrowheads="1"/>
          </p:cNvSpPr>
          <p:nvPr/>
        </p:nvSpPr>
        <p:spPr bwMode="auto">
          <a:xfrm>
            <a:off x="3995738" y="5343525"/>
            <a:ext cx="1943100" cy="647700"/>
          </a:xfrm>
          <a:prstGeom prst="ellipse">
            <a:avLst/>
          </a:prstGeom>
          <a:gradFill rotWithShape="1">
            <a:gsLst>
              <a:gs pos="0">
                <a:srgbClr val="FFC1E0">
                  <a:gamma/>
                  <a:shade val="46275"/>
                  <a:invGamma/>
                </a:srgbClr>
              </a:gs>
              <a:gs pos="50000">
                <a:srgbClr val="FFC1E0"/>
              </a:gs>
              <a:gs pos="100000">
                <a:srgbClr val="FFC1E0">
                  <a:gamma/>
                  <a:shade val="46275"/>
                  <a:invGamma/>
                </a:srgb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角色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4" name="Rectangle 26"/>
          <p:cNvSpPr>
            <a:spLocks noChangeArrowheads="1"/>
          </p:cNvSpPr>
          <p:nvPr/>
        </p:nvSpPr>
        <p:spPr bwMode="auto">
          <a:xfrm>
            <a:off x="7235825" y="386080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35" name="Rectangle 27"/>
          <p:cNvSpPr>
            <a:spLocks noChangeArrowheads="1"/>
          </p:cNvSpPr>
          <p:nvPr/>
        </p:nvSpPr>
        <p:spPr bwMode="auto">
          <a:xfrm>
            <a:off x="7235825" y="4768850"/>
            <a:ext cx="1152525" cy="57626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36" name="Rectangle 28"/>
          <p:cNvSpPr>
            <a:spLocks noChangeArrowheads="1"/>
          </p:cNvSpPr>
          <p:nvPr/>
        </p:nvSpPr>
        <p:spPr bwMode="auto">
          <a:xfrm>
            <a:off x="7308850" y="6021388"/>
            <a:ext cx="1150938" cy="576262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C22A8F"/>
                </a:solidFill>
                <a:latin typeface="Times New Roman" pitchFamily="18" charset="0"/>
              </a:rPr>
              <a:t>客体</a:t>
            </a:r>
            <a:r>
              <a:rPr kumimoji="1" lang="en-US" altLang="zh-CN" sz="2400" b="1">
                <a:solidFill>
                  <a:srgbClr val="C22A8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31837" name="Line 29"/>
          <p:cNvSpPr>
            <a:spLocks noChangeShapeType="1"/>
          </p:cNvSpPr>
          <p:nvPr/>
        </p:nvSpPr>
        <p:spPr bwMode="auto">
          <a:xfrm flipV="1">
            <a:off x="2484438" y="4264025"/>
            <a:ext cx="1511300" cy="28575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8" name="Line 30"/>
          <p:cNvSpPr>
            <a:spLocks noChangeShapeType="1"/>
          </p:cNvSpPr>
          <p:nvPr/>
        </p:nvSpPr>
        <p:spPr bwMode="auto">
          <a:xfrm>
            <a:off x="5867400" y="4221163"/>
            <a:ext cx="13684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39" name="Line 31"/>
          <p:cNvSpPr>
            <a:spLocks noChangeShapeType="1"/>
          </p:cNvSpPr>
          <p:nvPr/>
        </p:nvSpPr>
        <p:spPr bwMode="auto">
          <a:xfrm>
            <a:off x="5940425" y="4408488"/>
            <a:ext cx="1295400" cy="503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0" name="Line 32"/>
          <p:cNvSpPr>
            <a:spLocks noChangeShapeType="1"/>
          </p:cNvSpPr>
          <p:nvPr/>
        </p:nvSpPr>
        <p:spPr bwMode="auto">
          <a:xfrm>
            <a:off x="2555875" y="5013325"/>
            <a:ext cx="1512888" cy="4746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1" name="Line 33"/>
          <p:cNvSpPr>
            <a:spLocks noChangeShapeType="1"/>
          </p:cNvSpPr>
          <p:nvPr/>
        </p:nvSpPr>
        <p:spPr bwMode="auto">
          <a:xfrm flipV="1">
            <a:off x="2555875" y="5775325"/>
            <a:ext cx="1512888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2" name="Line 34"/>
          <p:cNvSpPr>
            <a:spLocks noChangeShapeType="1"/>
          </p:cNvSpPr>
          <p:nvPr/>
        </p:nvSpPr>
        <p:spPr bwMode="auto">
          <a:xfrm flipV="1">
            <a:off x="5940425" y="5229225"/>
            <a:ext cx="1223963" cy="4032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3" name="Line 35"/>
          <p:cNvSpPr>
            <a:spLocks noChangeShapeType="1"/>
          </p:cNvSpPr>
          <p:nvPr/>
        </p:nvSpPr>
        <p:spPr bwMode="auto">
          <a:xfrm>
            <a:off x="5940425" y="5775325"/>
            <a:ext cx="1295400" cy="461963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1844" name="Text Box 36"/>
          <p:cNvSpPr txBox="1">
            <a:spLocks noChangeArrowheads="1"/>
          </p:cNvSpPr>
          <p:nvPr/>
        </p:nvSpPr>
        <p:spPr bwMode="auto">
          <a:xfrm>
            <a:off x="6084888" y="3789363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accent2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1845" name="Text Box 37"/>
          <p:cNvSpPr txBox="1">
            <a:spLocks noChangeArrowheads="1"/>
          </p:cNvSpPr>
          <p:nvPr/>
        </p:nvSpPr>
        <p:spPr bwMode="auto">
          <a:xfrm>
            <a:off x="6300788" y="4292600"/>
            <a:ext cx="719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chemeClr val="hlink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31846" name="Text Box 38"/>
          <p:cNvSpPr txBox="1">
            <a:spLocks noChangeArrowheads="1"/>
          </p:cNvSpPr>
          <p:nvPr/>
        </p:nvSpPr>
        <p:spPr bwMode="auto">
          <a:xfrm>
            <a:off x="5940425" y="5013325"/>
            <a:ext cx="792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solidFill>
                  <a:srgbClr val="0000CC"/>
                </a:solidFill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kumimoji="1" lang="en-US" altLang="zh-CN" sz="14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631847" name="Text Box 39"/>
          <p:cNvSpPr txBox="1">
            <a:spLocks noChangeArrowheads="1"/>
          </p:cNvSpPr>
          <p:nvPr/>
        </p:nvSpPr>
        <p:spPr bwMode="auto">
          <a:xfrm>
            <a:off x="5867400" y="602138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 smtClean="0">
                <a:latin typeface="Times New Roman" pitchFamily="18" charset="0"/>
              </a:rPr>
              <a:t>权限</a:t>
            </a:r>
            <a:r>
              <a:rPr kumimoji="1" lang="en-US" altLang="zh-CN" sz="1400" b="1" smtClean="0">
                <a:latin typeface="Times New Roman" pitchFamily="18" charset="0"/>
              </a:rPr>
              <a:t>3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631848" name="Text Box 40"/>
          <p:cNvSpPr txBox="1">
            <a:spLocks noChangeArrowheads="1"/>
          </p:cNvSpPr>
          <p:nvPr/>
        </p:nvSpPr>
        <p:spPr bwMode="auto">
          <a:xfrm>
            <a:off x="2916238" y="3933825"/>
            <a:ext cx="649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49" name="Text Box 41"/>
          <p:cNvSpPr txBox="1">
            <a:spLocks noChangeArrowheads="1"/>
          </p:cNvSpPr>
          <p:nvPr/>
        </p:nvSpPr>
        <p:spPr bwMode="auto">
          <a:xfrm>
            <a:off x="2987675" y="4868863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sp>
        <p:nvSpPr>
          <p:cNvPr id="631850" name="Text Box 42"/>
          <p:cNvSpPr txBox="1">
            <a:spLocks noChangeArrowheads="1"/>
          </p:cNvSpPr>
          <p:nvPr/>
        </p:nvSpPr>
        <p:spPr bwMode="auto">
          <a:xfrm>
            <a:off x="2987675" y="5661025"/>
            <a:ext cx="6492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400" b="1">
                <a:solidFill>
                  <a:srgbClr val="C22A8F"/>
                </a:solidFill>
                <a:latin typeface="Times New Roman" pitchFamily="18" charset="0"/>
              </a:rPr>
              <a:t>属于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427537" y="1556792"/>
            <a:ext cx="3024187" cy="1655762"/>
            <a:chOff x="4427537" y="1556792"/>
            <a:chExt cx="3024187" cy="1655762"/>
          </a:xfrm>
        </p:grpSpPr>
        <p:sp>
          <p:nvSpPr>
            <p:cNvPr id="631815" name="Oval 7"/>
            <p:cNvSpPr>
              <a:spLocks noChangeArrowheads="1"/>
            </p:cNvSpPr>
            <p:nvPr/>
          </p:nvSpPr>
          <p:spPr bwMode="auto">
            <a:xfrm>
              <a:off x="4427537" y="1556792"/>
              <a:ext cx="3024187" cy="165576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1816" name="Oval 8"/>
            <p:cNvSpPr>
              <a:spLocks noChangeArrowheads="1"/>
            </p:cNvSpPr>
            <p:nvPr/>
          </p:nvSpPr>
          <p:spPr bwMode="auto">
            <a:xfrm>
              <a:off x="4572000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631817" name="Oval 9"/>
            <p:cNvSpPr>
              <a:spLocks noChangeArrowheads="1"/>
            </p:cNvSpPr>
            <p:nvPr/>
          </p:nvSpPr>
          <p:spPr bwMode="auto">
            <a:xfrm>
              <a:off x="6156324" y="2133054"/>
              <a:ext cx="1071562" cy="6477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客体</a:t>
              </a:r>
            </a:p>
          </p:txBody>
        </p:sp>
        <p:sp>
          <p:nvSpPr>
            <p:cNvPr id="631820" name="Line 12"/>
            <p:cNvSpPr>
              <a:spLocks noChangeShapeType="1"/>
            </p:cNvSpPr>
            <p:nvPr/>
          </p:nvSpPr>
          <p:spPr bwMode="auto">
            <a:xfrm>
              <a:off x="5651499" y="2492103"/>
              <a:ext cx="504825" cy="793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5508104" y="1556792"/>
              <a:ext cx="914400" cy="59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smtClean="0">
                  <a:latin typeface="宋体" charset="-122"/>
                </a:rPr>
                <a:t>许可</a:t>
              </a:r>
              <a:endParaRPr lang="en-US" altLang="zh-CN" sz="2000" b="1" smtClean="0">
                <a:latin typeface="宋体" charset="-122"/>
              </a:endParaRPr>
            </a:p>
            <a:p>
              <a:pPr algn="ctr"/>
              <a:r>
                <a:rPr lang="en-US" altLang="zh-CN" sz="2000" b="1" smtClean="0">
                  <a:latin typeface="宋体" charset="-122"/>
                </a:rPr>
                <a:t>(</a:t>
              </a:r>
              <a:r>
                <a:rPr lang="zh-CN" altLang="en-US" sz="2000" b="1" smtClean="0">
                  <a:latin typeface="宋体" charset="-122"/>
                </a:rPr>
                <a:t>权限</a:t>
              </a:r>
              <a:r>
                <a:rPr lang="en-US" altLang="zh-CN" sz="2000" b="1" smtClean="0">
                  <a:latin typeface="宋体" charset="-122"/>
                </a:rPr>
                <a:t>)</a:t>
              </a:r>
              <a:endParaRPr lang="zh-CN" altLang="en-US" sz="2000" b="1">
                <a:latin typeface="宋体" charset="-122"/>
              </a:endParaRPr>
            </a:p>
          </p:txBody>
        </p:sp>
      </p:grp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2484438" y="4298949"/>
            <a:ext cx="1601786" cy="1046164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465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3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3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3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3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4" grpId="0" animBg="1"/>
      <p:bldP spid="631818" grpId="0" animBg="1"/>
      <p:bldP spid="631819" grpId="0" animBg="1"/>
      <p:bldP spid="631829" grpId="0" animBg="1"/>
      <p:bldP spid="631830" grpId="0" animBg="1"/>
      <p:bldP spid="631831" grpId="0" animBg="1"/>
      <p:bldP spid="631832" grpId="0" animBg="1"/>
      <p:bldP spid="631833" grpId="0" animBg="1"/>
      <p:bldP spid="631834" grpId="0" animBg="1"/>
      <p:bldP spid="631835" grpId="0" animBg="1"/>
      <p:bldP spid="631836" grpId="0" animBg="1"/>
      <p:bldP spid="631837" grpId="0" animBg="1"/>
      <p:bldP spid="631838" grpId="0" animBg="1"/>
      <p:bldP spid="631839" grpId="0" animBg="1"/>
      <p:bldP spid="631840" grpId="0" animBg="1"/>
      <p:bldP spid="631841" grpId="0" animBg="1"/>
      <p:bldP spid="631842" grpId="0" animBg="1"/>
      <p:bldP spid="631843" grpId="0" animBg="1"/>
      <p:bldP spid="631844" grpId="0"/>
      <p:bldP spid="631845" grpId="0"/>
      <p:bldP spid="631846" grpId="0"/>
      <p:bldP spid="631847" grpId="0"/>
      <p:bldP spid="631848" grpId="0"/>
      <p:bldP spid="631849" grpId="0"/>
      <p:bldP spid="631850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访问控制基本概念</a:t>
            </a:r>
          </a:p>
          <a:p>
            <a:r>
              <a:rPr lang="zh-CN" altLang="en-US" smtClean="0"/>
              <a:t>访问控制模型</a:t>
            </a:r>
          </a:p>
          <a:p>
            <a:r>
              <a:rPr lang="zh-CN" altLang="en-US" smtClean="0"/>
              <a:t>访问控制的安全策略</a:t>
            </a:r>
          </a:p>
          <a:p>
            <a:r>
              <a:rPr lang="zh-CN" altLang="en-US" smtClean="0"/>
              <a:t>访问控制实现技术</a:t>
            </a:r>
          </a:p>
          <a:p>
            <a:endParaRPr lang="en-US" altLang="zh-CN" smtClean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</a:t>
            </a:r>
            <a:endParaRPr lang="en-US" altLang="zh-CN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网络安全防护的主要</a:t>
            </a:r>
            <a:r>
              <a:rPr lang="zh-CN" altLang="en-US" b="1" smtClean="0">
                <a:solidFill>
                  <a:srgbClr val="FF0000"/>
                </a:solidFill>
              </a:rPr>
              <a:t>安全策略</a:t>
            </a:r>
            <a:r>
              <a:rPr lang="zh-CN" altLang="en-US" smtClean="0"/>
              <a:t>之一</a:t>
            </a:r>
            <a:endParaRPr lang="en-US" altLang="zh-CN" smtClean="0"/>
          </a:p>
          <a:p>
            <a:r>
              <a:rPr lang="zh-CN" altLang="en-US" smtClean="0"/>
              <a:t>依据授权规则，对提出的资源访问加以控制。</a:t>
            </a:r>
            <a:endParaRPr lang="en-US" altLang="zh-CN" smtClean="0"/>
          </a:p>
          <a:p>
            <a:pPr lvl="1"/>
            <a:r>
              <a:rPr lang="zh-CN" altLang="en-US" smtClean="0"/>
              <a:t>限制访问主体（用户、进程、服务等）对任何资源（计算资源、通信资源或信息资源）进行</a:t>
            </a:r>
            <a:r>
              <a:rPr lang="zh-CN" altLang="en-US" b="1" smtClean="0">
                <a:solidFill>
                  <a:srgbClr val="FF0000"/>
                </a:solidFill>
              </a:rPr>
              <a:t>未授权访问</a:t>
            </a:r>
            <a:r>
              <a:rPr lang="zh-CN" altLang="en-US" smtClean="0"/>
              <a:t>，使计算机系统在合法范围内使用；</a:t>
            </a:r>
            <a:endParaRPr lang="en-US" altLang="zh-CN" smtClean="0"/>
          </a:p>
          <a:p>
            <a:pPr lvl="2"/>
            <a:r>
              <a:rPr lang="zh-CN" altLang="en-US"/>
              <a:t>非法用户使用</a:t>
            </a:r>
            <a:endParaRPr lang="en-US" altLang="zh-CN"/>
          </a:p>
          <a:p>
            <a:pPr lvl="2"/>
            <a:r>
              <a:rPr lang="zh-CN" altLang="en-US"/>
              <a:t>合法用户滥用权限</a:t>
            </a:r>
            <a:endParaRPr lang="en-US" altLang="zh-CN"/>
          </a:p>
          <a:p>
            <a:pPr lvl="1"/>
            <a:r>
              <a:rPr lang="zh-CN" altLang="en-US" smtClean="0"/>
              <a:t>决定用户能做什么，或代表用户的程序能做什么。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访问控制的概念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729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960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  <a:latin typeface="宋体" charset="-122"/>
              </a:rPr>
              <a:t>访问控制与其他安全措施的关系模型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581400" y="3581400"/>
            <a:ext cx="1295400" cy="1015663"/>
          </a:xfrm>
          <a:prstGeom prst="rect">
            <a:avLst/>
          </a:prstGeom>
          <a:solidFill>
            <a:srgbClr val="66FF66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itchFamily="18" charset="0"/>
              </a:rPr>
              <a:t>引用</a:t>
            </a:r>
            <a:endParaRPr kumimoji="1" lang="en-US" altLang="zh-CN" sz="240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smtClean="0">
                <a:solidFill>
                  <a:schemeClr val="accent2"/>
                </a:solidFill>
                <a:latin typeface="Times New Roman" pitchFamily="18" charset="0"/>
              </a:rPr>
              <a:t>监视器</a:t>
            </a:r>
            <a:endParaRPr kumimoji="1" lang="zh-CN" altLang="en-US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2895600" y="3200400"/>
            <a:ext cx="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638800" y="3124200"/>
            <a:ext cx="0" cy="2057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6" descr="白色大理石"/>
          <p:cNvSpPr txBox="1">
            <a:spLocks noChangeArrowheads="1"/>
          </p:cNvSpPr>
          <p:nvPr/>
        </p:nvSpPr>
        <p:spPr bwMode="auto">
          <a:xfrm>
            <a:off x="2195513" y="4495800"/>
            <a:ext cx="1462087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smtClean="0">
                <a:latin typeface="Times New Roman" pitchFamily="18" charset="0"/>
              </a:rPr>
              <a:t>身份认证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367" name="Text Box 7" descr="白色大理石"/>
          <p:cNvSpPr txBox="1">
            <a:spLocks noChangeArrowheads="1"/>
          </p:cNvSpPr>
          <p:nvPr/>
        </p:nvSpPr>
        <p:spPr bwMode="auto">
          <a:xfrm>
            <a:off x="4953000" y="4648200"/>
            <a:ext cx="14478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访问控制</a:t>
            </a: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3581400" y="1371600"/>
            <a:ext cx="1219200" cy="1066800"/>
          </a:xfrm>
          <a:prstGeom prst="flowChartMagneticDisk">
            <a:avLst/>
          </a:prstGeom>
          <a:solidFill>
            <a:srgbClr val="66FF66"/>
          </a:solidFill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5369" name="Text Box 9" descr="白色大理石"/>
          <p:cNvSpPr txBox="1">
            <a:spLocks noChangeArrowheads="1"/>
          </p:cNvSpPr>
          <p:nvPr/>
        </p:nvSpPr>
        <p:spPr bwMode="auto">
          <a:xfrm>
            <a:off x="3505200" y="1752600"/>
            <a:ext cx="1600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</a:rPr>
              <a:t>授权数据库</a:t>
            </a:r>
          </a:p>
        </p:txBody>
      </p:sp>
      <p:sp>
        <p:nvSpPr>
          <p:cNvPr id="15370" name="Freeform 10" descr="白色大理石"/>
          <p:cNvSpPr>
            <a:spLocks/>
          </p:cNvSpPr>
          <p:nvPr/>
        </p:nvSpPr>
        <p:spPr bwMode="auto">
          <a:xfrm>
            <a:off x="4102100" y="2438400"/>
            <a:ext cx="254000" cy="1143000"/>
          </a:xfrm>
          <a:custGeom>
            <a:avLst/>
            <a:gdLst>
              <a:gd name="T0" fmla="*/ 262096249 w 160"/>
              <a:gd name="T1" fmla="*/ 0 h 720"/>
              <a:gd name="T2" fmla="*/ 20161249 w 160"/>
              <a:gd name="T3" fmla="*/ 967740069 h 720"/>
              <a:gd name="T4" fmla="*/ 383063703 w 160"/>
              <a:gd name="T5" fmla="*/ 725804952 h 720"/>
              <a:gd name="T6" fmla="*/ 141128746 w 160"/>
              <a:gd name="T7" fmla="*/ 1814512678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720"/>
              <a:gd name="T14" fmla="*/ 160 w 160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720">
                <a:moveTo>
                  <a:pt x="104" y="0"/>
                </a:moveTo>
                <a:cubicBezTo>
                  <a:pt x="52" y="168"/>
                  <a:pt x="0" y="336"/>
                  <a:pt x="8" y="384"/>
                </a:cubicBezTo>
                <a:cubicBezTo>
                  <a:pt x="16" y="432"/>
                  <a:pt x="144" y="232"/>
                  <a:pt x="152" y="288"/>
                </a:cubicBezTo>
                <a:cubicBezTo>
                  <a:pt x="160" y="344"/>
                  <a:pt x="108" y="532"/>
                  <a:pt x="56" y="72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17526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876800" y="41910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3" name="Text Box 13" descr="白色大理石"/>
          <p:cNvSpPr txBox="1">
            <a:spLocks noChangeArrowheads="1"/>
          </p:cNvSpPr>
          <p:nvPr/>
        </p:nvSpPr>
        <p:spPr bwMode="auto">
          <a:xfrm>
            <a:off x="1143000" y="3733800"/>
            <a:ext cx="9144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用户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477000" y="32004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629400" y="33528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6781800" y="35052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934200" y="36576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目标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086600" y="3810000"/>
            <a:ext cx="533400" cy="850900"/>
          </a:xfrm>
          <a:prstGeom prst="rect">
            <a:avLst/>
          </a:prstGeom>
          <a:solidFill>
            <a:srgbClr val="0099FF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Times New Roman" pitchFamily="18" charset="0"/>
              </a:rPr>
              <a:t>目标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1600200" y="1905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1752600" y="5029200"/>
            <a:ext cx="2286000" cy="11430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flipV="1">
            <a:off x="4800600" y="4800600"/>
            <a:ext cx="236220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886200" y="5943600"/>
            <a:ext cx="990600" cy="48577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审  计</a:t>
            </a:r>
          </a:p>
        </p:txBody>
      </p:sp>
      <p:sp>
        <p:nvSpPr>
          <p:cNvPr id="15383" name="Text Box 23" descr="白色大理石"/>
          <p:cNvSpPr txBox="1">
            <a:spLocks noChangeArrowheads="1"/>
          </p:cNvSpPr>
          <p:nvPr/>
        </p:nvSpPr>
        <p:spPr bwMode="auto">
          <a:xfrm>
            <a:off x="1331913" y="1341438"/>
            <a:ext cx="17272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安全管理员</a:t>
            </a:r>
          </a:p>
        </p:txBody>
      </p:sp>
      <p:sp>
        <p:nvSpPr>
          <p:cNvPr id="15384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9138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访问控制三要素</a:t>
            </a:r>
          </a:p>
          <a:p>
            <a:pPr lvl="1"/>
            <a:r>
              <a:rPr lang="zh-CN" altLang="en-US" smtClean="0"/>
              <a:t>主体</a:t>
            </a:r>
            <a:r>
              <a:rPr lang="en-US" altLang="zh-CN" smtClean="0"/>
              <a:t>Subject</a:t>
            </a:r>
            <a:r>
              <a:rPr lang="zh-CN" altLang="en-US" smtClean="0"/>
              <a:t>、客体</a:t>
            </a:r>
            <a:r>
              <a:rPr lang="en-US" altLang="zh-CN" smtClean="0"/>
              <a:t>Object</a:t>
            </a:r>
            <a:r>
              <a:rPr lang="zh-CN" altLang="en-US" smtClean="0"/>
              <a:t>、安全访问策略</a:t>
            </a:r>
            <a:endParaRPr lang="en-US" altLang="zh-CN" smtClean="0"/>
          </a:p>
          <a:p>
            <a:r>
              <a:rPr lang="zh-CN" altLang="en-US" smtClean="0"/>
              <a:t>形式化描述</a:t>
            </a:r>
            <a:endParaRPr lang="en-US" altLang="zh-CN" smtClean="0"/>
          </a:p>
          <a:p>
            <a:pPr lvl="1"/>
            <a:r>
              <a:rPr lang="zh-CN" altLang="en-US" smtClean="0"/>
              <a:t>三元函数 </a:t>
            </a:r>
            <a:r>
              <a:rPr lang="en-US" altLang="zh-CN" smtClean="0"/>
              <a:t>f(s,a,o)</a:t>
            </a:r>
          </a:p>
          <a:p>
            <a:pPr lvl="1"/>
            <a:endParaRPr lang="zh-CN" altLang="en-US" smtClean="0"/>
          </a:p>
          <a:p>
            <a:endParaRPr lang="zh-CN" altLang="en-US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访问控制的组成</a:t>
            </a:r>
            <a:endParaRPr lang="en-US" altLang="zh-CN"/>
          </a:p>
        </p:txBody>
      </p: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456DCF-DCC3-4180-8E15-5D83CF35FD54}" type="datetime1">
              <a:rPr lang="zh-CN" altLang="en-US" smtClean="0"/>
              <a:pPr/>
              <a:t>2017/11/5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899592" y="3731915"/>
            <a:ext cx="7405688" cy="2865437"/>
            <a:chOff x="1270000" y="3731915"/>
            <a:chExt cx="7405688" cy="2865437"/>
          </a:xfrm>
        </p:grpSpPr>
        <p:sp>
          <p:nvSpPr>
            <p:cNvPr id="621573" name="Rectangle 5"/>
            <p:cNvSpPr>
              <a:spLocks noChangeArrowheads="1" noTextEdit="1"/>
            </p:cNvSpPr>
            <p:nvPr/>
          </p:nvSpPr>
          <p:spPr bwMode="auto">
            <a:xfrm>
              <a:off x="2286000" y="3731915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1574" name="Rectangle 6"/>
            <p:cNvSpPr>
              <a:spLocks noChangeArrowheads="1"/>
            </p:cNvSpPr>
            <p:nvPr/>
          </p:nvSpPr>
          <p:spPr bwMode="auto">
            <a:xfrm>
              <a:off x="1270000" y="3793827"/>
              <a:ext cx="1270000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主体</a:t>
              </a:r>
            </a:p>
          </p:txBody>
        </p:sp>
        <p:sp>
          <p:nvSpPr>
            <p:cNvPr id="621575" name="Rectangle 7"/>
            <p:cNvSpPr>
              <a:spLocks noChangeArrowheads="1"/>
            </p:cNvSpPr>
            <p:nvPr/>
          </p:nvSpPr>
          <p:spPr bwMode="auto">
            <a:xfrm>
              <a:off x="3851275" y="3793827"/>
              <a:ext cx="2073275" cy="1028700"/>
            </a:xfrm>
            <a:prstGeom prst="rect">
              <a:avLst/>
            </a:prstGeom>
            <a:solidFill>
              <a:srgbClr val="FFF3F9"/>
            </a:solidFill>
            <a:ln w="482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访问控制实施功能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6" name="Rectangle 8"/>
            <p:cNvSpPr>
              <a:spLocks noChangeArrowheads="1"/>
            </p:cNvSpPr>
            <p:nvPr/>
          </p:nvSpPr>
          <p:spPr bwMode="auto">
            <a:xfrm>
              <a:off x="3868738" y="5570240"/>
              <a:ext cx="2073275" cy="1027112"/>
            </a:xfrm>
            <a:prstGeom prst="rect">
              <a:avLst/>
            </a:prstGeom>
            <a:solidFill>
              <a:srgbClr val="C0C0C0"/>
            </a:solidFill>
            <a:ln w="482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kumimoji="1" lang="zh-CN" altLang="en-US" b="1">
                <a:solidFill>
                  <a:srgbClr val="000080"/>
                </a:solidFill>
              </a:endParaRPr>
            </a:p>
            <a:p>
              <a:pPr algn="ctr"/>
              <a:r>
                <a:rPr kumimoji="1" lang="zh-CN" altLang="en-US" b="1">
                  <a:solidFill>
                    <a:srgbClr val="000080"/>
                  </a:solidFill>
                </a:rPr>
                <a:t>访问控制决策功能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621577" name="Rectangle 9"/>
            <p:cNvSpPr>
              <a:spLocks noChangeArrowheads="1"/>
            </p:cNvSpPr>
            <p:nvPr/>
          </p:nvSpPr>
          <p:spPr bwMode="auto">
            <a:xfrm>
              <a:off x="7188200" y="3793827"/>
              <a:ext cx="1487488" cy="1028700"/>
            </a:xfrm>
            <a:prstGeom prst="rect">
              <a:avLst/>
            </a:prstGeom>
            <a:gradFill rotWithShape="1">
              <a:gsLst>
                <a:gs pos="0">
                  <a:srgbClr val="0000CC"/>
                </a:gs>
                <a:gs pos="50000">
                  <a:srgbClr val="FFFFFF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4826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00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00"/>
                  </a:solidFill>
                </a:rPr>
                <a:t>客体</a:t>
              </a:r>
            </a:p>
          </p:txBody>
        </p:sp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>
              <a:off x="2540000" y="4541540"/>
              <a:ext cx="1160463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79" name="Freeform 11"/>
            <p:cNvSpPr>
              <a:spLocks/>
            </p:cNvSpPr>
            <p:nvPr/>
          </p:nvSpPr>
          <p:spPr bwMode="auto">
            <a:xfrm>
              <a:off x="3689350" y="4473277"/>
              <a:ext cx="179388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0" name="Line 12"/>
            <p:cNvSpPr>
              <a:spLocks noChangeShapeType="1"/>
            </p:cNvSpPr>
            <p:nvPr/>
          </p:nvSpPr>
          <p:spPr bwMode="auto">
            <a:xfrm>
              <a:off x="38687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1" name="Line 13"/>
            <p:cNvSpPr>
              <a:spLocks noChangeShapeType="1"/>
            </p:cNvSpPr>
            <p:nvPr/>
          </p:nvSpPr>
          <p:spPr bwMode="auto">
            <a:xfrm>
              <a:off x="39211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2" name="Line 14"/>
            <p:cNvSpPr>
              <a:spLocks noChangeShapeType="1"/>
            </p:cNvSpPr>
            <p:nvPr/>
          </p:nvSpPr>
          <p:spPr bwMode="auto">
            <a:xfrm>
              <a:off x="39735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3" name="Line 15"/>
            <p:cNvSpPr>
              <a:spLocks noChangeShapeType="1"/>
            </p:cNvSpPr>
            <p:nvPr/>
          </p:nvSpPr>
          <p:spPr bwMode="auto">
            <a:xfrm>
              <a:off x="402748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4" name="Line 16"/>
            <p:cNvSpPr>
              <a:spLocks noChangeShapeType="1"/>
            </p:cNvSpPr>
            <p:nvPr/>
          </p:nvSpPr>
          <p:spPr bwMode="auto">
            <a:xfrm>
              <a:off x="407987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5" name="Line 17"/>
            <p:cNvSpPr>
              <a:spLocks noChangeShapeType="1"/>
            </p:cNvSpPr>
            <p:nvPr/>
          </p:nvSpPr>
          <p:spPr bwMode="auto">
            <a:xfrm>
              <a:off x="4132263" y="4541540"/>
              <a:ext cx="28575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6" name="Line 18"/>
            <p:cNvSpPr>
              <a:spLocks noChangeShapeType="1"/>
            </p:cNvSpPr>
            <p:nvPr/>
          </p:nvSpPr>
          <p:spPr bwMode="auto">
            <a:xfrm>
              <a:off x="41862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7" name="Line 19"/>
            <p:cNvSpPr>
              <a:spLocks noChangeShapeType="1"/>
            </p:cNvSpPr>
            <p:nvPr/>
          </p:nvSpPr>
          <p:spPr bwMode="auto">
            <a:xfrm>
              <a:off x="42402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8" name="Line 20"/>
            <p:cNvSpPr>
              <a:spLocks noChangeShapeType="1"/>
            </p:cNvSpPr>
            <p:nvPr/>
          </p:nvSpPr>
          <p:spPr bwMode="auto">
            <a:xfrm>
              <a:off x="4292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89" name="Line 21"/>
            <p:cNvSpPr>
              <a:spLocks noChangeShapeType="1"/>
            </p:cNvSpPr>
            <p:nvPr/>
          </p:nvSpPr>
          <p:spPr bwMode="auto">
            <a:xfrm>
              <a:off x="43449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0" name="Line 22"/>
            <p:cNvSpPr>
              <a:spLocks noChangeShapeType="1"/>
            </p:cNvSpPr>
            <p:nvPr/>
          </p:nvSpPr>
          <p:spPr bwMode="auto">
            <a:xfrm>
              <a:off x="439896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1" name="Line 23"/>
            <p:cNvSpPr>
              <a:spLocks noChangeShapeType="1"/>
            </p:cNvSpPr>
            <p:nvPr/>
          </p:nvSpPr>
          <p:spPr bwMode="auto">
            <a:xfrm>
              <a:off x="44513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>
              <a:off x="45053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3" name="Line 25"/>
            <p:cNvSpPr>
              <a:spLocks noChangeShapeType="1"/>
            </p:cNvSpPr>
            <p:nvPr/>
          </p:nvSpPr>
          <p:spPr bwMode="auto">
            <a:xfrm>
              <a:off x="4532313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4" name="Line 26"/>
            <p:cNvSpPr>
              <a:spLocks noChangeShapeType="1"/>
            </p:cNvSpPr>
            <p:nvPr/>
          </p:nvSpPr>
          <p:spPr bwMode="auto">
            <a:xfrm>
              <a:off x="4532313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4532313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>
              <a:off x="4532313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>
              <a:off x="4532313" y="4809827"/>
              <a:ext cx="1587" cy="1270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>
              <a:off x="4532313" y="4822527"/>
              <a:ext cx="1587" cy="5603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599" name="Freeform 31"/>
            <p:cNvSpPr>
              <a:spLocks/>
            </p:cNvSpPr>
            <p:nvPr/>
          </p:nvSpPr>
          <p:spPr bwMode="auto">
            <a:xfrm>
              <a:off x="4471988" y="5368627"/>
              <a:ext cx="120650" cy="201613"/>
            </a:xfrm>
            <a:custGeom>
              <a:avLst/>
              <a:gdLst>
                <a:gd name="T0" fmla="*/ 80 w 80"/>
                <a:gd name="T1" fmla="*/ 0 h 164"/>
                <a:gd name="T2" fmla="*/ 40 w 80"/>
                <a:gd name="T3" fmla="*/ 164 h 164"/>
                <a:gd name="T4" fmla="*/ 0 w 80"/>
                <a:gd name="T5" fmla="*/ 0 h 164"/>
                <a:gd name="T6" fmla="*/ 80 w 80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164">
                  <a:moveTo>
                    <a:pt x="80" y="0"/>
                  </a:moveTo>
                  <a:lnTo>
                    <a:pt x="40" y="164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0" name="Line 32"/>
            <p:cNvSpPr>
              <a:spLocks noChangeShapeType="1"/>
            </p:cNvSpPr>
            <p:nvPr/>
          </p:nvSpPr>
          <p:spPr bwMode="auto">
            <a:xfrm flipV="1">
              <a:off x="5278438" y="5006677"/>
              <a:ext cx="1587" cy="5635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1" name="Freeform 33"/>
            <p:cNvSpPr>
              <a:spLocks/>
            </p:cNvSpPr>
            <p:nvPr/>
          </p:nvSpPr>
          <p:spPr bwMode="auto">
            <a:xfrm>
              <a:off x="5218113" y="4822527"/>
              <a:ext cx="119062" cy="201613"/>
            </a:xfrm>
            <a:custGeom>
              <a:avLst/>
              <a:gdLst>
                <a:gd name="T0" fmla="*/ 0 w 79"/>
                <a:gd name="T1" fmla="*/ 165 h 165"/>
                <a:gd name="T2" fmla="*/ 40 w 79"/>
                <a:gd name="T3" fmla="*/ 0 h 165"/>
                <a:gd name="T4" fmla="*/ 79 w 79"/>
                <a:gd name="T5" fmla="*/ 165 h 165"/>
                <a:gd name="T6" fmla="*/ 0 w 79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165">
                  <a:moveTo>
                    <a:pt x="0" y="165"/>
                  </a:moveTo>
                  <a:lnTo>
                    <a:pt x="40" y="0"/>
                  </a:lnTo>
                  <a:lnTo>
                    <a:pt x="79" y="165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 flipH="1">
              <a:off x="591502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3" name="Line 35"/>
            <p:cNvSpPr>
              <a:spLocks noChangeShapeType="1"/>
            </p:cNvSpPr>
            <p:nvPr/>
          </p:nvSpPr>
          <p:spPr bwMode="auto">
            <a:xfrm flipH="1">
              <a:off x="58626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4" name="Line 36"/>
            <p:cNvSpPr>
              <a:spLocks noChangeShapeType="1"/>
            </p:cNvSpPr>
            <p:nvPr/>
          </p:nvSpPr>
          <p:spPr bwMode="auto">
            <a:xfrm flipH="1">
              <a:off x="580866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5" name="Line 37"/>
            <p:cNvSpPr>
              <a:spLocks noChangeShapeType="1"/>
            </p:cNvSpPr>
            <p:nvPr/>
          </p:nvSpPr>
          <p:spPr bwMode="auto">
            <a:xfrm flipH="1">
              <a:off x="575468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6" name="Line 38"/>
            <p:cNvSpPr>
              <a:spLocks noChangeShapeType="1"/>
            </p:cNvSpPr>
            <p:nvPr/>
          </p:nvSpPr>
          <p:spPr bwMode="auto">
            <a:xfrm flipH="1">
              <a:off x="57023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7" name="Line 39"/>
            <p:cNvSpPr>
              <a:spLocks noChangeShapeType="1"/>
            </p:cNvSpPr>
            <p:nvPr/>
          </p:nvSpPr>
          <p:spPr bwMode="auto">
            <a:xfrm flipH="1">
              <a:off x="5649913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8" name="Line 40"/>
            <p:cNvSpPr>
              <a:spLocks noChangeShapeType="1"/>
            </p:cNvSpPr>
            <p:nvPr/>
          </p:nvSpPr>
          <p:spPr bwMode="auto">
            <a:xfrm flipH="1">
              <a:off x="5595938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09" name="Line 41"/>
            <p:cNvSpPr>
              <a:spLocks noChangeShapeType="1"/>
            </p:cNvSpPr>
            <p:nvPr/>
          </p:nvSpPr>
          <p:spPr bwMode="auto">
            <a:xfrm flipH="1">
              <a:off x="554355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0" name="Line 42"/>
            <p:cNvSpPr>
              <a:spLocks noChangeShapeType="1"/>
            </p:cNvSpPr>
            <p:nvPr/>
          </p:nvSpPr>
          <p:spPr bwMode="auto">
            <a:xfrm flipH="1">
              <a:off x="5489575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1" name="Line 43"/>
            <p:cNvSpPr>
              <a:spLocks noChangeShapeType="1"/>
            </p:cNvSpPr>
            <p:nvPr/>
          </p:nvSpPr>
          <p:spPr bwMode="auto">
            <a:xfrm flipH="1">
              <a:off x="5435600" y="4541540"/>
              <a:ext cx="26988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2" name="Line 44"/>
            <p:cNvSpPr>
              <a:spLocks noChangeShapeType="1"/>
            </p:cNvSpPr>
            <p:nvPr/>
          </p:nvSpPr>
          <p:spPr bwMode="auto">
            <a:xfrm flipH="1">
              <a:off x="5383213" y="4541540"/>
              <a:ext cx="26987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3" name="Line 45"/>
            <p:cNvSpPr>
              <a:spLocks noChangeShapeType="1"/>
            </p:cNvSpPr>
            <p:nvPr/>
          </p:nvSpPr>
          <p:spPr bwMode="auto">
            <a:xfrm flipH="1">
              <a:off x="5330825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4" name="Line 46"/>
            <p:cNvSpPr>
              <a:spLocks noChangeShapeType="1"/>
            </p:cNvSpPr>
            <p:nvPr/>
          </p:nvSpPr>
          <p:spPr bwMode="auto">
            <a:xfrm flipH="1">
              <a:off x="5278438" y="4541540"/>
              <a:ext cx="254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5" name="Line 47"/>
            <p:cNvSpPr>
              <a:spLocks noChangeShapeType="1"/>
            </p:cNvSpPr>
            <p:nvPr/>
          </p:nvSpPr>
          <p:spPr bwMode="auto">
            <a:xfrm>
              <a:off x="5278438" y="4570115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6" name="Line 48"/>
            <p:cNvSpPr>
              <a:spLocks noChangeShapeType="1"/>
            </p:cNvSpPr>
            <p:nvPr/>
          </p:nvSpPr>
          <p:spPr bwMode="auto">
            <a:xfrm>
              <a:off x="5278438" y="4630440"/>
              <a:ext cx="1587" cy="3016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7" name="Line 49"/>
            <p:cNvSpPr>
              <a:spLocks noChangeShapeType="1"/>
            </p:cNvSpPr>
            <p:nvPr/>
          </p:nvSpPr>
          <p:spPr bwMode="auto">
            <a:xfrm>
              <a:off x="5278438" y="4690765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8" name="Line 50"/>
            <p:cNvSpPr>
              <a:spLocks noChangeShapeType="1"/>
            </p:cNvSpPr>
            <p:nvPr/>
          </p:nvSpPr>
          <p:spPr bwMode="auto">
            <a:xfrm>
              <a:off x="5278438" y="4751090"/>
              <a:ext cx="1587" cy="2857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19" name="Line 51"/>
            <p:cNvSpPr>
              <a:spLocks noChangeShapeType="1"/>
            </p:cNvSpPr>
            <p:nvPr/>
          </p:nvSpPr>
          <p:spPr bwMode="auto">
            <a:xfrm>
              <a:off x="5278438" y="4809827"/>
              <a:ext cx="1587" cy="3016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0" name="Line 52"/>
            <p:cNvSpPr>
              <a:spLocks noChangeShapeType="1"/>
            </p:cNvSpPr>
            <p:nvPr/>
          </p:nvSpPr>
          <p:spPr bwMode="auto">
            <a:xfrm>
              <a:off x="5942013" y="4541540"/>
              <a:ext cx="107950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1" name="Freeform 53"/>
            <p:cNvSpPr>
              <a:spLocks/>
            </p:cNvSpPr>
            <p:nvPr/>
          </p:nvSpPr>
          <p:spPr bwMode="auto">
            <a:xfrm>
              <a:off x="7008813" y="4473277"/>
              <a:ext cx="179387" cy="134938"/>
            </a:xfrm>
            <a:custGeom>
              <a:avLst/>
              <a:gdLst>
                <a:gd name="T0" fmla="*/ 0 w 119"/>
                <a:gd name="T1" fmla="*/ 0 h 110"/>
                <a:gd name="T2" fmla="*/ 119 w 119"/>
                <a:gd name="T3" fmla="*/ 55 h 110"/>
                <a:gd name="T4" fmla="*/ 0 w 119"/>
                <a:gd name="T5" fmla="*/ 110 h 110"/>
                <a:gd name="T6" fmla="*/ 0 w 11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110">
                  <a:moveTo>
                    <a:pt x="0" y="0"/>
                  </a:moveTo>
                  <a:lnTo>
                    <a:pt x="119" y="55"/>
                  </a:lnTo>
                  <a:lnTo>
                    <a:pt x="0" y="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622" name="Rectangle 54"/>
            <p:cNvSpPr>
              <a:spLocks noChangeArrowheads="1"/>
            </p:cNvSpPr>
            <p:nvPr/>
          </p:nvSpPr>
          <p:spPr bwMode="auto">
            <a:xfrm>
              <a:off x="2562225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提交访问请求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3" name="Rectangle 55"/>
            <p:cNvSpPr>
              <a:spLocks noChangeArrowheads="1"/>
            </p:cNvSpPr>
            <p:nvPr/>
          </p:nvSpPr>
          <p:spPr bwMode="auto">
            <a:xfrm>
              <a:off x="5905500" y="4265315"/>
              <a:ext cx="12192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提出访问请求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4" name="Rectangle 56"/>
            <p:cNvSpPr>
              <a:spLocks noChangeArrowheads="1"/>
            </p:cNvSpPr>
            <p:nvPr/>
          </p:nvSpPr>
          <p:spPr bwMode="auto">
            <a:xfrm>
              <a:off x="3225800" y="4957465"/>
              <a:ext cx="8128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请求决策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21625" name="Rectangle 57"/>
            <p:cNvSpPr>
              <a:spLocks noChangeArrowheads="1"/>
            </p:cNvSpPr>
            <p:nvPr/>
          </p:nvSpPr>
          <p:spPr bwMode="auto">
            <a:xfrm>
              <a:off x="5735638" y="4957465"/>
              <a:ext cx="4064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zh-CN" altLang="en-US" sz="1600" b="1">
                  <a:solidFill>
                    <a:srgbClr val="000000"/>
                  </a:solidFill>
                  <a:latin typeface="宋体" charset="-122"/>
                </a:rPr>
                <a:t>决策</a:t>
              </a:r>
              <a:endParaRPr kumimoji="1" lang="zh-CN" altLang="en-US" sz="16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8008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2_ariaseaTemplates">
  <a:themeElements>
    <a:clrScheme name="2_ariaseaTemplat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ariaseaTemplate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ariaseaTemplat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iaseaTemplat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iaseaTemplat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电子科技大学鞠海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uestc</Template>
  <TotalTime>3779</TotalTime>
  <Words>2739</Words>
  <Application>Microsoft Office PowerPoint</Application>
  <PresentationFormat>全屏显示(4:3)</PresentationFormat>
  <Paragraphs>663</Paragraphs>
  <Slides>55</Slides>
  <Notes>23</Notes>
  <HiddenSlides>8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黑体</vt:lpstr>
      <vt:lpstr>华文新魏</vt:lpstr>
      <vt:lpstr>楷体_GB2312</vt:lpstr>
      <vt:lpstr>宋体</vt:lpstr>
      <vt:lpstr>Arial</vt:lpstr>
      <vt:lpstr>Calibri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2_ariaseaTemplates</vt:lpstr>
      <vt:lpstr>电子科技大学鞠海</vt:lpstr>
      <vt:lpstr>位图图像</vt:lpstr>
      <vt:lpstr>温故而知新——对抗重放攻击——一次性口令 </vt:lpstr>
      <vt:lpstr>温故而知新——基于对称密码的认证 </vt:lpstr>
      <vt:lpstr>温故而知新——基于公钥密码的认证 </vt:lpstr>
      <vt:lpstr>温故而知新—— Kerberos（V4）协议交互过程</vt:lpstr>
      <vt:lpstr>第七章</vt:lpstr>
      <vt:lpstr>内容</vt:lpstr>
      <vt:lpstr>访问控制的概念</vt:lpstr>
      <vt:lpstr>PowerPoint 演示文稿</vt:lpstr>
      <vt:lpstr>访问控制的组成</vt:lpstr>
      <vt:lpstr>访问控制的一般实现机制和方法</vt:lpstr>
      <vt:lpstr>访问控制表(ACL)</vt:lpstr>
      <vt:lpstr>访问控制表ACL</vt:lpstr>
      <vt:lpstr>访问能力表(CL)</vt:lpstr>
      <vt:lpstr>访问控制矩阵</vt:lpstr>
      <vt:lpstr>授权关系表</vt:lpstr>
      <vt:lpstr>访问控制安全标签</vt:lpstr>
      <vt:lpstr>锁与钥匙 </vt:lpstr>
      <vt:lpstr>访问控制的一般策略</vt:lpstr>
      <vt:lpstr>自主访问控制（DAC）模型</vt:lpstr>
      <vt:lpstr>自主访问控制</vt:lpstr>
      <vt:lpstr>强制访问控制（MAC）模型</vt:lpstr>
      <vt:lpstr>强制访问控制</vt:lpstr>
      <vt:lpstr>强制访问控制——下读/上写</vt:lpstr>
      <vt:lpstr>强制访问控制——上读/下写</vt:lpstr>
      <vt:lpstr>常见的强制访问控制模型</vt:lpstr>
      <vt:lpstr>Lattice模型</vt:lpstr>
      <vt:lpstr>Bell－LaPadula(BLP)模型</vt:lpstr>
      <vt:lpstr>BLP应用：防火墙</vt:lpstr>
      <vt:lpstr>Biba模型</vt:lpstr>
      <vt:lpstr>Biba应用：Web服务器</vt:lpstr>
      <vt:lpstr>温故而知新——访问控制的概念</vt:lpstr>
      <vt:lpstr>MAC优缺点</vt:lpstr>
      <vt:lpstr>基于角色的访问控制策略</vt:lpstr>
      <vt:lpstr>基于组的策略</vt:lpstr>
      <vt:lpstr>基于角色的访问控制(RBAC)</vt:lpstr>
      <vt:lpstr>RBAC与传统访问控制的差别</vt:lpstr>
      <vt:lpstr>基于角色的访问控制模型</vt:lpstr>
      <vt:lpstr>用户、角色、许可的关系（三多）</vt:lpstr>
      <vt:lpstr>基于角色的访问控制实例——银行</vt:lpstr>
      <vt:lpstr>温故而知新——访问控制的一般实现机制和方法</vt:lpstr>
      <vt:lpstr>温故而知新——访问控制的一般策略</vt:lpstr>
      <vt:lpstr>温故而知新——强制访问控制</vt:lpstr>
      <vt:lpstr>温故而知新——自主/强制访问控制策略的问题</vt:lpstr>
      <vt:lpstr>角色继承</vt:lpstr>
      <vt:lpstr>角色管理——分配与授权</vt:lpstr>
      <vt:lpstr>角色激活</vt:lpstr>
      <vt:lpstr>角色限制</vt:lpstr>
      <vt:lpstr>RBAC特点</vt:lpstr>
      <vt:lpstr>RBAC系统结构 </vt:lpstr>
      <vt:lpstr>RBAC系统的运行步骤</vt:lpstr>
      <vt:lpstr>策略组合</vt:lpstr>
      <vt:lpstr>本章可选平时考核题目</vt:lpstr>
      <vt:lpstr>温故而知新</vt:lpstr>
      <vt:lpstr>温故而知新——Lattice模型</vt:lpstr>
      <vt:lpstr>基于角色的访问控制模型</vt:lpstr>
    </vt:vector>
  </TitlesOfParts>
  <Company>hero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ytao</dc:creator>
  <cp:lastModifiedBy>rhapsody zea</cp:lastModifiedBy>
  <cp:revision>213</cp:revision>
  <dcterms:created xsi:type="dcterms:W3CDTF">2001-03-14T02:48:58Z</dcterms:created>
  <dcterms:modified xsi:type="dcterms:W3CDTF">2017-11-05T11:16:26Z</dcterms:modified>
</cp:coreProperties>
</file>