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61" r:id="rId2"/>
    <p:sldId id="380" r:id="rId3"/>
    <p:sldId id="369" r:id="rId4"/>
    <p:sldId id="378" r:id="rId5"/>
    <p:sldId id="384" r:id="rId6"/>
    <p:sldId id="385" r:id="rId7"/>
    <p:sldId id="382" r:id="rId8"/>
    <p:sldId id="363" r:id="rId9"/>
    <p:sldId id="370" r:id="rId10"/>
    <p:sldId id="386" r:id="rId11"/>
    <p:sldId id="383" r:id="rId12"/>
    <p:sldId id="379" r:id="rId13"/>
    <p:sldId id="36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00FF00"/>
    <a:srgbClr val="FF99FF"/>
    <a:srgbClr val="16EA67"/>
    <a:srgbClr val="EA481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8E7755F-CD78-4768-89AD-505F65996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99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94B8523-C64F-4083-9B2A-C5176EEB1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2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220D101-2C72-4F24-9AF1-67536B3B8491}" type="slidenum">
              <a:rPr lang="en-US" altLang="zh-CN" sz="1200">
                <a:latin typeface="Arial" charset="0"/>
              </a:rPr>
              <a:pPr algn="r" eaLnBrk="0" hangingPunct="0"/>
              <a:t>1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8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411144 w 794"/>
                <a:gd name="T1" fmla="*/ 86777 h 414"/>
                <a:gd name="T2" fmla="*/ 367685 w 794"/>
                <a:gd name="T3" fmla="*/ 69881 h 414"/>
                <a:gd name="T4" fmla="*/ 287994 w 794"/>
                <a:gd name="T5" fmla="*/ 46175 h 414"/>
                <a:gd name="T6" fmla="*/ 36754 w 794"/>
                <a:gd name="T7" fmla="*/ 0 h 414"/>
                <a:gd name="T8" fmla="*/ 11854 w 794"/>
                <a:gd name="T9" fmla="*/ 4375 h 414"/>
                <a:gd name="T10" fmla="*/ 0 w 794"/>
                <a:gd name="T11" fmla="*/ 18250 h 414"/>
                <a:gd name="T12" fmla="*/ 14446 w 794"/>
                <a:gd name="T13" fmla="*/ 34082 h 414"/>
                <a:gd name="T14" fmla="*/ 295141 w 794"/>
                <a:gd name="T15" fmla="*/ 89909 h 414"/>
                <a:gd name="T16" fmla="*/ 356642 w 794"/>
                <a:gd name="T17" fmla="*/ 86334 h 414"/>
                <a:gd name="T18" fmla="*/ 406366 w 794"/>
                <a:gd name="T19" fmla="*/ 90958 h 414"/>
                <a:gd name="T20" fmla="*/ 411144 w 794"/>
                <a:gd name="T21" fmla="*/ 86777 h 414"/>
                <a:gd name="T22" fmla="*/ 411144 w 794"/>
                <a:gd name="T23" fmla="*/ 86777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099 w 1586"/>
                <a:gd name="T1" fmla="*/ 0 h 821"/>
                <a:gd name="T2" fmla="*/ 10677 w 1586"/>
                <a:gd name="T3" fmla="*/ 1767 h 821"/>
                <a:gd name="T4" fmla="*/ 11455 w 1586"/>
                <a:gd name="T5" fmla="*/ 2172 h 821"/>
                <a:gd name="T6" fmla="*/ 12724 w 1586"/>
                <a:gd name="T7" fmla="*/ 2696 h 821"/>
                <a:gd name="T8" fmla="*/ 12556 w 1586"/>
                <a:gd name="T9" fmla="*/ 2795 h 821"/>
                <a:gd name="T10" fmla="*/ 10828 w 1586"/>
                <a:gd name="T11" fmla="*/ 2679 h 821"/>
                <a:gd name="T12" fmla="*/ 9184 w 1586"/>
                <a:gd name="T13" fmla="*/ 2761 h 821"/>
                <a:gd name="T14" fmla="*/ 332 w 1586"/>
                <a:gd name="T15" fmla="*/ 1017 h 821"/>
                <a:gd name="T16" fmla="*/ 0 w 1586"/>
                <a:gd name="T17" fmla="*/ 511 h 821"/>
                <a:gd name="T18" fmla="*/ 368 w 1586"/>
                <a:gd name="T19" fmla="*/ 108 h 821"/>
                <a:gd name="T20" fmla="*/ 1099 w 1586"/>
                <a:gd name="T21" fmla="*/ 0 h 821"/>
                <a:gd name="T22" fmla="*/ 1099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1126 h 747"/>
                <a:gd name="T2" fmla="*/ 7510 w 1049"/>
                <a:gd name="T3" fmla="*/ 2590 h 747"/>
                <a:gd name="T4" fmla="*/ 7650 w 1049"/>
                <a:gd name="T5" fmla="*/ 1852 h 747"/>
                <a:gd name="T6" fmla="*/ 8545 w 1049"/>
                <a:gd name="T7" fmla="*/ 1464 h 747"/>
                <a:gd name="T8" fmla="*/ 635 w 1049"/>
                <a:gd name="T9" fmla="*/ 0 h 747"/>
                <a:gd name="T10" fmla="*/ 0 w 1049"/>
                <a:gd name="T11" fmla="*/ 439 h 747"/>
                <a:gd name="T12" fmla="*/ 0 w 1049"/>
                <a:gd name="T13" fmla="*/ 1126 h 747"/>
                <a:gd name="T14" fmla="*/ 0 w 1049"/>
                <a:gd name="T15" fmla="*/ 1126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875 w 150"/>
                  <a:gd name="T1" fmla="*/ 0 h 173"/>
                  <a:gd name="T2" fmla="*/ 322 w 150"/>
                  <a:gd name="T3" fmla="*/ 238 h 173"/>
                  <a:gd name="T4" fmla="*/ 0 w 150"/>
                  <a:gd name="T5" fmla="*/ 621 h 173"/>
                  <a:gd name="T6" fmla="*/ 637 w 150"/>
                  <a:gd name="T7" fmla="*/ 574 h 173"/>
                  <a:gd name="T8" fmla="*/ 821 w 150"/>
                  <a:gd name="T9" fmla="*/ 303 h 173"/>
                  <a:gd name="T10" fmla="*/ 1197 w 150"/>
                  <a:gd name="T11" fmla="*/ 96 h 173"/>
                  <a:gd name="T12" fmla="*/ 875 w 150"/>
                  <a:gd name="T13" fmla="*/ 0 h 173"/>
                  <a:gd name="T14" fmla="*/ 875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261 w 1684"/>
                  <a:gd name="T1" fmla="*/ 0 h 880"/>
                  <a:gd name="T2" fmla="*/ 510 w 1684"/>
                  <a:gd name="T3" fmla="*/ 179 h 880"/>
                  <a:gd name="T4" fmla="*/ 0 w 1684"/>
                  <a:gd name="T5" fmla="*/ 715 h 880"/>
                  <a:gd name="T6" fmla="*/ 544 w 1684"/>
                  <a:gd name="T7" fmla="*/ 1233 h 880"/>
                  <a:gd name="T8" fmla="*/ 9562 w 1684"/>
                  <a:gd name="T9" fmla="*/ 2979 h 880"/>
                  <a:gd name="T10" fmla="*/ 11505 w 1684"/>
                  <a:gd name="T11" fmla="*/ 2870 h 880"/>
                  <a:gd name="T12" fmla="*/ 13079 w 1684"/>
                  <a:gd name="T13" fmla="*/ 3024 h 880"/>
                  <a:gd name="T14" fmla="*/ 13625 w 1684"/>
                  <a:gd name="T15" fmla="*/ 2779 h 880"/>
                  <a:gd name="T16" fmla="*/ 12151 w 1684"/>
                  <a:gd name="T17" fmla="*/ 2281 h 880"/>
                  <a:gd name="T18" fmla="*/ 11552 w 1684"/>
                  <a:gd name="T19" fmla="*/ 1762 h 880"/>
                  <a:gd name="T20" fmla="*/ 11080 w 1684"/>
                  <a:gd name="T21" fmla="*/ 1811 h 880"/>
                  <a:gd name="T22" fmla="*/ 11641 w 1684"/>
                  <a:gd name="T23" fmla="*/ 2281 h 880"/>
                  <a:gd name="T24" fmla="*/ 12767 w 1684"/>
                  <a:gd name="T25" fmla="*/ 2782 h 880"/>
                  <a:gd name="T26" fmla="*/ 11434 w 1684"/>
                  <a:gd name="T27" fmla="*/ 2704 h 880"/>
                  <a:gd name="T28" fmla="*/ 9861 w 1684"/>
                  <a:gd name="T29" fmla="*/ 2795 h 880"/>
                  <a:gd name="T30" fmla="*/ 10152 w 1684"/>
                  <a:gd name="T31" fmla="*/ 2232 h 880"/>
                  <a:gd name="T32" fmla="*/ 10826 w 1684"/>
                  <a:gd name="T33" fmla="*/ 1849 h 880"/>
                  <a:gd name="T34" fmla="*/ 10037 w 1684"/>
                  <a:gd name="T35" fmla="*/ 1897 h 880"/>
                  <a:gd name="T36" fmla="*/ 9425 w 1684"/>
                  <a:gd name="T37" fmla="*/ 2262 h 880"/>
                  <a:gd name="T38" fmla="*/ 9217 w 1684"/>
                  <a:gd name="T39" fmla="*/ 2720 h 880"/>
                  <a:gd name="T40" fmla="*/ 867 w 1684"/>
                  <a:gd name="T41" fmla="*/ 1065 h 880"/>
                  <a:gd name="T42" fmla="*/ 646 w 1684"/>
                  <a:gd name="T43" fmla="*/ 738 h 880"/>
                  <a:gd name="T44" fmla="*/ 833 w 1684"/>
                  <a:gd name="T45" fmla="*/ 328 h 880"/>
                  <a:gd name="T46" fmla="*/ 1753 w 1684"/>
                  <a:gd name="T47" fmla="*/ 0 h 880"/>
                  <a:gd name="T48" fmla="*/ 1261 w 1684"/>
                  <a:gd name="T49" fmla="*/ 0 h 880"/>
                  <a:gd name="T50" fmla="*/ 126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810 w 1190"/>
                  <a:gd name="T1" fmla="*/ 0 h 500"/>
                  <a:gd name="T2" fmla="*/ 9627 w 1190"/>
                  <a:gd name="T3" fmla="*/ 1680 h 500"/>
                  <a:gd name="T4" fmla="*/ 8699 w 1190"/>
                  <a:gd name="T5" fmla="*/ 1714 h 500"/>
                  <a:gd name="T6" fmla="*/ 0 w 1190"/>
                  <a:gd name="T7" fmla="*/ 92 h 500"/>
                  <a:gd name="T8" fmla="*/ 810 w 1190"/>
                  <a:gd name="T9" fmla="*/ 0 h 500"/>
                  <a:gd name="T10" fmla="*/ 81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948 w 160"/>
                  <a:gd name="T1" fmla="*/ 0 h 335"/>
                  <a:gd name="T2" fmla="*/ 155 w 160"/>
                  <a:gd name="T3" fmla="*/ 359 h 335"/>
                  <a:gd name="T4" fmla="*/ 0 w 160"/>
                  <a:gd name="T5" fmla="*/ 771 h 335"/>
                  <a:gd name="T6" fmla="*/ 272 w 160"/>
                  <a:gd name="T7" fmla="*/ 1055 h 335"/>
                  <a:gd name="T8" fmla="*/ 765 w 160"/>
                  <a:gd name="T9" fmla="*/ 1125 h 335"/>
                  <a:gd name="T10" fmla="*/ 620 w 160"/>
                  <a:gd name="T11" fmla="*/ 515 h 335"/>
                  <a:gd name="T12" fmla="*/ 1304 w 160"/>
                  <a:gd name="T13" fmla="*/ 59 h 335"/>
                  <a:gd name="T14" fmla="*/ 948 w 160"/>
                  <a:gd name="T15" fmla="*/ 0 h 335"/>
                  <a:gd name="T16" fmla="*/ 94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14 w 489"/>
                  <a:gd name="T1" fmla="*/ 119 h 296"/>
                  <a:gd name="T2" fmla="*/ 1272 w 489"/>
                  <a:gd name="T3" fmla="*/ 229 h 296"/>
                  <a:gd name="T4" fmla="*/ 2580 w 489"/>
                  <a:gd name="T5" fmla="*/ 475 h 296"/>
                  <a:gd name="T6" fmla="*/ 3504 w 489"/>
                  <a:gd name="T7" fmla="*/ 842 h 296"/>
                  <a:gd name="T8" fmla="*/ 2596 w 489"/>
                  <a:gd name="T9" fmla="*/ 796 h 296"/>
                  <a:gd name="T10" fmla="*/ 1104 w 489"/>
                  <a:gd name="T11" fmla="*/ 505 h 296"/>
                  <a:gd name="T12" fmla="*/ 397 w 489"/>
                  <a:gd name="T13" fmla="*/ 277 h 296"/>
                  <a:gd name="T14" fmla="*/ 849 w 489"/>
                  <a:gd name="T15" fmla="*/ 564 h 296"/>
                  <a:gd name="T16" fmla="*/ 2165 w 489"/>
                  <a:gd name="T17" fmla="*/ 933 h 296"/>
                  <a:gd name="T18" fmla="*/ 3708 w 489"/>
                  <a:gd name="T19" fmla="*/ 1026 h 296"/>
                  <a:gd name="T20" fmla="*/ 3892 w 489"/>
                  <a:gd name="T21" fmla="*/ 775 h 296"/>
                  <a:gd name="T22" fmla="*/ 3137 w 489"/>
                  <a:gd name="T23" fmla="*/ 416 h 296"/>
                  <a:gd name="T24" fmla="*/ 1352 w 489"/>
                  <a:gd name="T25" fmla="*/ 59 h 296"/>
                  <a:gd name="T26" fmla="*/ 0 w 489"/>
                  <a:gd name="T27" fmla="*/ 0 h 296"/>
                  <a:gd name="T28" fmla="*/ 114 w 489"/>
                  <a:gd name="T29" fmla="*/ 119 h 296"/>
                  <a:gd name="T30" fmla="*/ 114 w 489"/>
                  <a:gd name="T31" fmla="*/ 119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96 w 794"/>
                <a:gd name="T1" fmla="*/ 50 h 414"/>
                <a:gd name="T2" fmla="*/ 176 w 794"/>
                <a:gd name="T3" fmla="*/ 40 h 414"/>
                <a:gd name="T4" fmla="*/ 137 w 794"/>
                <a:gd name="T5" fmla="*/ 26 h 414"/>
                <a:gd name="T6" fmla="*/ 17 w 794"/>
                <a:gd name="T7" fmla="*/ 0 h 414"/>
                <a:gd name="T8" fmla="*/ 6 w 794"/>
                <a:gd name="T9" fmla="*/ 3 h 414"/>
                <a:gd name="T10" fmla="*/ 0 w 794"/>
                <a:gd name="T11" fmla="*/ 11 h 414"/>
                <a:gd name="T12" fmla="*/ 6 w 794"/>
                <a:gd name="T13" fmla="*/ 20 h 414"/>
                <a:gd name="T14" fmla="*/ 141 w 794"/>
                <a:gd name="T15" fmla="*/ 52 h 414"/>
                <a:gd name="T16" fmla="*/ 170 w 794"/>
                <a:gd name="T17" fmla="*/ 49 h 414"/>
                <a:gd name="T18" fmla="*/ 195 w 794"/>
                <a:gd name="T19" fmla="*/ 52 h 414"/>
                <a:gd name="T20" fmla="*/ 196 w 794"/>
                <a:gd name="T21" fmla="*/ 50 h 414"/>
                <a:gd name="T22" fmla="*/ 196 w 794"/>
                <a:gd name="T23" fmla="*/ 5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5 w 1586"/>
                <a:gd name="T3" fmla="*/ 1 h 821"/>
                <a:gd name="T4" fmla="*/ 6 w 1586"/>
                <a:gd name="T5" fmla="*/ 1 h 821"/>
                <a:gd name="T6" fmla="*/ 6 w 1586"/>
                <a:gd name="T7" fmla="*/ 1 h 821"/>
                <a:gd name="T8" fmla="*/ 6 w 1586"/>
                <a:gd name="T9" fmla="*/ 2 h 821"/>
                <a:gd name="T10" fmla="*/ 5 w 1586"/>
                <a:gd name="T11" fmla="*/ 1 h 821"/>
                <a:gd name="T12" fmla="*/ 4 w 1586"/>
                <a:gd name="T13" fmla="*/ 2 h 821"/>
                <a:gd name="T14" fmla="*/ 0 w 1586"/>
                <a:gd name="T15" fmla="*/ 1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1 h 747"/>
                <a:gd name="T2" fmla="*/ 4 w 1049"/>
                <a:gd name="T3" fmla="*/ 1 h 747"/>
                <a:gd name="T4" fmla="*/ 4 w 1049"/>
                <a:gd name="T5" fmla="*/ 1 h 747"/>
                <a:gd name="T6" fmla="*/ 4 w 1049"/>
                <a:gd name="T7" fmla="*/ 1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1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1 h 880"/>
                  <a:gd name="T8" fmla="*/ 4 w 1684"/>
                  <a:gd name="T9" fmla="*/ 2 h 880"/>
                  <a:gd name="T10" fmla="*/ 6 w 1684"/>
                  <a:gd name="T11" fmla="*/ 2 h 880"/>
                  <a:gd name="T12" fmla="*/ 6 w 1684"/>
                  <a:gd name="T13" fmla="*/ 2 h 880"/>
                  <a:gd name="T14" fmla="*/ 7 w 1684"/>
                  <a:gd name="T15" fmla="*/ 2 h 880"/>
                  <a:gd name="T16" fmla="*/ 6 w 1684"/>
                  <a:gd name="T17" fmla="*/ 1 h 880"/>
                  <a:gd name="T18" fmla="*/ 6 w 1684"/>
                  <a:gd name="T19" fmla="*/ 1 h 880"/>
                  <a:gd name="T20" fmla="*/ 5 w 1684"/>
                  <a:gd name="T21" fmla="*/ 1 h 880"/>
                  <a:gd name="T22" fmla="*/ 6 w 1684"/>
                  <a:gd name="T23" fmla="*/ 1 h 880"/>
                  <a:gd name="T24" fmla="*/ 6 w 1684"/>
                  <a:gd name="T25" fmla="*/ 2 h 880"/>
                  <a:gd name="T26" fmla="*/ 6 w 1684"/>
                  <a:gd name="T27" fmla="*/ 1 h 880"/>
                  <a:gd name="T28" fmla="*/ 5 w 1684"/>
                  <a:gd name="T29" fmla="*/ 2 h 880"/>
                  <a:gd name="T30" fmla="*/ 5 w 1684"/>
                  <a:gd name="T31" fmla="*/ 1 h 880"/>
                  <a:gd name="T32" fmla="*/ 5 w 1684"/>
                  <a:gd name="T33" fmla="*/ 1 h 880"/>
                  <a:gd name="T34" fmla="*/ 5 w 1684"/>
                  <a:gd name="T35" fmla="*/ 1 h 880"/>
                  <a:gd name="T36" fmla="*/ 4 w 1684"/>
                  <a:gd name="T37" fmla="*/ 1 h 880"/>
                  <a:gd name="T38" fmla="*/ 4 w 1684"/>
                  <a:gd name="T39" fmla="*/ 1 h 880"/>
                  <a:gd name="T40" fmla="*/ 0 w 1684"/>
                  <a:gd name="T41" fmla="*/ 1 h 880"/>
                  <a:gd name="T42" fmla="*/ 0 w 1684"/>
                  <a:gd name="T43" fmla="*/ 0 h 880"/>
                  <a:gd name="T44" fmla="*/ 0 w 1684"/>
                  <a:gd name="T45" fmla="*/ 0 h 880"/>
                  <a:gd name="T46" fmla="*/ 1 w 1684"/>
                  <a:gd name="T47" fmla="*/ 0 h 880"/>
                  <a:gd name="T48" fmla="*/ 1 w 1684"/>
                  <a:gd name="T49" fmla="*/ 0 h 880"/>
                  <a:gd name="T50" fmla="*/ 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5 w 1190"/>
                  <a:gd name="T3" fmla="*/ 1 h 500"/>
                  <a:gd name="T4" fmla="*/ 4 w 1190"/>
                  <a:gd name="T5" fmla="*/ 1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1 h 335"/>
                  <a:gd name="T8" fmla="*/ 0 w 160"/>
                  <a:gd name="T9" fmla="*/ 1 h 335"/>
                  <a:gd name="T10" fmla="*/ 0 w 160"/>
                  <a:gd name="T11" fmla="*/ 0 h 335"/>
                  <a:gd name="T12" fmla="*/ 1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1 w 489"/>
                  <a:gd name="T3" fmla="*/ 0 h 296"/>
                  <a:gd name="T4" fmla="*/ 1 w 489"/>
                  <a:gd name="T5" fmla="*/ 0 h 296"/>
                  <a:gd name="T6" fmla="*/ 2 w 489"/>
                  <a:gd name="T7" fmla="*/ 0 h 296"/>
                  <a:gd name="T8" fmla="*/ 1 w 489"/>
                  <a:gd name="T9" fmla="*/ 0 h 296"/>
                  <a:gd name="T10" fmla="*/ 1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1 w 489"/>
                  <a:gd name="T17" fmla="*/ 0 h 296"/>
                  <a:gd name="T18" fmla="*/ 2 w 489"/>
                  <a:gd name="T19" fmla="*/ 1 h 296"/>
                  <a:gd name="T20" fmla="*/ 2 w 489"/>
                  <a:gd name="T21" fmla="*/ 0 h 296"/>
                  <a:gd name="T22" fmla="*/ 2 w 489"/>
                  <a:gd name="T23" fmla="*/ 0 h 296"/>
                  <a:gd name="T24" fmla="*/ 1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/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44115-B92A-40FE-BDA6-79D2CD1BD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89E26-56C9-4790-8331-1D66D188C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12A6-B3CC-4982-97CE-292436D6D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152400"/>
            <a:ext cx="76962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88434-CC30-4A6F-9E0B-D5461C815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ADC86-CD4C-49A6-AC75-6959023C6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B2A56-D152-4FE8-905B-765677E95A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38AA2-0CFE-48DD-BE56-14AEEBDF6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51ED0-1FBD-4EDB-9A85-456A85410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BAE5-BD80-4B3F-BF2C-EDDB97637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8E945-E98A-429E-98A3-421B7AE1E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1B6C8-4970-4132-A874-D5661E77D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A08AD-BD18-4B37-B053-24F93CC587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3DF74F9-7286-4938-9D12-AF9850EB1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25 w 2177"/>
                <a:gd name="T1" fmla="*/ 20 h 1298"/>
                <a:gd name="T2" fmla="*/ 23 w 2177"/>
                <a:gd name="T3" fmla="*/ 18 h 1298"/>
                <a:gd name="T4" fmla="*/ 21 w 2177"/>
                <a:gd name="T5" fmla="*/ 8 h 1298"/>
                <a:gd name="T6" fmla="*/ 34 w 2177"/>
                <a:gd name="T7" fmla="*/ 6 h 1298"/>
                <a:gd name="T8" fmla="*/ 35 w 2177"/>
                <a:gd name="T9" fmla="*/ 4 h 1298"/>
                <a:gd name="T10" fmla="*/ 33 w 2177"/>
                <a:gd name="T11" fmla="*/ 2 h 1298"/>
                <a:gd name="T12" fmla="*/ 20 w 2177"/>
                <a:gd name="T13" fmla="*/ 4 h 1298"/>
                <a:gd name="T14" fmla="*/ 20 w 2177"/>
                <a:gd name="T15" fmla="*/ 1 h 1298"/>
                <a:gd name="T16" fmla="*/ 17 w 2177"/>
                <a:gd name="T17" fmla="*/ 0 h 1298"/>
                <a:gd name="T18" fmla="*/ 15 w 2177"/>
                <a:gd name="T19" fmla="*/ 1 h 1298"/>
                <a:gd name="T20" fmla="*/ 14 w 2177"/>
                <a:gd name="T21" fmla="*/ 2 h 1298"/>
                <a:gd name="T22" fmla="*/ 15 w 2177"/>
                <a:gd name="T23" fmla="*/ 5 h 1298"/>
                <a:gd name="T24" fmla="*/ 11 w 2177"/>
                <a:gd name="T25" fmla="*/ 7 h 1298"/>
                <a:gd name="T26" fmla="*/ 16 w 2177"/>
                <a:gd name="T27" fmla="*/ 8 h 1298"/>
                <a:gd name="T28" fmla="*/ 18 w 2177"/>
                <a:gd name="T29" fmla="*/ 14 h 1298"/>
                <a:gd name="T30" fmla="*/ 3 w 2177"/>
                <a:gd name="T31" fmla="*/ 8 h 1298"/>
                <a:gd name="T32" fmla="*/ 1 w 2177"/>
                <a:gd name="T33" fmla="*/ 8 h 1298"/>
                <a:gd name="T34" fmla="*/ 0 w 2177"/>
                <a:gd name="T35" fmla="*/ 10 h 1298"/>
                <a:gd name="T36" fmla="*/ 1 w 2177"/>
                <a:gd name="T37" fmla="*/ 13 h 1298"/>
                <a:gd name="T38" fmla="*/ 18 w 2177"/>
                <a:gd name="T39" fmla="*/ 21 h 1298"/>
                <a:gd name="T40" fmla="*/ 22 w 2177"/>
                <a:gd name="T41" fmla="*/ 20 h 1298"/>
                <a:gd name="T42" fmla="*/ 25 w 2177"/>
                <a:gd name="T43" fmla="*/ 21 h 1298"/>
                <a:gd name="T44" fmla="*/ 25 w 2177"/>
                <a:gd name="T45" fmla="*/ 20 h 1298"/>
                <a:gd name="T46" fmla="*/ 25 w 2177"/>
                <a:gd name="T47" fmla="*/ 2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1 w 143"/>
                <a:gd name="T3" fmla="*/ 0 h 258"/>
                <a:gd name="T4" fmla="*/ 2 w 143"/>
                <a:gd name="T5" fmla="*/ 4 h 258"/>
                <a:gd name="T6" fmla="*/ 0 w 143"/>
                <a:gd name="T7" fmla="*/ 5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2 w 1586"/>
                <a:gd name="T1" fmla="*/ 0 h 821"/>
                <a:gd name="T2" fmla="*/ 20 w 1586"/>
                <a:gd name="T3" fmla="*/ 8 h 821"/>
                <a:gd name="T4" fmla="*/ 22 w 1586"/>
                <a:gd name="T5" fmla="*/ 9 h 821"/>
                <a:gd name="T6" fmla="*/ 24 w 1586"/>
                <a:gd name="T7" fmla="*/ 12 h 821"/>
                <a:gd name="T8" fmla="*/ 24 w 1586"/>
                <a:gd name="T9" fmla="*/ 12 h 821"/>
                <a:gd name="T10" fmla="*/ 21 w 1586"/>
                <a:gd name="T11" fmla="*/ 12 h 821"/>
                <a:gd name="T12" fmla="*/ 17 w 1586"/>
                <a:gd name="T13" fmla="*/ 12 h 821"/>
                <a:gd name="T14" fmla="*/ 0 w 1586"/>
                <a:gd name="T15" fmla="*/ 4 h 821"/>
                <a:gd name="T16" fmla="*/ 0 w 1586"/>
                <a:gd name="T17" fmla="*/ 2 h 821"/>
                <a:gd name="T18" fmla="*/ 0 w 1586"/>
                <a:gd name="T19" fmla="*/ 0 h 821"/>
                <a:gd name="T20" fmla="*/ 2 w 1586"/>
                <a:gd name="T21" fmla="*/ 0 h 821"/>
                <a:gd name="T22" fmla="*/ 2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6 h 747"/>
                <a:gd name="T2" fmla="*/ 15 w 1049"/>
                <a:gd name="T3" fmla="*/ 12 h 747"/>
                <a:gd name="T4" fmla="*/ 15 w 1049"/>
                <a:gd name="T5" fmla="*/ 9 h 747"/>
                <a:gd name="T6" fmla="*/ 17 w 1049"/>
                <a:gd name="T7" fmla="*/ 7 h 747"/>
                <a:gd name="T8" fmla="*/ 2 w 1049"/>
                <a:gd name="T9" fmla="*/ 0 h 747"/>
                <a:gd name="T10" fmla="*/ 0 w 1049"/>
                <a:gd name="T11" fmla="*/ 2 h 747"/>
                <a:gd name="T12" fmla="*/ 0 w 1049"/>
                <a:gd name="T13" fmla="*/ 6 h 747"/>
                <a:gd name="T14" fmla="*/ 0 w 1049"/>
                <a:gd name="T15" fmla="*/ 6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2 w 272"/>
                <a:gd name="T3" fmla="*/ 0 h 241"/>
                <a:gd name="T4" fmla="*/ 3 w 272"/>
                <a:gd name="T5" fmla="*/ 1 h 241"/>
                <a:gd name="T6" fmla="*/ 4 w 272"/>
                <a:gd name="T7" fmla="*/ 3 h 241"/>
                <a:gd name="T8" fmla="*/ 2 w 272"/>
                <a:gd name="T9" fmla="*/ 3 h 241"/>
                <a:gd name="T10" fmla="*/ 0 w 272"/>
                <a:gd name="T11" fmla="*/ 4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3 w 152"/>
                <a:gd name="T1" fmla="*/ 1 h 224"/>
                <a:gd name="T2" fmla="*/ 3 w 152"/>
                <a:gd name="T3" fmla="*/ 4 h 224"/>
                <a:gd name="T4" fmla="*/ 0 w 152"/>
                <a:gd name="T5" fmla="*/ 1 h 224"/>
                <a:gd name="T6" fmla="*/ 2 w 152"/>
                <a:gd name="T7" fmla="*/ 0 h 224"/>
                <a:gd name="T8" fmla="*/ 3 w 152"/>
                <a:gd name="T9" fmla="*/ 1 h 224"/>
                <a:gd name="T10" fmla="*/ 3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2 h 764"/>
                <a:gd name="T2" fmla="*/ 2 w 386"/>
                <a:gd name="T3" fmla="*/ 0 h 764"/>
                <a:gd name="T4" fmla="*/ 4 w 386"/>
                <a:gd name="T5" fmla="*/ 1 h 764"/>
                <a:gd name="T6" fmla="*/ 7 w 386"/>
                <a:gd name="T7" fmla="*/ 12 h 764"/>
                <a:gd name="T8" fmla="*/ 5 w 386"/>
                <a:gd name="T9" fmla="*/ 12 h 764"/>
                <a:gd name="T10" fmla="*/ 3 w 386"/>
                <a:gd name="T11" fmla="*/ 11 h 764"/>
                <a:gd name="T12" fmla="*/ 0 w 386"/>
                <a:gd name="T13" fmla="*/ 2 h 764"/>
                <a:gd name="T14" fmla="*/ 0 w 386"/>
                <a:gd name="T15" fmla="*/ 2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1 w 728"/>
                <a:gd name="T1" fmla="*/ 0 h 348"/>
                <a:gd name="T2" fmla="*/ 0 w 728"/>
                <a:gd name="T3" fmla="*/ 2 h 348"/>
                <a:gd name="T4" fmla="*/ 1 w 728"/>
                <a:gd name="T5" fmla="*/ 6 h 348"/>
                <a:gd name="T6" fmla="*/ 12 w 728"/>
                <a:gd name="T7" fmla="*/ 4 h 348"/>
                <a:gd name="T8" fmla="*/ 12 w 728"/>
                <a:gd name="T9" fmla="*/ 1 h 348"/>
                <a:gd name="T10" fmla="*/ 11 w 728"/>
                <a:gd name="T11" fmla="*/ 0 h 348"/>
                <a:gd name="T12" fmla="*/ 1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5 w 312"/>
                <a:gd name="T1" fmla="*/ 0 h 135"/>
                <a:gd name="T2" fmla="*/ 0 w 312"/>
                <a:gd name="T3" fmla="*/ 1 h 135"/>
                <a:gd name="T4" fmla="*/ 5 w 312"/>
                <a:gd name="T5" fmla="*/ 2 h 135"/>
                <a:gd name="T6" fmla="*/ 5 w 312"/>
                <a:gd name="T7" fmla="*/ 0 h 135"/>
                <a:gd name="T8" fmla="*/ 5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 h 175"/>
                    <a:gd name="T2" fmla="*/ 2 w 313"/>
                    <a:gd name="T3" fmla="*/ 0 h 175"/>
                    <a:gd name="T4" fmla="*/ 4 w 313"/>
                    <a:gd name="T5" fmla="*/ 0 h 175"/>
                    <a:gd name="T6" fmla="*/ 5 w 313"/>
                    <a:gd name="T7" fmla="*/ 0 h 175"/>
                    <a:gd name="T8" fmla="*/ 5 w 313"/>
                    <a:gd name="T9" fmla="*/ 1 h 175"/>
                    <a:gd name="T10" fmla="*/ 3 w 313"/>
                    <a:gd name="T11" fmla="*/ 1 h 175"/>
                    <a:gd name="T12" fmla="*/ 2 w 313"/>
                    <a:gd name="T13" fmla="*/ 1 h 175"/>
                    <a:gd name="T14" fmla="*/ 1 w 313"/>
                    <a:gd name="T15" fmla="*/ 2 h 175"/>
                    <a:gd name="T16" fmla="*/ 0 w 313"/>
                    <a:gd name="T17" fmla="*/ 1 h 175"/>
                    <a:gd name="T18" fmla="*/ 0 w 313"/>
                    <a:gd name="T19" fmla="*/ 1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3 w 230"/>
                    <a:gd name="T3" fmla="*/ 5 h 266"/>
                    <a:gd name="T4" fmla="*/ 4 w 230"/>
                    <a:gd name="T5" fmla="*/ 4 h 266"/>
                    <a:gd name="T6" fmla="*/ 4 w 230"/>
                    <a:gd name="T7" fmla="*/ 1 h 266"/>
                    <a:gd name="T8" fmla="*/ 3 w 230"/>
                    <a:gd name="T9" fmla="*/ 0 h 266"/>
                    <a:gd name="T10" fmla="*/ 3 w 230"/>
                    <a:gd name="T11" fmla="*/ 4 h 266"/>
                    <a:gd name="T12" fmla="*/ 2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2 h 234"/>
                    <a:gd name="T4" fmla="*/ 0 w 87"/>
                    <a:gd name="T5" fmla="*/ 3 h 234"/>
                    <a:gd name="T6" fmla="*/ 0 w 87"/>
                    <a:gd name="T7" fmla="*/ 4 h 234"/>
                    <a:gd name="T8" fmla="*/ 1 w 87"/>
                    <a:gd name="T9" fmla="*/ 4 h 234"/>
                    <a:gd name="T10" fmla="*/ 1 w 87"/>
                    <a:gd name="T11" fmla="*/ 2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2 w 1190"/>
                  <a:gd name="T1" fmla="*/ 0 h 500"/>
                  <a:gd name="T2" fmla="*/ 19 w 1190"/>
                  <a:gd name="T3" fmla="*/ 8 h 500"/>
                  <a:gd name="T4" fmla="*/ 17 w 1190"/>
                  <a:gd name="T5" fmla="*/ 8 h 500"/>
                  <a:gd name="T6" fmla="*/ 0 w 1190"/>
                  <a:gd name="T7" fmla="*/ 1 h 500"/>
                  <a:gd name="T8" fmla="*/ 2 w 1190"/>
                  <a:gd name="T9" fmla="*/ 0 h 500"/>
                  <a:gd name="T10" fmla="*/ 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2 w 489"/>
                  <a:gd name="T3" fmla="*/ 2 h 296"/>
                  <a:gd name="T4" fmla="*/ 5 w 489"/>
                  <a:gd name="T5" fmla="*/ 3 h 296"/>
                  <a:gd name="T6" fmla="*/ 6 w 489"/>
                  <a:gd name="T7" fmla="*/ 4 h 296"/>
                  <a:gd name="T8" fmla="*/ 5 w 489"/>
                  <a:gd name="T9" fmla="*/ 4 h 296"/>
                  <a:gd name="T10" fmla="*/ 2 w 489"/>
                  <a:gd name="T11" fmla="*/ 3 h 296"/>
                  <a:gd name="T12" fmla="*/ 0 w 489"/>
                  <a:gd name="T13" fmla="*/ 2 h 296"/>
                  <a:gd name="T14" fmla="*/ 1 w 489"/>
                  <a:gd name="T15" fmla="*/ 3 h 296"/>
                  <a:gd name="T16" fmla="*/ 4 w 489"/>
                  <a:gd name="T17" fmla="*/ 5 h 296"/>
                  <a:gd name="T18" fmla="*/ 7 w 489"/>
                  <a:gd name="T19" fmla="*/ 5 h 296"/>
                  <a:gd name="T20" fmla="*/ 7 w 489"/>
                  <a:gd name="T21" fmla="*/ 4 h 296"/>
                  <a:gd name="T22" fmla="*/ 6 w 489"/>
                  <a:gd name="T23" fmla="*/ 2 h 296"/>
                  <a:gd name="T24" fmla="*/ 2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2 w 213"/>
                  <a:gd name="T3" fmla="*/ 0 h 478"/>
                  <a:gd name="T4" fmla="*/ 2 w 213"/>
                  <a:gd name="T5" fmla="*/ 3 h 478"/>
                  <a:gd name="T6" fmla="*/ 2 w 213"/>
                  <a:gd name="T7" fmla="*/ 5 h 478"/>
                  <a:gd name="T8" fmla="*/ 4 w 213"/>
                  <a:gd name="T9" fmla="*/ 7 h 478"/>
                  <a:gd name="T10" fmla="*/ 2 w 213"/>
                  <a:gd name="T11" fmla="*/ 7 h 478"/>
                  <a:gd name="T12" fmla="*/ 1 w 213"/>
                  <a:gd name="T13" fmla="*/ 5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2 w 150"/>
                    <a:gd name="T1" fmla="*/ 0 h 173"/>
                    <a:gd name="T2" fmla="*/ 1 w 150"/>
                    <a:gd name="T3" fmla="*/ 2 h 173"/>
                    <a:gd name="T4" fmla="*/ 0 w 150"/>
                    <a:gd name="T5" fmla="*/ 3 h 173"/>
                    <a:gd name="T6" fmla="*/ 2 w 150"/>
                    <a:gd name="T7" fmla="*/ 3 h 173"/>
                    <a:gd name="T8" fmla="*/ 2 w 150"/>
                    <a:gd name="T9" fmla="*/ 2 h 173"/>
                    <a:gd name="T10" fmla="*/ 3 w 150"/>
                    <a:gd name="T11" fmla="*/ 1 h 173"/>
                    <a:gd name="T12" fmla="*/ 2 w 150"/>
                    <a:gd name="T13" fmla="*/ 0 h 173"/>
                    <a:gd name="T14" fmla="*/ 2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3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4 h 880"/>
                    <a:gd name="T6" fmla="*/ 2 w 1684"/>
                    <a:gd name="T7" fmla="*/ 6 h 880"/>
                    <a:gd name="T8" fmla="*/ 19 w 1684"/>
                    <a:gd name="T9" fmla="*/ 14 h 880"/>
                    <a:gd name="T10" fmla="*/ 23 w 1684"/>
                    <a:gd name="T11" fmla="*/ 14 h 880"/>
                    <a:gd name="T12" fmla="*/ 26 w 1684"/>
                    <a:gd name="T13" fmla="*/ 14 h 880"/>
                    <a:gd name="T14" fmla="*/ 27 w 1684"/>
                    <a:gd name="T15" fmla="*/ 13 h 880"/>
                    <a:gd name="T16" fmla="*/ 24 w 1684"/>
                    <a:gd name="T17" fmla="*/ 11 h 880"/>
                    <a:gd name="T18" fmla="*/ 23 w 1684"/>
                    <a:gd name="T19" fmla="*/ 8 h 880"/>
                    <a:gd name="T20" fmla="*/ 22 w 1684"/>
                    <a:gd name="T21" fmla="*/ 9 h 880"/>
                    <a:gd name="T22" fmla="*/ 23 w 1684"/>
                    <a:gd name="T23" fmla="*/ 11 h 880"/>
                    <a:gd name="T24" fmla="*/ 25 w 1684"/>
                    <a:gd name="T25" fmla="*/ 13 h 880"/>
                    <a:gd name="T26" fmla="*/ 23 w 1684"/>
                    <a:gd name="T27" fmla="*/ 13 h 880"/>
                    <a:gd name="T28" fmla="*/ 20 w 1684"/>
                    <a:gd name="T29" fmla="*/ 13 h 880"/>
                    <a:gd name="T30" fmla="*/ 20 w 1684"/>
                    <a:gd name="T31" fmla="*/ 11 h 880"/>
                    <a:gd name="T32" fmla="*/ 21 w 1684"/>
                    <a:gd name="T33" fmla="*/ 9 h 880"/>
                    <a:gd name="T34" fmla="*/ 20 w 1684"/>
                    <a:gd name="T35" fmla="*/ 9 h 880"/>
                    <a:gd name="T36" fmla="*/ 19 w 1684"/>
                    <a:gd name="T37" fmla="*/ 11 h 880"/>
                    <a:gd name="T38" fmla="*/ 18 w 1684"/>
                    <a:gd name="T39" fmla="*/ 13 h 880"/>
                    <a:gd name="T40" fmla="*/ 2 w 1684"/>
                    <a:gd name="T41" fmla="*/ 5 h 880"/>
                    <a:gd name="T42" fmla="*/ 2 w 1684"/>
                    <a:gd name="T43" fmla="*/ 4 h 880"/>
                    <a:gd name="T44" fmla="*/ 2 w 1684"/>
                    <a:gd name="T45" fmla="*/ 2 h 880"/>
                    <a:gd name="T46" fmla="*/ 4 w 1684"/>
                    <a:gd name="T47" fmla="*/ 0 h 880"/>
                    <a:gd name="T48" fmla="*/ 3 w 1684"/>
                    <a:gd name="T49" fmla="*/ 0 h 880"/>
                    <a:gd name="T50" fmla="*/ 3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2 w 160"/>
                    <a:gd name="T1" fmla="*/ 0 h 335"/>
                    <a:gd name="T2" fmla="*/ 1 w 160"/>
                    <a:gd name="T3" fmla="*/ 1 h 335"/>
                    <a:gd name="T4" fmla="*/ 0 w 160"/>
                    <a:gd name="T5" fmla="*/ 3 h 335"/>
                    <a:gd name="T6" fmla="*/ 1 w 160"/>
                    <a:gd name="T7" fmla="*/ 4 h 335"/>
                    <a:gd name="T8" fmla="*/ 2 w 160"/>
                    <a:gd name="T9" fmla="*/ 5 h 335"/>
                    <a:gd name="T10" fmla="*/ 2 w 160"/>
                    <a:gd name="T11" fmla="*/ 2 h 335"/>
                    <a:gd name="T12" fmla="*/ 3 w 160"/>
                    <a:gd name="T13" fmla="*/ 0 h 335"/>
                    <a:gd name="T14" fmla="*/ 2 w 160"/>
                    <a:gd name="T15" fmla="*/ 0 h 335"/>
                    <a:gd name="T16" fmla="*/ 2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4 w 642"/>
                    <a:gd name="T1" fmla="*/ 14 h 1188"/>
                    <a:gd name="T2" fmla="*/ 0 w 642"/>
                    <a:gd name="T3" fmla="*/ 2 h 1188"/>
                    <a:gd name="T4" fmla="*/ 2 w 642"/>
                    <a:gd name="T5" fmla="*/ 1 h 1188"/>
                    <a:gd name="T6" fmla="*/ 5 w 642"/>
                    <a:gd name="T7" fmla="*/ 0 h 1188"/>
                    <a:gd name="T8" fmla="*/ 7 w 642"/>
                    <a:gd name="T9" fmla="*/ 1 h 1188"/>
                    <a:gd name="T10" fmla="*/ 11 w 642"/>
                    <a:gd name="T11" fmla="*/ 19 h 1188"/>
                    <a:gd name="T12" fmla="*/ 9 w 642"/>
                    <a:gd name="T13" fmla="*/ 18 h 1188"/>
                    <a:gd name="T14" fmla="*/ 6 w 642"/>
                    <a:gd name="T15" fmla="*/ 2 h 1188"/>
                    <a:gd name="T16" fmla="*/ 4 w 642"/>
                    <a:gd name="T17" fmla="*/ 1 h 1188"/>
                    <a:gd name="T18" fmla="*/ 2 w 642"/>
                    <a:gd name="T19" fmla="*/ 2 h 1188"/>
                    <a:gd name="T20" fmla="*/ 2 w 642"/>
                    <a:gd name="T21" fmla="*/ 3 h 1188"/>
                    <a:gd name="T22" fmla="*/ 5 w 642"/>
                    <a:gd name="T23" fmla="*/ 15 h 1188"/>
                    <a:gd name="T24" fmla="*/ 4 w 642"/>
                    <a:gd name="T25" fmla="*/ 14 h 1188"/>
                    <a:gd name="T26" fmla="*/ 4 w 642"/>
                    <a:gd name="T27" fmla="*/ 14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2 w 192"/>
                    <a:gd name="T3" fmla="*/ 4 h 504"/>
                    <a:gd name="T4" fmla="*/ 2 w 192"/>
                    <a:gd name="T5" fmla="*/ 5 h 504"/>
                    <a:gd name="T6" fmla="*/ 2 w 192"/>
                    <a:gd name="T7" fmla="*/ 8 h 504"/>
                    <a:gd name="T8" fmla="*/ 3 w 192"/>
                    <a:gd name="T9" fmla="*/ 8 h 504"/>
                    <a:gd name="T10" fmla="*/ 3 w 192"/>
                    <a:gd name="T11" fmla="*/ 6 h 504"/>
                    <a:gd name="T12" fmla="*/ 3 w 192"/>
                    <a:gd name="T13" fmla="*/ 4 h 504"/>
                    <a:gd name="T14" fmla="*/ 2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5 w 390"/>
                    <a:gd name="T1" fmla="*/ 0 h 269"/>
                    <a:gd name="T2" fmla="*/ 5 w 390"/>
                    <a:gd name="T3" fmla="*/ 1 h 269"/>
                    <a:gd name="T4" fmla="*/ 4 w 390"/>
                    <a:gd name="T5" fmla="*/ 2 h 269"/>
                    <a:gd name="T6" fmla="*/ 0 w 390"/>
                    <a:gd name="T7" fmla="*/ 3 h 269"/>
                    <a:gd name="T8" fmla="*/ 0 w 390"/>
                    <a:gd name="T9" fmla="*/ 4 h 269"/>
                    <a:gd name="T10" fmla="*/ 5 w 390"/>
                    <a:gd name="T11" fmla="*/ 4 h 269"/>
                    <a:gd name="T12" fmla="*/ 5 w 390"/>
                    <a:gd name="T13" fmla="*/ 5 h 269"/>
                    <a:gd name="T14" fmla="*/ 7 w 390"/>
                    <a:gd name="T15" fmla="*/ 5 h 269"/>
                    <a:gd name="T16" fmla="*/ 6 w 390"/>
                    <a:gd name="T17" fmla="*/ 3 h 269"/>
                    <a:gd name="T18" fmla="*/ 2 w 390"/>
                    <a:gd name="T19" fmla="*/ 3 h 269"/>
                    <a:gd name="T20" fmla="*/ 6 w 390"/>
                    <a:gd name="T21" fmla="*/ 2 h 269"/>
                    <a:gd name="T22" fmla="*/ 5 w 390"/>
                    <a:gd name="T23" fmla="*/ 0 h 269"/>
                    <a:gd name="T24" fmla="*/ 5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3 h 424"/>
                    <a:gd name="T2" fmla="*/ 14 w 941"/>
                    <a:gd name="T3" fmla="*/ 0 h 424"/>
                    <a:gd name="T4" fmla="*/ 15 w 941"/>
                    <a:gd name="T5" fmla="*/ 2 h 424"/>
                    <a:gd name="T6" fmla="*/ 15 w 941"/>
                    <a:gd name="T7" fmla="*/ 3 h 424"/>
                    <a:gd name="T8" fmla="*/ 15 w 941"/>
                    <a:gd name="T9" fmla="*/ 5 h 424"/>
                    <a:gd name="T10" fmla="*/ 1 w 941"/>
                    <a:gd name="T11" fmla="*/ 7 h 424"/>
                    <a:gd name="T12" fmla="*/ 1 w 941"/>
                    <a:gd name="T13" fmla="*/ 6 h 424"/>
                    <a:gd name="T14" fmla="*/ 14 w 941"/>
                    <a:gd name="T15" fmla="*/ 4 h 424"/>
                    <a:gd name="T16" fmla="*/ 14 w 941"/>
                    <a:gd name="T17" fmla="*/ 3 h 424"/>
                    <a:gd name="T18" fmla="*/ 14 w 941"/>
                    <a:gd name="T19" fmla="*/ 1 h 424"/>
                    <a:gd name="T20" fmla="*/ 0 w 941"/>
                    <a:gd name="T21" fmla="*/ 3 h 424"/>
                    <a:gd name="T22" fmla="*/ 0 w 941"/>
                    <a:gd name="T23" fmla="*/ 3 h 424"/>
                    <a:gd name="T24" fmla="*/ 0 w 941"/>
                    <a:gd name="T25" fmla="*/ 3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 h 173"/>
                    <a:gd name="T2" fmla="*/ 2 w 488"/>
                    <a:gd name="T3" fmla="*/ 2 h 173"/>
                    <a:gd name="T4" fmla="*/ 4 w 488"/>
                    <a:gd name="T5" fmla="*/ 2 h 173"/>
                    <a:gd name="T6" fmla="*/ 7 w 488"/>
                    <a:gd name="T7" fmla="*/ 1 h 173"/>
                    <a:gd name="T8" fmla="*/ 8 w 488"/>
                    <a:gd name="T9" fmla="*/ 0 h 173"/>
                    <a:gd name="T10" fmla="*/ 7 w 488"/>
                    <a:gd name="T11" fmla="*/ 0 h 173"/>
                    <a:gd name="T12" fmla="*/ 4 w 488"/>
                    <a:gd name="T13" fmla="*/ 0 h 173"/>
                    <a:gd name="T14" fmla="*/ 2 w 488"/>
                    <a:gd name="T15" fmla="*/ 0 h 173"/>
                    <a:gd name="T16" fmla="*/ 1 w 488"/>
                    <a:gd name="T17" fmla="*/ 1 h 173"/>
                    <a:gd name="T18" fmla="*/ 2 w 488"/>
                    <a:gd name="T19" fmla="*/ 1 h 173"/>
                    <a:gd name="T20" fmla="*/ 5 w 488"/>
                    <a:gd name="T21" fmla="*/ 0 h 173"/>
                    <a:gd name="T22" fmla="*/ 7 w 488"/>
                    <a:gd name="T23" fmla="*/ 0 h 173"/>
                    <a:gd name="T24" fmla="*/ 5 w 488"/>
                    <a:gd name="T25" fmla="*/ 1 h 173"/>
                    <a:gd name="T26" fmla="*/ 3 w 488"/>
                    <a:gd name="T27" fmla="*/ 1 h 173"/>
                    <a:gd name="T28" fmla="*/ 0 w 488"/>
                    <a:gd name="T29" fmla="*/ 1 h 173"/>
                    <a:gd name="T30" fmla="*/ 0 w 488"/>
                    <a:gd name="T31" fmla="*/ 1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22 h 3266"/>
                <a:gd name="T2" fmla="*/ 0 w 772"/>
                <a:gd name="T3" fmla="*/ 21 h 3266"/>
                <a:gd name="T4" fmla="*/ 0 w 772"/>
                <a:gd name="T5" fmla="*/ 19 h 3266"/>
                <a:gd name="T6" fmla="*/ 0 w 772"/>
                <a:gd name="T7" fmla="*/ 18 h 3266"/>
                <a:gd name="T8" fmla="*/ 0 w 772"/>
                <a:gd name="T9" fmla="*/ 16 h 3266"/>
                <a:gd name="T10" fmla="*/ 0 w 772"/>
                <a:gd name="T11" fmla="*/ 14 h 3266"/>
                <a:gd name="T12" fmla="*/ 0 w 772"/>
                <a:gd name="T13" fmla="*/ 14 h 3266"/>
                <a:gd name="T14" fmla="*/ 0 w 772"/>
                <a:gd name="T15" fmla="*/ 13 h 3266"/>
                <a:gd name="T16" fmla="*/ 0 w 772"/>
                <a:gd name="T17" fmla="*/ 12 h 3266"/>
                <a:gd name="T18" fmla="*/ 0 w 772"/>
                <a:gd name="T19" fmla="*/ 11 h 3266"/>
                <a:gd name="T20" fmla="*/ 0 w 772"/>
                <a:gd name="T21" fmla="*/ 8 h 3266"/>
                <a:gd name="T22" fmla="*/ 0 w 772"/>
                <a:gd name="T23" fmla="*/ 7 h 3266"/>
                <a:gd name="T24" fmla="*/ 0 w 772"/>
                <a:gd name="T25" fmla="*/ 5 h 3266"/>
                <a:gd name="T26" fmla="*/ 0 w 772"/>
                <a:gd name="T27" fmla="*/ 4 h 3266"/>
                <a:gd name="T28" fmla="*/ 0 w 772"/>
                <a:gd name="T29" fmla="*/ 3 h 3266"/>
                <a:gd name="T30" fmla="*/ 0 w 772"/>
                <a:gd name="T31" fmla="*/ 0 h 3266"/>
                <a:gd name="T32" fmla="*/ 0 w 772"/>
                <a:gd name="T33" fmla="*/ 3 h 3266"/>
                <a:gd name="T34" fmla="*/ 0 w 772"/>
                <a:gd name="T35" fmla="*/ 4 h 3266"/>
                <a:gd name="T36" fmla="*/ 0 w 772"/>
                <a:gd name="T37" fmla="*/ 5 h 3266"/>
                <a:gd name="T38" fmla="*/ 0 w 772"/>
                <a:gd name="T39" fmla="*/ 6 h 3266"/>
                <a:gd name="T40" fmla="*/ 0 w 772"/>
                <a:gd name="T41" fmla="*/ 7 h 3266"/>
                <a:gd name="T42" fmla="*/ 0 w 772"/>
                <a:gd name="T43" fmla="*/ 9 h 3266"/>
                <a:gd name="T44" fmla="*/ 0 w 772"/>
                <a:gd name="T45" fmla="*/ 11 h 3266"/>
                <a:gd name="T46" fmla="*/ 0 w 772"/>
                <a:gd name="T47" fmla="*/ 13 h 3266"/>
                <a:gd name="T48" fmla="*/ 0 w 772"/>
                <a:gd name="T49" fmla="*/ 14 h 3266"/>
                <a:gd name="T50" fmla="*/ 0 w 772"/>
                <a:gd name="T51" fmla="*/ 15 h 3266"/>
                <a:gd name="T52" fmla="*/ 0 w 772"/>
                <a:gd name="T53" fmla="*/ 17 h 3266"/>
                <a:gd name="T54" fmla="*/ 0 w 772"/>
                <a:gd name="T55" fmla="*/ 19 h 3266"/>
                <a:gd name="T56" fmla="*/ 0 w 772"/>
                <a:gd name="T57" fmla="*/ 21 h 3266"/>
                <a:gd name="T58" fmla="*/ 0 w 772"/>
                <a:gd name="T59" fmla="*/ 22 h 3266"/>
                <a:gd name="T60" fmla="*/ 0 w 772"/>
                <a:gd name="T61" fmla="*/ 23 h 3266"/>
                <a:gd name="T62" fmla="*/ 0 w 772"/>
                <a:gd name="T63" fmla="*/ 22 h 3266"/>
                <a:gd name="T64" fmla="*/ 0 w 772"/>
                <a:gd name="T65" fmla="*/ 22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50 h 3266"/>
                <a:gd name="T2" fmla="*/ 0 w 772"/>
                <a:gd name="T3" fmla="*/ 47 h 3266"/>
                <a:gd name="T4" fmla="*/ 0 w 772"/>
                <a:gd name="T5" fmla="*/ 44 h 3266"/>
                <a:gd name="T6" fmla="*/ 0 w 772"/>
                <a:gd name="T7" fmla="*/ 40 h 3266"/>
                <a:gd name="T8" fmla="*/ 0 w 772"/>
                <a:gd name="T9" fmla="*/ 36 h 3266"/>
                <a:gd name="T10" fmla="*/ 0 w 772"/>
                <a:gd name="T11" fmla="*/ 33 h 3266"/>
                <a:gd name="T12" fmla="*/ 0 w 772"/>
                <a:gd name="T13" fmla="*/ 31 h 3266"/>
                <a:gd name="T14" fmla="*/ 0 w 772"/>
                <a:gd name="T15" fmla="*/ 30 h 3266"/>
                <a:gd name="T16" fmla="*/ 0 w 772"/>
                <a:gd name="T17" fmla="*/ 28 h 3266"/>
                <a:gd name="T18" fmla="*/ 0 w 772"/>
                <a:gd name="T19" fmla="*/ 25 h 3266"/>
                <a:gd name="T20" fmla="*/ 0 w 772"/>
                <a:gd name="T21" fmla="*/ 19 h 3266"/>
                <a:gd name="T22" fmla="*/ 0 w 772"/>
                <a:gd name="T23" fmla="*/ 15 h 3266"/>
                <a:gd name="T24" fmla="*/ 0 w 772"/>
                <a:gd name="T25" fmla="*/ 12 h 3266"/>
                <a:gd name="T26" fmla="*/ 0 w 772"/>
                <a:gd name="T27" fmla="*/ 10 h 3266"/>
                <a:gd name="T28" fmla="*/ 0 w 772"/>
                <a:gd name="T29" fmla="*/ 7 h 3266"/>
                <a:gd name="T30" fmla="*/ 0 w 772"/>
                <a:gd name="T31" fmla="*/ 0 h 3266"/>
                <a:gd name="T32" fmla="*/ 0 w 772"/>
                <a:gd name="T33" fmla="*/ 6 h 3266"/>
                <a:gd name="T34" fmla="*/ 0 w 772"/>
                <a:gd name="T35" fmla="*/ 10 h 3266"/>
                <a:gd name="T36" fmla="*/ 0 w 772"/>
                <a:gd name="T37" fmla="*/ 12 h 3266"/>
                <a:gd name="T38" fmla="*/ 0 w 772"/>
                <a:gd name="T39" fmla="*/ 14 h 3266"/>
                <a:gd name="T40" fmla="*/ 0 w 772"/>
                <a:gd name="T41" fmla="*/ 17 h 3266"/>
                <a:gd name="T42" fmla="*/ 0 w 772"/>
                <a:gd name="T43" fmla="*/ 20 h 3266"/>
                <a:gd name="T44" fmla="*/ 0 w 772"/>
                <a:gd name="T45" fmla="*/ 26 h 3266"/>
                <a:gd name="T46" fmla="*/ 0 w 772"/>
                <a:gd name="T47" fmla="*/ 30 h 3266"/>
                <a:gd name="T48" fmla="*/ 0 w 772"/>
                <a:gd name="T49" fmla="*/ 33 h 3266"/>
                <a:gd name="T50" fmla="*/ 0 w 772"/>
                <a:gd name="T51" fmla="*/ 35 h 3266"/>
                <a:gd name="T52" fmla="*/ 0 w 772"/>
                <a:gd name="T53" fmla="*/ 39 h 3266"/>
                <a:gd name="T54" fmla="*/ 0 w 772"/>
                <a:gd name="T55" fmla="*/ 43 h 3266"/>
                <a:gd name="T56" fmla="*/ 0 w 772"/>
                <a:gd name="T57" fmla="*/ 47 h 3266"/>
                <a:gd name="T58" fmla="*/ 0 w 772"/>
                <a:gd name="T59" fmla="*/ 50 h 3266"/>
                <a:gd name="T60" fmla="*/ 0 w 772"/>
                <a:gd name="T61" fmla="*/ 52 h 3266"/>
                <a:gd name="T62" fmla="*/ 0 w 772"/>
                <a:gd name="T63" fmla="*/ 50 h 3266"/>
                <a:gd name="T64" fmla="*/ 0 w 772"/>
                <a:gd name="T65" fmla="*/ 5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1 h 806"/>
                  <a:gd name="T4" fmla="*/ 0 w 245"/>
                  <a:gd name="T5" fmla="*/ 2 h 806"/>
                  <a:gd name="T6" fmla="*/ 0 w 245"/>
                  <a:gd name="T7" fmla="*/ 2 h 806"/>
                  <a:gd name="T8" fmla="*/ 0 w 245"/>
                  <a:gd name="T9" fmla="*/ 1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1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9" y="321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1 h 1230"/>
                    <a:gd name="T4" fmla="*/ 0 w 1064"/>
                    <a:gd name="T5" fmla="*/ 1 h 1230"/>
                    <a:gd name="T6" fmla="*/ 0 w 1064"/>
                    <a:gd name="T7" fmla="*/ 2 h 1230"/>
                    <a:gd name="T8" fmla="*/ 0 w 1064"/>
                    <a:gd name="T9" fmla="*/ 2 h 1230"/>
                    <a:gd name="T10" fmla="*/ 0 w 1064"/>
                    <a:gd name="T11" fmla="*/ 2 h 1230"/>
                    <a:gd name="T12" fmla="*/ 0 w 1064"/>
                    <a:gd name="T13" fmla="*/ 2 h 1230"/>
                    <a:gd name="T14" fmla="*/ 0 w 1064"/>
                    <a:gd name="T15" fmla="*/ 1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1 h 1230"/>
                    <a:gd name="T28" fmla="*/ 0 w 1064"/>
                    <a:gd name="T29" fmla="*/ 1 h 1230"/>
                    <a:gd name="T30" fmla="*/ 0 w 1064"/>
                    <a:gd name="T31" fmla="*/ 2 h 1230"/>
                    <a:gd name="T32" fmla="*/ 0 w 1064"/>
                    <a:gd name="T33" fmla="*/ 2 h 1230"/>
                    <a:gd name="T34" fmla="*/ 0 w 1064"/>
                    <a:gd name="T35" fmla="*/ 2 h 1230"/>
                    <a:gd name="T36" fmla="*/ 0 w 1064"/>
                    <a:gd name="T37" fmla="*/ 1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9" y="171"/>
                  <a:ext cx="505" cy="898"/>
                </a:xfrm>
                <a:custGeom>
                  <a:avLst/>
                  <a:gdLst>
                    <a:gd name="T0" fmla="*/ 1 w 2002"/>
                    <a:gd name="T1" fmla="*/ 0 h 2521"/>
                    <a:gd name="T2" fmla="*/ 0 w 2002"/>
                    <a:gd name="T3" fmla="*/ 5 h 2521"/>
                    <a:gd name="T4" fmla="*/ 0 w 2002"/>
                    <a:gd name="T5" fmla="*/ 5 h 2521"/>
                    <a:gd name="T6" fmla="*/ 1 w 2002"/>
                    <a:gd name="T7" fmla="*/ 0 h 2521"/>
                    <a:gd name="T8" fmla="*/ 1 w 2002"/>
                    <a:gd name="T9" fmla="*/ 0 h 2521"/>
                    <a:gd name="T10" fmla="*/ 1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6 h 3771"/>
                    <a:gd name="T2" fmla="*/ 0 w 3007"/>
                    <a:gd name="T3" fmla="*/ 6 h 3771"/>
                    <a:gd name="T4" fmla="*/ 0 w 3007"/>
                    <a:gd name="T5" fmla="*/ 6 h 3771"/>
                    <a:gd name="T6" fmla="*/ 0 w 3007"/>
                    <a:gd name="T7" fmla="*/ 6 h 3771"/>
                    <a:gd name="T8" fmla="*/ 0 w 3007"/>
                    <a:gd name="T9" fmla="*/ 5 h 3771"/>
                    <a:gd name="T10" fmla="*/ 0 w 3007"/>
                    <a:gd name="T11" fmla="*/ 6 h 3771"/>
                    <a:gd name="T12" fmla="*/ 0 w 3007"/>
                    <a:gd name="T13" fmla="*/ 6 h 3771"/>
                    <a:gd name="T14" fmla="*/ 1 w 3007"/>
                    <a:gd name="T15" fmla="*/ 1 h 3771"/>
                    <a:gd name="T16" fmla="*/ 1 w 3007"/>
                    <a:gd name="T17" fmla="*/ 0 h 3771"/>
                    <a:gd name="T18" fmla="*/ 1 w 3007"/>
                    <a:gd name="T19" fmla="*/ 0 h 3771"/>
                    <a:gd name="T20" fmla="*/ 1 w 3007"/>
                    <a:gd name="T21" fmla="*/ 0 h 3771"/>
                    <a:gd name="T22" fmla="*/ 1 w 3007"/>
                    <a:gd name="T23" fmla="*/ 1 h 3771"/>
                    <a:gd name="T24" fmla="*/ 0 w 3007"/>
                    <a:gd name="T25" fmla="*/ 7 h 3771"/>
                    <a:gd name="T26" fmla="*/ 0 w 3007"/>
                    <a:gd name="T27" fmla="*/ 7 h 3771"/>
                    <a:gd name="T28" fmla="*/ 0 w 3007"/>
                    <a:gd name="T29" fmla="*/ 8 h 3771"/>
                    <a:gd name="T30" fmla="*/ 0 w 3007"/>
                    <a:gd name="T31" fmla="*/ 7 h 3771"/>
                    <a:gd name="T32" fmla="*/ 0 w 3007"/>
                    <a:gd name="T33" fmla="*/ 7 h 3771"/>
                    <a:gd name="T34" fmla="*/ 0 w 3007"/>
                    <a:gd name="T35" fmla="*/ 7 h 3771"/>
                    <a:gd name="T36" fmla="*/ 0 w 3007"/>
                    <a:gd name="T37" fmla="*/ 7 h 3771"/>
                    <a:gd name="T38" fmla="*/ 0 w 3007"/>
                    <a:gd name="T39" fmla="*/ 6 h 3771"/>
                    <a:gd name="T40" fmla="*/ 0 w 3007"/>
                    <a:gd name="T41" fmla="*/ 7 h 3771"/>
                    <a:gd name="T42" fmla="*/ 0 w 3007"/>
                    <a:gd name="T43" fmla="*/ 6 h 3771"/>
                    <a:gd name="T44" fmla="*/ 0 w 3007"/>
                    <a:gd name="T45" fmla="*/ 7 h 3771"/>
                    <a:gd name="T46" fmla="*/ 0 w 3007"/>
                    <a:gd name="T47" fmla="*/ 6 h 3771"/>
                    <a:gd name="T48" fmla="*/ 0 w 3007"/>
                    <a:gd name="T49" fmla="*/ 6 h 3771"/>
                    <a:gd name="T50" fmla="*/ 0 w 3007"/>
                    <a:gd name="T51" fmla="*/ 6 h 3771"/>
                    <a:gd name="T52" fmla="*/ 0 w 3007"/>
                    <a:gd name="T53" fmla="*/ 6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8" y="886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1 h 342"/>
                    <a:gd name="T6" fmla="*/ 0 w 673"/>
                    <a:gd name="T7" fmla="*/ 1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795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1 h 403"/>
                    <a:gd name="T6" fmla="*/ 0 w 716"/>
                    <a:gd name="T7" fmla="*/ 1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1 h 411"/>
                    <a:gd name="T6" fmla="*/ 0 w 717"/>
                    <a:gd name="T7" fmla="*/ 1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8" y="131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1 h 386"/>
                    <a:gd name="T6" fmla="*/ 0 w 709"/>
                    <a:gd name="T7" fmla="*/ 1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3.wmf"/><Relationship Id="rId2" Type="http://schemas.openxmlformats.org/officeDocument/2006/relationships/tags" Target="../tags/tag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gi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7.wmf"/><Relationship Id="rId2" Type="http://schemas.openxmlformats.org/officeDocument/2006/relationships/tags" Target="../tags/tag4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w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7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0.bin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4.wmf"/><Relationship Id="rId2" Type="http://schemas.openxmlformats.org/officeDocument/2006/relationships/tags" Target="../tags/tag7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wmf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72"/>
          <p:cNvSpPr>
            <a:spLocks noChangeArrowheads="1"/>
          </p:cNvSpPr>
          <p:nvPr/>
        </p:nvSpPr>
        <p:spPr bwMode="auto">
          <a:xfrm>
            <a:off x="47625" y="2174875"/>
            <a:ext cx="8739188" cy="1470025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5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斐波那契数列</a:t>
            </a:r>
            <a:r>
              <a:rPr lang="ko-KR" altLang="en-US" sz="5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通项公式</a:t>
            </a:r>
            <a:r>
              <a:rPr lang="zh-CN" altLang="en-US" sz="5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的若干证明</a:t>
            </a:r>
          </a:p>
          <a:p>
            <a:pPr algn="ctr" eaLnBrk="0" hangingPunct="0">
              <a:spcBef>
                <a:spcPts val="6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(Several Proofs on Fibonacci Series)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4025" y="369888"/>
            <a:ext cx="764381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b="1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首届院青年教师教学竞赛</a:t>
            </a:r>
            <a:endParaRPr lang="en-US" altLang="zh-CN" b="1">
              <a:solidFill>
                <a:srgbClr val="8D011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8" name="Line 7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5"/>
          <p:cNvSpPr txBox="1">
            <a:spLocks noChangeArrowheads="1"/>
          </p:cNvSpPr>
          <p:nvPr/>
        </p:nvSpPr>
        <p:spPr bwMode="auto">
          <a:xfrm>
            <a:off x="4786313" y="5119688"/>
            <a:ext cx="3455987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姓名：  李厚彪</a:t>
            </a:r>
            <a:r>
              <a:rPr lang="zh-CN" altLang="en-US" sz="2800" b="1" u="sng">
                <a:latin typeface="Times New Roman" pitchFamily="18" charset="0"/>
                <a:ea typeface="隶书" pitchFamily="49" charset="-122"/>
              </a:rPr>
              <a:t>    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4786313" y="5905500"/>
            <a:ext cx="37465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学校：  电子科技大学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00750" y="5691188"/>
            <a:ext cx="2500313" cy="15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00750" y="6405563"/>
            <a:ext cx="2500313" cy="15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advTm="14598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3528" y="980728"/>
            <a:ext cx="2592288" cy="599872"/>
            <a:chOff x="323528" y="980728"/>
            <a:chExt cx="2592288" cy="599872"/>
          </a:xfrm>
        </p:grpSpPr>
        <p:sp>
          <p:nvSpPr>
            <p:cNvPr id="3" name="Rectangle 635"/>
            <p:cNvSpPr>
              <a:spLocks noChangeArrowheads="1"/>
            </p:cNvSpPr>
            <p:nvPr/>
          </p:nvSpPr>
          <p:spPr bwMode="auto">
            <a:xfrm>
              <a:off x="323528" y="1057380"/>
              <a:ext cx="5453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将</a:t>
              </a:r>
            </a:p>
          </p:txBody>
        </p:sp>
        <p:graphicFrame>
          <p:nvGraphicFramePr>
            <p:cNvPr id="4" name="Object 636"/>
            <p:cNvGraphicFramePr>
              <a:graphicFrameLocks noChangeAspect="1"/>
            </p:cNvGraphicFramePr>
            <p:nvPr/>
          </p:nvGraphicFramePr>
          <p:xfrm>
            <a:off x="746027" y="980728"/>
            <a:ext cx="513605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5" name="Equation" r:id="rId3" imgW="190440" imgH="177480" progId="Equation.DSMT4">
                    <p:embed/>
                  </p:oleObj>
                </mc:Choice>
                <mc:Fallback>
                  <p:oleObj name="Equation" r:id="rId3" imgW="190440" imgH="1774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027" y="980728"/>
                          <a:ext cx="513605" cy="504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637"/>
            <p:cNvSpPr>
              <a:spLocks noChangeArrowheads="1"/>
            </p:cNvSpPr>
            <p:nvPr/>
          </p:nvSpPr>
          <p:spPr bwMode="auto">
            <a:xfrm>
              <a:off x="1198679" y="1052736"/>
              <a:ext cx="171713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对角化得 </a:t>
              </a:r>
            </a:p>
          </p:txBody>
        </p:sp>
      </p:grpSp>
      <p:graphicFrame>
        <p:nvGraphicFramePr>
          <p:cNvPr id="6" name="Object 638"/>
          <p:cNvGraphicFramePr>
            <a:graphicFrameLocks noChangeAspect="1"/>
          </p:cNvGraphicFramePr>
          <p:nvPr/>
        </p:nvGraphicFramePr>
        <p:xfrm>
          <a:off x="268288" y="1655763"/>
          <a:ext cx="82486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5" imgW="5155920" imgH="1333440" progId="Equation.DSMT4">
                  <p:embed/>
                </p:oleObj>
              </mc:Choice>
              <mc:Fallback>
                <p:oleObj name="Equation" r:id="rId5" imgW="5155920" imgH="1333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655763"/>
                        <a:ext cx="824865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02283"/>
            <a:ext cx="764381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方法三：矩阵相似</a:t>
            </a:r>
            <a:r>
              <a:rPr lang="zh-CN" altLang="en-US" sz="3600" b="1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对角化方法</a:t>
            </a:r>
            <a:endParaRPr lang="zh-CN" altLang="en-US" sz="3600" b="1" dirty="0">
              <a:solidFill>
                <a:srgbClr val="8D011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Line 78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613" name="Picture 29"/>
          <p:cNvGraphicFramePr>
            <a:graphicFrameLocks noChangeAspect="1"/>
          </p:cNvGraphicFramePr>
          <p:nvPr/>
        </p:nvGraphicFramePr>
        <p:xfrm>
          <a:off x="2267744" y="4653310"/>
          <a:ext cx="45561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7" imgW="2209680" imgH="596880" progId="Equation.DSMT4">
                  <p:embed/>
                </p:oleObj>
              </mc:Choice>
              <mc:Fallback>
                <p:oleObj name="Equation" r:id="rId7" imgW="2209680" imgH="5968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653310"/>
                        <a:ext cx="455612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51520" y="3755379"/>
            <a:ext cx="3858981" cy="897757"/>
            <a:chOff x="251520" y="3755379"/>
            <a:chExt cx="3858981" cy="897757"/>
          </a:xfrm>
        </p:grpSpPr>
        <p:sp>
          <p:nvSpPr>
            <p:cNvPr id="11" name="Rectangle 637"/>
            <p:cNvSpPr>
              <a:spLocks noChangeArrowheads="1"/>
            </p:cNvSpPr>
            <p:nvPr/>
          </p:nvSpPr>
          <p:spPr bwMode="auto">
            <a:xfrm>
              <a:off x="251520" y="3933056"/>
              <a:ext cx="5453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由</a:t>
              </a:r>
              <a:endPara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68614" name="Object 6"/>
            <p:cNvGraphicFramePr>
              <a:graphicFrameLocks noChangeAspect="1"/>
            </p:cNvGraphicFramePr>
            <p:nvPr/>
          </p:nvGraphicFramePr>
          <p:xfrm>
            <a:off x="755576" y="3755379"/>
            <a:ext cx="2055391" cy="897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8" name="Equation" r:id="rId9" imgW="1104840" imgH="482400" progId="Equation.DSMT4">
                    <p:embed/>
                  </p:oleObj>
                </mc:Choice>
                <mc:Fallback>
                  <p:oleObj name="Equation" r:id="rId9" imgW="1104840" imgH="4824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755379"/>
                          <a:ext cx="2055391" cy="897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637"/>
            <p:cNvSpPr>
              <a:spLocks noChangeArrowheads="1"/>
            </p:cNvSpPr>
            <p:nvPr/>
          </p:nvSpPr>
          <p:spPr bwMode="auto">
            <a:xfrm>
              <a:off x="2843808" y="3933056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可得：</a:t>
              </a:r>
              <a:endPara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95536" y="490538"/>
            <a:ext cx="764381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方法四：</a:t>
            </a:r>
            <a:r>
              <a:rPr lang="ko-KR" altLang="en-US" sz="3600" b="1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行列式</a:t>
            </a:r>
            <a:r>
              <a:rPr lang="zh-CN" altLang="en-US" sz="3600" b="1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表示法</a:t>
            </a:r>
            <a:r>
              <a:rPr lang="zh-CN" altLang="en-US" dirty="0" smtClean="0"/>
              <a:t> </a:t>
            </a:r>
            <a:r>
              <a:rPr lang="zh-CN" altLang="en-US" sz="36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36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600" b="1" dirty="0">
              <a:solidFill>
                <a:srgbClr val="8D011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Line 78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253" name="Rectangle 2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88" y="1052513"/>
            <a:ext cx="1896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 </a:t>
            </a:r>
            <a:r>
              <a:rPr lang="zh-CN" altLang="en-US" sz="2800" dirty="0" smtClean="0">
                <a:latin typeface="+mj-ea"/>
                <a:ea typeface="+mj-ea"/>
                <a:cs typeface="Times New Roman" pitchFamily="18" charset="0"/>
              </a:rPr>
              <a:t>注意到</a:t>
            </a:r>
            <a:endParaRPr lang="zh-CN" altLang="en-US" sz="2800" dirty="0">
              <a:latin typeface="+mj-ea"/>
              <a:ea typeface="+mj-ea"/>
              <a:cs typeface="Times New Roman" pitchFamily="18" charset="0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1691680" y="1556792"/>
          <a:ext cx="61468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r:id="rId4" imgW="67970717" imgH="32918717" progId="">
                  <p:embed/>
                </p:oleObj>
              </mc:Choice>
              <mc:Fallback>
                <p:oleObj r:id="rId4" imgW="67970717" imgH="329187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56792"/>
                        <a:ext cx="6146800" cy="2714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3635896" y="5013176"/>
          <a:ext cx="2428875" cy="58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r:id="rId6" imgW="27127517" imgH="4877117" progId="">
                  <p:embed/>
                </p:oleObj>
              </mc:Choice>
              <mc:Fallback>
                <p:oleObj r:id="rId6" imgW="27127517" imgH="48771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013176"/>
                        <a:ext cx="2428875" cy="581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F81BD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763688" y="5589240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就</a:t>
            </a:r>
            <a:r>
              <a:rPr lang="zh-CN" altLang="en-US" sz="2800" b="1" dirty="0" smtClean="0">
                <a:solidFill>
                  <a:srgbClr val="0000FF"/>
                </a:solidFill>
                <a:latin typeface="Calibri" pitchFamily="34" charset="0"/>
                <a:sym typeface="宋体" pitchFamily="2" charset="-122"/>
              </a:rPr>
              <a:t>可用行列式表示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alibri" pitchFamily="34" charset="0"/>
                <a:sym typeface="Calibri" pitchFamily="34" charset="0"/>
              </a:rPr>
              <a:t>Fobonacci</a:t>
            </a:r>
            <a:r>
              <a:rPr lang="zh-CN" altLang="en-US" sz="2800" b="1" dirty="0" smtClean="0">
                <a:solidFill>
                  <a:srgbClr val="0000FF"/>
                </a:solidFill>
                <a:latin typeface="Calibri" pitchFamily="34" charset="0"/>
                <a:sym typeface="宋体" pitchFamily="2" charset="-122"/>
              </a:rPr>
              <a:t>数列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，从而通过行列式求得通项公式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.  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（过程略）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43608" y="4345940"/>
            <a:ext cx="6552728" cy="562089"/>
            <a:chOff x="1259632" y="4345940"/>
            <a:chExt cx="6552728" cy="562089"/>
          </a:xfrm>
        </p:grpSpPr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2118791" y="4365104"/>
            <a:ext cx="33893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0" r:id="rId8" imgW="38405117" imgH="5486717" progId="">
                    <p:embed/>
                  </p:oleObj>
                </mc:Choice>
                <mc:Fallback>
                  <p:oleObj r:id="rId8" imgW="38405117" imgH="5486717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791" y="4365104"/>
                          <a:ext cx="3389313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F81BD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3"/>
            <p:cNvSpPr>
              <a:spLocks noChangeArrowheads="1"/>
            </p:cNvSpPr>
            <p:nvPr/>
          </p:nvSpPr>
          <p:spPr bwMode="auto">
            <a:xfrm>
              <a:off x="5364088" y="4365104"/>
              <a:ext cx="24482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rPr>
                <a:t>，所以</a:t>
              </a:r>
              <a:r>
                <a:rPr lang="zh-CN" altLang="en-US" sz="2800" dirty="0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rPr>
                <a:t>只需</a:t>
              </a:r>
            </a:p>
          </p:txBody>
        </p:sp>
        <p:sp>
          <p:nvSpPr>
            <p:cNvPr id="12" name="TextBox 13"/>
            <p:cNvSpPr>
              <a:spLocks noChangeArrowheads="1"/>
            </p:cNvSpPr>
            <p:nvPr/>
          </p:nvSpPr>
          <p:spPr bwMode="auto">
            <a:xfrm>
              <a:off x="1259632" y="4345940"/>
              <a:ext cx="93610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rPr>
                <a:t>由于</a:t>
              </a:r>
              <a:endParaRPr lang="zh-CN" altLang="en-US" sz="2800" dirty="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82588" y="0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kern="0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应 用 与 推 广</a:t>
            </a:r>
          </a:p>
        </p:txBody>
      </p:sp>
      <p:sp>
        <p:nvSpPr>
          <p:cNvPr id="41986" name="Line 5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11560" y="1124744"/>
            <a:ext cx="716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7F0000"/>
              </a:buClr>
              <a:buFont typeface="Wingdings" pitchFamily="2" charset="2"/>
              <a:buChar char="l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推广的斐波那契数列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—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卢卡斯数列</a:t>
            </a: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(</a:t>
            </a:r>
            <a:r>
              <a:rPr lang="en-US" altLang="zh-CN" sz="2800" b="1" dirty="0">
                <a:cs typeface="Times New Roman" pitchFamily="18" charset="0"/>
              </a:rPr>
              <a:t>Lucas</a:t>
            </a:r>
            <a:r>
              <a:rPr lang="zh-CN" altLang="en-US" sz="2800" b="1" dirty="0">
                <a:cs typeface="Times New Roman" pitchFamily="18" charset="0"/>
              </a:rPr>
              <a:t>，</a:t>
            </a:r>
            <a:r>
              <a:rPr lang="en-US" altLang="zh-CN" sz="2800" b="1" dirty="0">
                <a:cs typeface="Times New Roman" pitchFamily="18" charset="0"/>
              </a:rPr>
              <a:t>F.E.A. </a:t>
            </a:r>
            <a:r>
              <a:rPr lang="en-US" altLang="zh-CN" sz="2800" b="1" dirty="0" smtClean="0">
                <a:cs typeface="Times New Roman" pitchFamily="18" charset="0"/>
              </a:rPr>
              <a:t>1824-1891</a:t>
            </a:r>
            <a:r>
              <a:rPr lang="en-US" altLang="zh-CN" sz="2800" b="1" dirty="0" smtClean="0">
                <a:solidFill>
                  <a:schemeClr val="folHlink"/>
                </a:solidFill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chemeClr val="folHlink"/>
              </a:solidFill>
              <a:cs typeface="Times New Roman" pitchFamily="18" charset="0"/>
            </a:endParaRPr>
          </a:p>
        </p:txBody>
      </p:sp>
      <p:pic>
        <p:nvPicPr>
          <p:cNvPr id="9" name="Picture 6" descr="j02330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5300663"/>
            <a:ext cx="201612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27584" y="2204864"/>
            <a:ext cx="7416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即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从任何两个正整数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开始，往后的每一个数是其前两个数之和，由此构成无穷数列。此即，二阶递推公式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                </a:t>
            </a:r>
          </a:p>
        </p:txBody>
      </p:sp>
      <p:graphicFrame>
        <p:nvGraphicFramePr>
          <p:cNvPr id="41992" name="Object 7"/>
          <p:cNvGraphicFramePr>
            <a:graphicFrameLocks noChangeAspect="1"/>
          </p:cNvGraphicFramePr>
          <p:nvPr/>
        </p:nvGraphicFramePr>
        <p:xfrm>
          <a:off x="2843808" y="3571550"/>
          <a:ext cx="2592288" cy="108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4" imgW="1155600" imgH="482400" progId="Equation.DSMT4">
                  <p:embed/>
                </p:oleObj>
              </mc:Choice>
              <mc:Fallback>
                <p:oleObj name="Equation" r:id="rId4" imgW="115560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571550"/>
                        <a:ext cx="2592288" cy="108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899592" y="4725144"/>
            <a:ext cx="66768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思考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：如何求解上述卢卡斯数列的通项？</a:t>
            </a:r>
            <a:endParaRPr kumimoji="1"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上述方法是否皆可通用？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1991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-17463"/>
            <a:ext cx="7489080" cy="1143001"/>
          </a:xfrm>
        </p:spPr>
        <p:txBody>
          <a:bodyPr anchor="ctr"/>
          <a:lstStyle/>
          <a:p>
            <a:pPr eaLnBrk="1" hangingPunct="1"/>
            <a:r>
              <a:rPr lang="zh-CN" altLang="en-US" sz="3600" b="1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小    结</a:t>
            </a:r>
          </a:p>
        </p:txBody>
      </p:sp>
      <p:sp>
        <p:nvSpPr>
          <p:cNvPr id="7673" name="Line 5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74" name="Rectangle 3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39552" y="1124744"/>
            <a:ext cx="7632848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sz="2800" b="1" dirty="0" smtClean="0"/>
              <a:t>    数学中，“从不同的范畴，不同的途径，得到同一个结果”的情形是屡见不鲜的。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sz="2800" b="1" dirty="0" smtClean="0"/>
              <a:t>    这反映了客观世界的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多样性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统一性</a:t>
            </a:r>
            <a:r>
              <a:rPr lang="zh-CN" altLang="en-US" sz="2800" b="1" dirty="0" smtClean="0"/>
              <a:t>，也反映了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数学的统一美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通过一题多证，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发散思维</a:t>
            </a:r>
            <a:r>
              <a:rPr lang="zh-CN" altLang="en-US" sz="2800" b="1" dirty="0" smtClean="0"/>
              <a:t>，由浅入深，从不同的侧面反映数学知识点之间的“内在”联系，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有助于加深学生对相关知识的理解</a:t>
            </a:r>
            <a:r>
              <a:rPr lang="zh-CN" altLang="en-US" sz="2800" b="1" dirty="0" smtClean="0"/>
              <a:t>。</a:t>
            </a:r>
          </a:p>
        </p:txBody>
      </p:sp>
      <p:sp>
        <p:nvSpPr>
          <p:cNvPr id="7676" name="Rectangle 3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 flipH="1">
            <a:off x="7308850" y="5013325"/>
            <a:ext cx="1263650" cy="1416050"/>
            <a:chOff x="2051" y="1696"/>
            <a:chExt cx="1004" cy="1028"/>
          </a:xfrm>
        </p:grpSpPr>
        <p:sp>
          <p:nvSpPr>
            <p:cNvPr id="7680" name="Freeform 4"/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 w 648"/>
                <a:gd name="T1" fmla="*/ 1 h 858"/>
                <a:gd name="T2" fmla="*/ 1 w 648"/>
                <a:gd name="T3" fmla="*/ 1 h 858"/>
                <a:gd name="T4" fmla="*/ 1 w 648"/>
                <a:gd name="T5" fmla="*/ 1 h 858"/>
                <a:gd name="T6" fmla="*/ 1 w 648"/>
                <a:gd name="T7" fmla="*/ 1 h 858"/>
                <a:gd name="T8" fmla="*/ 1 w 648"/>
                <a:gd name="T9" fmla="*/ 0 h 858"/>
                <a:gd name="T10" fmla="*/ 1 w 648"/>
                <a:gd name="T11" fmla="*/ 1 h 858"/>
                <a:gd name="T12" fmla="*/ 1 w 648"/>
                <a:gd name="T13" fmla="*/ 1 h 858"/>
                <a:gd name="T14" fmla="*/ 1 w 648"/>
                <a:gd name="T15" fmla="*/ 1 h 858"/>
                <a:gd name="T16" fmla="*/ 1 w 648"/>
                <a:gd name="T17" fmla="*/ 1 h 858"/>
                <a:gd name="T18" fmla="*/ 1 w 648"/>
                <a:gd name="T19" fmla="*/ 1 h 858"/>
                <a:gd name="T20" fmla="*/ 1 w 648"/>
                <a:gd name="T21" fmla="*/ 1 h 858"/>
                <a:gd name="T22" fmla="*/ 1 w 648"/>
                <a:gd name="T23" fmla="*/ 1 h 858"/>
                <a:gd name="T24" fmla="*/ 1 w 648"/>
                <a:gd name="T25" fmla="*/ 1 h 858"/>
                <a:gd name="T26" fmla="*/ 1 w 648"/>
                <a:gd name="T27" fmla="*/ 1 h 858"/>
                <a:gd name="T28" fmla="*/ 1 w 648"/>
                <a:gd name="T29" fmla="*/ 1 h 858"/>
                <a:gd name="T30" fmla="*/ 1 w 648"/>
                <a:gd name="T31" fmla="*/ 1 h 858"/>
                <a:gd name="T32" fmla="*/ 1 w 648"/>
                <a:gd name="T33" fmla="*/ 1 h 858"/>
                <a:gd name="T34" fmla="*/ 1 w 648"/>
                <a:gd name="T35" fmla="*/ 1 h 858"/>
                <a:gd name="T36" fmla="*/ 0 w 648"/>
                <a:gd name="T37" fmla="*/ 1 h 858"/>
                <a:gd name="T38" fmla="*/ 1 w 648"/>
                <a:gd name="T39" fmla="*/ 1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1" name="Group 5"/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7725" name="Freeform 6"/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26" name="Freeform 7"/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2" name="Freeform 8"/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 w 213"/>
                <a:gd name="T1" fmla="*/ 1 h 176"/>
                <a:gd name="T2" fmla="*/ 0 w 213"/>
                <a:gd name="T3" fmla="*/ 1 h 176"/>
                <a:gd name="T4" fmla="*/ 1 w 213"/>
                <a:gd name="T5" fmla="*/ 1 h 176"/>
                <a:gd name="T6" fmla="*/ 1 w 213"/>
                <a:gd name="T7" fmla="*/ 1 h 176"/>
                <a:gd name="T8" fmla="*/ 1 w 213"/>
                <a:gd name="T9" fmla="*/ 1 h 176"/>
                <a:gd name="T10" fmla="*/ 1 w 213"/>
                <a:gd name="T11" fmla="*/ 1 h 176"/>
                <a:gd name="T12" fmla="*/ 1 w 213"/>
                <a:gd name="T13" fmla="*/ 0 h 176"/>
                <a:gd name="T14" fmla="*/ 1 w 21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3" name="Group 9"/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7718" name="Group 10"/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7723" name="Freeform 11"/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4" name="Freeform 12"/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19" name="Group 13"/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7720" name="Freeform 14"/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1" name="Freeform 15"/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2" name="Freeform 16"/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684" name="Group 17"/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7702" name="Group 18"/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7716" name="Freeform 19"/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7" name="Freeform 20"/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03" name="Freeform 21"/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704" name="Group 22"/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7713" name="Freeform 23"/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4" name="Freeform 24"/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5" name="Freeform 25"/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05" name="Group 26"/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7709" name="Freeform 27"/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0" name="Oval 28"/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1" name="Freeform 29"/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2" name="Oval 30"/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06" name="Freeform 31"/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07" name="Freeform 32"/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08" name="Freeform 33"/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5" name="Freeform 34"/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 w 304"/>
                <a:gd name="T1" fmla="*/ 1 h 764"/>
                <a:gd name="T2" fmla="*/ 1 w 304"/>
                <a:gd name="T3" fmla="*/ 0 h 764"/>
                <a:gd name="T4" fmla="*/ 1 w 304"/>
                <a:gd name="T5" fmla="*/ 1 h 764"/>
                <a:gd name="T6" fmla="*/ 1 w 304"/>
                <a:gd name="T7" fmla="*/ 1 h 764"/>
                <a:gd name="T8" fmla="*/ 1 w 304"/>
                <a:gd name="T9" fmla="*/ 1 h 764"/>
                <a:gd name="T10" fmla="*/ 1 w 304"/>
                <a:gd name="T11" fmla="*/ 1 h 764"/>
                <a:gd name="T12" fmla="*/ 1 w 304"/>
                <a:gd name="T13" fmla="*/ 1 h 764"/>
                <a:gd name="T14" fmla="*/ 1 w 304"/>
                <a:gd name="T15" fmla="*/ 1 h 764"/>
                <a:gd name="T16" fmla="*/ 1 w 304"/>
                <a:gd name="T17" fmla="*/ 1 h 764"/>
                <a:gd name="T18" fmla="*/ 1 w 304"/>
                <a:gd name="T19" fmla="*/ 1 h 764"/>
                <a:gd name="T20" fmla="*/ 1 w 304"/>
                <a:gd name="T21" fmla="*/ 1 h 764"/>
                <a:gd name="T22" fmla="*/ 1 w 304"/>
                <a:gd name="T23" fmla="*/ 1 h 764"/>
                <a:gd name="T24" fmla="*/ 1 w 304"/>
                <a:gd name="T25" fmla="*/ 1 h 764"/>
                <a:gd name="T26" fmla="*/ 1 w 304"/>
                <a:gd name="T27" fmla="*/ 1 h 764"/>
                <a:gd name="T28" fmla="*/ 1 w 304"/>
                <a:gd name="T29" fmla="*/ 1 h 764"/>
                <a:gd name="T30" fmla="*/ 1 w 304"/>
                <a:gd name="T31" fmla="*/ 1 h 764"/>
                <a:gd name="T32" fmla="*/ 1 w 304"/>
                <a:gd name="T33" fmla="*/ 1 h 764"/>
                <a:gd name="T34" fmla="*/ 1 w 304"/>
                <a:gd name="T35" fmla="*/ 1 h 764"/>
                <a:gd name="T36" fmla="*/ 1 w 304"/>
                <a:gd name="T37" fmla="*/ 1 h 764"/>
                <a:gd name="T38" fmla="*/ 1 w 304"/>
                <a:gd name="T39" fmla="*/ 1 h 764"/>
                <a:gd name="T40" fmla="*/ 1 w 304"/>
                <a:gd name="T41" fmla="*/ 1 h 764"/>
                <a:gd name="T42" fmla="*/ 0 w 304"/>
                <a:gd name="T43" fmla="*/ 1 h 764"/>
                <a:gd name="T44" fmla="*/ 1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6" name="Group 35"/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7687" name="Freeform 36"/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" name="Freeform 37"/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" name="Freeform 38"/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" name="Freeform 39"/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1" name="Freeform 40"/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2" name="Freeform 41"/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3" name="Freeform 42"/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4" name="Freeform 43"/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5" name="Freeform 44"/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6" name="Freeform 45"/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7" name="Freeform 46"/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8" name="Freeform 47"/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9" name="Freeform 48"/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00" name="Freeform 49"/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01" name="Freeform 50"/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5" name="矩形 54"/>
          <p:cNvSpPr/>
          <p:nvPr/>
        </p:nvSpPr>
        <p:spPr>
          <a:xfrm>
            <a:off x="2123728" y="4869160"/>
            <a:ext cx="5616624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zh-CN" altLang="en-US" sz="4800" b="1" kern="0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谢谢大家！</a:t>
            </a:r>
            <a:endParaRPr lang="en-US" altLang="zh-CN" sz="4800" b="1" kern="0" dirty="0" smtClean="0">
              <a:solidFill>
                <a:srgbClr val="0000FF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zh-CN" altLang="en-US" sz="4800" b="1" kern="0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欢迎指导！！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55650" y="1265238"/>
            <a:ext cx="73914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定义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1.1 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Calibri" pitchFamily="34" charset="0"/>
              </a:rPr>
              <a:t>Fibonacci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宋体" charset="-122"/>
              </a:rPr>
              <a:t>数列：</a:t>
            </a:r>
            <a:r>
              <a:rPr lang="en-US" altLang="zh-CN" sz="2400" b="1" dirty="0">
                <a:sym typeface="宋体" charset="-122"/>
              </a:rPr>
              <a:t>1</a:t>
            </a:r>
            <a:r>
              <a:rPr lang="zh-CN" altLang="en-US" sz="2400" b="1" dirty="0">
                <a:sym typeface="宋体" charset="-122"/>
              </a:rPr>
              <a:t>，</a:t>
            </a:r>
            <a:r>
              <a:rPr lang="en-US" altLang="zh-CN" sz="2400" b="1" dirty="0">
                <a:sym typeface="宋体" charset="-122"/>
              </a:rPr>
              <a:t>1</a:t>
            </a:r>
            <a:r>
              <a:rPr lang="zh-CN" altLang="en-US" sz="2400" b="1" dirty="0">
                <a:sym typeface="宋体" charset="-122"/>
              </a:rPr>
              <a:t>，</a:t>
            </a:r>
            <a:r>
              <a:rPr lang="en-US" altLang="zh-CN" sz="2400" b="1" dirty="0">
                <a:sym typeface="宋体" charset="-122"/>
              </a:rPr>
              <a:t>2</a:t>
            </a:r>
            <a:r>
              <a:rPr lang="zh-CN" altLang="en-US" sz="2400" b="1" dirty="0">
                <a:sym typeface="宋体" charset="-122"/>
              </a:rPr>
              <a:t>，</a:t>
            </a:r>
            <a:r>
              <a:rPr lang="en-US" altLang="zh-CN" sz="2400" b="1" dirty="0">
                <a:sym typeface="宋体" charset="-122"/>
              </a:rPr>
              <a:t>3</a:t>
            </a:r>
            <a:r>
              <a:rPr lang="zh-CN" altLang="en-US" sz="2400" b="1" dirty="0">
                <a:sym typeface="宋体" charset="-122"/>
              </a:rPr>
              <a:t>，</a:t>
            </a:r>
            <a:r>
              <a:rPr lang="en-US" altLang="zh-CN" sz="2400" b="1" dirty="0">
                <a:sym typeface="宋体" charset="-122"/>
              </a:rPr>
              <a:t>5</a:t>
            </a:r>
            <a:r>
              <a:rPr lang="zh-CN" altLang="en-US" sz="2400" b="1" dirty="0">
                <a:sym typeface="宋体" charset="-122"/>
              </a:rPr>
              <a:t>，</a:t>
            </a:r>
            <a:r>
              <a:rPr lang="en-US" altLang="zh-CN" sz="2400" b="1" dirty="0">
                <a:sym typeface="宋体" charset="-122"/>
              </a:rPr>
              <a:t>8</a:t>
            </a:r>
            <a:r>
              <a:rPr lang="zh-CN" altLang="en-US" sz="2400" b="1" dirty="0">
                <a:sym typeface="宋体" charset="-122"/>
              </a:rPr>
              <a:t>，</a:t>
            </a:r>
            <a:r>
              <a:rPr lang="en-US" altLang="zh-CN" sz="2400" b="1" dirty="0">
                <a:sym typeface="宋体" charset="-122"/>
              </a:rPr>
              <a:t>13</a:t>
            </a:r>
            <a:r>
              <a:rPr lang="zh-CN" altLang="en-US" sz="2400" b="1" dirty="0">
                <a:sym typeface="宋体" charset="-122"/>
              </a:rPr>
              <a:t>，</a:t>
            </a:r>
            <a:r>
              <a:rPr lang="en-US" altLang="zh-CN" sz="2400" b="1" dirty="0">
                <a:sym typeface="宋体" charset="-122"/>
              </a:rPr>
              <a:t>21……</a:t>
            </a:r>
            <a:r>
              <a:rPr lang="en-US" altLang="zh-CN" sz="2400" dirty="0">
                <a:sym typeface="宋体" charset="-122"/>
              </a:rPr>
              <a:t> </a:t>
            </a:r>
            <a:endParaRPr lang="en-US" sz="2400" b="1" dirty="0">
              <a:latin typeface="Times New Roman" pitchFamily="18" charset="0"/>
              <a:ea typeface="楷体_GB2312" pitchFamily="49" charset="-122"/>
              <a:sym typeface="Calibri" pitchFamily="34" charset="0"/>
            </a:endParaRPr>
          </a:p>
          <a:p>
            <a:r>
              <a:rPr lang="en-US" sz="2800" b="1" dirty="0">
                <a:latin typeface="Times New Roman" pitchFamily="18" charset="0"/>
                <a:ea typeface="楷体_GB2312" pitchFamily="49" charset="-122"/>
                <a:sym typeface="Calibri" pitchFamily="34" charset="0"/>
              </a:rPr>
              <a:t>      {</a:t>
            </a:r>
            <a:r>
              <a:rPr lang="en-US" sz="2800" b="1" i="1" dirty="0">
                <a:latin typeface="Times New Roman" pitchFamily="18" charset="0"/>
                <a:ea typeface="楷体_GB2312" pitchFamily="49" charset="-122"/>
                <a:sym typeface="Calibri" pitchFamily="34" charset="0"/>
              </a:rPr>
              <a:t>F</a:t>
            </a:r>
            <a:r>
              <a:rPr lang="en-US" sz="2800" b="1" i="1" baseline="-25000" dirty="0">
                <a:latin typeface="Times New Roman" pitchFamily="18" charset="0"/>
                <a:ea typeface="楷体_GB2312" pitchFamily="49" charset="-122"/>
                <a:sym typeface="Calibri" pitchFamily="34" charset="0"/>
              </a:rPr>
              <a:t>n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sym typeface="Calibri" pitchFamily="34" charset="0"/>
              </a:rPr>
              <a:t>}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sym typeface="宋体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宋体" charset="-122"/>
              </a:rPr>
              <a:t>组合数学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sym typeface="宋体" charset="-122"/>
              </a:rPr>
              <a:t>中应用很广泛的一种离散模型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sym typeface="Calibri" pitchFamily="34" charset="0"/>
              </a:rPr>
              <a:t>, 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sym typeface="宋体" charset="-122"/>
              </a:rPr>
              <a:t>在数学上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sym typeface="宋体" charset="-122"/>
              </a:rPr>
              <a:t>，斐波那契数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sym typeface="宋体" charset="-122"/>
              </a:rPr>
              <a:t>列是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宋体" charset="-122"/>
              </a:rPr>
              <a:t>以递归的方法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sym typeface="宋体" charset="-122"/>
              </a:rPr>
              <a:t>来定义：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sym typeface="宋体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201613"/>
            <a:ext cx="7643813" cy="706437"/>
          </a:xfrm>
        </p:spPr>
        <p:txBody>
          <a:bodyPr anchor="ctr"/>
          <a:lstStyle/>
          <a:p>
            <a:pPr eaLnBrk="1" hangingPunct="1"/>
            <a:r>
              <a:rPr lang="zh-CN" altLang="en-US" sz="3600" b="1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一、斐波那契数列的定义</a:t>
            </a:r>
          </a:p>
        </p:txBody>
      </p:sp>
      <p:sp>
        <p:nvSpPr>
          <p:cNvPr id="47108" name="Line 16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605111" y="3300661"/>
          <a:ext cx="59912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4" imgW="2476440" imgH="228600" progId="Equation.DSMT4">
                  <p:embed/>
                </p:oleObj>
              </mc:Choice>
              <mc:Fallback>
                <p:oleObj name="Equation" r:id="rId4" imgW="24764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111" y="3300661"/>
                        <a:ext cx="59912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1116013" y="4149725"/>
            <a:ext cx="184150" cy="793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00000"/>
              </a:solidFill>
              <a:sym typeface="宋体" charset="-122"/>
            </a:endParaRPr>
          </a:p>
          <a:p>
            <a:pPr>
              <a:buFont typeface="Arial" charset="0"/>
              <a:buNone/>
            </a:pPr>
            <a:endParaRPr lang="zh-CN" altLang="zh-CN" sz="28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47117" name="Picture 2" descr="manyra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888" y="4940300"/>
            <a:ext cx="268128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34925" y="4149725"/>
            <a:ext cx="1223963" cy="1366838"/>
            <a:chOff x="0" y="0"/>
            <a:chExt cx="1004" cy="1028"/>
          </a:xfrm>
        </p:grpSpPr>
        <p:sp>
          <p:nvSpPr>
            <p:cNvPr id="47119" name="Freeform 28"/>
            <p:cNvSpPr>
              <a:spLocks/>
            </p:cNvSpPr>
            <p:nvPr/>
          </p:nvSpPr>
          <p:spPr bwMode="auto">
            <a:xfrm rot="1123344">
              <a:off x="210" y="285"/>
              <a:ext cx="467" cy="582"/>
            </a:xfrm>
            <a:custGeom>
              <a:avLst/>
              <a:gdLst>
                <a:gd name="T0" fmla="*/ 14 w 648"/>
                <a:gd name="T1" fmla="*/ 46 h 858"/>
                <a:gd name="T2" fmla="*/ 33 w 648"/>
                <a:gd name="T3" fmla="*/ 32 h 858"/>
                <a:gd name="T4" fmla="*/ 109 w 648"/>
                <a:gd name="T5" fmla="*/ 12 h 858"/>
                <a:gd name="T6" fmla="*/ 156 w 648"/>
                <a:gd name="T7" fmla="*/ 2 h 858"/>
                <a:gd name="T8" fmla="*/ 174 w 648"/>
                <a:gd name="T9" fmla="*/ 0 h 858"/>
                <a:gd name="T10" fmla="*/ 197 w 648"/>
                <a:gd name="T11" fmla="*/ 31 h 858"/>
                <a:gd name="T12" fmla="*/ 209 w 648"/>
                <a:gd name="T13" fmla="*/ 64 h 858"/>
                <a:gd name="T14" fmla="*/ 216 w 648"/>
                <a:gd name="T15" fmla="*/ 96 h 858"/>
                <a:gd name="T16" fmla="*/ 216 w 648"/>
                <a:gd name="T17" fmla="*/ 155 h 858"/>
                <a:gd name="T18" fmla="*/ 243 w 648"/>
                <a:gd name="T19" fmla="*/ 212 h 858"/>
                <a:gd name="T20" fmla="*/ 239 w 648"/>
                <a:gd name="T21" fmla="*/ 238 h 858"/>
                <a:gd name="T22" fmla="*/ 204 w 648"/>
                <a:gd name="T23" fmla="*/ 254 h 858"/>
                <a:gd name="T24" fmla="*/ 112 w 648"/>
                <a:gd name="T25" fmla="*/ 268 h 858"/>
                <a:gd name="T26" fmla="*/ 79 w 648"/>
                <a:gd name="T27" fmla="*/ 252 h 858"/>
                <a:gd name="T28" fmla="*/ 57 w 648"/>
                <a:gd name="T29" fmla="*/ 206 h 858"/>
                <a:gd name="T30" fmla="*/ 40 w 648"/>
                <a:gd name="T31" fmla="*/ 155 h 858"/>
                <a:gd name="T32" fmla="*/ 9 w 648"/>
                <a:gd name="T33" fmla="*/ 130 h 858"/>
                <a:gd name="T34" fmla="*/ 2 w 648"/>
                <a:gd name="T35" fmla="*/ 102 h 858"/>
                <a:gd name="T36" fmla="*/ 0 w 648"/>
                <a:gd name="T37" fmla="*/ 69 h 858"/>
                <a:gd name="T38" fmla="*/ 14 w 648"/>
                <a:gd name="T39" fmla="*/ 46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20" name="Group 9"/>
            <p:cNvGrpSpPr>
              <a:grpSpLocks/>
            </p:cNvGrpSpPr>
            <p:nvPr/>
          </p:nvGrpSpPr>
          <p:grpSpPr bwMode="auto">
            <a:xfrm rot="1123344">
              <a:off x="390" y="333"/>
              <a:ext cx="511" cy="637"/>
              <a:chOff x="0" y="0"/>
              <a:chExt cx="710" cy="940"/>
            </a:xfrm>
          </p:grpSpPr>
          <p:sp>
            <p:nvSpPr>
              <p:cNvPr id="47121" name="Freeform 30"/>
              <p:cNvSpPr>
                <a:spLocks/>
              </p:cNvSpPr>
              <p:nvPr/>
            </p:nvSpPr>
            <p:spPr bwMode="auto">
              <a:xfrm>
                <a:off x="0" y="0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2" name="Freeform 31"/>
              <p:cNvSpPr>
                <a:spLocks/>
              </p:cNvSpPr>
              <p:nvPr/>
            </p:nvSpPr>
            <p:spPr bwMode="auto">
              <a:xfrm>
                <a:off x="47" y="46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3" name="Freeform 32"/>
            <p:cNvSpPr>
              <a:spLocks/>
            </p:cNvSpPr>
            <p:nvPr/>
          </p:nvSpPr>
          <p:spPr bwMode="auto">
            <a:xfrm rot="1123344">
              <a:off x="355" y="279"/>
              <a:ext cx="154" cy="119"/>
            </a:xfrm>
            <a:custGeom>
              <a:avLst/>
              <a:gdLst>
                <a:gd name="T0" fmla="*/ 7 w 213"/>
                <a:gd name="T1" fmla="*/ 18 h 176"/>
                <a:gd name="T2" fmla="*/ 0 w 213"/>
                <a:gd name="T3" fmla="*/ 26 h 176"/>
                <a:gd name="T4" fmla="*/ 35 w 213"/>
                <a:gd name="T5" fmla="*/ 54 h 176"/>
                <a:gd name="T6" fmla="*/ 46 w 213"/>
                <a:gd name="T7" fmla="*/ 22 h 176"/>
                <a:gd name="T8" fmla="*/ 80 w 213"/>
                <a:gd name="T9" fmla="*/ 37 h 176"/>
                <a:gd name="T10" fmla="*/ 79 w 213"/>
                <a:gd name="T11" fmla="*/ 9 h 176"/>
                <a:gd name="T12" fmla="*/ 58 w 213"/>
                <a:gd name="T13" fmla="*/ 0 h 176"/>
                <a:gd name="T14" fmla="*/ 7 w 213"/>
                <a:gd name="T15" fmla="*/ 18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24" name="Group 13"/>
            <p:cNvGrpSpPr>
              <a:grpSpLocks/>
            </p:cNvGrpSpPr>
            <p:nvPr/>
          </p:nvGrpSpPr>
          <p:grpSpPr bwMode="auto">
            <a:xfrm rot="1123344">
              <a:off x="0" y="281"/>
              <a:ext cx="454" cy="747"/>
              <a:chOff x="0" y="0"/>
              <a:chExt cx="630" cy="1101"/>
            </a:xfrm>
          </p:grpSpPr>
          <p:grpSp>
            <p:nvGrpSpPr>
              <p:cNvPr id="47125" name="Group 14"/>
              <p:cNvGrpSpPr>
                <a:grpSpLocks/>
              </p:cNvGrpSpPr>
              <p:nvPr/>
            </p:nvGrpSpPr>
            <p:grpSpPr bwMode="auto">
              <a:xfrm>
                <a:off x="169" y="0"/>
                <a:ext cx="461" cy="1101"/>
                <a:chOff x="0" y="0"/>
                <a:chExt cx="461" cy="1101"/>
              </a:xfrm>
            </p:grpSpPr>
            <p:sp>
              <p:nvSpPr>
                <p:cNvPr id="47126" name="Freeform 35"/>
                <p:cNvSpPr>
                  <a:spLocks/>
                </p:cNvSpPr>
                <p:nvPr/>
              </p:nvSpPr>
              <p:spPr bwMode="auto">
                <a:xfrm>
                  <a:off x="0" y="0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7" name="Freeform 36"/>
                <p:cNvSpPr>
                  <a:spLocks/>
                </p:cNvSpPr>
                <p:nvPr/>
              </p:nvSpPr>
              <p:spPr bwMode="auto">
                <a:xfrm>
                  <a:off x="117" y="43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28" name="Group 17"/>
              <p:cNvGrpSpPr>
                <a:grpSpLocks/>
              </p:cNvGrpSpPr>
              <p:nvPr/>
            </p:nvGrpSpPr>
            <p:grpSpPr bwMode="auto">
              <a:xfrm>
                <a:off x="0" y="116"/>
                <a:ext cx="549" cy="922"/>
                <a:chOff x="0" y="0"/>
                <a:chExt cx="549" cy="922"/>
              </a:xfrm>
            </p:grpSpPr>
            <p:sp>
              <p:nvSpPr>
                <p:cNvPr id="47129" name="Freeform 38"/>
                <p:cNvSpPr>
                  <a:spLocks/>
                </p:cNvSpPr>
                <p:nvPr/>
              </p:nvSpPr>
              <p:spPr bwMode="auto">
                <a:xfrm>
                  <a:off x="345" y="708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0" name="Freeform 39"/>
                <p:cNvSpPr>
                  <a:spLocks/>
                </p:cNvSpPr>
                <p:nvPr/>
              </p:nvSpPr>
              <p:spPr bwMode="auto">
                <a:xfrm>
                  <a:off x="317" y="698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1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132" name="Group 21"/>
            <p:cNvGrpSpPr>
              <a:grpSpLocks/>
            </p:cNvGrpSpPr>
            <p:nvPr/>
          </p:nvGrpSpPr>
          <p:grpSpPr bwMode="auto">
            <a:xfrm rot="1123344">
              <a:off x="276" y="0"/>
              <a:ext cx="255" cy="314"/>
              <a:chOff x="0" y="0"/>
              <a:chExt cx="355" cy="463"/>
            </a:xfrm>
          </p:grpSpPr>
          <p:grpSp>
            <p:nvGrpSpPr>
              <p:cNvPr id="47133" name="Group 22"/>
              <p:cNvGrpSpPr>
                <a:grpSpLocks/>
              </p:cNvGrpSpPr>
              <p:nvPr/>
            </p:nvGrpSpPr>
            <p:grpSpPr bwMode="auto">
              <a:xfrm>
                <a:off x="35" y="136"/>
                <a:ext cx="305" cy="220"/>
                <a:chOff x="0" y="0"/>
                <a:chExt cx="305" cy="220"/>
              </a:xfrm>
            </p:grpSpPr>
            <p:sp>
              <p:nvSpPr>
                <p:cNvPr id="47134" name="Freeform 43"/>
                <p:cNvSpPr>
                  <a:spLocks/>
                </p:cNvSpPr>
                <p:nvPr/>
              </p:nvSpPr>
              <p:spPr bwMode="auto">
                <a:xfrm>
                  <a:off x="262" y="0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5" name="Freeform 44"/>
                <p:cNvSpPr>
                  <a:spLocks/>
                </p:cNvSpPr>
                <p:nvPr/>
              </p:nvSpPr>
              <p:spPr bwMode="auto">
                <a:xfrm>
                  <a:off x="0" y="138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36" name="Freeform 45"/>
              <p:cNvSpPr>
                <a:spLocks/>
              </p:cNvSpPr>
              <p:nvPr/>
            </p:nvSpPr>
            <p:spPr bwMode="auto">
              <a:xfrm>
                <a:off x="15" y="50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137" name="Group 26"/>
              <p:cNvGrpSpPr>
                <a:grpSpLocks/>
              </p:cNvGrpSpPr>
              <p:nvPr/>
            </p:nvGrpSpPr>
            <p:grpSpPr bwMode="auto">
              <a:xfrm>
                <a:off x="50" y="140"/>
                <a:ext cx="257" cy="143"/>
                <a:chOff x="0" y="0"/>
                <a:chExt cx="257" cy="143"/>
              </a:xfrm>
            </p:grpSpPr>
            <p:sp>
              <p:nvSpPr>
                <p:cNvPr id="47138" name="Freeform 47"/>
                <p:cNvSpPr>
                  <a:spLocks/>
                </p:cNvSpPr>
                <p:nvPr/>
              </p:nvSpPr>
              <p:spPr bwMode="auto">
                <a:xfrm>
                  <a:off x="125" y="65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9" name="Freeform 48"/>
                <p:cNvSpPr>
                  <a:spLocks/>
                </p:cNvSpPr>
                <p:nvPr/>
              </p:nvSpPr>
              <p:spPr bwMode="auto">
                <a:xfrm>
                  <a:off x="0" y="119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0" name="Freeform 49"/>
                <p:cNvSpPr>
                  <a:spLocks/>
                </p:cNvSpPr>
                <p:nvPr/>
              </p:nvSpPr>
              <p:spPr bwMode="auto">
                <a:xfrm>
                  <a:off x="224" y="0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41" name="Group 30"/>
              <p:cNvGrpSpPr>
                <a:grpSpLocks/>
              </p:cNvGrpSpPr>
              <p:nvPr/>
            </p:nvGrpSpPr>
            <p:grpSpPr bwMode="auto">
              <a:xfrm>
                <a:off x="80" y="150"/>
                <a:ext cx="218" cy="158"/>
                <a:chOff x="0" y="0"/>
                <a:chExt cx="218" cy="158"/>
              </a:xfrm>
            </p:grpSpPr>
            <p:sp>
              <p:nvSpPr>
                <p:cNvPr id="47142" name="Freeform 51"/>
                <p:cNvSpPr>
                  <a:spLocks/>
                </p:cNvSpPr>
                <p:nvPr/>
              </p:nvSpPr>
              <p:spPr bwMode="auto">
                <a:xfrm>
                  <a:off x="0" y="58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3" name="Oval 52"/>
                <p:cNvSpPr>
                  <a:spLocks noChangeArrowheads="1"/>
                </p:cNvSpPr>
                <p:nvPr/>
              </p:nvSpPr>
              <p:spPr bwMode="auto">
                <a:xfrm>
                  <a:off x="50" y="103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4" name="Freeform 53"/>
                <p:cNvSpPr>
                  <a:spLocks/>
                </p:cNvSpPr>
                <p:nvPr/>
              </p:nvSpPr>
              <p:spPr bwMode="auto">
                <a:xfrm>
                  <a:off x="107" y="0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5" name="Oval 54"/>
                <p:cNvSpPr>
                  <a:spLocks noChangeArrowheads="1"/>
                </p:cNvSpPr>
                <p:nvPr/>
              </p:nvSpPr>
              <p:spPr bwMode="auto">
                <a:xfrm>
                  <a:off x="157" y="45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46" name="Freeform 55"/>
              <p:cNvSpPr>
                <a:spLocks/>
              </p:cNvSpPr>
              <p:nvPr/>
            </p:nvSpPr>
            <p:spPr bwMode="auto">
              <a:xfrm>
                <a:off x="194" y="313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7" name="Freeform 56"/>
              <p:cNvSpPr>
                <a:spLocks/>
              </p:cNvSpPr>
              <p:nvPr/>
            </p:nvSpPr>
            <p:spPr bwMode="auto">
              <a:xfrm>
                <a:off x="202" y="283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8" name="Freeform 57"/>
              <p:cNvSpPr>
                <a:spLocks/>
              </p:cNvSpPr>
              <p:nvPr/>
            </p:nvSpPr>
            <p:spPr bwMode="auto">
              <a:xfrm>
                <a:off x="0" y="0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49" name="Freeform 58"/>
            <p:cNvSpPr>
              <a:spLocks/>
            </p:cNvSpPr>
            <p:nvPr/>
          </p:nvSpPr>
          <p:spPr bwMode="auto">
            <a:xfrm rot="1123344">
              <a:off x="342" y="351"/>
              <a:ext cx="219" cy="518"/>
            </a:xfrm>
            <a:custGeom>
              <a:avLst/>
              <a:gdLst>
                <a:gd name="T0" fmla="*/ 6 w 304"/>
                <a:gd name="T1" fmla="*/ 2 h 764"/>
                <a:gd name="T2" fmla="*/ 12 w 304"/>
                <a:gd name="T3" fmla="*/ 0 h 764"/>
                <a:gd name="T4" fmla="*/ 28 w 304"/>
                <a:gd name="T5" fmla="*/ 8 h 764"/>
                <a:gd name="T6" fmla="*/ 28 w 304"/>
                <a:gd name="T7" fmla="*/ 22 h 764"/>
                <a:gd name="T8" fmla="*/ 41 w 304"/>
                <a:gd name="T9" fmla="*/ 35 h 764"/>
                <a:gd name="T10" fmla="*/ 54 w 304"/>
                <a:gd name="T11" fmla="*/ 49 h 764"/>
                <a:gd name="T12" fmla="*/ 68 w 304"/>
                <a:gd name="T13" fmla="*/ 68 h 764"/>
                <a:gd name="T14" fmla="*/ 78 w 304"/>
                <a:gd name="T15" fmla="*/ 86 h 764"/>
                <a:gd name="T16" fmla="*/ 89 w 304"/>
                <a:gd name="T17" fmla="*/ 111 h 764"/>
                <a:gd name="T18" fmla="*/ 97 w 304"/>
                <a:gd name="T19" fmla="*/ 134 h 764"/>
                <a:gd name="T20" fmla="*/ 109 w 304"/>
                <a:gd name="T21" fmla="*/ 178 h 764"/>
                <a:gd name="T22" fmla="*/ 114 w 304"/>
                <a:gd name="T23" fmla="*/ 205 h 764"/>
                <a:gd name="T24" fmla="*/ 99 w 304"/>
                <a:gd name="T25" fmla="*/ 238 h 764"/>
                <a:gd name="T26" fmla="*/ 71 w 304"/>
                <a:gd name="T27" fmla="*/ 212 h 764"/>
                <a:gd name="T28" fmla="*/ 63 w 304"/>
                <a:gd name="T29" fmla="*/ 167 h 764"/>
                <a:gd name="T30" fmla="*/ 57 w 304"/>
                <a:gd name="T31" fmla="*/ 140 h 764"/>
                <a:gd name="T32" fmla="*/ 48 w 304"/>
                <a:gd name="T33" fmla="*/ 114 h 764"/>
                <a:gd name="T34" fmla="*/ 38 w 304"/>
                <a:gd name="T35" fmla="*/ 95 h 764"/>
                <a:gd name="T36" fmla="*/ 26 w 304"/>
                <a:gd name="T37" fmla="*/ 68 h 764"/>
                <a:gd name="T38" fmla="*/ 18 w 304"/>
                <a:gd name="T39" fmla="*/ 49 h 764"/>
                <a:gd name="T40" fmla="*/ 12 w 304"/>
                <a:gd name="T41" fmla="*/ 26 h 764"/>
                <a:gd name="T42" fmla="*/ 0 w 304"/>
                <a:gd name="T43" fmla="*/ 21 h 764"/>
                <a:gd name="T44" fmla="*/ 6 w 304"/>
                <a:gd name="T45" fmla="*/ 2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50" name="Group 39"/>
            <p:cNvGrpSpPr>
              <a:grpSpLocks/>
            </p:cNvGrpSpPr>
            <p:nvPr/>
          </p:nvGrpSpPr>
          <p:grpSpPr bwMode="auto">
            <a:xfrm rot="1123344">
              <a:off x="877" y="246"/>
              <a:ext cx="127" cy="227"/>
              <a:chOff x="0" y="0"/>
              <a:chExt cx="176" cy="334"/>
            </a:xfrm>
          </p:grpSpPr>
          <p:sp>
            <p:nvSpPr>
              <p:cNvPr id="47151" name="Freeform 60"/>
              <p:cNvSpPr>
                <a:spLocks/>
              </p:cNvSpPr>
              <p:nvPr/>
            </p:nvSpPr>
            <p:spPr bwMode="auto">
              <a:xfrm>
                <a:off x="1" y="124"/>
                <a:ext cx="175" cy="210"/>
              </a:xfrm>
              <a:custGeom>
                <a:avLst/>
                <a:gdLst>
                  <a:gd name="T0" fmla="*/ 3 w 1229"/>
                  <a:gd name="T1" fmla="*/ 4 h 1468"/>
                  <a:gd name="T2" fmla="*/ 3 w 1229"/>
                  <a:gd name="T3" fmla="*/ 4 h 1468"/>
                  <a:gd name="T4" fmla="*/ 3 w 1229"/>
                  <a:gd name="T5" fmla="*/ 3 h 1468"/>
                  <a:gd name="T6" fmla="*/ 3 w 1229"/>
                  <a:gd name="T7" fmla="*/ 3 h 1468"/>
                  <a:gd name="T8" fmla="*/ 3 w 1229"/>
                  <a:gd name="T9" fmla="*/ 3 h 1468"/>
                  <a:gd name="T10" fmla="*/ 4 w 1229"/>
                  <a:gd name="T11" fmla="*/ 2 h 1468"/>
                  <a:gd name="T12" fmla="*/ 4 w 1229"/>
                  <a:gd name="T13" fmla="*/ 2 h 1468"/>
                  <a:gd name="T14" fmla="*/ 3 w 1229"/>
                  <a:gd name="T15" fmla="*/ 2 h 1468"/>
                  <a:gd name="T16" fmla="*/ 3 w 1229"/>
                  <a:gd name="T17" fmla="*/ 1 h 1468"/>
                  <a:gd name="T18" fmla="*/ 3 w 1229"/>
                  <a:gd name="T19" fmla="*/ 1 h 1468"/>
                  <a:gd name="T20" fmla="*/ 3 w 1229"/>
                  <a:gd name="T21" fmla="*/ 1 h 1468"/>
                  <a:gd name="T22" fmla="*/ 3 w 1229"/>
                  <a:gd name="T23" fmla="*/ 1 h 1468"/>
                  <a:gd name="T24" fmla="*/ 3 w 1229"/>
                  <a:gd name="T25" fmla="*/ 1 h 1468"/>
                  <a:gd name="T26" fmla="*/ 3 w 1229"/>
                  <a:gd name="T27" fmla="*/ 1 h 1468"/>
                  <a:gd name="T28" fmla="*/ 3 w 1229"/>
                  <a:gd name="T29" fmla="*/ 1 h 1468"/>
                  <a:gd name="T30" fmla="*/ 3 w 1229"/>
                  <a:gd name="T31" fmla="*/ 0 h 1468"/>
                  <a:gd name="T32" fmla="*/ 3 w 1229"/>
                  <a:gd name="T33" fmla="*/ 1 h 1468"/>
                  <a:gd name="T34" fmla="*/ 3 w 1229"/>
                  <a:gd name="T35" fmla="*/ 1 h 1468"/>
                  <a:gd name="T36" fmla="*/ 3 w 1229"/>
                  <a:gd name="T37" fmla="*/ 1 h 1468"/>
                  <a:gd name="T38" fmla="*/ 3 w 1229"/>
                  <a:gd name="T39" fmla="*/ 1 h 1468"/>
                  <a:gd name="T40" fmla="*/ 3 w 1229"/>
                  <a:gd name="T41" fmla="*/ 0 h 1468"/>
                  <a:gd name="T42" fmla="*/ 3 w 1229"/>
                  <a:gd name="T43" fmla="*/ 0 h 1468"/>
                  <a:gd name="T44" fmla="*/ 3 w 1229"/>
                  <a:gd name="T45" fmla="*/ 0 h 1468"/>
                  <a:gd name="T46" fmla="*/ 3 w 1229"/>
                  <a:gd name="T47" fmla="*/ 0 h 1468"/>
                  <a:gd name="T48" fmla="*/ 2 w 1229"/>
                  <a:gd name="T49" fmla="*/ 0 h 1468"/>
                  <a:gd name="T50" fmla="*/ 2 w 1229"/>
                  <a:gd name="T51" fmla="*/ 0 h 1468"/>
                  <a:gd name="T52" fmla="*/ 2 w 1229"/>
                  <a:gd name="T53" fmla="*/ 0 h 1468"/>
                  <a:gd name="T54" fmla="*/ 2 w 1229"/>
                  <a:gd name="T55" fmla="*/ 0 h 1468"/>
                  <a:gd name="T56" fmla="*/ 1 w 1229"/>
                  <a:gd name="T57" fmla="*/ 0 h 1468"/>
                  <a:gd name="T58" fmla="*/ 1 w 1229"/>
                  <a:gd name="T59" fmla="*/ 1 h 1468"/>
                  <a:gd name="T60" fmla="*/ 1 w 1229"/>
                  <a:gd name="T61" fmla="*/ 1 h 1468"/>
                  <a:gd name="T62" fmla="*/ 1 w 1229"/>
                  <a:gd name="T63" fmla="*/ 1 h 1468"/>
                  <a:gd name="T64" fmla="*/ 0 w 1229"/>
                  <a:gd name="T65" fmla="*/ 1 h 1468"/>
                  <a:gd name="T66" fmla="*/ 0 w 1229"/>
                  <a:gd name="T67" fmla="*/ 1 h 1468"/>
                  <a:gd name="T68" fmla="*/ 0 w 1229"/>
                  <a:gd name="T69" fmla="*/ 1 h 1468"/>
                  <a:gd name="T70" fmla="*/ 0 w 1229"/>
                  <a:gd name="T71" fmla="*/ 2 h 1468"/>
                  <a:gd name="T72" fmla="*/ 0 w 1229"/>
                  <a:gd name="T73" fmla="*/ 2 h 1468"/>
                  <a:gd name="T74" fmla="*/ 0 w 1229"/>
                  <a:gd name="T75" fmla="*/ 2 h 1468"/>
                  <a:gd name="T76" fmla="*/ 0 w 1229"/>
                  <a:gd name="T77" fmla="*/ 3 h 1468"/>
                  <a:gd name="T78" fmla="*/ 0 w 1229"/>
                  <a:gd name="T79" fmla="*/ 3 h 1468"/>
                  <a:gd name="T80" fmla="*/ 0 w 1229"/>
                  <a:gd name="T81" fmla="*/ 3 h 1468"/>
                  <a:gd name="T82" fmla="*/ 1 w 1229"/>
                  <a:gd name="T83" fmla="*/ 4 h 1468"/>
                  <a:gd name="T84" fmla="*/ 1 w 1229"/>
                  <a:gd name="T85" fmla="*/ 4 h 1468"/>
                  <a:gd name="T86" fmla="*/ 1 w 1229"/>
                  <a:gd name="T87" fmla="*/ 4 h 1468"/>
                  <a:gd name="T88" fmla="*/ 1 w 1229"/>
                  <a:gd name="T89" fmla="*/ 4 h 1468"/>
                  <a:gd name="T90" fmla="*/ 3 w 1229"/>
                  <a:gd name="T91" fmla="*/ 4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2" name="Freeform 61"/>
              <p:cNvSpPr>
                <a:spLocks/>
              </p:cNvSpPr>
              <p:nvPr/>
            </p:nvSpPr>
            <p:spPr bwMode="auto">
              <a:xfrm>
                <a:off x="99" y="189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1 w 538"/>
                  <a:gd name="T3" fmla="*/ 0 h 275"/>
                  <a:gd name="T4" fmla="*/ 1 w 538"/>
                  <a:gd name="T5" fmla="*/ 1 h 275"/>
                  <a:gd name="T6" fmla="*/ 2 w 538"/>
                  <a:gd name="T7" fmla="*/ 1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3" name="Freeform 62"/>
              <p:cNvSpPr>
                <a:spLocks/>
              </p:cNvSpPr>
              <p:nvPr/>
            </p:nvSpPr>
            <p:spPr bwMode="auto">
              <a:xfrm>
                <a:off x="52" y="179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1 w 601"/>
                  <a:gd name="T3" fmla="*/ 1 h 643"/>
                  <a:gd name="T4" fmla="*/ 1 w 601"/>
                  <a:gd name="T5" fmla="*/ 1 h 643"/>
                  <a:gd name="T6" fmla="*/ 1 w 601"/>
                  <a:gd name="T7" fmla="*/ 1 h 643"/>
                  <a:gd name="T8" fmla="*/ 2 w 601"/>
                  <a:gd name="T9" fmla="*/ 1 h 643"/>
                  <a:gd name="T10" fmla="*/ 2 w 601"/>
                  <a:gd name="T11" fmla="*/ 2 h 643"/>
                  <a:gd name="T12" fmla="*/ 2 w 601"/>
                  <a:gd name="T13" fmla="*/ 2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4" name="Freeform 63"/>
              <p:cNvSpPr>
                <a:spLocks/>
              </p:cNvSpPr>
              <p:nvPr/>
            </p:nvSpPr>
            <p:spPr bwMode="auto">
              <a:xfrm>
                <a:off x="86" y="128"/>
                <a:ext cx="57" cy="89"/>
              </a:xfrm>
              <a:custGeom>
                <a:avLst/>
                <a:gdLst>
                  <a:gd name="T0" fmla="*/ 1 w 395"/>
                  <a:gd name="T1" fmla="*/ 0 h 623"/>
                  <a:gd name="T2" fmla="*/ 1 w 395"/>
                  <a:gd name="T3" fmla="*/ 0 h 623"/>
                  <a:gd name="T4" fmla="*/ 1 w 395"/>
                  <a:gd name="T5" fmla="*/ 0 h 623"/>
                  <a:gd name="T6" fmla="*/ 1 w 395"/>
                  <a:gd name="T7" fmla="*/ 0 h 623"/>
                  <a:gd name="T8" fmla="*/ 1 w 395"/>
                  <a:gd name="T9" fmla="*/ 0 h 623"/>
                  <a:gd name="T10" fmla="*/ 1 w 395"/>
                  <a:gd name="T11" fmla="*/ 0 h 623"/>
                  <a:gd name="T12" fmla="*/ 1 w 395"/>
                  <a:gd name="T13" fmla="*/ 0 h 623"/>
                  <a:gd name="T14" fmla="*/ 1 w 395"/>
                  <a:gd name="T15" fmla="*/ 0 h 623"/>
                  <a:gd name="T16" fmla="*/ 0 w 395"/>
                  <a:gd name="T17" fmla="*/ 0 h 623"/>
                  <a:gd name="T18" fmla="*/ 0 w 395"/>
                  <a:gd name="T19" fmla="*/ 1 h 623"/>
                  <a:gd name="T20" fmla="*/ 0 w 395"/>
                  <a:gd name="T21" fmla="*/ 1 h 623"/>
                  <a:gd name="T22" fmla="*/ 0 w 395"/>
                  <a:gd name="T23" fmla="*/ 1 h 623"/>
                  <a:gd name="T24" fmla="*/ 0 w 395"/>
                  <a:gd name="T25" fmla="*/ 2 h 623"/>
                  <a:gd name="T26" fmla="*/ 0 w 395"/>
                  <a:gd name="T27" fmla="*/ 2 h 623"/>
                  <a:gd name="T28" fmla="*/ 0 w 395"/>
                  <a:gd name="T29" fmla="*/ 2 h 623"/>
                  <a:gd name="T30" fmla="*/ 0 w 395"/>
                  <a:gd name="T31" fmla="*/ 2 h 623"/>
                  <a:gd name="T32" fmla="*/ 0 w 395"/>
                  <a:gd name="T33" fmla="*/ 2 h 623"/>
                  <a:gd name="T34" fmla="*/ 1 w 395"/>
                  <a:gd name="T35" fmla="*/ 2 h 623"/>
                  <a:gd name="T36" fmla="*/ 1 w 395"/>
                  <a:gd name="T37" fmla="*/ 1 h 623"/>
                  <a:gd name="T38" fmla="*/ 1 w 395"/>
                  <a:gd name="T39" fmla="*/ 1 h 623"/>
                  <a:gd name="T40" fmla="*/ 1 w 395"/>
                  <a:gd name="T41" fmla="*/ 1 h 623"/>
                  <a:gd name="T42" fmla="*/ 1 w 395"/>
                  <a:gd name="T43" fmla="*/ 1 h 623"/>
                  <a:gd name="T44" fmla="*/ 1 w 395"/>
                  <a:gd name="T45" fmla="*/ 1 h 623"/>
                  <a:gd name="T46" fmla="*/ 1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5" name="Freeform 64"/>
              <p:cNvSpPr>
                <a:spLocks/>
              </p:cNvSpPr>
              <p:nvPr/>
            </p:nvSpPr>
            <p:spPr bwMode="auto">
              <a:xfrm>
                <a:off x="92" y="192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6" name="Freeform 65"/>
              <p:cNvSpPr>
                <a:spLocks/>
              </p:cNvSpPr>
              <p:nvPr/>
            </p:nvSpPr>
            <p:spPr bwMode="auto">
              <a:xfrm>
                <a:off x="37" y="0"/>
                <a:ext cx="42" cy="155"/>
              </a:xfrm>
              <a:custGeom>
                <a:avLst/>
                <a:gdLst>
                  <a:gd name="T0" fmla="*/ 1 w 290"/>
                  <a:gd name="T1" fmla="*/ 3 h 1090"/>
                  <a:gd name="T2" fmla="*/ 1 w 290"/>
                  <a:gd name="T3" fmla="*/ 3 h 1090"/>
                  <a:gd name="T4" fmla="*/ 1 w 290"/>
                  <a:gd name="T5" fmla="*/ 2 h 1090"/>
                  <a:gd name="T6" fmla="*/ 1 w 290"/>
                  <a:gd name="T7" fmla="*/ 2 h 1090"/>
                  <a:gd name="T8" fmla="*/ 1 w 290"/>
                  <a:gd name="T9" fmla="*/ 2 h 1090"/>
                  <a:gd name="T10" fmla="*/ 1 w 290"/>
                  <a:gd name="T11" fmla="*/ 2 h 1090"/>
                  <a:gd name="T12" fmla="*/ 1 w 290"/>
                  <a:gd name="T13" fmla="*/ 1 h 1090"/>
                  <a:gd name="T14" fmla="*/ 1 w 290"/>
                  <a:gd name="T15" fmla="*/ 1 h 1090"/>
                  <a:gd name="T16" fmla="*/ 1 w 290"/>
                  <a:gd name="T17" fmla="*/ 1 h 1090"/>
                  <a:gd name="T18" fmla="*/ 1 w 290"/>
                  <a:gd name="T19" fmla="*/ 1 h 1090"/>
                  <a:gd name="T20" fmla="*/ 1 w 290"/>
                  <a:gd name="T21" fmla="*/ 0 h 1090"/>
                  <a:gd name="T22" fmla="*/ 1 w 290"/>
                  <a:gd name="T23" fmla="*/ 0 h 1090"/>
                  <a:gd name="T24" fmla="*/ 1 w 290"/>
                  <a:gd name="T25" fmla="*/ 0 h 1090"/>
                  <a:gd name="T26" fmla="*/ 1 w 290"/>
                  <a:gd name="T27" fmla="*/ 0 h 1090"/>
                  <a:gd name="T28" fmla="*/ 1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1 h 1090"/>
                  <a:gd name="T40" fmla="*/ 0 w 290"/>
                  <a:gd name="T41" fmla="*/ 1 h 1090"/>
                  <a:gd name="T42" fmla="*/ 0 w 290"/>
                  <a:gd name="T43" fmla="*/ 1 h 1090"/>
                  <a:gd name="T44" fmla="*/ 0 w 290"/>
                  <a:gd name="T45" fmla="*/ 1 h 1090"/>
                  <a:gd name="T46" fmla="*/ 0 w 290"/>
                  <a:gd name="T47" fmla="*/ 2 h 1090"/>
                  <a:gd name="T48" fmla="*/ 0 w 290"/>
                  <a:gd name="T49" fmla="*/ 2 h 1090"/>
                  <a:gd name="T50" fmla="*/ 0 w 290"/>
                  <a:gd name="T51" fmla="*/ 2 h 1090"/>
                  <a:gd name="T52" fmla="*/ 0 w 290"/>
                  <a:gd name="T53" fmla="*/ 3 h 1090"/>
                  <a:gd name="T54" fmla="*/ 0 w 290"/>
                  <a:gd name="T55" fmla="*/ 3 h 1090"/>
                  <a:gd name="T56" fmla="*/ 0 w 290"/>
                  <a:gd name="T57" fmla="*/ 3 h 1090"/>
                  <a:gd name="T58" fmla="*/ 1 w 290"/>
                  <a:gd name="T59" fmla="*/ 3 h 1090"/>
                  <a:gd name="T60" fmla="*/ 1 w 290"/>
                  <a:gd name="T61" fmla="*/ 3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7" name="Freeform 66"/>
              <p:cNvSpPr>
                <a:spLocks/>
              </p:cNvSpPr>
              <p:nvPr/>
            </p:nvSpPr>
            <p:spPr bwMode="auto">
              <a:xfrm>
                <a:off x="135" y="194"/>
                <a:ext cx="31" cy="4"/>
              </a:xfrm>
              <a:custGeom>
                <a:avLst/>
                <a:gdLst>
                  <a:gd name="T0" fmla="*/ 1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8" name="Freeform 67"/>
              <p:cNvSpPr>
                <a:spLocks/>
              </p:cNvSpPr>
              <p:nvPr/>
            </p:nvSpPr>
            <p:spPr bwMode="auto">
              <a:xfrm>
                <a:off x="39" y="302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1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9" name="Freeform 68"/>
              <p:cNvSpPr>
                <a:spLocks/>
              </p:cNvSpPr>
              <p:nvPr/>
            </p:nvSpPr>
            <p:spPr bwMode="auto">
              <a:xfrm>
                <a:off x="95" y="142"/>
                <a:ext cx="53" cy="72"/>
              </a:xfrm>
              <a:custGeom>
                <a:avLst/>
                <a:gdLst>
                  <a:gd name="T0" fmla="*/ 1 w 370"/>
                  <a:gd name="T1" fmla="*/ 0 h 501"/>
                  <a:gd name="T2" fmla="*/ 1 w 370"/>
                  <a:gd name="T3" fmla="*/ 0 h 501"/>
                  <a:gd name="T4" fmla="*/ 1 w 370"/>
                  <a:gd name="T5" fmla="*/ 1 h 501"/>
                  <a:gd name="T6" fmla="*/ 1 w 370"/>
                  <a:gd name="T7" fmla="*/ 1 h 501"/>
                  <a:gd name="T8" fmla="*/ 1 w 370"/>
                  <a:gd name="T9" fmla="*/ 1 h 501"/>
                  <a:gd name="T10" fmla="*/ 1 w 370"/>
                  <a:gd name="T11" fmla="*/ 1 h 501"/>
                  <a:gd name="T12" fmla="*/ 1 w 370"/>
                  <a:gd name="T13" fmla="*/ 1 h 501"/>
                  <a:gd name="T14" fmla="*/ 0 w 370"/>
                  <a:gd name="T15" fmla="*/ 1 h 501"/>
                  <a:gd name="T16" fmla="*/ 0 w 370"/>
                  <a:gd name="T17" fmla="*/ 1 h 501"/>
                  <a:gd name="T18" fmla="*/ 0 w 370"/>
                  <a:gd name="T19" fmla="*/ 1 h 501"/>
                  <a:gd name="T20" fmla="*/ 0 w 370"/>
                  <a:gd name="T21" fmla="*/ 1 h 501"/>
                  <a:gd name="T22" fmla="*/ 0 w 370"/>
                  <a:gd name="T23" fmla="*/ 1 h 501"/>
                  <a:gd name="T24" fmla="*/ 0 w 370"/>
                  <a:gd name="T25" fmla="*/ 1 h 501"/>
                  <a:gd name="T26" fmla="*/ 0 w 370"/>
                  <a:gd name="T27" fmla="*/ 1 h 501"/>
                  <a:gd name="T28" fmla="*/ 0 w 370"/>
                  <a:gd name="T29" fmla="*/ 1 h 501"/>
                  <a:gd name="T30" fmla="*/ 0 w 370"/>
                  <a:gd name="T31" fmla="*/ 1 h 501"/>
                  <a:gd name="T32" fmla="*/ 0 w 370"/>
                  <a:gd name="T33" fmla="*/ 1 h 501"/>
                  <a:gd name="T34" fmla="*/ 0 w 370"/>
                  <a:gd name="T35" fmla="*/ 0 h 501"/>
                  <a:gd name="T36" fmla="*/ 1 w 370"/>
                  <a:gd name="T37" fmla="*/ 0 h 501"/>
                  <a:gd name="T38" fmla="*/ 1 w 370"/>
                  <a:gd name="T39" fmla="*/ 0 h 501"/>
                  <a:gd name="T40" fmla="*/ 1 w 370"/>
                  <a:gd name="T41" fmla="*/ 0 h 501"/>
                  <a:gd name="T42" fmla="*/ 1 w 370"/>
                  <a:gd name="T43" fmla="*/ 0 h 501"/>
                  <a:gd name="T44" fmla="*/ 1 w 370"/>
                  <a:gd name="T45" fmla="*/ 0 h 501"/>
                  <a:gd name="T46" fmla="*/ 1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0" name="Freeform 69"/>
              <p:cNvSpPr>
                <a:spLocks/>
              </p:cNvSpPr>
              <p:nvPr/>
            </p:nvSpPr>
            <p:spPr bwMode="auto">
              <a:xfrm>
                <a:off x="115" y="201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1" name="Freeform 70"/>
              <p:cNvSpPr>
                <a:spLocks/>
              </p:cNvSpPr>
              <p:nvPr/>
            </p:nvSpPr>
            <p:spPr bwMode="auto">
              <a:xfrm>
                <a:off x="69" y="121"/>
                <a:ext cx="45" cy="90"/>
              </a:xfrm>
              <a:custGeom>
                <a:avLst/>
                <a:gdLst>
                  <a:gd name="T0" fmla="*/ 1 w 317"/>
                  <a:gd name="T1" fmla="*/ 0 h 626"/>
                  <a:gd name="T2" fmla="*/ 1 w 317"/>
                  <a:gd name="T3" fmla="*/ 0 h 626"/>
                  <a:gd name="T4" fmla="*/ 1 w 317"/>
                  <a:gd name="T5" fmla="*/ 0 h 626"/>
                  <a:gd name="T6" fmla="*/ 1 w 317"/>
                  <a:gd name="T7" fmla="*/ 0 h 626"/>
                  <a:gd name="T8" fmla="*/ 1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1 h 626"/>
                  <a:gd name="T18" fmla="*/ 0 w 317"/>
                  <a:gd name="T19" fmla="*/ 1 h 626"/>
                  <a:gd name="T20" fmla="*/ 0 w 317"/>
                  <a:gd name="T21" fmla="*/ 2 h 626"/>
                  <a:gd name="T22" fmla="*/ 0 w 317"/>
                  <a:gd name="T23" fmla="*/ 2 h 626"/>
                  <a:gd name="T24" fmla="*/ 0 w 317"/>
                  <a:gd name="T25" fmla="*/ 2 h 626"/>
                  <a:gd name="T26" fmla="*/ 0 w 317"/>
                  <a:gd name="T27" fmla="*/ 2 h 626"/>
                  <a:gd name="T28" fmla="*/ 0 w 317"/>
                  <a:gd name="T29" fmla="*/ 2 h 626"/>
                  <a:gd name="T30" fmla="*/ 1 w 317"/>
                  <a:gd name="T31" fmla="*/ 2 h 626"/>
                  <a:gd name="T32" fmla="*/ 1 w 317"/>
                  <a:gd name="T33" fmla="*/ 1 h 626"/>
                  <a:gd name="T34" fmla="*/ 1 w 317"/>
                  <a:gd name="T35" fmla="*/ 1 h 626"/>
                  <a:gd name="T36" fmla="*/ 1 w 317"/>
                  <a:gd name="T37" fmla="*/ 1 h 626"/>
                  <a:gd name="T38" fmla="*/ 1 w 317"/>
                  <a:gd name="T39" fmla="*/ 0 h 626"/>
                  <a:gd name="T40" fmla="*/ 1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2" name="Freeform 71"/>
              <p:cNvSpPr>
                <a:spLocks/>
              </p:cNvSpPr>
              <p:nvPr/>
            </p:nvSpPr>
            <p:spPr bwMode="auto">
              <a:xfrm>
                <a:off x="71" y="185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3" name="Freeform 72"/>
              <p:cNvSpPr>
                <a:spLocks/>
              </p:cNvSpPr>
              <p:nvPr/>
            </p:nvSpPr>
            <p:spPr bwMode="auto">
              <a:xfrm>
                <a:off x="0" y="127"/>
                <a:ext cx="83" cy="135"/>
              </a:xfrm>
              <a:custGeom>
                <a:avLst/>
                <a:gdLst>
                  <a:gd name="T0" fmla="*/ 1 w 578"/>
                  <a:gd name="T1" fmla="*/ 0 h 941"/>
                  <a:gd name="T2" fmla="*/ 1 w 578"/>
                  <a:gd name="T3" fmla="*/ 0 h 941"/>
                  <a:gd name="T4" fmla="*/ 1 w 578"/>
                  <a:gd name="T5" fmla="*/ 0 h 941"/>
                  <a:gd name="T6" fmla="*/ 1 w 578"/>
                  <a:gd name="T7" fmla="*/ 0 h 941"/>
                  <a:gd name="T8" fmla="*/ 2 w 578"/>
                  <a:gd name="T9" fmla="*/ 0 h 941"/>
                  <a:gd name="T10" fmla="*/ 2 w 578"/>
                  <a:gd name="T11" fmla="*/ 0 h 941"/>
                  <a:gd name="T12" fmla="*/ 2 w 578"/>
                  <a:gd name="T13" fmla="*/ 0 h 941"/>
                  <a:gd name="T14" fmla="*/ 2 w 578"/>
                  <a:gd name="T15" fmla="*/ 0 h 941"/>
                  <a:gd name="T16" fmla="*/ 2 w 578"/>
                  <a:gd name="T17" fmla="*/ 0 h 941"/>
                  <a:gd name="T18" fmla="*/ 2 w 578"/>
                  <a:gd name="T19" fmla="*/ 0 h 941"/>
                  <a:gd name="T20" fmla="*/ 2 w 578"/>
                  <a:gd name="T21" fmla="*/ 1 h 941"/>
                  <a:gd name="T22" fmla="*/ 1 w 578"/>
                  <a:gd name="T23" fmla="*/ 1 h 941"/>
                  <a:gd name="T24" fmla="*/ 1 w 578"/>
                  <a:gd name="T25" fmla="*/ 1 h 941"/>
                  <a:gd name="T26" fmla="*/ 1 w 578"/>
                  <a:gd name="T27" fmla="*/ 1 h 941"/>
                  <a:gd name="T28" fmla="*/ 1 w 578"/>
                  <a:gd name="T29" fmla="*/ 1 h 941"/>
                  <a:gd name="T30" fmla="*/ 1 w 578"/>
                  <a:gd name="T31" fmla="*/ 1 h 941"/>
                  <a:gd name="T32" fmla="*/ 1 w 578"/>
                  <a:gd name="T33" fmla="*/ 2 h 941"/>
                  <a:gd name="T34" fmla="*/ 1 w 578"/>
                  <a:gd name="T35" fmla="*/ 2 h 941"/>
                  <a:gd name="T36" fmla="*/ 1 w 578"/>
                  <a:gd name="T37" fmla="*/ 2 h 941"/>
                  <a:gd name="T38" fmla="*/ 1 w 578"/>
                  <a:gd name="T39" fmla="*/ 2 h 941"/>
                  <a:gd name="T40" fmla="*/ 1 w 578"/>
                  <a:gd name="T41" fmla="*/ 2 h 941"/>
                  <a:gd name="T42" fmla="*/ 1 w 578"/>
                  <a:gd name="T43" fmla="*/ 3 h 941"/>
                  <a:gd name="T44" fmla="*/ 1 w 578"/>
                  <a:gd name="T45" fmla="*/ 3 h 941"/>
                  <a:gd name="T46" fmla="*/ 0 w 578"/>
                  <a:gd name="T47" fmla="*/ 3 h 941"/>
                  <a:gd name="T48" fmla="*/ 0 w 578"/>
                  <a:gd name="T49" fmla="*/ 3 h 941"/>
                  <a:gd name="T50" fmla="*/ 0 w 578"/>
                  <a:gd name="T51" fmla="*/ 3 h 941"/>
                  <a:gd name="T52" fmla="*/ 0 w 578"/>
                  <a:gd name="T53" fmla="*/ 2 h 941"/>
                  <a:gd name="T54" fmla="*/ 0 w 578"/>
                  <a:gd name="T55" fmla="*/ 2 h 941"/>
                  <a:gd name="T56" fmla="*/ 0 w 578"/>
                  <a:gd name="T57" fmla="*/ 2 h 941"/>
                  <a:gd name="T58" fmla="*/ 0 w 578"/>
                  <a:gd name="T59" fmla="*/ 2 h 941"/>
                  <a:gd name="T60" fmla="*/ 0 w 578"/>
                  <a:gd name="T61" fmla="*/ 1 h 941"/>
                  <a:gd name="T62" fmla="*/ 0 w 578"/>
                  <a:gd name="T63" fmla="*/ 1 h 941"/>
                  <a:gd name="T64" fmla="*/ 0 w 578"/>
                  <a:gd name="T65" fmla="*/ 0 h 941"/>
                  <a:gd name="T66" fmla="*/ 1 w 578"/>
                  <a:gd name="T67" fmla="*/ 0 h 941"/>
                  <a:gd name="T68" fmla="*/ 1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4" name="Freeform 73"/>
              <p:cNvSpPr>
                <a:spLocks/>
              </p:cNvSpPr>
              <p:nvPr/>
            </p:nvSpPr>
            <p:spPr bwMode="auto">
              <a:xfrm>
                <a:off x="50" y="128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1 w 210"/>
                  <a:gd name="T9" fmla="*/ 0 h 149"/>
                  <a:gd name="T10" fmla="*/ 1 w 210"/>
                  <a:gd name="T11" fmla="*/ 0 h 149"/>
                  <a:gd name="T12" fmla="*/ 1 w 210"/>
                  <a:gd name="T13" fmla="*/ 0 h 149"/>
                  <a:gd name="T14" fmla="*/ 1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5" name="Freeform 74"/>
              <p:cNvSpPr>
                <a:spLocks/>
              </p:cNvSpPr>
              <p:nvPr/>
            </p:nvSpPr>
            <p:spPr bwMode="auto">
              <a:xfrm>
                <a:off x="141" y="184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166" name="Rectangle 62"/>
          <p:cNvSpPr>
            <a:spLocks noChangeArrowheads="1"/>
          </p:cNvSpPr>
          <p:nvPr/>
        </p:nvSpPr>
        <p:spPr bwMode="auto">
          <a:xfrm>
            <a:off x="683568" y="3918000"/>
            <a:ext cx="2348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历史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小贴士：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sym typeface="宋体" charset="-122"/>
            </a:endParaRPr>
          </a:p>
        </p:txBody>
      </p:sp>
      <p:sp>
        <p:nvSpPr>
          <p:cNvPr id="47167" name="Rectangle 63"/>
          <p:cNvSpPr>
            <a:spLocks noChangeArrowheads="1"/>
          </p:cNvSpPr>
          <p:nvPr/>
        </p:nvSpPr>
        <p:spPr bwMode="auto">
          <a:xfrm>
            <a:off x="1331913" y="4437112"/>
            <a:ext cx="6985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宋体" charset="-122"/>
              </a:rPr>
              <a:t>在西方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宋体" charset="-122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Calibri" pitchFamily="34" charset="0"/>
              </a:rPr>
              <a:t> Fibonacci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宋体" charset="-122"/>
              </a:rPr>
              <a:t>数列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最早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取自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1202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年意大利数学家斐波那契的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《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算盘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》(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Liber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Abaci)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书中的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兔子繁殖问题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6" grpId="0"/>
      <p:bldP spid="15" grpId="0"/>
      <p:bldP spid="47166" grpId="0"/>
      <p:bldP spid="471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075" y="260350"/>
            <a:ext cx="764381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二、自然界中的斐波那契数列</a:t>
            </a:r>
            <a:endParaRPr lang="en-US" altLang="zh-CN" sz="3600">
              <a:solidFill>
                <a:srgbClr val="8D011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6" name="Line 78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464" name="Rectangle 3"/>
          <p:cNvSpPr>
            <a:spLocks noRot="1" noChangeArrowheads="1"/>
          </p:cNvSpPr>
          <p:nvPr/>
        </p:nvSpPr>
        <p:spPr bwMode="auto">
          <a:xfrm>
            <a:off x="250825" y="1125538"/>
            <a:ext cx="424973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2.1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花瓣数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2.2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花表面排列的螺线 数（</a:t>
            </a: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5-8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）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2.3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树叉数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300192" y="1484313"/>
            <a:ext cx="1943696" cy="2232719"/>
            <a:chOff x="6300192" y="1484313"/>
            <a:chExt cx="1943696" cy="2232719"/>
          </a:xfrm>
        </p:grpSpPr>
        <p:pic>
          <p:nvPicPr>
            <p:cNvPr id="18469" name="Picture 5" descr="DSC0000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72225" y="1484313"/>
              <a:ext cx="1871663" cy="173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8470" name="Text Box 3"/>
            <p:cNvSpPr txBox="1">
              <a:spLocks noChangeArrowheads="1"/>
            </p:cNvSpPr>
            <p:nvPr/>
          </p:nvSpPr>
          <p:spPr bwMode="auto">
            <a:xfrm>
              <a:off x="6300192" y="3320157"/>
              <a:ext cx="1938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 dirty="0">
                  <a:latin typeface="宋体" charset="-122"/>
                </a:rPr>
                <a:t>雏</a:t>
              </a:r>
              <a:r>
                <a:rPr kumimoji="1" lang="zh-TW" altLang="en-US" sz="2000" b="1" dirty="0">
                  <a:latin typeface="宋体" charset="-122"/>
                </a:rPr>
                <a:t>菊（</a:t>
              </a:r>
              <a:r>
                <a:rPr kumimoji="1" lang="en-US" altLang="zh-TW" sz="2000" b="1" dirty="0">
                  <a:latin typeface="宋体" charset="-122"/>
                </a:rPr>
                <a:t>13</a:t>
              </a:r>
              <a:r>
                <a:rPr kumimoji="1" lang="zh-TW" altLang="en-US" sz="2000" b="1" dirty="0">
                  <a:latin typeface="宋体" charset="-122"/>
                </a:rPr>
                <a:t>）</a:t>
              </a:r>
            </a:p>
          </p:txBody>
        </p:sp>
      </p:grpSp>
      <p:pic>
        <p:nvPicPr>
          <p:cNvPr id="18471" name="Picture 3" descr="菜花上的螺线 张伦发来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1902" y="4149080"/>
            <a:ext cx="2380912" cy="230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8" name="Picture 4" descr="pinecone3gree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2500" y="4221088"/>
            <a:ext cx="2232025" cy="21844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18475" name="Group 5"/>
          <p:cNvGrpSpPr>
            <a:grpSpLocks/>
          </p:cNvGrpSpPr>
          <p:nvPr/>
        </p:nvGrpSpPr>
        <p:grpSpPr bwMode="auto">
          <a:xfrm>
            <a:off x="4427538" y="1484313"/>
            <a:ext cx="1728787" cy="2222500"/>
            <a:chOff x="3949" y="1440"/>
            <a:chExt cx="1619" cy="1929"/>
          </a:xfrm>
        </p:grpSpPr>
        <p:graphicFrame>
          <p:nvGraphicFramePr>
            <p:cNvPr id="18476" name="Object 6"/>
            <p:cNvGraphicFramePr>
              <a:graphicFrameLocks noChangeAspect="1"/>
            </p:cNvGraphicFramePr>
            <p:nvPr/>
          </p:nvGraphicFramePr>
          <p:xfrm>
            <a:off x="3949" y="1440"/>
            <a:ext cx="1619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7" name="圖片" r:id="rId7" imgW="2220120" imgH="2019960" progId="Word.Picture.8">
                    <p:embed/>
                  </p:oleObj>
                </mc:Choice>
                <mc:Fallback>
                  <p:oleObj name="圖片" r:id="rId7" imgW="2220120" imgH="2019960" progId="Word.Picture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1440"/>
                          <a:ext cx="1619" cy="147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7" name="Text Box 7"/>
            <p:cNvSpPr txBox="1">
              <a:spLocks noChangeArrowheads="1"/>
            </p:cNvSpPr>
            <p:nvPr/>
          </p:nvSpPr>
          <p:spPr bwMode="auto">
            <a:xfrm>
              <a:off x="3983" y="3024"/>
              <a:ext cx="158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TW" altLang="en-US" sz="2000" b="1" dirty="0">
                  <a:latin typeface="宋体" charset="-122"/>
                </a:rPr>
                <a:t>蝴蝶</a:t>
              </a:r>
              <a:r>
                <a:rPr kumimoji="1" lang="zh-CN" altLang="en-US" sz="2000" b="1" dirty="0">
                  <a:latin typeface="宋体" charset="-122"/>
                </a:rPr>
                <a:t>兰</a:t>
              </a:r>
              <a:r>
                <a:rPr kumimoji="1" lang="zh-TW" altLang="en-US" sz="2000" b="1" dirty="0">
                  <a:latin typeface="宋体" charset="-122"/>
                </a:rPr>
                <a:t>（</a:t>
              </a:r>
              <a:r>
                <a:rPr kumimoji="1" lang="en-US" altLang="zh-TW" sz="2000" b="1" dirty="0">
                  <a:latin typeface="宋体" charset="-122"/>
                </a:rPr>
                <a:t>5</a:t>
              </a:r>
              <a:r>
                <a:rPr kumimoji="1" lang="zh-TW" altLang="en-US" sz="2000" b="1" dirty="0">
                  <a:latin typeface="宋体" charset="-122"/>
                </a:rPr>
                <a:t>）</a:t>
              </a:r>
            </a:p>
          </p:txBody>
        </p:sp>
      </p:grpSp>
      <p:pic>
        <p:nvPicPr>
          <p:cNvPr id="18478" name="对象 3"/>
          <p:cNvPicPr>
            <a:picLocks noChangeArrowheads="1"/>
          </p:cNvPicPr>
          <p:nvPr/>
        </p:nvPicPr>
        <p:blipFill>
          <a:blip r:embed="rId9" cstate="print"/>
          <a:srcRect l="-320" t="-1132" b="-2417"/>
          <a:stretch>
            <a:fillRect/>
          </a:stretch>
        </p:blipFill>
        <p:spPr bwMode="auto">
          <a:xfrm>
            <a:off x="539750" y="3573463"/>
            <a:ext cx="230346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7" name="Rectangle 2"/>
          <p:cNvSpPr>
            <a:spLocks noChangeArrowheads="1"/>
          </p:cNvSpPr>
          <p:nvPr/>
        </p:nvSpPr>
        <p:spPr bwMode="auto">
          <a:xfrm>
            <a:off x="600075" y="490538"/>
            <a:ext cx="764381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三、斐波那契数列的发展</a:t>
            </a:r>
            <a:br>
              <a:rPr lang="zh-CN" altLang="en-US" sz="360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600">
              <a:solidFill>
                <a:srgbClr val="8D011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918" name="Line 78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179388" y="1125538"/>
            <a:ext cx="1223962" cy="1366837"/>
            <a:chOff x="0" y="0"/>
            <a:chExt cx="1004" cy="1028"/>
          </a:xfrm>
        </p:grpSpPr>
        <p:sp>
          <p:nvSpPr>
            <p:cNvPr id="34935" name="Freeform 28"/>
            <p:cNvSpPr>
              <a:spLocks/>
            </p:cNvSpPr>
            <p:nvPr/>
          </p:nvSpPr>
          <p:spPr bwMode="auto">
            <a:xfrm rot="1123344">
              <a:off x="210" y="285"/>
              <a:ext cx="467" cy="582"/>
            </a:xfrm>
            <a:custGeom>
              <a:avLst/>
              <a:gdLst>
                <a:gd name="T0" fmla="*/ 14 w 648"/>
                <a:gd name="T1" fmla="*/ 46 h 858"/>
                <a:gd name="T2" fmla="*/ 33 w 648"/>
                <a:gd name="T3" fmla="*/ 32 h 858"/>
                <a:gd name="T4" fmla="*/ 109 w 648"/>
                <a:gd name="T5" fmla="*/ 12 h 858"/>
                <a:gd name="T6" fmla="*/ 156 w 648"/>
                <a:gd name="T7" fmla="*/ 2 h 858"/>
                <a:gd name="T8" fmla="*/ 174 w 648"/>
                <a:gd name="T9" fmla="*/ 0 h 858"/>
                <a:gd name="T10" fmla="*/ 197 w 648"/>
                <a:gd name="T11" fmla="*/ 31 h 858"/>
                <a:gd name="T12" fmla="*/ 209 w 648"/>
                <a:gd name="T13" fmla="*/ 64 h 858"/>
                <a:gd name="T14" fmla="*/ 216 w 648"/>
                <a:gd name="T15" fmla="*/ 96 h 858"/>
                <a:gd name="T16" fmla="*/ 216 w 648"/>
                <a:gd name="T17" fmla="*/ 155 h 858"/>
                <a:gd name="T18" fmla="*/ 243 w 648"/>
                <a:gd name="T19" fmla="*/ 212 h 858"/>
                <a:gd name="T20" fmla="*/ 239 w 648"/>
                <a:gd name="T21" fmla="*/ 238 h 858"/>
                <a:gd name="T22" fmla="*/ 204 w 648"/>
                <a:gd name="T23" fmla="*/ 254 h 858"/>
                <a:gd name="T24" fmla="*/ 112 w 648"/>
                <a:gd name="T25" fmla="*/ 268 h 858"/>
                <a:gd name="T26" fmla="*/ 79 w 648"/>
                <a:gd name="T27" fmla="*/ 252 h 858"/>
                <a:gd name="T28" fmla="*/ 57 w 648"/>
                <a:gd name="T29" fmla="*/ 206 h 858"/>
                <a:gd name="T30" fmla="*/ 40 w 648"/>
                <a:gd name="T31" fmla="*/ 155 h 858"/>
                <a:gd name="T32" fmla="*/ 9 w 648"/>
                <a:gd name="T33" fmla="*/ 130 h 858"/>
                <a:gd name="T34" fmla="*/ 2 w 648"/>
                <a:gd name="T35" fmla="*/ 102 h 858"/>
                <a:gd name="T36" fmla="*/ 0 w 648"/>
                <a:gd name="T37" fmla="*/ 69 h 858"/>
                <a:gd name="T38" fmla="*/ 14 w 648"/>
                <a:gd name="T39" fmla="*/ 46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936" name="Group 9"/>
            <p:cNvGrpSpPr>
              <a:grpSpLocks/>
            </p:cNvGrpSpPr>
            <p:nvPr/>
          </p:nvGrpSpPr>
          <p:grpSpPr bwMode="auto">
            <a:xfrm rot="1123344">
              <a:off x="390" y="333"/>
              <a:ext cx="511" cy="637"/>
              <a:chOff x="0" y="0"/>
              <a:chExt cx="710" cy="940"/>
            </a:xfrm>
          </p:grpSpPr>
          <p:sp>
            <p:nvSpPr>
              <p:cNvPr id="34980" name="Freeform 30"/>
              <p:cNvSpPr>
                <a:spLocks/>
              </p:cNvSpPr>
              <p:nvPr/>
            </p:nvSpPr>
            <p:spPr bwMode="auto">
              <a:xfrm>
                <a:off x="0" y="0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81" name="Freeform 31"/>
              <p:cNvSpPr>
                <a:spLocks/>
              </p:cNvSpPr>
              <p:nvPr/>
            </p:nvSpPr>
            <p:spPr bwMode="auto">
              <a:xfrm>
                <a:off x="47" y="46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37" name="Freeform 32"/>
            <p:cNvSpPr>
              <a:spLocks/>
            </p:cNvSpPr>
            <p:nvPr/>
          </p:nvSpPr>
          <p:spPr bwMode="auto">
            <a:xfrm rot="1123344">
              <a:off x="355" y="279"/>
              <a:ext cx="154" cy="119"/>
            </a:xfrm>
            <a:custGeom>
              <a:avLst/>
              <a:gdLst>
                <a:gd name="T0" fmla="*/ 7 w 213"/>
                <a:gd name="T1" fmla="*/ 18 h 176"/>
                <a:gd name="T2" fmla="*/ 0 w 213"/>
                <a:gd name="T3" fmla="*/ 26 h 176"/>
                <a:gd name="T4" fmla="*/ 35 w 213"/>
                <a:gd name="T5" fmla="*/ 54 h 176"/>
                <a:gd name="T6" fmla="*/ 46 w 213"/>
                <a:gd name="T7" fmla="*/ 22 h 176"/>
                <a:gd name="T8" fmla="*/ 80 w 213"/>
                <a:gd name="T9" fmla="*/ 37 h 176"/>
                <a:gd name="T10" fmla="*/ 79 w 213"/>
                <a:gd name="T11" fmla="*/ 9 h 176"/>
                <a:gd name="T12" fmla="*/ 58 w 213"/>
                <a:gd name="T13" fmla="*/ 0 h 176"/>
                <a:gd name="T14" fmla="*/ 7 w 213"/>
                <a:gd name="T15" fmla="*/ 18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938" name="Group 13"/>
            <p:cNvGrpSpPr>
              <a:grpSpLocks/>
            </p:cNvGrpSpPr>
            <p:nvPr/>
          </p:nvGrpSpPr>
          <p:grpSpPr bwMode="auto">
            <a:xfrm rot="1123344">
              <a:off x="0" y="281"/>
              <a:ext cx="454" cy="747"/>
              <a:chOff x="0" y="0"/>
              <a:chExt cx="630" cy="1101"/>
            </a:xfrm>
          </p:grpSpPr>
          <p:grpSp>
            <p:nvGrpSpPr>
              <p:cNvPr id="34973" name="Group 14"/>
              <p:cNvGrpSpPr>
                <a:grpSpLocks/>
              </p:cNvGrpSpPr>
              <p:nvPr/>
            </p:nvGrpSpPr>
            <p:grpSpPr bwMode="auto">
              <a:xfrm>
                <a:off x="169" y="0"/>
                <a:ext cx="461" cy="1101"/>
                <a:chOff x="0" y="0"/>
                <a:chExt cx="461" cy="1101"/>
              </a:xfrm>
            </p:grpSpPr>
            <p:sp>
              <p:nvSpPr>
                <p:cNvPr id="34978" name="Freeform 35"/>
                <p:cNvSpPr>
                  <a:spLocks/>
                </p:cNvSpPr>
                <p:nvPr/>
              </p:nvSpPr>
              <p:spPr bwMode="auto">
                <a:xfrm>
                  <a:off x="0" y="0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9" name="Freeform 36"/>
                <p:cNvSpPr>
                  <a:spLocks/>
                </p:cNvSpPr>
                <p:nvPr/>
              </p:nvSpPr>
              <p:spPr bwMode="auto">
                <a:xfrm>
                  <a:off x="117" y="43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74" name="Group 17"/>
              <p:cNvGrpSpPr>
                <a:grpSpLocks/>
              </p:cNvGrpSpPr>
              <p:nvPr/>
            </p:nvGrpSpPr>
            <p:grpSpPr bwMode="auto">
              <a:xfrm>
                <a:off x="0" y="116"/>
                <a:ext cx="549" cy="922"/>
                <a:chOff x="0" y="0"/>
                <a:chExt cx="549" cy="922"/>
              </a:xfrm>
            </p:grpSpPr>
            <p:sp>
              <p:nvSpPr>
                <p:cNvPr id="34975" name="Freeform 38"/>
                <p:cNvSpPr>
                  <a:spLocks/>
                </p:cNvSpPr>
                <p:nvPr/>
              </p:nvSpPr>
              <p:spPr bwMode="auto">
                <a:xfrm>
                  <a:off x="345" y="708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6" name="Freeform 39"/>
                <p:cNvSpPr>
                  <a:spLocks/>
                </p:cNvSpPr>
                <p:nvPr/>
              </p:nvSpPr>
              <p:spPr bwMode="auto">
                <a:xfrm>
                  <a:off x="317" y="698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7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939" name="Group 21"/>
            <p:cNvGrpSpPr>
              <a:grpSpLocks/>
            </p:cNvGrpSpPr>
            <p:nvPr/>
          </p:nvGrpSpPr>
          <p:grpSpPr bwMode="auto">
            <a:xfrm rot="1123344">
              <a:off x="276" y="0"/>
              <a:ext cx="255" cy="314"/>
              <a:chOff x="0" y="0"/>
              <a:chExt cx="355" cy="463"/>
            </a:xfrm>
          </p:grpSpPr>
          <p:grpSp>
            <p:nvGrpSpPr>
              <p:cNvPr id="34957" name="Group 22"/>
              <p:cNvGrpSpPr>
                <a:grpSpLocks/>
              </p:cNvGrpSpPr>
              <p:nvPr/>
            </p:nvGrpSpPr>
            <p:grpSpPr bwMode="auto">
              <a:xfrm>
                <a:off x="35" y="136"/>
                <a:ext cx="305" cy="220"/>
                <a:chOff x="0" y="0"/>
                <a:chExt cx="305" cy="220"/>
              </a:xfrm>
            </p:grpSpPr>
            <p:sp>
              <p:nvSpPr>
                <p:cNvPr id="34971" name="Freeform 43"/>
                <p:cNvSpPr>
                  <a:spLocks/>
                </p:cNvSpPr>
                <p:nvPr/>
              </p:nvSpPr>
              <p:spPr bwMode="auto">
                <a:xfrm>
                  <a:off x="262" y="0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2" name="Freeform 44"/>
                <p:cNvSpPr>
                  <a:spLocks/>
                </p:cNvSpPr>
                <p:nvPr/>
              </p:nvSpPr>
              <p:spPr bwMode="auto">
                <a:xfrm>
                  <a:off x="0" y="138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958" name="Freeform 45"/>
              <p:cNvSpPr>
                <a:spLocks/>
              </p:cNvSpPr>
              <p:nvPr/>
            </p:nvSpPr>
            <p:spPr bwMode="auto">
              <a:xfrm>
                <a:off x="15" y="50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959" name="Group 26"/>
              <p:cNvGrpSpPr>
                <a:grpSpLocks/>
              </p:cNvGrpSpPr>
              <p:nvPr/>
            </p:nvGrpSpPr>
            <p:grpSpPr bwMode="auto">
              <a:xfrm>
                <a:off x="50" y="140"/>
                <a:ext cx="257" cy="143"/>
                <a:chOff x="0" y="0"/>
                <a:chExt cx="257" cy="143"/>
              </a:xfrm>
            </p:grpSpPr>
            <p:sp>
              <p:nvSpPr>
                <p:cNvPr id="34968" name="Freeform 47"/>
                <p:cNvSpPr>
                  <a:spLocks/>
                </p:cNvSpPr>
                <p:nvPr/>
              </p:nvSpPr>
              <p:spPr bwMode="auto">
                <a:xfrm>
                  <a:off x="125" y="65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9" name="Freeform 48"/>
                <p:cNvSpPr>
                  <a:spLocks/>
                </p:cNvSpPr>
                <p:nvPr/>
              </p:nvSpPr>
              <p:spPr bwMode="auto">
                <a:xfrm>
                  <a:off x="0" y="119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0" name="Freeform 49"/>
                <p:cNvSpPr>
                  <a:spLocks/>
                </p:cNvSpPr>
                <p:nvPr/>
              </p:nvSpPr>
              <p:spPr bwMode="auto">
                <a:xfrm>
                  <a:off x="224" y="0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60" name="Group 30"/>
              <p:cNvGrpSpPr>
                <a:grpSpLocks/>
              </p:cNvGrpSpPr>
              <p:nvPr/>
            </p:nvGrpSpPr>
            <p:grpSpPr bwMode="auto">
              <a:xfrm>
                <a:off x="80" y="150"/>
                <a:ext cx="218" cy="158"/>
                <a:chOff x="0" y="0"/>
                <a:chExt cx="218" cy="158"/>
              </a:xfrm>
            </p:grpSpPr>
            <p:sp>
              <p:nvSpPr>
                <p:cNvPr id="34964" name="Freeform 51"/>
                <p:cNvSpPr>
                  <a:spLocks/>
                </p:cNvSpPr>
                <p:nvPr/>
              </p:nvSpPr>
              <p:spPr bwMode="auto">
                <a:xfrm>
                  <a:off x="0" y="58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5" name="Oval 52"/>
                <p:cNvSpPr>
                  <a:spLocks noChangeArrowheads="1"/>
                </p:cNvSpPr>
                <p:nvPr/>
              </p:nvSpPr>
              <p:spPr bwMode="auto">
                <a:xfrm>
                  <a:off x="50" y="103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6" name="Freeform 53"/>
                <p:cNvSpPr>
                  <a:spLocks/>
                </p:cNvSpPr>
                <p:nvPr/>
              </p:nvSpPr>
              <p:spPr bwMode="auto">
                <a:xfrm>
                  <a:off x="107" y="0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7" name="Oval 54"/>
                <p:cNvSpPr>
                  <a:spLocks noChangeArrowheads="1"/>
                </p:cNvSpPr>
                <p:nvPr/>
              </p:nvSpPr>
              <p:spPr bwMode="auto">
                <a:xfrm>
                  <a:off x="157" y="45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961" name="Freeform 55"/>
              <p:cNvSpPr>
                <a:spLocks/>
              </p:cNvSpPr>
              <p:nvPr/>
            </p:nvSpPr>
            <p:spPr bwMode="auto">
              <a:xfrm>
                <a:off x="194" y="313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62" name="Freeform 56"/>
              <p:cNvSpPr>
                <a:spLocks/>
              </p:cNvSpPr>
              <p:nvPr/>
            </p:nvSpPr>
            <p:spPr bwMode="auto">
              <a:xfrm>
                <a:off x="202" y="283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63" name="Freeform 57"/>
              <p:cNvSpPr>
                <a:spLocks/>
              </p:cNvSpPr>
              <p:nvPr/>
            </p:nvSpPr>
            <p:spPr bwMode="auto">
              <a:xfrm>
                <a:off x="0" y="0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40" name="Freeform 58"/>
            <p:cNvSpPr>
              <a:spLocks/>
            </p:cNvSpPr>
            <p:nvPr/>
          </p:nvSpPr>
          <p:spPr bwMode="auto">
            <a:xfrm rot="1123344">
              <a:off x="342" y="351"/>
              <a:ext cx="219" cy="518"/>
            </a:xfrm>
            <a:custGeom>
              <a:avLst/>
              <a:gdLst>
                <a:gd name="T0" fmla="*/ 6 w 304"/>
                <a:gd name="T1" fmla="*/ 2 h 764"/>
                <a:gd name="T2" fmla="*/ 12 w 304"/>
                <a:gd name="T3" fmla="*/ 0 h 764"/>
                <a:gd name="T4" fmla="*/ 28 w 304"/>
                <a:gd name="T5" fmla="*/ 8 h 764"/>
                <a:gd name="T6" fmla="*/ 28 w 304"/>
                <a:gd name="T7" fmla="*/ 22 h 764"/>
                <a:gd name="T8" fmla="*/ 41 w 304"/>
                <a:gd name="T9" fmla="*/ 35 h 764"/>
                <a:gd name="T10" fmla="*/ 54 w 304"/>
                <a:gd name="T11" fmla="*/ 49 h 764"/>
                <a:gd name="T12" fmla="*/ 68 w 304"/>
                <a:gd name="T13" fmla="*/ 68 h 764"/>
                <a:gd name="T14" fmla="*/ 78 w 304"/>
                <a:gd name="T15" fmla="*/ 86 h 764"/>
                <a:gd name="T16" fmla="*/ 89 w 304"/>
                <a:gd name="T17" fmla="*/ 111 h 764"/>
                <a:gd name="T18" fmla="*/ 97 w 304"/>
                <a:gd name="T19" fmla="*/ 134 h 764"/>
                <a:gd name="T20" fmla="*/ 109 w 304"/>
                <a:gd name="T21" fmla="*/ 178 h 764"/>
                <a:gd name="T22" fmla="*/ 114 w 304"/>
                <a:gd name="T23" fmla="*/ 205 h 764"/>
                <a:gd name="T24" fmla="*/ 99 w 304"/>
                <a:gd name="T25" fmla="*/ 238 h 764"/>
                <a:gd name="T26" fmla="*/ 71 w 304"/>
                <a:gd name="T27" fmla="*/ 212 h 764"/>
                <a:gd name="T28" fmla="*/ 63 w 304"/>
                <a:gd name="T29" fmla="*/ 167 h 764"/>
                <a:gd name="T30" fmla="*/ 57 w 304"/>
                <a:gd name="T31" fmla="*/ 140 h 764"/>
                <a:gd name="T32" fmla="*/ 48 w 304"/>
                <a:gd name="T33" fmla="*/ 114 h 764"/>
                <a:gd name="T34" fmla="*/ 38 w 304"/>
                <a:gd name="T35" fmla="*/ 95 h 764"/>
                <a:gd name="T36" fmla="*/ 26 w 304"/>
                <a:gd name="T37" fmla="*/ 68 h 764"/>
                <a:gd name="T38" fmla="*/ 18 w 304"/>
                <a:gd name="T39" fmla="*/ 49 h 764"/>
                <a:gd name="T40" fmla="*/ 12 w 304"/>
                <a:gd name="T41" fmla="*/ 26 h 764"/>
                <a:gd name="T42" fmla="*/ 0 w 304"/>
                <a:gd name="T43" fmla="*/ 21 h 764"/>
                <a:gd name="T44" fmla="*/ 6 w 304"/>
                <a:gd name="T45" fmla="*/ 2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941" name="Group 39"/>
            <p:cNvGrpSpPr>
              <a:grpSpLocks/>
            </p:cNvGrpSpPr>
            <p:nvPr/>
          </p:nvGrpSpPr>
          <p:grpSpPr bwMode="auto">
            <a:xfrm rot="1123344">
              <a:off x="877" y="246"/>
              <a:ext cx="127" cy="227"/>
              <a:chOff x="0" y="0"/>
              <a:chExt cx="176" cy="334"/>
            </a:xfrm>
          </p:grpSpPr>
          <p:sp>
            <p:nvSpPr>
              <p:cNvPr id="34942" name="Freeform 60"/>
              <p:cNvSpPr>
                <a:spLocks/>
              </p:cNvSpPr>
              <p:nvPr/>
            </p:nvSpPr>
            <p:spPr bwMode="auto">
              <a:xfrm>
                <a:off x="1" y="124"/>
                <a:ext cx="175" cy="210"/>
              </a:xfrm>
              <a:custGeom>
                <a:avLst/>
                <a:gdLst>
                  <a:gd name="T0" fmla="*/ 3 w 1229"/>
                  <a:gd name="T1" fmla="*/ 4 h 1468"/>
                  <a:gd name="T2" fmla="*/ 3 w 1229"/>
                  <a:gd name="T3" fmla="*/ 4 h 1468"/>
                  <a:gd name="T4" fmla="*/ 3 w 1229"/>
                  <a:gd name="T5" fmla="*/ 3 h 1468"/>
                  <a:gd name="T6" fmla="*/ 3 w 1229"/>
                  <a:gd name="T7" fmla="*/ 3 h 1468"/>
                  <a:gd name="T8" fmla="*/ 3 w 1229"/>
                  <a:gd name="T9" fmla="*/ 3 h 1468"/>
                  <a:gd name="T10" fmla="*/ 4 w 1229"/>
                  <a:gd name="T11" fmla="*/ 2 h 1468"/>
                  <a:gd name="T12" fmla="*/ 4 w 1229"/>
                  <a:gd name="T13" fmla="*/ 2 h 1468"/>
                  <a:gd name="T14" fmla="*/ 3 w 1229"/>
                  <a:gd name="T15" fmla="*/ 2 h 1468"/>
                  <a:gd name="T16" fmla="*/ 3 w 1229"/>
                  <a:gd name="T17" fmla="*/ 1 h 1468"/>
                  <a:gd name="T18" fmla="*/ 3 w 1229"/>
                  <a:gd name="T19" fmla="*/ 1 h 1468"/>
                  <a:gd name="T20" fmla="*/ 3 w 1229"/>
                  <a:gd name="T21" fmla="*/ 1 h 1468"/>
                  <a:gd name="T22" fmla="*/ 3 w 1229"/>
                  <a:gd name="T23" fmla="*/ 1 h 1468"/>
                  <a:gd name="T24" fmla="*/ 3 w 1229"/>
                  <a:gd name="T25" fmla="*/ 1 h 1468"/>
                  <a:gd name="T26" fmla="*/ 3 w 1229"/>
                  <a:gd name="T27" fmla="*/ 1 h 1468"/>
                  <a:gd name="T28" fmla="*/ 3 w 1229"/>
                  <a:gd name="T29" fmla="*/ 1 h 1468"/>
                  <a:gd name="T30" fmla="*/ 3 w 1229"/>
                  <a:gd name="T31" fmla="*/ 0 h 1468"/>
                  <a:gd name="T32" fmla="*/ 3 w 1229"/>
                  <a:gd name="T33" fmla="*/ 1 h 1468"/>
                  <a:gd name="T34" fmla="*/ 3 w 1229"/>
                  <a:gd name="T35" fmla="*/ 1 h 1468"/>
                  <a:gd name="T36" fmla="*/ 3 w 1229"/>
                  <a:gd name="T37" fmla="*/ 1 h 1468"/>
                  <a:gd name="T38" fmla="*/ 3 w 1229"/>
                  <a:gd name="T39" fmla="*/ 1 h 1468"/>
                  <a:gd name="T40" fmla="*/ 3 w 1229"/>
                  <a:gd name="T41" fmla="*/ 0 h 1468"/>
                  <a:gd name="T42" fmla="*/ 3 w 1229"/>
                  <a:gd name="T43" fmla="*/ 0 h 1468"/>
                  <a:gd name="T44" fmla="*/ 3 w 1229"/>
                  <a:gd name="T45" fmla="*/ 0 h 1468"/>
                  <a:gd name="T46" fmla="*/ 3 w 1229"/>
                  <a:gd name="T47" fmla="*/ 0 h 1468"/>
                  <a:gd name="T48" fmla="*/ 2 w 1229"/>
                  <a:gd name="T49" fmla="*/ 0 h 1468"/>
                  <a:gd name="T50" fmla="*/ 2 w 1229"/>
                  <a:gd name="T51" fmla="*/ 0 h 1468"/>
                  <a:gd name="T52" fmla="*/ 2 w 1229"/>
                  <a:gd name="T53" fmla="*/ 0 h 1468"/>
                  <a:gd name="T54" fmla="*/ 2 w 1229"/>
                  <a:gd name="T55" fmla="*/ 0 h 1468"/>
                  <a:gd name="T56" fmla="*/ 1 w 1229"/>
                  <a:gd name="T57" fmla="*/ 0 h 1468"/>
                  <a:gd name="T58" fmla="*/ 1 w 1229"/>
                  <a:gd name="T59" fmla="*/ 1 h 1468"/>
                  <a:gd name="T60" fmla="*/ 1 w 1229"/>
                  <a:gd name="T61" fmla="*/ 1 h 1468"/>
                  <a:gd name="T62" fmla="*/ 1 w 1229"/>
                  <a:gd name="T63" fmla="*/ 1 h 1468"/>
                  <a:gd name="T64" fmla="*/ 0 w 1229"/>
                  <a:gd name="T65" fmla="*/ 1 h 1468"/>
                  <a:gd name="T66" fmla="*/ 0 w 1229"/>
                  <a:gd name="T67" fmla="*/ 1 h 1468"/>
                  <a:gd name="T68" fmla="*/ 0 w 1229"/>
                  <a:gd name="T69" fmla="*/ 1 h 1468"/>
                  <a:gd name="T70" fmla="*/ 0 w 1229"/>
                  <a:gd name="T71" fmla="*/ 2 h 1468"/>
                  <a:gd name="T72" fmla="*/ 0 w 1229"/>
                  <a:gd name="T73" fmla="*/ 2 h 1468"/>
                  <a:gd name="T74" fmla="*/ 0 w 1229"/>
                  <a:gd name="T75" fmla="*/ 2 h 1468"/>
                  <a:gd name="T76" fmla="*/ 0 w 1229"/>
                  <a:gd name="T77" fmla="*/ 3 h 1468"/>
                  <a:gd name="T78" fmla="*/ 0 w 1229"/>
                  <a:gd name="T79" fmla="*/ 3 h 1468"/>
                  <a:gd name="T80" fmla="*/ 0 w 1229"/>
                  <a:gd name="T81" fmla="*/ 3 h 1468"/>
                  <a:gd name="T82" fmla="*/ 1 w 1229"/>
                  <a:gd name="T83" fmla="*/ 4 h 1468"/>
                  <a:gd name="T84" fmla="*/ 1 w 1229"/>
                  <a:gd name="T85" fmla="*/ 4 h 1468"/>
                  <a:gd name="T86" fmla="*/ 1 w 1229"/>
                  <a:gd name="T87" fmla="*/ 4 h 1468"/>
                  <a:gd name="T88" fmla="*/ 1 w 1229"/>
                  <a:gd name="T89" fmla="*/ 4 h 1468"/>
                  <a:gd name="T90" fmla="*/ 3 w 1229"/>
                  <a:gd name="T91" fmla="*/ 4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3" name="Freeform 61"/>
              <p:cNvSpPr>
                <a:spLocks/>
              </p:cNvSpPr>
              <p:nvPr/>
            </p:nvSpPr>
            <p:spPr bwMode="auto">
              <a:xfrm>
                <a:off x="99" y="189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1 w 538"/>
                  <a:gd name="T3" fmla="*/ 0 h 275"/>
                  <a:gd name="T4" fmla="*/ 1 w 538"/>
                  <a:gd name="T5" fmla="*/ 1 h 275"/>
                  <a:gd name="T6" fmla="*/ 2 w 538"/>
                  <a:gd name="T7" fmla="*/ 1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4" name="Freeform 62"/>
              <p:cNvSpPr>
                <a:spLocks/>
              </p:cNvSpPr>
              <p:nvPr/>
            </p:nvSpPr>
            <p:spPr bwMode="auto">
              <a:xfrm>
                <a:off x="52" y="179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1 w 601"/>
                  <a:gd name="T3" fmla="*/ 1 h 643"/>
                  <a:gd name="T4" fmla="*/ 1 w 601"/>
                  <a:gd name="T5" fmla="*/ 1 h 643"/>
                  <a:gd name="T6" fmla="*/ 1 w 601"/>
                  <a:gd name="T7" fmla="*/ 1 h 643"/>
                  <a:gd name="T8" fmla="*/ 2 w 601"/>
                  <a:gd name="T9" fmla="*/ 1 h 643"/>
                  <a:gd name="T10" fmla="*/ 2 w 601"/>
                  <a:gd name="T11" fmla="*/ 2 h 643"/>
                  <a:gd name="T12" fmla="*/ 2 w 601"/>
                  <a:gd name="T13" fmla="*/ 2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5" name="Freeform 63"/>
              <p:cNvSpPr>
                <a:spLocks/>
              </p:cNvSpPr>
              <p:nvPr/>
            </p:nvSpPr>
            <p:spPr bwMode="auto">
              <a:xfrm>
                <a:off x="86" y="128"/>
                <a:ext cx="57" cy="89"/>
              </a:xfrm>
              <a:custGeom>
                <a:avLst/>
                <a:gdLst>
                  <a:gd name="T0" fmla="*/ 1 w 395"/>
                  <a:gd name="T1" fmla="*/ 0 h 623"/>
                  <a:gd name="T2" fmla="*/ 1 w 395"/>
                  <a:gd name="T3" fmla="*/ 0 h 623"/>
                  <a:gd name="T4" fmla="*/ 1 w 395"/>
                  <a:gd name="T5" fmla="*/ 0 h 623"/>
                  <a:gd name="T6" fmla="*/ 1 w 395"/>
                  <a:gd name="T7" fmla="*/ 0 h 623"/>
                  <a:gd name="T8" fmla="*/ 1 w 395"/>
                  <a:gd name="T9" fmla="*/ 0 h 623"/>
                  <a:gd name="T10" fmla="*/ 1 w 395"/>
                  <a:gd name="T11" fmla="*/ 0 h 623"/>
                  <a:gd name="T12" fmla="*/ 1 w 395"/>
                  <a:gd name="T13" fmla="*/ 0 h 623"/>
                  <a:gd name="T14" fmla="*/ 1 w 395"/>
                  <a:gd name="T15" fmla="*/ 0 h 623"/>
                  <a:gd name="T16" fmla="*/ 0 w 395"/>
                  <a:gd name="T17" fmla="*/ 0 h 623"/>
                  <a:gd name="T18" fmla="*/ 0 w 395"/>
                  <a:gd name="T19" fmla="*/ 1 h 623"/>
                  <a:gd name="T20" fmla="*/ 0 w 395"/>
                  <a:gd name="T21" fmla="*/ 1 h 623"/>
                  <a:gd name="T22" fmla="*/ 0 w 395"/>
                  <a:gd name="T23" fmla="*/ 1 h 623"/>
                  <a:gd name="T24" fmla="*/ 0 w 395"/>
                  <a:gd name="T25" fmla="*/ 2 h 623"/>
                  <a:gd name="T26" fmla="*/ 0 w 395"/>
                  <a:gd name="T27" fmla="*/ 2 h 623"/>
                  <a:gd name="T28" fmla="*/ 0 w 395"/>
                  <a:gd name="T29" fmla="*/ 2 h 623"/>
                  <a:gd name="T30" fmla="*/ 0 w 395"/>
                  <a:gd name="T31" fmla="*/ 2 h 623"/>
                  <a:gd name="T32" fmla="*/ 0 w 395"/>
                  <a:gd name="T33" fmla="*/ 2 h 623"/>
                  <a:gd name="T34" fmla="*/ 1 w 395"/>
                  <a:gd name="T35" fmla="*/ 2 h 623"/>
                  <a:gd name="T36" fmla="*/ 1 w 395"/>
                  <a:gd name="T37" fmla="*/ 1 h 623"/>
                  <a:gd name="T38" fmla="*/ 1 w 395"/>
                  <a:gd name="T39" fmla="*/ 1 h 623"/>
                  <a:gd name="T40" fmla="*/ 1 w 395"/>
                  <a:gd name="T41" fmla="*/ 1 h 623"/>
                  <a:gd name="T42" fmla="*/ 1 w 395"/>
                  <a:gd name="T43" fmla="*/ 1 h 623"/>
                  <a:gd name="T44" fmla="*/ 1 w 395"/>
                  <a:gd name="T45" fmla="*/ 1 h 623"/>
                  <a:gd name="T46" fmla="*/ 1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6" name="Freeform 64"/>
              <p:cNvSpPr>
                <a:spLocks/>
              </p:cNvSpPr>
              <p:nvPr/>
            </p:nvSpPr>
            <p:spPr bwMode="auto">
              <a:xfrm>
                <a:off x="92" y="192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7" name="Freeform 65"/>
              <p:cNvSpPr>
                <a:spLocks/>
              </p:cNvSpPr>
              <p:nvPr/>
            </p:nvSpPr>
            <p:spPr bwMode="auto">
              <a:xfrm>
                <a:off x="37" y="0"/>
                <a:ext cx="42" cy="155"/>
              </a:xfrm>
              <a:custGeom>
                <a:avLst/>
                <a:gdLst>
                  <a:gd name="T0" fmla="*/ 1 w 290"/>
                  <a:gd name="T1" fmla="*/ 3 h 1090"/>
                  <a:gd name="T2" fmla="*/ 1 w 290"/>
                  <a:gd name="T3" fmla="*/ 3 h 1090"/>
                  <a:gd name="T4" fmla="*/ 1 w 290"/>
                  <a:gd name="T5" fmla="*/ 2 h 1090"/>
                  <a:gd name="T6" fmla="*/ 1 w 290"/>
                  <a:gd name="T7" fmla="*/ 2 h 1090"/>
                  <a:gd name="T8" fmla="*/ 1 w 290"/>
                  <a:gd name="T9" fmla="*/ 2 h 1090"/>
                  <a:gd name="T10" fmla="*/ 1 w 290"/>
                  <a:gd name="T11" fmla="*/ 2 h 1090"/>
                  <a:gd name="T12" fmla="*/ 1 w 290"/>
                  <a:gd name="T13" fmla="*/ 1 h 1090"/>
                  <a:gd name="T14" fmla="*/ 1 w 290"/>
                  <a:gd name="T15" fmla="*/ 1 h 1090"/>
                  <a:gd name="T16" fmla="*/ 1 w 290"/>
                  <a:gd name="T17" fmla="*/ 1 h 1090"/>
                  <a:gd name="T18" fmla="*/ 1 w 290"/>
                  <a:gd name="T19" fmla="*/ 1 h 1090"/>
                  <a:gd name="T20" fmla="*/ 1 w 290"/>
                  <a:gd name="T21" fmla="*/ 0 h 1090"/>
                  <a:gd name="T22" fmla="*/ 1 w 290"/>
                  <a:gd name="T23" fmla="*/ 0 h 1090"/>
                  <a:gd name="T24" fmla="*/ 1 w 290"/>
                  <a:gd name="T25" fmla="*/ 0 h 1090"/>
                  <a:gd name="T26" fmla="*/ 1 w 290"/>
                  <a:gd name="T27" fmla="*/ 0 h 1090"/>
                  <a:gd name="T28" fmla="*/ 1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1 h 1090"/>
                  <a:gd name="T40" fmla="*/ 0 w 290"/>
                  <a:gd name="T41" fmla="*/ 1 h 1090"/>
                  <a:gd name="T42" fmla="*/ 0 w 290"/>
                  <a:gd name="T43" fmla="*/ 1 h 1090"/>
                  <a:gd name="T44" fmla="*/ 0 w 290"/>
                  <a:gd name="T45" fmla="*/ 1 h 1090"/>
                  <a:gd name="T46" fmla="*/ 0 w 290"/>
                  <a:gd name="T47" fmla="*/ 2 h 1090"/>
                  <a:gd name="T48" fmla="*/ 0 w 290"/>
                  <a:gd name="T49" fmla="*/ 2 h 1090"/>
                  <a:gd name="T50" fmla="*/ 0 w 290"/>
                  <a:gd name="T51" fmla="*/ 2 h 1090"/>
                  <a:gd name="T52" fmla="*/ 0 w 290"/>
                  <a:gd name="T53" fmla="*/ 3 h 1090"/>
                  <a:gd name="T54" fmla="*/ 0 w 290"/>
                  <a:gd name="T55" fmla="*/ 3 h 1090"/>
                  <a:gd name="T56" fmla="*/ 0 w 290"/>
                  <a:gd name="T57" fmla="*/ 3 h 1090"/>
                  <a:gd name="T58" fmla="*/ 1 w 290"/>
                  <a:gd name="T59" fmla="*/ 3 h 1090"/>
                  <a:gd name="T60" fmla="*/ 1 w 290"/>
                  <a:gd name="T61" fmla="*/ 3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8" name="Freeform 66"/>
              <p:cNvSpPr>
                <a:spLocks/>
              </p:cNvSpPr>
              <p:nvPr/>
            </p:nvSpPr>
            <p:spPr bwMode="auto">
              <a:xfrm>
                <a:off x="135" y="194"/>
                <a:ext cx="31" cy="4"/>
              </a:xfrm>
              <a:custGeom>
                <a:avLst/>
                <a:gdLst>
                  <a:gd name="T0" fmla="*/ 1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9" name="Freeform 67"/>
              <p:cNvSpPr>
                <a:spLocks/>
              </p:cNvSpPr>
              <p:nvPr/>
            </p:nvSpPr>
            <p:spPr bwMode="auto">
              <a:xfrm>
                <a:off x="39" y="302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1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0" name="Freeform 68"/>
              <p:cNvSpPr>
                <a:spLocks/>
              </p:cNvSpPr>
              <p:nvPr/>
            </p:nvSpPr>
            <p:spPr bwMode="auto">
              <a:xfrm>
                <a:off x="95" y="142"/>
                <a:ext cx="53" cy="72"/>
              </a:xfrm>
              <a:custGeom>
                <a:avLst/>
                <a:gdLst>
                  <a:gd name="T0" fmla="*/ 1 w 370"/>
                  <a:gd name="T1" fmla="*/ 0 h 501"/>
                  <a:gd name="T2" fmla="*/ 1 w 370"/>
                  <a:gd name="T3" fmla="*/ 0 h 501"/>
                  <a:gd name="T4" fmla="*/ 1 w 370"/>
                  <a:gd name="T5" fmla="*/ 1 h 501"/>
                  <a:gd name="T6" fmla="*/ 1 w 370"/>
                  <a:gd name="T7" fmla="*/ 1 h 501"/>
                  <a:gd name="T8" fmla="*/ 1 w 370"/>
                  <a:gd name="T9" fmla="*/ 1 h 501"/>
                  <a:gd name="T10" fmla="*/ 1 w 370"/>
                  <a:gd name="T11" fmla="*/ 1 h 501"/>
                  <a:gd name="T12" fmla="*/ 1 w 370"/>
                  <a:gd name="T13" fmla="*/ 1 h 501"/>
                  <a:gd name="T14" fmla="*/ 0 w 370"/>
                  <a:gd name="T15" fmla="*/ 1 h 501"/>
                  <a:gd name="T16" fmla="*/ 0 w 370"/>
                  <a:gd name="T17" fmla="*/ 1 h 501"/>
                  <a:gd name="T18" fmla="*/ 0 w 370"/>
                  <a:gd name="T19" fmla="*/ 1 h 501"/>
                  <a:gd name="T20" fmla="*/ 0 w 370"/>
                  <a:gd name="T21" fmla="*/ 1 h 501"/>
                  <a:gd name="T22" fmla="*/ 0 w 370"/>
                  <a:gd name="T23" fmla="*/ 1 h 501"/>
                  <a:gd name="T24" fmla="*/ 0 w 370"/>
                  <a:gd name="T25" fmla="*/ 1 h 501"/>
                  <a:gd name="T26" fmla="*/ 0 w 370"/>
                  <a:gd name="T27" fmla="*/ 1 h 501"/>
                  <a:gd name="T28" fmla="*/ 0 w 370"/>
                  <a:gd name="T29" fmla="*/ 1 h 501"/>
                  <a:gd name="T30" fmla="*/ 0 w 370"/>
                  <a:gd name="T31" fmla="*/ 1 h 501"/>
                  <a:gd name="T32" fmla="*/ 0 w 370"/>
                  <a:gd name="T33" fmla="*/ 1 h 501"/>
                  <a:gd name="T34" fmla="*/ 0 w 370"/>
                  <a:gd name="T35" fmla="*/ 0 h 501"/>
                  <a:gd name="T36" fmla="*/ 1 w 370"/>
                  <a:gd name="T37" fmla="*/ 0 h 501"/>
                  <a:gd name="T38" fmla="*/ 1 w 370"/>
                  <a:gd name="T39" fmla="*/ 0 h 501"/>
                  <a:gd name="T40" fmla="*/ 1 w 370"/>
                  <a:gd name="T41" fmla="*/ 0 h 501"/>
                  <a:gd name="T42" fmla="*/ 1 w 370"/>
                  <a:gd name="T43" fmla="*/ 0 h 501"/>
                  <a:gd name="T44" fmla="*/ 1 w 370"/>
                  <a:gd name="T45" fmla="*/ 0 h 501"/>
                  <a:gd name="T46" fmla="*/ 1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1" name="Freeform 69"/>
              <p:cNvSpPr>
                <a:spLocks/>
              </p:cNvSpPr>
              <p:nvPr/>
            </p:nvSpPr>
            <p:spPr bwMode="auto">
              <a:xfrm>
                <a:off x="115" y="201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2" name="Freeform 70"/>
              <p:cNvSpPr>
                <a:spLocks/>
              </p:cNvSpPr>
              <p:nvPr/>
            </p:nvSpPr>
            <p:spPr bwMode="auto">
              <a:xfrm>
                <a:off x="69" y="121"/>
                <a:ext cx="45" cy="90"/>
              </a:xfrm>
              <a:custGeom>
                <a:avLst/>
                <a:gdLst>
                  <a:gd name="T0" fmla="*/ 1 w 317"/>
                  <a:gd name="T1" fmla="*/ 0 h 626"/>
                  <a:gd name="T2" fmla="*/ 1 w 317"/>
                  <a:gd name="T3" fmla="*/ 0 h 626"/>
                  <a:gd name="T4" fmla="*/ 1 w 317"/>
                  <a:gd name="T5" fmla="*/ 0 h 626"/>
                  <a:gd name="T6" fmla="*/ 1 w 317"/>
                  <a:gd name="T7" fmla="*/ 0 h 626"/>
                  <a:gd name="T8" fmla="*/ 1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1 h 626"/>
                  <a:gd name="T18" fmla="*/ 0 w 317"/>
                  <a:gd name="T19" fmla="*/ 1 h 626"/>
                  <a:gd name="T20" fmla="*/ 0 w 317"/>
                  <a:gd name="T21" fmla="*/ 2 h 626"/>
                  <a:gd name="T22" fmla="*/ 0 w 317"/>
                  <a:gd name="T23" fmla="*/ 2 h 626"/>
                  <a:gd name="T24" fmla="*/ 0 w 317"/>
                  <a:gd name="T25" fmla="*/ 2 h 626"/>
                  <a:gd name="T26" fmla="*/ 0 w 317"/>
                  <a:gd name="T27" fmla="*/ 2 h 626"/>
                  <a:gd name="T28" fmla="*/ 0 w 317"/>
                  <a:gd name="T29" fmla="*/ 2 h 626"/>
                  <a:gd name="T30" fmla="*/ 1 w 317"/>
                  <a:gd name="T31" fmla="*/ 2 h 626"/>
                  <a:gd name="T32" fmla="*/ 1 w 317"/>
                  <a:gd name="T33" fmla="*/ 1 h 626"/>
                  <a:gd name="T34" fmla="*/ 1 w 317"/>
                  <a:gd name="T35" fmla="*/ 1 h 626"/>
                  <a:gd name="T36" fmla="*/ 1 w 317"/>
                  <a:gd name="T37" fmla="*/ 1 h 626"/>
                  <a:gd name="T38" fmla="*/ 1 w 317"/>
                  <a:gd name="T39" fmla="*/ 0 h 626"/>
                  <a:gd name="T40" fmla="*/ 1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3" name="Freeform 71"/>
              <p:cNvSpPr>
                <a:spLocks/>
              </p:cNvSpPr>
              <p:nvPr/>
            </p:nvSpPr>
            <p:spPr bwMode="auto">
              <a:xfrm>
                <a:off x="71" y="185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4" name="Freeform 72"/>
              <p:cNvSpPr>
                <a:spLocks/>
              </p:cNvSpPr>
              <p:nvPr/>
            </p:nvSpPr>
            <p:spPr bwMode="auto">
              <a:xfrm>
                <a:off x="0" y="127"/>
                <a:ext cx="83" cy="135"/>
              </a:xfrm>
              <a:custGeom>
                <a:avLst/>
                <a:gdLst>
                  <a:gd name="T0" fmla="*/ 1 w 578"/>
                  <a:gd name="T1" fmla="*/ 0 h 941"/>
                  <a:gd name="T2" fmla="*/ 1 w 578"/>
                  <a:gd name="T3" fmla="*/ 0 h 941"/>
                  <a:gd name="T4" fmla="*/ 1 w 578"/>
                  <a:gd name="T5" fmla="*/ 0 h 941"/>
                  <a:gd name="T6" fmla="*/ 1 w 578"/>
                  <a:gd name="T7" fmla="*/ 0 h 941"/>
                  <a:gd name="T8" fmla="*/ 2 w 578"/>
                  <a:gd name="T9" fmla="*/ 0 h 941"/>
                  <a:gd name="T10" fmla="*/ 2 w 578"/>
                  <a:gd name="T11" fmla="*/ 0 h 941"/>
                  <a:gd name="T12" fmla="*/ 2 w 578"/>
                  <a:gd name="T13" fmla="*/ 0 h 941"/>
                  <a:gd name="T14" fmla="*/ 2 w 578"/>
                  <a:gd name="T15" fmla="*/ 0 h 941"/>
                  <a:gd name="T16" fmla="*/ 2 w 578"/>
                  <a:gd name="T17" fmla="*/ 0 h 941"/>
                  <a:gd name="T18" fmla="*/ 2 w 578"/>
                  <a:gd name="T19" fmla="*/ 0 h 941"/>
                  <a:gd name="T20" fmla="*/ 2 w 578"/>
                  <a:gd name="T21" fmla="*/ 1 h 941"/>
                  <a:gd name="T22" fmla="*/ 1 w 578"/>
                  <a:gd name="T23" fmla="*/ 1 h 941"/>
                  <a:gd name="T24" fmla="*/ 1 w 578"/>
                  <a:gd name="T25" fmla="*/ 1 h 941"/>
                  <a:gd name="T26" fmla="*/ 1 w 578"/>
                  <a:gd name="T27" fmla="*/ 1 h 941"/>
                  <a:gd name="T28" fmla="*/ 1 w 578"/>
                  <a:gd name="T29" fmla="*/ 1 h 941"/>
                  <a:gd name="T30" fmla="*/ 1 w 578"/>
                  <a:gd name="T31" fmla="*/ 1 h 941"/>
                  <a:gd name="T32" fmla="*/ 1 w 578"/>
                  <a:gd name="T33" fmla="*/ 2 h 941"/>
                  <a:gd name="T34" fmla="*/ 1 w 578"/>
                  <a:gd name="T35" fmla="*/ 2 h 941"/>
                  <a:gd name="T36" fmla="*/ 1 w 578"/>
                  <a:gd name="T37" fmla="*/ 2 h 941"/>
                  <a:gd name="T38" fmla="*/ 1 w 578"/>
                  <a:gd name="T39" fmla="*/ 2 h 941"/>
                  <a:gd name="T40" fmla="*/ 1 w 578"/>
                  <a:gd name="T41" fmla="*/ 2 h 941"/>
                  <a:gd name="T42" fmla="*/ 1 w 578"/>
                  <a:gd name="T43" fmla="*/ 3 h 941"/>
                  <a:gd name="T44" fmla="*/ 1 w 578"/>
                  <a:gd name="T45" fmla="*/ 3 h 941"/>
                  <a:gd name="T46" fmla="*/ 0 w 578"/>
                  <a:gd name="T47" fmla="*/ 3 h 941"/>
                  <a:gd name="T48" fmla="*/ 0 w 578"/>
                  <a:gd name="T49" fmla="*/ 3 h 941"/>
                  <a:gd name="T50" fmla="*/ 0 w 578"/>
                  <a:gd name="T51" fmla="*/ 3 h 941"/>
                  <a:gd name="T52" fmla="*/ 0 w 578"/>
                  <a:gd name="T53" fmla="*/ 2 h 941"/>
                  <a:gd name="T54" fmla="*/ 0 w 578"/>
                  <a:gd name="T55" fmla="*/ 2 h 941"/>
                  <a:gd name="T56" fmla="*/ 0 w 578"/>
                  <a:gd name="T57" fmla="*/ 2 h 941"/>
                  <a:gd name="T58" fmla="*/ 0 w 578"/>
                  <a:gd name="T59" fmla="*/ 2 h 941"/>
                  <a:gd name="T60" fmla="*/ 0 w 578"/>
                  <a:gd name="T61" fmla="*/ 1 h 941"/>
                  <a:gd name="T62" fmla="*/ 0 w 578"/>
                  <a:gd name="T63" fmla="*/ 1 h 941"/>
                  <a:gd name="T64" fmla="*/ 0 w 578"/>
                  <a:gd name="T65" fmla="*/ 0 h 941"/>
                  <a:gd name="T66" fmla="*/ 1 w 578"/>
                  <a:gd name="T67" fmla="*/ 0 h 941"/>
                  <a:gd name="T68" fmla="*/ 1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5" name="Freeform 73"/>
              <p:cNvSpPr>
                <a:spLocks/>
              </p:cNvSpPr>
              <p:nvPr/>
            </p:nvSpPr>
            <p:spPr bwMode="auto">
              <a:xfrm>
                <a:off x="50" y="128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1 w 210"/>
                  <a:gd name="T9" fmla="*/ 0 h 149"/>
                  <a:gd name="T10" fmla="*/ 1 w 210"/>
                  <a:gd name="T11" fmla="*/ 0 h 149"/>
                  <a:gd name="T12" fmla="*/ 1 w 210"/>
                  <a:gd name="T13" fmla="*/ 0 h 149"/>
                  <a:gd name="T14" fmla="*/ 1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6" name="Freeform 74"/>
              <p:cNvSpPr>
                <a:spLocks/>
              </p:cNvSpPr>
              <p:nvPr/>
            </p:nvSpPr>
            <p:spPr bwMode="auto">
              <a:xfrm>
                <a:off x="141" y="184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994" name="Rectangle 3"/>
          <p:cNvSpPr>
            <a:spLocks noRot="1" noChangeArrowheads="1"/>
          </p:cNvSpPr>
          <p:nvPr/>
        </p:nvSpPr>
        <p:spPr bwMode="auto">
          <a:xfrm>
            <a:off x="1116013" y="1125538"/>
            <a:ext cx="6985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有人比喻说，“有关斐波那契数列的论文，甚至比斐波那契的兔子增长得还快”，以致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1963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年成立了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斐波那契协会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，还出版了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斐波那契季刊</a:t>
            </a:r>
            <a:r>
              <a:rPr lang="en-US" altLang="zh-CN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/>
          </a:p>
        </p:txBody>
      </p:sp>
      <p:pic>
        <p:nvPicPr>
          <p:cNvPr id="34997" name="Picture 8" descr="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5" y="3284984"/>
            <a:ext cx="252028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998" name="Rectangle 182"/>
          <p:cNvSpPr>
            <a:spLocks noChangeArrowheads="1"/>
          </p:cNvSpPr>
          <p:nvPr/>
        </p:nvSpPr>
        <p:spPr bwMode="auto">
          <a:xfrm>
            <a:off x="6707460" y="6093296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folHlink"/>
                </a:solidFill>
              </a:rPr>
              <a:t>跳格游戏</a:t>
            </a:r>
          </a:p>
        </p:txBody>
      </p:sp>
      <p:sp>
        <p:nvSpPr>
          <p:cNvPr id="34999" name="Rectangle 183"/>
          <p:cNvSpPr>
            <a:spLocks noChangeArrowheads="1"/>
          </p:cNvSpPr>
          <p:nvPr/>
        </p:nvSpPr>
        <p:spPr bwMode="auto">
          <a:xfrm>
            <a:off x="2484438" y="6093296"/>
            <a:ext cx="2913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股票指数增减的“波浪理论”</a:t>
            </a:r>
          </a:p>
        </p:txBody>
      </p:sp>
      <p:sp>
        <p:nvSpPr>
          <p:cNvPr id="35000" name="Rectangle 184"/>
          <p:cNvSpPr>
            <a:spLocks noChangeArrowheads="1"/>
          </p:cNvSpPr>
          <p:nvPr/>
        </p:nvSpPr>
        <p:spPr bwMode="auto">
          <a:xfrm>
            <a:off x="684213" y="4868863"/>
            <a:ext cx="874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folHlink"/>
                </a:solidFill>
              </a:rPr>
              <a:t>连分数</a:t>
            </a:r>
          </a:p>
        </p:txBody>
      </p:sp>
      <p:graphicFrame>
        <p:nvGraphicFramePr>
          <p:cNvPr id="35001" name="Object 4"/>
          <p:cNvGraphicFramePr>
            <a:graphicFrameLocks noChangeAspect="1"/>
          </p:cNvGraphicFramePr>
          <p:nvPr/>
        </p:nvGraphicFramePr>
        <p:xfrm>
          <a:off x="179388" y="3141663"/>
          <a:ext cx="171291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Equation" r:id="rId5" imgW="1231366" imgH="952087" progId="Equation.DSMT4">
                  <p:embed/>
                </p:oleObj>
              </mc:Choice>
              <mc:Fallback>
                <p:oleObj name="Equation" r:id="rId5" imgW="1231366" imgH="95208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141663"/>
                        <a:ext cx="1712912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003" name="Picture 187" descr="顺藤摸瓜 50,随便看看几只股票 波浪理论 最好的财经网站 ... （21）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2852936"/>
            <a:ext cx="3706142" cy="3090756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395536" y="908720"/>
            <a:ext cx="7391400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方法一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ko-KR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初等解法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---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将三阶递推化为二阶递推 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1613"/>
            <a:ext cx="8243888" cy="706437"/>
          </a:xfrm>
        </p:spPr>
        <p:txBody>
          <a:bodyPr anchor="ctr"/>
          <a:lstStyle/>
          <a:p>
            <a:pPr eaLnBrk="1" hangingPunct="1"/>
            <a:r>
              <a:rPr lang="zh-CN" altLang="en-US" sz="3600" b="1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四、斐波那契数列</a:t>
            </a:r>
            <a:r>
              <a:rPr lang="ko-KR" altLang="en-US" sz="3600" b="1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通项公式</a:t>
            </a:r>
            <a:r>
              <a:rPr lang="zh-CN" altLang="en-US" sz="3600" b="1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的若干证明</a:t>
            </a:r>
          </a:p>
        </p:txBody>
      </p:sp>
      <p:sp>
        <p:nvSpPr>
          <p:cNvPr id="54276" name="Line 16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00969" y="1412776"/>
            <a:ext cx="8146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2800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2987824" y="1988840"/>
          <a:ext cx="3755373" cy="50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4" imgW="1714320" imgH="228600" progId="Equation.DSMT4">
                  <p:embed/>
                </p:oleObj>
              </mc:Choice>
              <mc:Fallback>
                <p:oleObj name="Equation" r:id="rId4" imgW="1714320" imgH="228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88840"/>
                        <a:ext cx="3755373" cy="504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84087" y="2420889"/>
            <a:ext cx="5080001" cy="431849"/>
            <a:chOff x="139699" y="2420889"/>
            <a:chExt cx="5080001" cy="431849"/>
          </a:xfrm>
        </p:grpSpPr>
        <p:graphicFrame>
          <p:nvGraphicFramePr>
            <p:cNvPr id="54305" name="Object 33"/>
            <p:cNvGraphicFramePr>
              <a:graphicFrameLocks noChangeAspect="1"/>
            </p:cNvGraphicFramePr>
            <p:nvPr/>
          </p:nvGraphicFramePr>
          <p:xfrm>
            <a:off x="139699" y="2420889"/>
            <a:ext cx="2781965" cy="4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7" name="Equation" r:id="rId6" imgW="1371600" imgH="203040" progId="Equation.DSMT4">
                    <p:embed/>
                  </p:oleObj>
                </mc:Choice>
                <mc:Fallback>
                  <p:oleObj name="Equation" r:id="rId6" imgW="1371600" imgH="20304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9" y="2420889"/>
                          <a:ext cx="2781965" cy="425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4" name="Object 32"/>
            <p:cNvGraphicFramePr>
              <a:graphicFrameLocks noChangeAspect="1"/>
            </p:cNvGraphicFramePr>
            <p:nvPr/>
          </p:nvGraphicFramePr>
          <p:xfrm>
            <a:off x="2995613" y="2420938"/>
            <a:ext cx="22240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8" name="Equation" r:id="rId8" imgW="939600" imgH="190440" progId="Equation.DSMT4">
                    <p:embed/>
                  </p:oleObj>
                </mc:Choice>
                <mc:Fallback>
                  <p:oleObj name="Equation" r:id="rId8" imgW="939600" imgH="19044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613" y="2420938"/>
                          <a:ext cx="2224087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11" name="Object 39"/>
          <p:cNvGraphicFramePr>
            <a:graphicFrameLocks noChangeAspect="1"/>
          </p:cNvGraphicFramePr>
          <p:nvPr/>
        </p:nvGraphicFramePr>
        <p:xfrm>
          <a:off x="755486" y="2852937"/>
          <a:ext cx="7493785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10" imgW="3835080" imgH="952200" progId="Equation.DSMT4">
                  <p:embed/>
                </p:oleObj>
              </mc:Choice>
              <mc:Fallback>
                <p:oleObj name="Equation" r:id="rId10" imgW="3835080" imgH="952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86" y="2852937"/>
                        <a:ext cx="7493785" cy="187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3" name="Rectangle 41"/>
          <p:cNvSpPr>
            <a:spLocks noChangeArrowheads="1"/>
          </p:cNvSpPr>
          <p:nvPr/>
        </p:nvSpPr>
        <p:spPr bwMode="auto">
          <a:xfrm>
            <a:off x="0" y="2254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323" name="Object 51"/>
          <p:cNvGraphicFramePr>
            <a:graphicFrameLocks noChangeAspect="1"/>
          </p:cNvGraphicFramePr>
          <p:nvPr/>
        </p:nvGraphicFramePr>
        <p:xfrm>
          <a:off x="611560" y="4725144"/>
          <a:ext cx="37163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12" imgW="1574640" imgH="228600" progId="Equation.DSMT4">
                  <p:embed/>
                </p:oleObj>
              </mc:Choice>
              <mc:Fallback>
                <p:oleObj name="Equation" r:id="rId12" imgW="1574640" imgH="2286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25144"/>
                        <a:ext cx="3716338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0" name="Object 48"/>
          <p:cNvGraphicFramePr>
            <a:graphicFrameLocks noChangeAspect="1"/>
          </p:cNvGraphicFramePr>
          <p:nvPr/>
        </p:nvGraphicFramePr>
        <p:xfrm>
          <a:off x="1956436" y="5157192"/>
          <a:ext cx="5855924" cy="16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Equation" r:id="rId14" imgW="2666880" imgH="736560" progId="Equation.DSMT4">
                  <p:embed/>
                </p:oleObj>
              </mc:Choice>
              <mc:Fallback>
                <p:oleObj name="Equation" r:id="rId14" imgW="2666880" imgH="73656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436" y="5157192"/>
                        <a:ext cx="5855924" cy="16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8" name="Rectangle 56"/>
          <p:cNvSpPr>
            <a:spLocks noChangeArrowheads="1"/>
          </p:cNvSpPr>
          <p:nvPr/>
        </p:nvSpPr>
        <p:spPr bwMode="auto">
          <a:xfrm>
            <a:off x="0" y="4745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52"/>
          <p:cNvGraphicFramePr>
            <a:graphicFrameLocks noChangeAspect="1"/>
          </p:cNvGraphicFramePr>
          <p:nvPr/>
        </p:nvGraphicFramePr>
        <p:xfrm>
          <a:off x="899592" y="1484784"/>
          <a:ext cx="752653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16" imgW="3416040" imgH="228600" progId="Equation.DSMT4">
                  <p:embed/>
                </p:oleObj>
              </mc:Choice>
              <mc:Fallback>
                <p:oleObj name="Equation" r:id="rId16" imgW="3416040" imgH="2286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84784"/>
                        <a:ext cx="7526532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4283968" y="4725144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上式可进一步化为：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020272" y="4005064"/>
            <a:ext cx="1008112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Object 53"/>
          <p:cNvGraphicFramePr>
            <a:graphicFrameLocks noChangeAspect="1"/>
          </p:cNvGraphicFramePr>
          <p:nvPr/>
        </p:nvGraphicFramePr>
        <p:xfrm>
          <a:off x="7370079" y="4077072"/>
          <a:ext cx="298265" cy="27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18" imgW="114120" imgH="139680" progId="Equation.DSMT4">
                  <p:embed/>
                </p:oleObj>
              </mc:Choice>
              <mc:Fallback>
                <p:oleObj name="Equation" r:id="rId18" imgW="114120" imgH="1396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079" y="4077072"/>
                        <a:ext cx="298265" cy="27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6" grpId="0"/>
      <p:bldP spid="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6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3400425" y="5053013"/>
            <a:ext cx="246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800"/>
              <a:t> </a:t>
            </a:r>
            <a:endParaRPr lang="en-US" altLang="zh-CN"/>
          </a:p>
        </p:txBody>
      </p:sp>
      <p:sp>
        <p:nvSpPr>
          <p:cNvPr id="55324" name="Rectangle 2"/>
          <p:cNvSpPr>
            <a:spLocks noChangeArrowheads="1"/>
          </p:cNvSpPr>
          <p:nvPr/>
        </p:nvSpPr>
        <p:spPr bwMode="auto">
          <a:xfrm>
            <a:off x="539553" y="201613"/>
            <a:ext cx="7344816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方法一</a:t>
            </a:r>
            <a:r>
              <a:rPr lang="zh-CN" altLang="en-US" sz="4000" b="1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：初等解</a:t>
            </a:r>
            <a:r>
              <a:rPr lang="ko-KR" altLang="en-US" sz="4000" b="1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sz="40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0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0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400" dirty="0"/>
          </a:p>
        </p:txBody>
      </p:sp>
      <p:graphicFrame>
        <p:nvGraphicFramePr>
          <p:cNvPr id="55329" name="Object 33"/>
          <p:cNvGraphicFramePr>
            <a:graphicFrameLocks noChangeAspect="1"/>
          </p:cNvGraphicFramePr>
          <p:nvPr/>
        </p:nvGraphicFramePr>
        <p:xfrm>
          <a:off x="896663" y="1844824"/>
          <a:ext cx="6771681" cy="9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Equation" r:id="rId4" imgW="2946240" imgH="406080" progId="Equation.DSMT4">
                  <p:embed/>
                </p:oleObj>
              </mc:Choice>
              <mc:Fallback>
                <p:oleObj name="Equation" r:id="rId4" imgW="2946240" imgH="4060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63" y="1844824"/>
                        <a:ext cx="6771681" cy="926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8" name="Object 32"/>
          <p:cNvGraphicFramePr>
            <a:graphicFrameLocks noChangeAspect="1"/>
          </p:cNvGraphicFramePr>
          <p:nvPr/>
        </p:nvGraphicFramePr>
        <p:xfrm>
          <a:off x="467544" y="2708920"/>
          <a:ext cx="4676007" cy="53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6" imgW="1854000" imgH="203040" progId="Equation.DSMT4">
                  <p:embed/>
                </p:oleObj>
              </mc:Choice>
              <mc:Fallback>
                <p:oleObj name="Equation" r:id="rId6" imgW="1854000" imgH="2030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920"/>
                        <a:ext cx="4676007" cy="537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31"/>
          <p:cNvGraphicFramePr>
            <a:graphicFrameLocks noChangeAspect="1"/>
          </p:cNvGraphicFramePr>
          <p:nvPr/>
        </p:nvGraphicFramePr>
        <p:xfrm>
          <a:off x="2782888" y="3140968"/>
          <a:ext cx="3518395" cy="1004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Equation" r:id="rId8" imgW="1511280" imgH="431640" progId="Equation.DSMT4">
                  <p:embed/>
                </p:oleObj>
              </mc:Choice>
              <mc:Fallback>
                <p:oleObj name="Equation" r:id="rId8" imgW="1511280" imgH="4316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140968"/>
                        <a:ext cx="3518395" cy="10041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5" name="Object 29"/>
          <p:cNvGraphicFramePr>
            <a:graphicFrameLocks noChangeAspect="1"/>
          </p:cNvGraphicFramePr>
          <p:nvPr/>
        </p:nvGraphicFramePr>
        <p:xfrm>
          <a:off x="1835696" y="4041068"/>
          <a:ext cx="5040560" cy="126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Equation" r:id="rId10" imgW="2374560" imgH="596880" progId="Equation.DSMT4">
                  <p:embed/>
                </p:oleObj>
              </mc:Choice>
              <mc:Fallback>
                <p:oleObj name="Equation" r:id="rId10" imgW="2374560" imgH="5968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41068"/>
                        <a:ext cx="5040560" cy="1260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0" name="Rectangle 34"/>
          <p:cNvSpPr>
            <a:spLocks noChangeArrowheads="1"/>
          </p:cNvSpPr>
          <p:nvPr/>
        </p:nvSpPr>
        <p:spPr bwMode="auto">
          <a:xfrm>
            <a:off x="467544" y="980728"/>
            <a:ext cx="76328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sz="2800" dirty="0">
                <a:latin typeface="宋体" charset="-122"/>
                <a:cs typeface="Times New Roman" pitchFamily="18" charset="0"/>
              </a:rPr>
              <a:t>这是一个以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800" dirty="0">
                <a:latin typeface="宋体" charset="-122"/>
                <a:cs typeface="Times New Roman" pitchFamily="18" charset="0"/>
              </a:rPr>
              <a:t>为首项、以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宋体" charset="-122"/>
                <a:cs typeface="Times New Roman" pitchFamily="18" charset="0"/>
              </a:rPr>
              <a:t>为</a:t>
            </a:r>
            <a:r>
              <a:rPr lang="zh-CN" altLang="en-US" sz="2800" dirty="0">
                <a:latin typeface="宋体" charset="-122"/>
                <a:cs typeface="Times New Roman" pitchFamily="18" charset="0"/>
              </a:rPr>
              <a:t>末项</a:t>
            </a:r>
            <a:r>
              <a:rPr lang="zh-CN" altLang="en-US" sz="2800" dirty="0" smtClean="0">
                <a:latin typeface="宋体" charset="-122"/>
                <a:cs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r/s</a:t>
            </a:r>
            <a:r>
              <a:rPr lang="zh-CN" altLang="en-US" sz="2800" dirty="0">
                <a:latin typeface="宋体" charset="-122"/>
                <a:cs typeface="Times New Roman" pitchFamily="18" charset="0"/>
              </a:rPr>
              <a:t>为</a:t>
            </a:r>
            <a:r>
              <a:rPr lang="zh-CN" altLang="en-US" sz="2800" dirty="0" smtClean="0">
                <a:latin typeface="宋体" charset="-122"/>
                <a:cs typeface="Times New Roman" pitchFamily="18" charset="0"/>
              </a:rPr>
              <a:t>公比的</a:t>
            </a:r>
            <a:r>
              <a:rPr lang="zh-CN" altLang="en-US" sz="2800" dirty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等比数列</a:t>
            </a:r>
            <a:r>
              <a:rPr lang="zh-CN" altLang="en-US" sz="2800" dirty="0">
                <a:latin typeface="宋体" charset="-122"/>
                <a:cs typeface="Times New Roman" pitchFamily="18" charset="0"/>
              </a:rPr>
              <a:t>的各项的和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dirty="0" smtClean="0">
                <a:latin typeface="宋体" charset="-122"/>
                <a:cs typeface="Times New Roman" pitchFamily="18" charset="0"/>
              </a:rPr>
              <a:t>因此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zh-CN" sz="2800" dirty="0"/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2065338" y="5303838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0" name="Rectangle 710"/>
          <p:cNvSpPr>
            <a:spLocks noChangeArrowheads="1"/>
          </p:cNvSpPr>
          <p:nvPr/>
        </p:nvSpPr>
        <p:spPr bwMode="auto">
          <a:xfrm>
            <a:off x="1763688" y="5301208"/>
            <a:ext cx="69127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此通项公式</a:t>
            </a:r>
            <a:r>
              <a:rPr lang="zh-CN" altLang="en-US" sz="2800" dirty="0"/>
              <a:t>又叫“</a:t>
            </a:r>
            <a:r>
              <a:rPr lang="zh-CN" altLang="en-US" sz="2800" b="1" dirty="0">
                <a:solidFill>
                  <a:srgbClr val="FF0000"/>
                </a:solidFill>
              </a:rPr>
              <a:t>比内公式</a:t>
            </a:r>
            <a:r>
              <a:rPr lang="zh-CN" altLang="en-US" sz="2800" dirty="0"/>
              <a:t>”，是用</a:t>
            </a:r>
            <a:r>
              <a:rPr lang="zh-CN" altLang="en-US" sz="2800" b="1" dirty="0">
                <a:solidFill>
                  <a:srgbClr val="0000FF"/>
                </a:solidFill>
              </a:rPr>
              <a:t>无理数表示有理数的一个经典范例</a:t>
            </a:r>
            <a:r>
              <a:rPr lang="en-US" altLang="zh-CN" sz="2800" dirty="0"/>
              <a:t>.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0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16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3528" y="1124744"/>
            <a:ext cx="12346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(1)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2800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51520" y="1628800"/>
            <a:ext cx="8424936" cy="1872208"/>
            <a:chOff x="251520" y="1628800"/>
            <a:chExt cx="8424936" cy="1872208"/>
          </a:xfrm>
        </p:grpSpPr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611560" y="1628800"/>
              <a:ext cx="57711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dirty="0"/>
                <a:t>易知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对于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1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、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2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项为任意值</a:t>
              </a:r>
              <a:r>
                <a:rPr lang="zh-CN" altLang="en-US" sz="2800" dirty="0"/>
                <a:t>，但满足 </a:t>
              </a:r>
            </a:p>
          </p:txBody>
        </p:sp>
        <p:graphicFrame>
          <p:nvGraphicFramePr>
            <p:cNvPr id="52241" name="Object 17"/>
            <p:cNvGraphicFramePr>
              <a:graphicFrameLocks noChangeAspect="1"/>
            </p:cNvGraphicFramePr>
            <p:nvPr/>
          </p:nvGraphicFramePr>
          <p:xfrm>
            <a:off x="2466032" y="2060575"/>
            <a:ext cx="599440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name="Equation" r:id="rId4" imgW="2679480" imgH="253800" progId="Equation.DSMT4">
                    <p:embed/>
                  </p:oleObj>
                </mc:Choice>
                <mc:Fallback>
                  <p:oleObj name="Equation" r:id="rId4" imgW="2679480" imgH="2538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032" y="2060575"/>
                          <a:ext cx="5994400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251520" y="2546901"/>
              <a:ext cx="8424936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anchor="ctr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数列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的加法与数乘，满足线性空间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八个条件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因此，构成一个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线性空间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。</a:t>
              </a:r>
              <a:r>
                <a:rPr lang="zh-CN" altLang="en-US" sz="2800" dirty="0" smtClean="0"/>
                <a:t> </a:t>
              </a:r>
            </a:p>
          </p:txBody>
        </p:sp>
      </p:grpSp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2931152" y="5392613"/>
          <a:ext cx="3225024" cy="55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6" imgW="1384200" imgH="241200" progId="Equation.DSMT4">
                  <p:embed/>
                </p:oleObj>
              </mc:Choice>
              <mc:Fallback>
                <p:oleObj name="Equation" r:id="rId6" imgW="1384200" imgH="241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152" y="5392613"/>
                        <a:ext cx="3225024" cy="55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3400425" y="5053013"/>
            <a:ext cx="246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800"/>
              <a:t> </a:t>
            </a:r>
            <a:endParaRPr lang="en-US" altLang="zh-CN"/>
          </a:p>
        </p:txBody>
      </p:sp>
      <p:sp>
        <p:nvSpPr>
          <p:cNvPr id="52263" name="Rectangle 2"/>
          <p:cNvSpPr>
            <a:spLocks noChangeArrowheads="1"/>
          </p:cNvSpPr>
          <p:nvPr/>
        </p:nvSpPr>
        <p:spPr bwMode="auto">
          <a:xfrm>
            <a:off x="0" y="201613"/>
            <a:ext cx="824388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方法二：线性子空间方法</a:t>
            </a:r>
          </a:p>
        </p:txBody>
      </p:sp>
      <p:graphicFrame>
        <p:nvGraphicFramePr>
          <p:cNvPr id="2" name="Object 31"/>
          <p:cNvGraphicFramePr>
            <a:graphicFrameLocks noChangeAspect="1"/>
          </p:cNvGraphicFramePr>
          <p:nvPr/>
        </p:nvGraphicFramePr>
        <p:xfrm>
          <a:off x="1496343" y="1124745"/>
          <a:ext cx="638561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8" imgW="2539800" imgH="228600" progId="Equation.DSMT4">
                  <p:embed/>
                </p:oleObj>
              </mc:Choice>
              <mc:Fallback>
                <p:oleObj name="Equation" r:id="rId8" imgW="2539800" imgH="228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43" y="1124745"/>
                        <a:ext cx="6385615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07504" y="3678704"/>
            <a:ext cx="8495092" cy="1622504"/>
            <a:chOff x="107504" y="3409836"/>
            <a:chExt cx="8495092" cy="1622504"/>
          </a:xfrm>
        </p:grpSpPr>
        <p:graphicFrame>
          <p:nvGraphicFramePr>
            <p:cNvPr id="52253" name="Object 29"/>
            <p:cNvGraphicFramePr>
              <a:graphicFrameLocks noChangeAspect="1"/>
            </p:cNvGraphicFramePr>
            <p:nvPr/>
          </p:nvGraphicFramePr>
          <p:xfrm>
            <a:off x="7092280" y="4024228"/>
            <a:ext cx="1080120" cy="420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9" name="Equation" r:id="rId10" imgW="660240" imgH="253800" progId="Equation.DSMT4">
                    <p:embed/>
                  </p:oleObj>
                </mc:Choice>
                <mc:Fallback>
                  <p:oleObj name="Equation" r:id="rId10" imgW="660240" imgH="2538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280" y="4024228"/>
                          <a:ext cx="1080120" cy="4206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1" name="Object 27"/>
            <p:cNvGraphicFramePr>
              <a:graphicFrameLocks noChangeAspect="1"/>
            </p:cNvGraphicFramePr>
            <p:nvPr/>
          </p:nvGraphicFramePr>
          <p:xfrm>
            <a:off x="2397125" y="4509507"/>
            <a:ext cx="804863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0" name="Equation" r:id="rId12" imgW="355320" imgH="228600" progId="Equation.DSMT4">
                    <p:embed/>
                  </p:oleObj>
                </mc:Choice>
                <mc:Fallback>
                  <p:oleObj name="Equation" r:id="rId12" imgW="355320" imgH="2286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125" y="4509507"/>
                          <a:ext cx="804863" cy="515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755576" y="3409836"/>
              <a:ext cx="78470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(2)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注意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到，该空间是一个二维空间。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鉴于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(1)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式的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151438" y="3933056"/>
              <a:ext cx="700704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的递推形式，我们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不妨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从中取两组等比数列</a:t>
              </a:r>
              <a:endPara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3059832" y="4509120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，即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07504" y="4509120"/>
              <a:ext cx="27363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其公比分别为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1613"/>
            <a:ext cx="8243888" cy="706437"/>
          </a:xfrm>
        </p:spPr>
        <p:txBody>
          <a:bodyPr anchor="ctr"/>
          <a:lstStyle/>
          <a:p>
            <a:pPr eaLnBrk="1" hangingPunct="1"/>
            <a:r>
              <a:rPr lang="zh-CN" altLang="en-US" sz="3600" b="1" dirty="0" smtClean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方法二：线性子空间方法（续）</a:t>
            </a:r>
          </a:p>
        </p:txBody>
      </p:sp>
      <p:sp>
        <p:nvSpPr>
          <p:cNvPr id="2737" name="Line 16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48" name="Rectangle 700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0" name="Rectangle 70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5" name="Rectangle 707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0" name="Object 712"/>
          <p:cNvGraphicFramePr>
            <a:graphicFrameLocks noChangeAspect="1"/>
          </p:cNvGraphicFramePr>
          <p:nvPr/>
        </p:nvGraphicFramePr>
        <p:xfrm>
          <a:off x="3008313" y="2270125"/>
          <a:ext cx="3435895" cy="89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" name="Equation" r:id="rId4" imgW="2095200" imgH="545760" progId="Equation.DSMT4">
                  <p:embed/>
                </p:oleObj>
              </mc:Choice>
              <mc:Fallback>
                <p:oleObj name="Equation" r:id="rId4" imgW="2095200" imgH="545760" progId="Equation.DSMT4">
                  <p:embed/>
                  <p:pic>
                    <p:nvPicPr>
                      <p:cNvPr id="0" name="Picture 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270125"/>
                        <a:ext cx="3435895" cy="896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" name="Rectangle 722"/>
          <p:cNvSpPr>
            <a:spLocks noChangeArrowheads="1"/>
          </p:cNvSpPr>
          <p:nvPr/>
        </p:nvSpPr>
        <p:spPr bwMode="auto">
          <a:xfrm>
            <a:off x="0" y="4878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72" name="Object 724"/>
          <p:cNvGraphicFramePr>
            <a:graphicFrameLocks noChangeAspect="1"/>
          </p:cNvGraphicFramePr>
          <p:nvPr/>
        </p:nvGraphicFramePr>
        <p:xfrm>
          <a:off x="3108623" y="3717032"/>
          <a:ext cx="29035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" name="Equation" r:id="rId6" imgW="1333440" imgH="431640" progId="Equation.DSMT4">
                  <p:embed/>
                </p:oleObj>
              </mc:Choice>
              <mc:Fallback>
                <p:oleObj name="Equation" r:id="rId6" imgW="1333440" imgH="431640" progId="Equation.DSMT4">
                  <p:embed/>
                  <p:pic>
                    <p:nvPicPr>
                      <p:cNvPr id="0" name="Picture 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623" y="3717032"/>
                        <a:ext cx="290353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" name="Picture 29"/>
          <p:cNvGraphicFramePr>
            <a:graphicFrameLocks noChangeAspect="1"/>
          </p:cNvGraphicFramePr>
          <p:nvPr/>
        </p:nvGraphicFramePr>
        <p:xfrm>
          <a:off x="2248106" y="5085184"/>
          <a:ext cx="455614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" name="Equation" r:id="rId8" imgW="2209680" imgH="596880" progId="Equation.DSMT4">
                  <p:embed/>
                </p:oleObj>
              </mc:Choice>
              <mc:Fallback>
                <p:oleObj name="Equation" r:id="rId8" imgW="2209680" imgH="5968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106" y="5085184"/>
                        <a:ext cx="4556142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675829" y="3193812"/>
            <a:ext cx="7784603" cy="595551"/>
            <a:chOff x="675829" y="3193812"/>
            <a:chExt cx="7784603" cy="595551"/>
          </a:xfrm>
        </p:grpSpPr>
        <p:graphicFrame>
          <p:nvGraphicFramePr>
            <p:cNvPr id="2774" name="Picture 22"/>
            <p:cNvGraphicFramePr>
              <a:graphicFrameLocks noChangeAspect="1"/>
            </p:cNvGraphicFramePr>
            <p:nvPr/>
          </p:nvGraphicFramePr>
          <p:xfrm>
            <a:off x="5027513" y="3213100"/>
            <a:ext cx="213677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" name="Equation" r:id="rId10" imgW="850680" imgH="228600" progId="Equation.DSMT4">
                    <p:embed/>
                  </p:oleObj>
                </mc:Choice>
                <mc:Fallback>
                  <p:oleObj name="Equation" r:id="rId10" imgW="850680" imgH="2286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513" y="3213100"/>
                          <a:ext cx="2136775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3" name="Object 725"/>
            <p:cNvGraphicFramePr>
              <a:graphicFrameLocks noChangeAspect="1"/>
            </p:cNvGraphicFramePr>
            <p:nvPr/>
          </p:nvGraphicFramePr>
          <p:xfrm>
            <a:off x="675829" y="3212976"/>
            <a:ext cx="4040187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" name="Equation" r:id="rId12" imgW="1688760" imgH="228600" progId="Equation.DSMT4">
                    <p:embed/>
                  </p:oleObj>
                </mc:Choice>
                <mc:Fallback>
                  <p:oleObj name="Equation" r:id="rId12" imgW="1688760" imgH="228600" progId="Equation.DSMT4">
                    <p:embed/>
                    <p:pic>
                      <p:nvPicPr>
                        <p:cNvPr id="0" name="Picture 7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829" y="3212976"/>
                          <a:ext cx="4040187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5" name="Rectangle 727"/>
            <p:cNvSpPr>
              <a:spLocks noChangeArrowheads="1"/>
            </p:cNvSpPr>
            <p:nvPr/>
          </p:nvSpPr>
          <p:spPr bwMode="auto">
            <a:xfrm>
              <a:off x="4604325" y="31938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由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7" name="Rectangle 729"/>
            <p:cNvSpPr>
              <a:spLocks noChangeArrowheads="1"/>
            </p:cNvSpPr>
            <p:nvPr/>
          </p:nvSpPr>
          <p:spPr bwMode="auto">
            <a:xfrm>
              <a:off x="7019012" y="3193812"/>
              <a:ext cx="14414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可求得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78" name="Rectangle 730"/>
          <p:cNvSpPr>
            <a:spLocks noChangeArrowheads="1"/>
          </p:cNvSpPr>
          <p:nvPr/>
        </p:nvSpPr>
        <p:spPr bwMode="auto">
          <a:xfrm>
            <a:off x="395536" y="4633972"/>
            <a:ext cx="41344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斐波那契数列的表示为</a:t>
            </a:r>
          </a:p>
        </p:txBody>
      </p:sp>
      <p:sp>
        <p:nvSpPr>
          <p:cNvPr id="2779" name="Rectangle 731"/>
          <p:cNvSpPr>
            <a:spLocks noChangeArrowheads="1"/>
          </p:cNvSpPr>
          <p:nvPr/>
        </p:nvSpPr>
        <p:spPr bwMode="auto">
          <a:xfrm>
            <a:off x="3543300" y="4559300"/>
            <a:ext cx="214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 sz="800"/>
              <a:t> </a:t>
            </a:r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flipH="1">
            <a:off x="7451725" y="5084763"/>
            <a:ext cx="1263650" cy="1416050"/>
            <a:chOff x="2051" y="1696"/>
            <a:chExt cx="1004" cy="1028"/>
          </a:xfrm>
        </p:grpSpPr>
        <p:sp>
          <p:nvSpPr>
            <p:cNvPr id="2781" name="Freeform 4"/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 w 648"/>
                <a:gd name="T1" fmla="*/ 1 h 858"/>
                <a:gd name="T2" fmla="*/ 1 w 648"/>
                <a:gd name="T3" fmla="*/ 1 h 858"/>
                <a:gd name="T4" fmla="*/ 1 w 648"/>
                <a:gd name="T5" fmla="*/ 1 h 858"/>
                <a:gd name="T6" fmla="*/ 1 w 648"/>
                <a:gd name="T7" fmla="*/ 1 h 858"/>
                <a:gd name="T8" fmla="*/ 1 w 648"/>
                <a:gd name="T9" fmla="*/ 0 h 858"/>
                <a:gd name="T10" fmla="*/ 1 w 648"/>
                <a:gd name="T11" fmla="*/ 1 h 858"/>
                <a:gd name="T12" fmla="*/ 1 w 648"/>
                <a:gd name="T13" fmla="*/ 1 h 858"/>
                <a:gd name="T14" fmla="*/ 1 w 648"/>
                <a:gd name="T15" fmla="*/ 1 h 858"/>
                <a:gd name="T16" fmla="*/ 1 w 648"/>
                <a:gd name="T17" fmla="*/ 1 h 858"/>
                <a:gd name="T18" fmla="*/ 1 w 648"/>
                <a:gd name="T19" fmla="*/ 1 h 858"/>
                <a:gd name="T20" fmla="*/ 1 w 648"/>
                <a:gd name="T21" fmla="*/ 1 h 858"/>
                <a:gd name="T22" fmla="*/ 1 w 648"/>
                <a:gd name="T23" fmla="*/ 1 h 858"/>
                <a:gd name="T24" fmla="*/ 1 w 648"/>
                <a:gd name="T25" fmla="*/ 1 h 858"/>
                <a:gd name="T26" fmla="*/ 1 w 648"/>
                <a:gd name="T27" fmla="*/ 1 h 858"/>
                <a:gd name="T28" fmla="*/ 1 w 648"/>
                <a:gd name="T29" fmla="*/ 1 h 858"/>
                <a:gd name="T30" fmla="*/ 1 w 648"/>
                <a:gd name="T31" fmla="*/ 1 h 858"/>
                <a:gd name="T32" fmla="*/ 1 w 648"/>
                <a:gd name="T33" fmla="*/ 1 h 858"/>
                <a:gd name="T34" fmla="*/ 1 w 648"/>
                <a:gd name="T35" fmla="*/ 1 h 858"/>
                <a:gd name="T36" fmla="*/ 0 w 648"/>
                <a:gd name="T37" fmla="*/ 1 h 858"/>
                <a:gd name="T38" fmla="*/ 1 w 648"/>
                <a:gd name="T39" fmla="*/ 1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82" name="Group 5"/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2783" name="Freeform 6"/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4" name="Freeform 7"/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85" name="Freeform 8"/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 w 213"/>
                <a:gd name="T1" fmla="*/ 1 h 176"/>
                <a:gd name="T2" fmla="*/ 0 w 213"/>
                <a:gd name="T3" fmla="*/ 1 h 176"/>
                <a:gd name="T4" fmla="*/ 1 w 213"/>
                <a:gd name="T5" fmla="*/ 1 h 176"/>
                <a:gd name="T6" fmla="*/ 1 w 213"/>
                <a:gd name="T7" fmla="*/ 1 h 176"/>
                <a:gd name="T8" fmla="*/ 1 w 213"/>
                <a:gd name="T9" fmla="*/ 1 h 176"/>
                <a:gd name="T10" fmla="*/ 1 w 213"/>
                <a:gd name="T11" fmla="*/ 1 h 176"/>
                <a:gd name="T12" fmla="*/ 1 w 213"/>
                <a:gd name="T13" fmla="*/ 0 h 176"/>
                <a:gd name="T14" fmla="*/ 1 w 21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86" name="Group 9"/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2787" name="Group 10"/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2788" name="Freeform 11"/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9" name="Freeform 12"/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90" name="Group 13"/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2791" name="Freeform 14"/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2" name="Freeform 15"/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3" name="Freeform 16"/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94" name="Group 17"/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2795" name="Group 18"/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2796" name="Freeform 19"/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7" name="Freeform 20"/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98" name="Freeform 21"/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99" name="Group 22"/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2800" name="Freeform 23"/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1" name="Freeform 24"/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2" name="Freeform 25"/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03" name="Group 26"/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2804" name="Freeform 27"/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5" name="Oval 28"/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6" name="Freeform 29"/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7" name="Oval 30"/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08" name="Freeform 31"/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09" name="Freeform 32"/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0" name="Freeform 33"/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11" name="Freeform 34"/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 w 304"/>
                <a:gd name="T1" fmla="*/ 1 h 764"/>
                <a:gd name="T2" fmla="*/ 1 w 304"/>
                <a:gd name="T3" fmla="*/ 0 h 764"/>
                <a:gd name="T4" fmla="*/ 1 w 304"/>
                <a:gd name="T5" fmla="*/ 1 h 764"/>
                <a:gd name="T6" fmla="*/ 1 w 304"/>
                <a:gd name="T7" fmla="*/ 1 h 764"/>
                <a:gd name="T8" fmla="*/ 1 w 304"/>
                <a:gd name="T9" fmla="*/ 1 h 764"/>
                <a:gd name="T10" fmla="*/ 1 w 304"/>
                <a:gd name="T11" fmla="*/ 1 h 764"/>
                <a:gd name="T12" fmla="*/ 1 w 304"/>
                <a:gd name="T13" fmla="*/ 1 h 764"/>
                <a:gd name="T14" fmla="*/ 1 w 304"/>
                <a:gd name="T15" fmla="*/ 1 h 764"/>
                <a:gd name="T16" fmla="*/ 1 w 304"/>
                <a:gd name="T17" fmla="*/ 1 h 764"/>
                <a:gd name="T18" fmla="*/ 1 w 304"/>
                <a:gd name="T19" fmla="*/ 1 h 764"/>
                <a:gd name="T20" fmla="*/ 1 w 304"/>
                <a:gd name="T21" fmla="*/ 1 h 764"/>
                <a:gd name="T22" fmla="*/ 1 w 304"/>
                <a:gd name="T23" fmla="*/ 1 h 764"/>
                <a:gd name="T24" fmla="*/ 1 w 304"/>
                <a:gd name="T25" fmla="*/ 1 h 764"/>
                <a:gd name="T26" fmla="*/ 1 w 304"/>
                <a:gd name="T27" fmla="*/ 1 h 764"/>
                <a:gd name="T28" fmla="*/ 1 w 304"/>
                <a:gd name="T29" fmla="*/ 1 h 764"/>
                <a:gd name="T30" fmla="*/ 1 w 304"/>
                <a:gd name="T31" fmla="*/ 1 h 764"/>
                <a:gd name="T32" fmla="*/ 1 w 304"/>
                <a:gd name="T33" fmla="*/ 1 h 764"/>
                <a:gd name="T34" fmla="*/ 1 w 304"/>
                <a:gd name="T35" fmla="*/ 1 h 764"/>
                <a:gd name="T36" fmla="*/ 1 w 304"/>
                <a:gd name="T37" fmla="*/ 1 h 764"/>
                <a:gd name="T38" fmla="*/ 1 w 304"/>
                <a:gd name="T39" fmla="*/ 1 h 764"/>
                <a:gd name="T40" fmla="*/ 1 w 304"/>
                <a:gd name="T41" fmla="*/ 1 h 764"/>
                <a:gd name="T42" fmla="*/ 0 w 304"/>
                <a:gd name="T43" fmla="*/ 1 h 764"/>
                <a:gd name="T44" fmla="*/ 1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12" name="Group 35"/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2813" name="Freeform 36"/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4" name="Freeform 37"/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5" name="Freeform 38"/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" name="Freeform 39"/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" name="Freeform 40"/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" name="Freeform 41"/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9" name="Freeform 42"/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0" name="Freeform 43"/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1" name="Freeform 44"/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2" name="Freeform 45"/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3" name="Freeform 46"/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4" name="Freeform 47"/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5" name="Freeform 48"/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6" name="Freeform 49"/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" name="Freeform 50"/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323528" y="1052736"/>
            <a:ext cx="7560840" cy="1237333"/>
            <a:chOff x="323528" y="1052736"/>
            <a:chExt cx="7560840" cy="1237333"/>
          </a:xfrm>
        </p:grpSpPr>
        <p:graphicFrame>
          <p:nvGraphicFramePr>
            <p:cNvPr id="2763" name="Object 715"/>
            <p:cNvGraphicFramePr>
              <a:graphicFrameLocks noChangeAspect="1"/>
            </p:cNvGraphicFramePr>
            <p:nvPr/>
          </p:nvGraphicFramePr>
          <p:xfrm>
            <a:off x="323528" y="1556792"/>
            <a:ext cx="1596603" cy="517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" name="Equation" r:id="rId14" imgW="927000" imgH="228600" progId="Equation.DSMT4">
                    <p:embed/>
                  </p:oleObj>
                </mc:Choice>
                <mc:Fallback>
                  <p:oleObj name="Equation" r:id="rId14" imgW="927000" imgH="228600" progId="Equation.DSMT4">
                    <p:embed/>
                    <p:pic>
                      <p:nvPicPr>
                        <p:cNvPr id="0" name="Picture 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1556792"/>
                          <a:ext cx="1596603" cy="5176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1" name="Object 713"/>
            <p:cNvGraphicFramePr>
              <a:graphicFrameLocks noChangeAspect="1"/>
            </p:cNvGraphicFramePr>
            <p:nvPr/>
          </p:nvGraphicFramePr>
          <p:xfrm>
            <a:off x="4098925" y="1484313"/>
            <a:ext cx="1409179" cy="805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" name="Equation" r:id="rId16" imgW="749160" imgH="431640" progId="Equation.DSMT4">
                    <p:embed/>
                  </p:oleObj>
                </mc:Choice>
                <mc:Fallback>
                  <p:oleObj name="Equation" r:id="rId16" imgW="749160" imgH="431640" progId="Equation.DSMT4">
                    <p:embed/>
                    <p:pic>
                      <p:nvPicPr>
                        <p:cNvPr id="0" name="Picture 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925" y="1484313"/>
                          <a:ext cx="1409179" cy="8057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" name="Rectangle 717"/>
            <p:cNvSpPr>
              <a:spLocks noChangeArrowheads="1"/>
            </p:cNvSpPr>
            <p:nvPr/>
          </p:nvSpPr>
          <p:spPr bwMode="auto">
            <a:xfrm>
              <a:off x="467544" y="1052736"/>
              <a:ext cx="35060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另外，根据递推关系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6" name="Rectangle 718"/>
            <p:cNvSpPr>
              <a:spLocks noChangeArrowheads="1"/>
            </p:cNvSpPr>
            <p:nvPr/>
          </p:nvSpPr>
          <p:spPr bwMode="auto">
            <a:xfrm>
              <a:off x="6263411" y="1052736"/>
              <a:ext cx="16209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可得方程</a:t>
              </a:r>
            </a:p>
          </p:txBody>
        </p:sp>
        <p:sp>
          <p:nvSpPr>
            <p:cNvPr id="2767" name="Rectangle 719"/>
            <p:cNvSpPr>
              <a:spLocks noChangeArrowheads="1"/>
            </p:cNvSpPr>
            <p:nvPr/>
          </p:nvSpPr>
          <p:spPr bwMode="auto">
            <a:xfrm>
              <a:off x="1835696" y="1609636"/>
              <a:ext cx="2339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，经计算可得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9" name="Rectangle 721"/>
            <p:cNvSpPr>
              <a:spLocks noChangeArrowheads="1"/>
            </p:cNvSpPr>
            <p:nvPr/>
          </p:nvSpPr>
          <p:spPr bwMode="auto">
            <a:xfrm>
              <a:off x="5508104" y="1609636"/>
              <a:ext cx="16209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因此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可令</a:t>
              </a:r>
            </a:p>
          </p:txBody>
        </p:sp>
        <p:graphicFrame>
          <p:nvGraphicFramePr>
            <p:cNvPr id="80" name="Object 17"/>
            <p:cNvGraphicFramePr>
              <a:graphicFrameLocks noChangeAspect="1"/>
            </p:cNvGraphicFramePr>
            <p:nvPr/>
          </p:nvGraphicFramePr>
          <p:xfrm>
            <a:off x="3884017" y="1052736"/>
            <a:ext cx="24161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" name="Equation" r:id="rId18" imgW="1079280" imgH="228600" progId="Equation.DSMT4">
                    <p:embed/>
                  </p:oleObj>
                </mc:Choice>
                <mc:Fallback>
                  <p:oleObj name="Equation" r:id="rId18" imgW="1079280" imgH="228600" progId="Equation.DSMT4">
                    <p:embed/>
                    <p:pic>
                      <p:nvPicPr>
                        <p:cNvPr id="0" name="Picture 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017" y="1052736"/>
                          <a:ext cx="2416175" cy="517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Rectangle 2"/>
          <p:cNvSpPr>
            <a:spLocks noChangeArrowheads="1"/>
          </p:cNvSpPr>
          <p:nvPr/>
        </p:nvSpPr>
        <p:spPr bwMode="auto">
          <a:xfrm>
            <a:off x="600075" y="490538"/>
            <a:ext cx="764381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  <a:t>方法三：矩阵相似对角化方法</a:t>
            </a:r>
            <a:br>
              <a:rPr lang="zh-CN" altLang="en-US" sz="3600" b="1" dirty="0">
                <a:solidFill>
                  <a:srgbClr val="8D011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600" b="1" dirty="0">
              <a:solidFill>
                <a:srgbClr val="8D011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92" name="Line 78"/>
          <p:cNvSpPr>
            <a:spLocks noChangeShapeType="1"/>
          </p:cNvSpPr>
          <p:nvPr/>
        </p:nvSpPr>
        <p:spPr bwMode="auto">
          <a:xfrm>
            <a:off x="541338" y="938213"/>
            <a:ext cx="7058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98" name="Rectangle 2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755576" y="4653136"/>
            <a:ext cx="898525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其中</a:t>
            </a:r>
            <a:endParaRPr lang="zh-CN" altLang="zh-CN" sz="28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705" name="Object 633"/>
          <p:cNvGraphicFramePr>
            <a:graphicFrameLocks noChangeAspect="1"/>
          </p:cNvGraphicFramePr>
          <p:nvPr/>
        </p:nvGraphicFramePr>
        <p:xfrm>
          <a:off x="2681288" y="1565275"/>
          <a:ext cx="497205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" name="Equation" r:id="rId4" imgW="2768400" imgH="1688760" progId="Equation.DSMT4">
                  <p:embed/>
                </p:oleObj>
              </mc:Choice>
              <mc:Fallback>
                <p:oleObj name="Equation" r:id="rId4" imgW="2768400" imgH="1688760" progId="Equation.DSMT4">
                  <p:embed/>
                  <p:pic>
                    <p:nvPicPr>
                      <p:cNvPr id="0" name="Picture 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1565275"/>
                        <a:ext cx="4972050" cy="302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" name="Object 634"/>
          <p:cNvGraphicFramePr>
            <a:graphicFrameLocks noChangeAspect="1"/>
          </p:cNvGraphicFramePr>
          <p:nvPr/>
        </p:nvGraphicFramePr>
        <p:xfrm>
          <a:off x="3635896" y="4944662"/>
          <a:ext cx="2016224" cy="1184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" name="Equation" r:id="rId6" imgW="799920" imgH="469800" progId="Equation.DSMT4">
                  <p:embed/>
                </p:oleObj>
              </mc:Choice>
              <mc:Fallback>
                <p:oleObj name="Equation" r:id="rId6" imgW="799920" imgH="469800" progId="Equation.DSMT4">
                  <p:embed/>
                  <p:pic>
                    <p:nvPicPr>
                      <p:cNvPr id="0" name="Picture 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944662"/>
                        <a:ext cx="2016224" cy="1184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3" name="Object 641"/>
          <p:cNvGraphicFramePr>
            <a:graphicFrameLocks noChangeAspect="1"/>
          </p:cNvGraphicFramePr>
          <p:nvPr/>
        </p:nvGraphicFramePr>
        <p:xfrm>
          <a:off x="1463675" y="1052513"/>
          <a:ext cx="4684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" name="Equation" r:id="rId8" imgW="2387520" imgH="253800" progId="Equation.DSMT4">
                  <p:embed/>
                </p:oleObj>
              </mc:Choice>
              <mc:Fallback>
                <p:oleObj name="Equation" r:id="rId8" imgW="2387520" imgH="253800" progId="Equation.DSMT4">
                  <p:embed/>
                  <p:pic>
                    <p:nvPicPr>
                      <p:cNvPr id="0" name="Picture 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052513"/>
                        <a:ext cx="46847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88" y="105251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 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由</a:t>
            </a:r>
            <a:endParaRPr lang="zh-CN" altLang="en-US" sz="2800" dirty="0">
              <a:ea typeface="黑体" pitchFamily="2" charset="-122"/>
              <a:cs typeface="Times New Roman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.7|5.3|7|4.7|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8.5|6.5|3.7|3.2|1.3|28.4|1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9.3|15.7|12.3|12.7|2.9|11.6|5.7|13.8|7.7|11.1|15.8|5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9.3|15.7|12.3|12.7|2.9|11.6|5.7|13.8|7.7|11.1|15.8|5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.7|5.3|7|4.7|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.7|5.3|7|4.7|8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.7|5.3|7|4.7|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.7|5.3|7|4.7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6977</TotalTime>
  <Words>632</Words>
  <Application>Microsoft Office PowerPoint</Application>
  <PresentationFormat>全屏显示(4:3)</PresentationFormat>
  <Paragraphs>73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黑体</vt:lpstr>
      <vt:lpstr>华文楷体</vt:lpstr>
      <vt:lpstr>华文隶书</vt:lpstr>
      <vt:lpstr>楷体_GB2312</vt:lpstr>
      <vt:lpstr>隶书</vt:lpstr>
      <vt:lpstr>宋体</vt:lpstr>
      <vt:lpstr>Arial</vt:lpstr>
      <vt:lpstr>Calibri</vt:lpstr>
      <vt:lpstr>Comic Sans MS</vt:lpstr>
      <vt:lpstr>Times New Roman</vt:lpstr>
      <vt:lpstr>Wingdings</vt:lpstr>
      <vt:lpstr>Crayons</vt:lpstr>
      <vt:lpstr>Equation</vt:lpstr>
      <vt:lpstr>圖片</vt:lpstr>
      <vt:lpstr>PowerPoint 演示文稿</vt:lpstr>
      <vt:lpstr>一、斐波那契数列的定义</vt:lpstr>
      <vt:lpstr>PowerPoint 演示文稿</vt:lpstr>
      <vt:lpstr>PowerPoint 演示文稿</vt:lpstr>
      <vt:lpstr>四、斐波那契数列通项公式的若干证明</vt:lpstr>
      <vt:lpstr>PowerPoint 演示文稿</vt:lpstr>
      <vt:lpstr>PowerPoint 演示文稿</vt:lpstr>
      <vt:lpstr>方法二：线性子空间方法（续）</vt:lpstr>
      <vt:lpstr>PowerPoint 演示文稿</vt:lpstr>
      <vt:lpstr>PowerPoint 演示文稿</vt:lpstr>
      <vt:lpstr>PowerPoint 演示文稿</vt:lpstr>
      <vt:lpstr>PowerPoint 演示文稿</vt:lpstr>
      <vt:lpstr>小    结</vt:lpstr>
    </vt:vector>
  </TitlesOfParts>
  <Company>2000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Ch.6 斐波那契数列</dc:title>
  <dc:creator>LHB</dc:creator>
  <cp:lastModifiedBy>lhb</cp:lastModifiedBy>
  <cp:revision>778</cp:revision>
  <dcterms:created xsi:type="dcterms:W3CDTF">2001-09-27T06:33:28Z</dcterms:created>
  <dcterms:modified xsi:type="dcterms:W3CDTF">2016-09-01T06:09:39Z</dcterms:modified>
</cp:coreProperties>
</file>