
<file path=[Content_Types].xml><?xml version="1.0" encoding="utf-8"?>
<Types xmlns="http://schemas.openxmlformats.org/package/2006/content-types">
  <Default Extension="tmp" ContentType="image/p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93" r:id="rId3"/>
    <p:sldId id="294" r:id="rId4"/>
    <p:sldId id="258" r:id="rId5"/>
    <p:sldId id="262" r:id="rId6"/>
    <p:sldId id="291" r:id="rId7"/>
    <p:sldId id="263" r:id="rId8"/>
    <p:sldId id="266" r:id="rId9"/>
    <p:sldId id="264" r:id="rId10"/>
    <p:sldId id="265" r:id="rId11"/>
    <p:sldId id="292" r:id="rId12"/>
    <p:sldId id="276" r:id="rId13"/>
    <p:sldId id="279" r:id="rId14"/>
    <p:sldId id="277" r:id="rId15"/>
    <p:sldId id="278" r:id="rId16"/>
    <p:sldId id="283" r:id="rId17"/>
    <p:sldId id="280" r:id="rId18"/>
    <p:sldId id="281" r:id="rId19"/>
    <p:sldId id="284" r:id="rId20"/>
    <p:sldId id="285" r:id="rId21"/>
    <p:sldId id="286" r:id="rId22"/>
    <p:sldId id="287" r:id="rId23"/>
    <p:sldId id="288" r:id="rId24"/>
    <p:sldId id="282" r:id="rId25"/>
    <p:sldId id="290" r:id="rId26"/>
    <p:sldId id="275" r:id="rId27"/>
    <p:sldId id="268" r:id="rId28"/>
    <p:sldId id="267" r:id="rId29"/>
    <p:sldId id="295" r:id="rId30"/>
    <p:sldId id="269" r:id="rId31"/>
    <p:sldId id="270" r:id="rId32"/>
    <p:sldId id="27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9" autoAdjust="0"/>
    <p:restoredTop sz="83128" autoAdjust="0"/>
  </p:normalViewPr>
  <p:slideViewPr>
    <p:cSldViewPr snapToGrid="0">
      <p:cViewPr varScale="1">
        <p:scale>
          <a:sx n="73" d="100"/>
          <a:sy n="73" d="100"/>
        </p:scale>
        <p:origin x="10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7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C4242-D8BD-4ADB-A0E3-2B8E9A5B42F7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C61EC-505C-49A6-B8E7-82A0565EA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11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A9%AC%E8%90%A8%E8%AF%B8%E5%A1%9E%E5%B7%9E/3020558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%E6%B2%83%E5%B0%94%E7%91%9F%E5%A7%86/1865466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is the approach of modeling the </a:t>
            </a:r>
            <a:r>
              <a:rPr lang="en-US" altLang="zh-CN" sz="1200" b="1" dirty="0" smtClean="0"/>
              <a:t>entire</a:t>
            </a:r>
            <a:r>
              <a:rPr lang="en-US" altLang="zh-CN" sz="1200" dirty="0" smtClean="0"/>
              <a:t> MT process </a:t>
            </a:r>
          </a:p>
          <a:p>
            <a:r>
              <a:rPr lang="en-US" altLang="zh-CN" sz="1200" dirty="0" smtClean="0"/>
              <a:t>via </a:t>
            </a:r>
            <a:r>
              <a:rPr lang="en-US" altLang="zh-CN" sz="1200" b="1" dirty="0" smtClean="0"/>
              <a:t>one</a:t>
            </a:r>
            <a:r>
              <a:rPr lang="en-US" altLang="zh-CN" sz="1200" dirty="0" smtClean="0"/>
              <a:t> big artificial neural network.</a:t>
            </a: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C61EC-505C-49A6-B8E7-82A0565EA4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4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固定长度向量 </a:t>
            </a:r>
            <a:r>
              <a:rPr lang="en-US" altLang="zh-CN" dirty="0" smtClean="0"/>
              <a:t>c 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不管源句子的长度几何，这个神经网络都需要将其压缩成一个固定长度的向量，这会在解码过程中带来更大的复杂性和不确定性，尤其是当源句子很长时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C61EC-505C-49A6-B8E7-82A0565EA4D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016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C61EC-505C-49A6-B8E7-82A0565EA4D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394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C61EC-505C-49A6-B8E7-82A0565EA4D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24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C61EC-505C-49A6-B8E7-82A0565EA4D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924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C61EC-505C-49A6-B8E7-82A0565EA4D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700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English</a:t>
            </a:r>
            <a:r>
              <a:rPr lang="en-US" altLang="zh-CN" baseline="0" dirty="0" smtClean="0"/>
              <a:t> 2 French  </a:t>
            </a:r>
            <a:r>
              <a:rPr lang="zh-CN" altLang="en-US" baseline="0" dirty="0" smtClean="0"/>
              <a:t>看行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C61EC-505C-49A6-B8E7-82A0565EA4D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07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C61EC-505C-49A6-B8E7-82A0565EA4D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2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目前神经机器翻译论文中引用量最高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C61EC-505C-49A6-B8E7-82A0565EA4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559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Cho </a:t>
            </a:r>
            <a:r>
              <a:rPr lang="zh-CN" altLang="en-US" sz="1200" dirty="0" smtClean="0"/>
              <a:t>韩国人 </a:t>
            </a:r>
            <a:r>
              <a:rPr lang="en-US" altLang="zh-CN" sz="1200" dirty="0" smtClean="0"/>
              <a:t>GRU</a:t>
            </a:r>
            <a:r>
              <a:rPr lang="zh-CN" altLang="en-US" sz="1200" dirty="0" smtClean="0"/>
              <a:t>发明人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C61EC-505C-49A6-B8E7-82A0565EA4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3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Encoder</a:t>
            </a:r>
            <a:r>
              <a:rPr lang="zh-CN" altLang="en-US" sz="1200" dirty="0" smtClean="0"/>
              <a:t>将输入文本转化为一个向量</a:t>
            </a:r>
            <a:endParaRPr lang="en-US" altLang="zh-CN" sz="1200" dirty="0" smtClean="0"/>
          </a:p>
          <a:p>
            <a:r>
              <a:rPr lang="en-US" altLang="zh-CN" sz="1200" dirty="0" smtClean="0"/>
              <a:t>Decoder</a:t>
            </a:r>
            <a:r>
              <a:rPr lang="zh-CN" altLang="en-US" sz="1200" dirty="0" smtClean="0"/>
              <a:t>根据这个向量生成目标译文</a:t>
            </a:r>
            <a:endParaRPr lang="en-US" altLang="zh-CN" sz="1200" dirty="0" smtClean="0"/>
          </a:p>
          <a:p>
            <a:r>
              <a:rPr lang="zh-CN" altLang="en-US" sz="1200" dirty="0" smtClean="0"/>
              <a:t>两者均用</a:t>
            </a:r>
            <a:r>
              <a:rPr lang="en-US" altLang="zh-CN" sz="1200" dirty="0" smtClean="0"/>
              <a:t>RNN</a:t>
            </a:r>
            <a:r>
              <a:rPr lang="zh-CN" altLang="en-US" sz="1200" dirty="0" smtClean="0"/>
              <a:t>实现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C61EC-505C-49A6-B8E7-82A0565EA4D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25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改进了</a:t>
            </a:r>
            <a:r>
              <a:rPr lang="en-US" altLang="zh-CN" sz="1200" dirty="0" smtClean="0"/>
              <a:t>n-gram</a:t>
            </a:r>
            <a:r>
              <a:rPr lang="zh-CN" altLang="en-US" sz="1200" dirty="0" smtClean="0"/>
              <a:t>模型，允许利用更长的上下文信息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C61EC-505C-49A6-B8E7-82A0565EA4D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04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改进了</a:t>
            </a:r>
            <a:r>
              <a:rPr lang="en-US" altLang="zh-CN" sz="1200" dirty="0" smtClean="0"/>
              <a:t>n-gram</a:t>
            </a:r>
            <a:r>
              <a:rPr lang="zh-CN" altLang="en-US" sz="1200" dirty="0" smtClean="0"/>
              <a:t>模型，允许利用更长的上下文信息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C61EC-505C-49A6-B8E7-82A0565EA4D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03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h: number of hidden units</a:t>
            </a:r>
          </a:p>
          <a:p>
            <a:r>
              <a:rPr lang="en-US" altLang="zh-CN" dirty="0" smtClean="0"/>
              <a:t>m: number of features associated with each word</a:t>
            </a:r>
          </a:p>
          <a:p>
            <a:r>
              <a:rPr lang="en-US" altLang="zh-CN" dirty="0" smtClean="0"/>
              <a:t>b: output biases, with |V| elements</a:t>
            </a:r>
          </a:p>
          <a:p>
            <a:r>
              <a:rPr lang="en-US" altLang="zh-CN" dirty="0" smtClean="0"/>
              <a:t>d: hidden layer biases, with h elements</a:t>
            </a:r>
          </a:p>
          <a:p>
            <a:r>
              <a:rPr lang="en-US" altLang="zh-CN" dirty="0" smtClean="0"/>
              <a:t>V: word dictionary </a:t>
            </a:r>
          </a:p>
          <a:p>
            <a:r>
              <a:rPr lang="en-US" altLang="zh-CN" dirty="0" smtClean="0"/>
              <a:t>U: hidden-to-output weights, |V|*h matrix</a:t>
            </a:r>
          </a:p>
          <a:p>
            <a:r>
              <a:rPr lang="en-US" altLang="zh-CN" dirty="0" smtClean="0"/>
              <a:t>W: word features to output weights, |V|*(n-1)m matrix</a:t>
            </a:r>
          </a:p>
          <a:p>
            <a:r>
              <a:rPr lang="en-US" altLang="zh-CN" dirty="0" smtClean="0"/>
              <a:t>H: hidden layer weights, h*(n-1)m matrix</a:t>
            </a:r>
          </a:p>
          <a:p>
            <a:r>
              <a:rPr lang="en-US" altLang="zh-CN" dirty="0" smtClean="0"/>
              <a:t>C: word features C, |V|*m matrix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C61EC-505C-49A6-B8E7-82A0565EA4D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940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Bengio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 (2003)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转化为一个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，简单来说就是把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n-gram target language model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m-word source window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相结合，来创建一个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 decoding feature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，可以简单的融入任何的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 decoder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雷神公司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Raytheon Company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，是美国的大型国防合约商，总部设在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马萨诸塞州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沃尔瑟姆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。雷神在世界各地的雇员有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73,000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名，营业额约为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亿美元，其中超过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来自国防合约。根据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Defense News 2005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年的数据雷神是世界第五大国防合约商。在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年财富世界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强排行榜中排名第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位。在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财富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强排行榜位列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C61EC-505C-49A6-B8E7-82A0565EA4D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52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固定长度向量 </a:t>
            </a:r>
            <a:r>
              <a:rPr lang="en-US" altLang="zh-CN" dirty="0" smtClean="0"/>
              <a:t>c 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不管源句子的长度几何，这个神经网络都需要将其压缩成一个固定长度的向量，这会在解码过程中带来更大的复杂性和不确定性，尤其是当源句子很长时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C61EC-505C-49A6-B8E7-82A0565EA4D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0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17E7-4778-4BD5-9ED2-C60B7E16A1DC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A322-A946-4779-B9C7-410D846D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75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17E7-4778-4BD5-9ED2-C60B7E16A1DC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A322-A946-4779-B9C7-410D846D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4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17E7-4778-4BD5-9ED2-C60B7E16A1DC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A322-A946-4779-B9C7-410D846D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3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 bwMode="auto">
          <a:xfrm>
            <a:off x="-17105" y="704056"/>
            <a:ext cx="12216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77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17E7-4778-4BD5-9ED2-C60B7E16A1DC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A322-A946-4779-B9C7-410D846D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74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17E7-4778-4BD5-9ED2-C60B7E16A1DC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A322-A946-4779-B9C7-410D846D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5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17E7-4778-4BD5-9ED2-C60B7E16A1DC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A322-A946-4779-B9C7-410D846D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61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17E7-4778-4BD5-9ED2-C60B7E16A1DC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A322-A946-4779-B9C7-410D846D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21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17E7-4778-4BD5-9ED2-C60B7E16A1DC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A322-A946-4779-B9C7-410D846D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3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17E7-4778-4BD5-9ED2-C60B7E16A1DC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A322-A946-4779-B9C7-410D846D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6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17E7-4778-4BD5-9ED2-C60B7E16A1DC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A322-A946-4779-B9C7-410D846D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36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17E7-4778-4BD5-9ED2-C60B7E16A1DC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A322-A946-4779-B9C7-410D846D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5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D17E7-4778-4BD5-9ED2-C60B7E16A1DC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3A322-A946-4779-B9C7-410D846DE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9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1.wmf"/><Relationship Id="rId4" Type="http://schemas.openxmlformats.org/officeDocument/2006/relationships/image" Target="../media/image28.tmp"/><Relationship Id="rId9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tm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5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23" Type="http://schemas.openxmlformats.org/officeDocument/2006/relationships/image" Target="../media/image1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5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97318755-CCDA-425A-9895-09D91438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1333"/>
            <a:ext cx="9144000" cy="68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Neural Machine Translation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NMT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835" y="974035"/>
            <a:ext cx="7407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Machine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Translation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（神经机器翻译）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通过一个巨大的人造神经网络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实现对整个机器翻译过程的建模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85" y="2537236"/>
            <a:ext cx="6576630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97318755-CCDA-425A-9895-09D91438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1333"/>
            <a:ext cx="9144000" cy="68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Sequence to Sequence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2895" y="844267"/>
            <a:ext cx="10231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err="1" smtClean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Sutskever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I., </a:t>
            </a:r>
            <a:r>
              <a:rPr lang="en-US" altLang="zh-CN" b="0" i="0" dirty="0" err="1" smtClean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Vinyals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O. and Le, Q.V., 2014. Sequence to sequence learning with neural networks. In </a:t>
            </a:r>
            <a:r>
              <a:rPr lang="en-US" altLang="zh-CN" b="0" i="1" dirty="0" smtClean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Advances in neural information processing systems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(pp. 3104-3112).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0" y="2065330"/>
            <a:ext cx="11106840" cy="365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59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97318755-CCDA-425A-9895-09D91438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1333"/>
            <a:ext cx="9144000" cy="68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Sequence to Sequence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2895" y="844267"/>
            <a:ext cx="10231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Sutskever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I., </a:t>
            </a:r>
            <a:r>
              <a:rPr lang="en-US" altLang="zh-C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Vinyals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O. and Le, Q.V., 2014. Sequence to sequence learning with neural networks. In </a:t>
            </a:r>
            <a:r>
              <a:rPr lang="en-US" altLang="zh-CN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3104-3112).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22" y="1777233"/>
            <a:ext cx="9475753" cy="3121714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066800" y="5089253"/>
          <a:ext cx="2678619" cy="469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Formula" r:id="rId5" imgW="1014840" imgH="177840" progId="Equation.Ribbit">
                  <p:embed/>
                </p:oleObj>
              </mc:Choice>
              <mc:Fallback>
                <p:oleObj name="Formula" r:id="rId5" imgW="1014840" imgH="177840" progId="Equation.Ribbit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5089253"/>
                        <a:ext cx="2678619" cy="469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1066800" y="5762484"/>
          <a:ext cx="3076817" cy="408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Formula" r:id="rId7" imgW="1339920" imgH="177840" progId="Equation.Ribbit">
                  <p:embed/>
                </p:oleObj>
              </mc:Choice>
              <mc:Fallback>
                <p:oleObj name="Formula" r:id="rId7" imgW="1339920" imgH="177840" progId="Equation.Ribbit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5762484"/>
                        <a:ext cx="3076817" cy="408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5572707" y="5015136"/>
          <a:ext cx="6029858" cy="542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Formula" r:id="rId9" imgW="2293920" imgH="205920" progId="Equation.Ribbit">
                  <p:embed/>
                </p:oleObj>
              </mc:Choice>
              <mc:Fallback>
                <p:oleObj name="Formula" r:id="rId9" imgW="2293920" imgH="205920" progId="Equation.Ribbit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72707" y="5015136"/>
                        <a:ext cx="6029858" cy="542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5322719" y="5695885"/>
          <a:ext cx="6529834" cy="47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Formula" r:id="rId11" imgW="2444760" imgH="177840" progId="Equation.Ribbit">
                  <p:embed/>
                </p:oleObj>
              </mc:Choice>
              <mc:Fallback>
                <p:oleObj name="Formula" r:id="rId11" imgW="2444760" imgH="177840" progId="Equation.Ribbit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22719" y="5695885"/>
                        <a:ext cx="6529834" cy="474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4736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907" y="0"/>
            <a:ext cx="9148186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3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319" y="0"/>
            <a:ext cx="91473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62" y="0"/>
            <a:ext cx="9137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4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61" y="0"/>
            <a:ext cx="9137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62" y="0"/>
            <a:ext cx="9137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8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62" y="0"/>
            <a:ext cx="9137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62" y="0"/>
            <a:ext cx="9137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81" y="-2523"/>
            <a:ext cx="9140638" cy="68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2895" y="844267"/>
            <a:ext cx="10231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Bahdanau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D., Cho, K. and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Bengio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Y., 2014. Neural machine translation by jointly learning to align and translate.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97318755-CCDA-425A-9895-09D91438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1333"/>
            <a:ext cx="9144000" cy="68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Neural Machine Translation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NMT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25" y="2492680"/>
            <a:ext cx="8862349" cy="195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35972" y="2396360"/>
            <a:ext cx="1954923" cy="11771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2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9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250"/>
            <a:ext cx="12192000" cy="60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1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505"/>
            <a:ext cx="12192000" cy="61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8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22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91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97318755-CCDA-425A-9895-09D91438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1333"/>
            <a:ext cx="9144000" cy="68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Bahdanau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 al.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2895" y="844267"/>
            <a:ext cx="10231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Bahdanau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D., Cho, K. and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Bengio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Y., 2014. Neural machine translation by jointly learning to align and translate.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ICLR2015.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31" y="1625318"/>
            <a:ext cx="9171882" cy="419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9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97318755-CCDA-425A-9895-09D91438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1333"/>
            <a:ext cx="9144000" cy="68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Bahadnau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 al.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2895" y="844267"/>
            <a:ext cx="10231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Bahdanau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D., Cho, K. and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Bengio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Y., 2014. Neural machine translation by jointly learning to align and translate.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ICLR2015.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31" y="1625318"/>
            <a:ext cx="9171882" cy="4195307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397264"/>
              </p:ext>
            </p:extLst>
          </p:nvPr>
        </p:nvGraphicFramePr>
        <p:xfrm>
          <a:off x="2132981" y="6037109"/>
          <a:ext cx="4642268" cy="385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Formula" r:id="rId4" imgW="2138760" imgH="177840" progId="Equation.Ribbit">
                  <p:embed/>
                </p:oleObj>
              </mc:Choice>
              <mc:Fallback>
                <p:oleObj name="Formula" r:id="rId4" imgW="213876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2981" y="6037109"/>
                        <a:ext cx="4642268" cy="385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325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95" y="1268543"/>
            <a:ext cx="8192210" cy="4320914"/>
          </a:xfrm>
          <a:prstGeom prst="rect">
            <a:avLst/>
          </a:prstGeom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97318755-CCDA-425A-9895-09D91438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1333"/>
            <a:ext cx="9144000" cy="68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Bahdanau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 al.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66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2895" y="844267"/>
            <a:ext cx="10231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Bahdanau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D., Cho, K. and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Bengio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Y., 2014. Neural machine translation by jointly learning to align and translate.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97318755-CCDA-425A-9895-09D91438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1333"/>
            <a:ext cx="9144000" cy="68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Neural Machine Translation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NMT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5" y="1966586"/>
            <a:ext cx="5751134" cy="4362255"/>
          </a:xfrm>
          <a:prstGeom prst="rect">
            <a:avLst/>
          </a:prstGeom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628" y="1966585"/>
            <a:ext cx="5594786" cy="436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6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97318755-CCDA-425A-9895-09D91438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1333"/>
            <a:ext cx="9144000" cy="68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Big wins of NMT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2834" y="1082035"/>
            <a:ext cx="88143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End-to-end training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所有参数同时被训练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Distributed representations share strength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分布式表达更好的挖掘了单词／词组之间的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相似性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 exploitation of context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可以使用更广泛的上下文，无论是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source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More fluent text generation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生成的文本质量更高</a:t>
            </a:r>
          </a:p>
        </p:txBody>
      </p:sp>
    </p:spTree>
    <p:extLst>
      <p:ext uri="{BB962C8B-B14F-4D97-AF65-F5344CB8AC3E}">
        <p14:creationId xmlns:p14="http://schemas.microsoft.com/office/powerpoint/2010/main" val="28266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97318755-CCDA-425A-9895-09D91438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1333"/>
            <a:ext cx="9144000" cy="68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Concerns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8834" y="1233235"/>
            <a:ext cx="9426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在黑盒中进行，排序和转译不为人知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显性的用到句法／语义结构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显性利用指代消解之类的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训练和解码过程相当慢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对同一个词的翻译风格可能不一致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超出词汇表（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out-of-vocabulary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）问题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15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48000" y="102834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-apple-system"/>
              </a:rPr>
              <a:t>机器翻译（</a:t>
            </a:r>
            <a:r>
              <a:rPr lang="en-US" altLang="zh-CN" dirty="0">
                <a:solidFill>
                  <a:srgbClr val="414141"/>
                </a:solidFill>
                <a:latin typeface="-apple-system"/>
              </a:rPr>
              <a:t>MT</a:t>
            </a:r>
            <a:r>
              <a:rPr lang="zh-CN" altLang="en-US" dirty="0">
                <a:solidFill>
                  <a:srgbClr val="414141"/>
                </a:solidFill>
                <a:latin typeface="-apple-system"/>
              </a:rPr>
              <a:t>）是借机器之力「自动地将一种自然语言文本（源语言）翻译成另一种自然语言文本（目标语言）」</a:t>
            </a:r>
            <a:r>
              <a:rPr lang="en-US" altLang="zh-CN" dirty="0">
                <a:solidFill>
                  <a:srgbClr val="414141"/>
                </a:solidFill>
                <a:latin typeface="-apple-system"/>
              </a:rPr>
              <a:t>[1]</a:t>
            </a:r>
            <a:r>
              <a:rPr lang="zh-CN" altLang="en-US" dirty="0">
                <a:solidFill>
                  <a:srgbClr val="414141"/>
                </a:solidFill>
                <a:latin typeface="-apple-system"/>
              </a:rPr>
              <a:t>。使用机器做翻译的思想最早由 </a:t>
            </a:r>
            <a:r>
              <a:rPr lang="en-US" altLang="zh-CN" dirty="0">
                <a:solidFill>
                  <a:srgbClr val="414141"/>
                </a:solidFill>
                <a:latin typeface="-apple-system"/>
              </a:rPr>
              <a:t>Warren Weaver </a:t>
            </a:r>
            <a:r>
              <a:rPr lang="zh-CN" altLang="en-US" dirty="0">
                <a:solidFill>
                  <a:srgbClr val="414141"/>
                </a:solidFill>
                <a:latin typeface="-apple-system"/>
              </a:rPr>
              <a:t>于 </a:t>
            </a:r>
            <a:r>
              <a:rPr lang="en-US" altLang="zh-CN" dirty="0">
                <a:solidFill>
                  <a:srgbClr val="414141"/>
                </a:solidFill>
                <a:latin typeface="-apple-system"/>
              </a:rPr>
              <a:t>1949 </a:t>
            </a:r>
            <a:r>
              <a:rPr lang="zh-CN" altLang="en-US" dirty="0">
                <a:solidFill>
                  <a:srgbClr val="414141"/>
                </a:solidFill>
                <a:latin typeface="-apple-system"/>
              </a:rPr>
              <a:t>年提出。在很长一段时间里（</a:t>
            </a:r>
            <a:r>
              <a:rPr lang="en-US" altLang="zh-CN" dirty="0">
                <a:solidFill>
                  <a:srgbClr val="414141"/>
                </a:solidFill>
                <a:latin typeface="-apple-system"/>
              </a:rPr>
              <a:t>20 </a:t>
            </a:r>
            <a:r>
              <a:rPr lang="zh-CN" altLang="en-US" dirty="0">
                <a:solidFill>
                  <a:srgbClr val="414141"/>
                </a:solidFill>
                <a:latin typeface="-apple-system"/>
              </a:rPr>
              <a:t>世纪 </a:t>
            </a:r>
            <a:r>
              <a:rPr lang="en-US" altLang="zh-CN" dirty="0">
                <a:solidFill>
                  <a:srgbClr val="414141"/>
                </a:solidFill>
                <a:latin typeface="-apple-system"/>
              </a:rPr>
              <a:t>50 </a:t>
            </a:r>
            <a:r>
              <a:rPr lang="zh-CN" altLang="en-US" dirty="0">
                <a:solidFill>
                  <a:srgbClr val="414141"/>
                </a:solidFill>
                <a:latin typeface="-apple-system"/>
              </a:rPr>
              <a:t>年代到 </a:t>
            </a:r>
            <a:r>
              <a:rPr lang="en-US" altLang="zh-CN" dirty="0">
                <a:solidFill>
                  <a:srgbClr val="414141"/>
                </a:solidFill>
                <a:latin typeface="-apple-system"/>
              </a:rPr>
              <a:t>80 </a:t>
            </a:r>
            <a:r>
              <a:rPr lang="zh-CN" altLang="en-US" dirty="0">
                <a:solidFill>
                  <a:srgbClr val="414141"/>
                </a:solidFill>
                <a:latin typeface="-apple-system"/>
              </a:rPr>
              <a:t>年代），机器翻译都是通过研究源语言与目标语言的语言学信息来做的，也就是基于词典和语法生成翻译，这被称为基于规则的机器翻译（</a:t>
            </a:r>
            <a:r>
              <a:rPr lang="en-US" altLang="zh-CN" dirty="0">
                <a:solidFill>
                  <a:srgbClr val="414141"/>
                </a:solidFill>
                <a:latin typeface="-apple-system"/>
              </a:rPr>
              <a:t>RBMT</a:t>
            </a:r>
            <a:r>
              <a:rPr lang="zh-CN" altLang="en-US" dirty="0">
                <a:solidFill>
                  <a:srgbClr val="414141"/>
                </a:solidFill>
                <a:latin typeface="-apple-system"/>
              </a:rPr>
              <a:t>）。随着统计学的发展，研究者开始将统计模型应用于机器翻译，这种方法是基于对双语文本语料库的分析来生成翻译结果。这种方法被称为统计机器翻译（</a:t>
            </a:r>
            <a:r>
              <a:rPr lang="en-US" altLang="zh-CN" dirty="0">
                <a:solidFill>
                  <a:srgbClr val="414141"/>
                </a:solidFill>
                <a:latin typeface="-apple-system"/>
              </a:rPr>
              <a:t>SMT</a:t>
            </a:r>
            <a:r>
              <a:rPr lang="zh-CN" altLang="en-US" dirty="0">
                <a:solidFill>
                  <a:srgbClr val="414141"/>
                </a:solidFill>
                <a:latin typeface="-apple-system"/>
              </a:rPr>
              <a:t>），它的表现比 </a:t>
            </a:r>
            <a:r>
              <a:rPr lang="en-US" altLang="zh-CN" dirty="0">
                <a:solidFill>
                  <a:srgbClr val="414141"/>
                </a:solidFill>
                <a:latin typeface="-apple-system"/>
              </a:rPr>
              <a:t>RBMT </a:t>
            </a:r>
            <a:r>
              <a:rPr lang="zh-CN" altLang="en-US" dirty="0">
                <a:solidFill>
                  <a:srgbClr val="414141"/>
                </a:solidFill>
                <a:latin typeface="-apple-system"/>
              </a:rPr>
              <a:t>更好，并且在 </a:t>
            </a:r>
            <a:r>
              <a:rPr lang="en-US" altLang="zh-CN" dirty="0">
                <a:solidFill>
                  <a:srgbClr val="414141"/>
                </a:solidFill>
                <a:latin typeface="-apple-system"/>
              </a:rPr>
              <a:t>1980 </a:t>
            </a:r>
            <a:r>
              <a:rPr lang="zh-CN" altLang="en-US" dirty="0">
                <a:solidFill>
                  <a:srgbClr val="414141"/>
                </a:solidFill>
                <a:latin typeface="-apple-system"/>
              </a:rPr>
              <a:t>年代到 </a:t>
            </a:r>
            <a:r>
              <a:rPr lang="en-US" altLang="zh-CN" dirty="0">
                <a:solidFill>
                  <a:srgbClr val="414141"/>
                </a:solidFill>
                <a:latin typeface="-apple-system"/>
              </a:rPr>
              <a:t>2000 </a:t>
            </a:r>
            <a:r>
              <a:rPr lang="zh-CN" altLang="en-US" dirty="0">
                <a:solidFill>
                  <a:srgbClr val="414141"/>
                </a:solidFill>
                <a:latin typeface="-apple-system"/>
              </a:rPr>
              <a:t>年代之间主宰了这一领域。</a:t>
            </a:r>
            <a:r>
              <a:rPr lang="en-US" altLang="zh-CN" dirty="0">
                <a:solidFill>
                  <a:srgbClr val="414141"/>
                </a:solidFill>
                <a:latin typeface="-apple-system"/>
              </a:rPr>
              <a:t>1997 </a:t>
            </a:r>
            <a:r>
              <a:rPr lang="zh-CN" altLang="en-US" dirty="0">
                <a:solidFill>
                  <a:srgbClr val="414141"/>
                </a:solidFill>
                <a:latin typeface="-apple-system"/>
              </a:rPr>
              <a:t>年，</a:t>
            </a:r>
            <a:r>
              <a:rPr lang="en-US" altLang="zh-CN" dirty="0">
                <a:solidFill>
                  <a:srgbClr val="414141"/>
                </a:solidFill>
                <a:latin typeface="-apple-system"/>
              </a:rPr>
              <a:t>Ramon </a:t>
            </a:r>
            <a:r>
              <a:rPr lang="en-US" altLang="zh-CN" dirty="0" err="1">
                <a:solidFill>
                  <a:srgbClr val="414141"/>
                </a:solidFill>
                <a:latin typeface="-apple-system"/>
              </a:rPr>
              <a:t>Neco</a:t>
            </a:r>
            <a:r>
              <a:rPr lang="en-US" altLang="zh-CN" dirty="0">
                <a:solidFill>
                  <a:srgbClr val="414141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414141"/>
                </a:solidFill>
                <a:latin typeface="-apple-system"/>
              </a:rPr>
              <a:t>和 </a:t>
            </a:r>
            <a:r>
              <a:rPr lang="en-US" altLang="zh-CN" dirty="0">
                <a:solidFill>
                  <a:srgbClr val="414141"/>
                </a:solidFill>
                <a:latin typeface="-apple-system"/>
              </a:rPr>
              <a:t>Mikel </a:t>
            </a:r>
            <a:r>
              <a:rPr lang="en-US" altLang="zh-CN" dirty="0" err="1">
                <a:solidFill>
                  <a:srgbClr val="414141"/>
                </a:solidFill>
                <a:latin typeface="-apple-system"/>
              </a:rPr>
              <a:t>Forcada</a:t>
            </a:r>
            <a:r>
              <a:rPr lang="en-US" altLang="zh-CN" dirty="0">
                <a:solidFill>
                  <a:srgbClr val="414141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414141"/>
                </a:solidFill>
                <a:latin typeface="-apple-system"/>
              </a:rPr>
              <a:t>提出了使用「编码器</a:t>
            </a:r>
            <a:r>
              <a:rPr lang="en-US" altLang="zh-CN" dirty="0">
                <a:solidFill>
                  <a:srgbClr val="414141"/>
                </a:solidFill>
                <a:latin typeface="-apple-system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-apple-system"/>
              </a:rPr>
              <a:t>解码器」结构做机器翻译的想法 </a:t>
            </a:r>
            <a:r>
              <a:rPr lang="en-US" altLang="zh-CN" dirty="0">
                <a:solidFill>
                  <a:srgbClr val="414141"/>
                </a:solidFill>
                <a:latin typeface="-apple-system"/>
              </a:rPr>
              <a:t>[2]</a:t>
            </a:r>
            <a:r>
              <a:rPr lang="zh-CN" altLang="en-US" dirty="0">
                <a:solidFill>
                  <a:srgbClr val="414141"/>
                </a:solidFill>
                <a:latin typeface="-apple-system"/>
              </a:rPr>
              <a:t>。几年之后的 </a:t>
            </a:r>
            <a:r>
              <a:rPr lang="en-US" altLang="zh-CN" dirty="0">
                <a:solidFill>
                  <a:srgbClr val="414141"/>
                </a:solidFill>
                <a:latin typeface="-apple-system"/>
              </a:rPr>
              <a:t>2003 </a:t>
            </a:r>
            <a:r>
              <a:rPr lang="zh-CN" altLang="en-US" dirty="0">
                <a:solidFill>
                  <a:srgbClr val="414141"/>
                </a:solidFill>
                <a:latin typeface="-apple-system"/>
              </a:rPr>
              <a:t>年，蒙特利尔大学 </a:t>
            </a:r>
            <a:r>
              <a:rPr lang="en-US" altLang="zh-CN" dirty="0" err="1">
                <a:solidFill>
                  <a:srgbClr val="414141"/>
                </a:solidFill>
                <a:latin typeface="-apple-system"/>
              </a:rPr>
              <a:t>Yoshua</a:t>
            </a:r>
            <a:r>
              <a:rPr lang="en-US" altLang="zh-CN" dirty="0">
                <a:solidFill>
                  <a:srgbClr val="414141"/>
                </a:solidFill>
                <a:latin typeface="-apple-system"/>
              </a:rPr>
              <a:t> </a:t>
            </a:r>
            <a:r>
              <a:rPr lang="en-US" altLang="zh-CN" dirty="0" err="1">
                <a:solidFill>
                  <a:srgbClr val="414141"/>
                </a:solidFill>
                <a:latin typeface="-apple-system"/>
              </a:rPr>
              <a:t>Bengio</a:t>
            </a:r>
            <a:r>
              <a:rPr lang="en-US" altLang="zh-CN" dirty="0">
                <a:solidFill>
                  <a:srgbClr val="414141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414141"/>
                </a:solidFill>
                <a:latin typeface="-apple-system"/>
              </a:rPr>
              <a:t>领导的一个研究团队开发了一个基于神经网络的语言模型 </a:t>
            </a:r>
            <a:r>
              <a:rPr lang="en-US" altLang="zh-CN" dirty="0">
                <a:solidFill>
                  <a:srgbClr val="414141"/>
                </a:solidFill>
                <a:latin typeface="-apple-system"/>
              </a:rPr>
              <a:t>[3]</a:t>
            </a:r>
            <a:r>
              <a:rPr lang="zh-CN" altLang="en-US" dirty="0">
                <a:solidFill>
                  <a:srgbClr val="414141"/>
                </a:solidFill>
                <a:latin typeface="-apple-system"/>
              </a:rPr>
              <a:t>，改善了传统 </a:t>
            </a:r>
            <a:r>
              <a:rPr lang="en-US" altLang="zh-CN" dirty="0">
                <a:solidFill>
                  <a:srgbClr val="414141"/>
                </a:solidFill>
                <a:latin typeface="-apple-system"/>
              </a:rPr>
              <a:t>SMT </a:t>
            </a:r>
            <a:r>
              <a:rPr lang="zh-CN" altLang="en-US" dirty="0">
                <a:solidFill>
                  <a:srgbClr val="414141"/>
                </a:solidFill>
                <a:latin typeface="-apple-system"/>
              </a:rPr>
              <a:t>模型的数据稀疏性问题。他们的研究工作为未来神经网络在机器翻译上的应用奠定了基础。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3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97318755-CCDA-425A-9895-09D91438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1333"/>
            <a:ext cx="9144000" cy="68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Neural Machine Translation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NMT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0696" y="1033669"/>
            <a:ext cx="11701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Neural encoder-decoder </a:t>
            </a:r>
            <a:r>
              <a:rPr lang="en-US" altLang="zh-CN" sz="2400" b="1" dirty="0" smtClean="0"/>
              <a:t>architectures</a:t>
            </a:r>
          </a:p>
          <a:p>
            <a:r>
              <a:rPr lang="en-US" altLang="zh-CN" sz="2000" dirty="0"/>
              <a:t>Encoder compresses input series into one vector Decoder uses this vector to generate </a:t>
            </a:r>
            <a:r>
              <a:rPr lang="en-US" altLang="zh-CN" sz="2000" dirty="0" smtClean="0"/>
              <a:t>output</a:t>
            </a:r>
            <a:endParaRPr lang="en-US" altLang="zh-CN" sz="2000" b="1" dirty="0" smtClean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5"/>
          <a:stretch/>
        </p:blipFill>
        <p:spPr>
          <a:xfrm>
            <a:off x="2130788" y="2682316"/>
            <a:ext cx="7930423" cy="23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4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97318755-CCDA-425A-9895-09D91438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1333"/>
            <a:ext cx="9144000" cy="68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Language Model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NNLM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631" y="791286"/>
            <a:ext cx="942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Bengio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Y.,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Ducharme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R., Vincent, P. and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Jauvin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C., 2003. A neural probabilistic language model. 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Journal of machine learning research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(Feb), pp.1137-1155.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37" y="1774521"/>
            <a:ext cx="54959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97318755-CCDA-425A-9895-09D91438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1333"/>
            <a:ext cx="9144000" cy="68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Language Model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NNLM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49826"/>
              </p:ext>
            </p:extLst>
          </p:nvPr>
        </p:nvGraphicFramePr>
        <p:xfrm>
          <a:off x="3415020" y="5710643"/>
          <a:ext cx="5361954" cy="56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0" name="Formula" r:id="rId4" imgW="2102040" imgH="219960" progId="Equation.Ribbit">
                  <p:embed/>
                </p:oleObj>
              </mc:Choice>
              <mc:Fallback>
                <p:oleObj name="Formula" r:id="rId4" imgW="2102040" imgH="21996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5020" y="5710643"/>
                        <a:ext cx="5361954" cy="56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545407"/>
              </p:ext>
            </p:extLst>
          </p:nvPr>
        </p:nvGraphicFramePr>
        <p:xfrm>
          <a:off x="3783013" y="4892115"/>
          <a:ext cx="4477531" cy="530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1" name="Formula" r:id="rId6" imgW="1864440" imgH="219960" progId="Equation.Ribbit">
                  <p:embed/>
                </p:oleObj>
              </mc:Choice>
              <mc:Fallback>
                <p:oleObj name="Formula" r:id="rId6" imgW="1864440" imgH="219960" progId="Equation.Ribbit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83013" y="4892115"/>
                        <a:ext cx="4477531" cy="530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073711"/>
              </p:ext>
            </p:extLst>
          </p:nvPr>
        </p:nvGraphicFramePr>
        <p:xfrm>
          <a:off x="3893586" y="3484277"/>
          <a:ext cx="4256383" cy="463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" name="Formula" r:id="rId8" imgW="1866960" imgH="203400" progId="Equation.Ribbit">
                  <p:embed/>
                </p:oleObj>
              </mc:Choice>
              <mc:Fallback>
                <p:oleObj name="Formula" r:id="rId8" imgW="1866960" imgH="203400" progId="Equation.Ribbit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93586" y="3484277"/>
                        <a:ext cx="4256383" cy="463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62220" y="5762380"/>
            <a:ext cx="28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Target function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45503" y="2309226"/>
            <a:ext cx="8900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example</a:t>
            </a:r>
            <a:r>
              <a:rPr lang="zh-CN" altLang="en-US" dirty="0" smtClean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Artificial 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networks </a:t>
            </a:r>
            <a:r>
              <a:rPr lang="en-US" altLang="zh-CN" dirty="0" smtClean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 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computing systems vaguely inspired by the </a:t>
            </a:r>
            <a:r>
              <a:rPr lang="en-US" altLang="zh-CN" dirty="0" smtClean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009477" y="2974325"/>
            <a:ext cx="4247787" cy="249238"/>
            <a:chOff x="1997438" y="3448050"/>
            <a:chExt cx="4247787" cy="249238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/>
            </p:nvPr>
          </p:nvGraphicFramePr>
          <p:xfrm>
            <a:off x="1997438" y="3451886"/>
            <a:ext cx="292162" cy="2400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3" name="Formula" r:id="rId10" imgW="160200" imgH="131040" progId="Equation.Ribbit">
                    <p:embed/>
                  </p:oleObj>
                </mc:Choice>
                <mc:Fallback>
                  <p:oleObj name="Formula" r:id="rId10" imgW="160200" imgH="131040" progId="Equation.Ribbit">
                    <p:embed/>
                    <p:pic>
                      <p:nvPicPr>
                        <p:cNvPr id="13" name="对象 12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997438" y="3451886"/>
                          <a:ext cx="292162" cy="2400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/>
            </p:nvPr>
          </p:nvGraphicFramePr>
          <p:xfrm>
            <a:off x="2736850" y="3451225"/>
            <a:ext cx="29845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4" name="Formula" r:id="rId12" imgW="164160" imgH="131040" progId="Equation.Ribbit">
                    <p:embed/>
                  </p:oleObj>
                </mc:Choice>
                <mc:Fallback>
                  <p:oleObj name="Formula" r:id="rId12" imgW="164160" imgH="131040" progId="Equation.Ribbit">
                    <p:embed/>
                    <p:pic>
                      <p:nvPicPr>
                        <p:cNvPr id="14" name="对象 1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736850" y="3451225"/>
                          <a:ext cx="29845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/>
            </p:nvPr>
          </p:nvGraphicFramePr>
          <p:xfrm>
            <a:off x="3486150" y="3457575"/>
            <a:ext cx="296863" cy="23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5" name="Formula" r:id="rId14" imgW="164160" imgH="131040" progId="Equation.Ribbit">
                    <p:embed/>
                  </p:oleObj>
                </mc:Choice>
                <mc:Fallback>
                  <p:oleObj name="Formula" r:id="rId14" imgW="164160" imgH="131040" progId="Equation.Ribbit">
                    <p:embed/>
                    <p:pic>
                      <p:nvPicPr>
                        <p:cNvPr id="15" name="对象 1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486150" y="3457575"/>
                          <a:ext cx="296863" cy="2397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/>
            </p:nvPr>
          </p:nvGraphicFramePr>
          <p:xfrm>
            <a:off x="4227513" y="3451225"/>
            <a:ext cx="303212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6" name="Formula" r:id="rId16" imgW="166680" imgH="131040" progId="Equation.Ribbit">
                    <p:embed/>
                  </p:oleObj>
                </mc:Choice>
                <mc:Fallback>
                  <p:oleObj name="Formula" r:id="rId16" imgW="166680" imgH="131040" progId="Equation.Ribbit">
                    <p:embed/>
                    <p:pic>
                      <p:nvPicPr>
                        <p:cNvPr id="16" name="对象 15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227513" y="3451225"/>
                          <a:ext cx="303212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/>
            </p:nvPr>
          </p:nvGraphicFramePr>
          <p:xfrm>
            <a:off x="4975225" y="3448050"/>
            <a:ext cx="29845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7" name="Formula" r:id="rId18" imgW="164160" imgH="131040" progId="Equation.Ribbit">
                    <p:embed/>
                  </p:oleObj>
                </mc:Choice>
                <mc:Fallback>
                  <p:oleObj name="Formula" r:id="rId18" imgW="164160" imgH="131040" progId="Equation.Ribbit">
                    <p:embed/>
                    <p:pic>
                      <p:nvPicPr>
                        <p:cNvPr id="17" name="对象 1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975225" y="3448050"/>
                          <a:ext cx="29845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/>
            </p:nvPr>
          </p:nvGraphicFramePr>
          <p:xfrm>
            <a:off x="5946775" y="3457575"/>
            <a:ext cx="298450" cy="23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8" name="Formula" r:id="rId20" imgW="164160" imgH="131040" progId="Equation.Ribbit">
                    <p:embed/>
                  </p:oleObj>
                </mc:Choice>
                <mc:Fallback>
                  <p:oleObj name="Formula" r:id="rId20" imgW="164160" imgH="131040" progId="Equation.Ribbit">
                    <p:embed/>
                    <p:pic>
                      <p:nvPicPr>
                        <p:cNvPr id="18" name="对象 17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946775" y="3457575"/>
                          <a:ext cx="298450" cy="2397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文本框 19"/>
          <p:cNvSpPr txBox="1"/>
          <p:nvPr/>
        </p:nvSpPr>
        <p:spPr>
          <a:xfrm>
            <a:off x="9353574" y="4948452"/>
            <a:ext cx="192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N-gram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2359" y="914453"/>
            <a:ext cx="6683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统计语言建模的目标：学习语言中单词序列的联合概率函数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模型同时学习：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每个单词的分布式表示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单词序列的概率函数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752094"/>
              </p:ext>
            </p:extLst>
          </p:nvPr>
        </p:nvGraphicFramePr>
        <p:xfrm>
          <a:off x="4001966" y="4177026"/>
          <a:ext cx="4039622" cy="502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9" name="Formula" r:id="rId22" imgW="1775520" imgH="219960" progId="Equation.Ribbit">
                  <p:embed/>
                </p:oleObj>
              </mc:Choice>
              <mc:Fallback>
                <p:oleObj name="Formula" r:id="rId22" imgW="1775520" imgH="219960" progId="Equation.Ribbit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001966" y="4177026"/>
                        <a:ext cx="4039622" cy="502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5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97318755-CCDA-425A-9895-09D91438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1333"/>
            <a:ext cx="9144000" cy="68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Language Model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NNLM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0075"/>
            <a:ext cx="7838997" cy="4761925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324908"/>
              </p:ext>
            </p:extLst>
          </p:nvPr>
        </p:nvGraphicFramePr>
        <p:xfrm>
          <a:off x="181828" y="886247"/>
          <a:ext cx="3385740" cy="355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" name="Formula" r:id="rId5" imgW="2102040" imgH="219960" progId="Equation.Ribbit">
                  <p:embed/>
                </p:oleObj>
              </mc:Choice>
              <mc:Fallback>
                <p:oleObj name="Formula" r:id="rId5" imgW="2102040" imgH="21996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1828" y="886247"/>
                        <a:ext cx="3385740" cy="355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82315"/>
              </p:ext>
            </p:extLst>
          </p:nvPr>
        </p:nvGraphicFramePr>
        <p:xfrm>
          <a:off x="6247870" y="3926732"/>
          <a:ext cx="5454520" cy="270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" name="Formula" r:id="rId7" imgW="3589200" imgH="177840" progId="Equation.Ribbit">
                  <p:embed/>
                </p:oleObj>
              </mc:Choice>
              <mc:Fallback>
                <p:oleObj name="Formula" r:id="rId7" imgW="358920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47870" y="3926732"/>
                        <a:ext cx="5454520" cy="270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878814"/>
              </p:ext>
            </p:extLst>
          </p:nvPr>
        </p:nvGraphicFramePr>
        <p:xfrm>
          <a:off x="7056180" y="2633552"/>
          <a:ext cx="3837900" cy="344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" name="Formula" r:id="rId9" imgW="1981440" imgH="177840" progId="Equation.Ribbit">
                  <p:embed/>
                </p:oleObj>
              </mc:Choice>
              <mc:Fallback>
                <p:oleObj name="Formula" r:id="rId9" imgW="198144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56180" y="2633552"/>
                        <a:ext cx="3837900" cy="344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132792"/>
              </p:ext>
            </p:extLst>
          </p:nvPr>
        </p:nvGraphicFramePr>
        <p:xfrm>
          <a:off x="6757395" y="3286242"/>
          <a:ext cx="4435470" cy="296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" name="Formula" r:id="rId11" imgW="2662200" imgH="177840" progId="Equation.Ribbit">
                  <p:embed/>
                </p:oleObj>
              </mc:Choice>
              <mc:Fallback>
                <p:oleObj name="Formula" r:id="rId11" imgW="266220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57395" y="3286242"/>
                        <a:ext cx="4435470" cy="296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228315"/>
              </p:ext>
            </p:extLst>
          </p:nvPr>
        </p:nvGraphicFramePr>
        <p:xfrm>
          <a:off x="6895505" y="1773369"/>
          <a:ext cx="41592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" name="Formula" r:id="rId13" imgW="1986480" imgH="258120" progId="Equation.Ribbit">
                  <p:embed/>
                </p:oleObj>
              </mc:Choice>
              <mc:Fallback>
                <p:oleObj name="Formula" r:id="rId13" imgW="1986480" imgH="2581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95505" y="1773369"/>
                        <a:ext cx="415925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856539"/>
              </p:ext>
            </p:extLst>
          </p:nvPr>
        </p:nvGraphicFramePr>
        <p:xfrm>
          <a:off x="5794339" y="1063973"/>
          <a:ext cx="6361581" cy="425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" name="Formula" r:id="rId15" imgW="3036600" imgH="203400" progId="Equation.Ribbit">
                  <p:embed/>
                </p:oleObj>
              </mc:Choice>
              <mc:Fallback>
                <p:oleObj name="Formula" r:id="rId15" imgW="3036600" imgH="203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94339" y="1063973"/>
                        <a:ext cx="6361581" cy="425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/>
          <p:cNvCxnSpPr/>
          <p:nvPr/>
        </p:nvCxnSpPr>
        <p:spPr>
          <a:xfrm flipV="1">
            <a:off x="4622400" y="1980000"/>
            <a:ext cx="2196000" cy="64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112000" y="4061828"/>
            <a:ext cx="1135870" cy="34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85600" y="3369600"/>
            <a:ext cx="1274400" cy="64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622400" y="2872800"/>
            <a:ext cx="2273105" cy="165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83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97318755-CCDA-425A-9895-09D91438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1333"/>
            <a:ext cx="9144000" cy="68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Language Model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NNLM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9631" y="1569785"/>
            <a:ext cx="48543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:</a:t>
            </a:r>
            <a:r>
              <a:rPr lang="en-US" altLang="zh-CN" dirty="0"/>
              <a:t> number of hidden </a:t>
            </a:r>
            <a:r>
              <a:rPr lang="en-US" altLang="zh-CN" dirty="0" smtClean="0"/>
              <a:t>units</a:t>
            </a:r>
          </a:p>
          <a:p>
            <a:r>
              <a:rPr lang="en-US" altLang="zh-CN" dirty="0" smtClean="0"/>
              <a:t>m: number of features associated with each word</a:t>
            </a:r>
          </a:p>
          <a:p>
            <a:r>
              <a:rPr lang="en-US" altLang="zh-CN" dirty="0" smtClean="0"/>
              <a:t>b: output biases, with |V| elements</a:t>
            </a:r>
          </a:p>
          <a:p>
            <a:r>
              <a:rPr lang="en-US" altLang="zh-CN" dirty="0" smtClean="0"/>
              <a:t>d: hidden layer biases, with h elements</a:t>
            </a:r>
          </a:p>
          <a:p>
            <a:r>
              <a:rPr lang="en-US" altLang="zh-CN" dirty="0" smtClean="0"/>
              <a:t>V: word dictionary </a:t>
            </a:r>
          </a:p>
          <a:p>
            <a:r>
              <a:rPr lang="en-US" altLang="zh-CN" dirty="0" smtClean="0"/>
              <a:t>U: hidden-to-output weights, |V|*h matrix</a:t>
            </a:r>
          </a:p>
          <a:p>
            <a:r>
              <a:rPr lang="en-US" altLang="zh-CN" dirty="0" smtClean="0"/>
              <a:t>W: word features to output weights, |V|*(n-1)m matrix</a:t>
            </a:r>
          </a:p>
          <a:p>
            <a:r>
              <a:rPr lang="en-US" altLang="zh-CN" dirty="0" smtClean="0"/>
              <a:t>H: hidden layer weights, h*(n-1)m matrix</a:t>
            </a:r>
          </a:p>
          <a:p>
            <a:r>
              <a:rPr lang="en-US" altLang="zh-CN" dirty="0" smtClean="0"/>
              <a:t>C: word features C, |V|*m matrix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501635"/>
              </p:ext>
            </p:extLst>
          </p:nvPr>
        </p:nvGraphicFramePr>
        <p:xfrm>
          <a:off x="2194875" y="3003882"/>
          <a:ext cx="1501419" cy="27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Formula" r:id="rId3" imgW="932400" imgH="167760" progId="Equation.Ribbit">
                  <p:embed/>
                </p:oleObj>
              </mc:Choice>
              <mc:Fallback>
                <p:oleObj name="Formula" r:id="rId3" imgW="932400" imgH="167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875" y="3003882"/>
                        <a:ext cx="1501419" cy="27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75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97318755-CCDA-425A-9895-09D91438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1333"/>
            <a:ext cx="9144000" cy="68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Joint Models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NNJM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3234" y="801235"/>
            <a:ext cx="11472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Devlin, J.,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Zbib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R., Huang, Z., Lamar, T., Schwartz, R. and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Makhoul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J., 2014, June. Fast and robust neural network joint models for statistical machine translation. In 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Proceedings of the 52nd Annual Meeting of the Association for Computational Linguistics (Volume 1: Long Papers)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(pp. 1370-1380).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8083" y="1816253"/>
            <a:ext cx="553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previous n English words you generated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aligned source word and its m neighbors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651542"/>
              </p:ext>
            </p:extLst>
          </p:nvPr>
        </p:nvGraphicFramePr>
        <p:xfrm>
          <a:off x="6972960" y="1904122"/>
          <a:ext cx="1397890" cy="242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" name="Formula" r:id="rId4" imgW="758520" imgH="131040" progId="Equation.Ribbit">
                  <p:embed/>
                </p:oleObj>
              </mc:Choice>
              <mc:Fallback>
                <p:oleObj name="Formula" r:id="rId4" imgW="758520" imgH="131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72960" y="1904122"/>
                        <a:ext cx="1397890" cy="242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524699"/>
              </p:ext>
            </p:extLst>
          </p:nvPr>
        </p:nvGraphicFramePr>
        <p:xfrm>
          <a:off x="7013575" y="2135188"/>
          <a:ext cx="18621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" name="Formula" r:id="rId6" imgW="1130400" imgH="170280" progId="Equation.Ribbit">
                  <p:embed/>
                </p:oleObj>
              </mc:Choice>
              <mc:Fallback>
                <p:oleObj name="Formula" r:id="rId6" imgW="1130400" imgH="1702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13575" y="2135188"/>
                        <a:ext cx="1862138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1" r="19893"/>
          <a:stretch/>
        </p:blipFill>
        <p:spPr>
          <a:xfrm>
            <a:off x="0" y="2787805"/>
            <a:ext cx="4036742" cy="37245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23" y="3653625"/>
            <a:ext cx="8429242" cy="280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9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1030</Words>
  <Application>Microsoft Office PowerPoint</Application>
  <PresentationFormat>宽屏</PresentationFormat>
  <Paragraphs>103</Paragraphs>
  <Slides>32</Slides>
  <Notes>16</Notes>
  <HiddenSlides>8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-apple-system</vt:lpstr>
      <vt:lpstr>等线</vt:lpstr>
      <vt:lpstr>等线 Light</vt:lpstr>
      <vt:lpstr>微软雅黑</vt:lpstr>
      <vt:lpstr>Arial</vt:lpstr>
      <vt:lpstr>Office 主题​​</vt:lpstr>
      <vt:lpstr>Formula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karl_wpx@outlook.com</dc:creator>
  <cp:lastModifiedBy>karl_wpx@outlook.com</cp:lastModifiedBy>
  <cp:revision>103</cp:revision>
  <dcterms:created xsi:type="dcterms:W3CDTF">2019-04-09T20:12:09Z</dcterms:created>
  <dcterms:modified xsi:type="dcterms:W3CDTF">2019-04-17T01:49:21Z</dcterms:modified>
</cp:coreProperties>
</file>